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88" r:id="rId5"/>
    <p:sldId id="261" r:id="rId6"/>
    <p:sldId id="277" r:id="rId7"/>
    <p:sldId id="284" r:id="rId8"/>
    <p:sldId id="294" r:id="rId9"/>
    <p:sldId id="279" r:id="rId10"/>
    <p:sldId id="286" r:id="rId11"/>
    <p:sldId id="295" r:id="rId12"/>
    <p:sldId id="300" r:id="rId13"/>
    <p:sldId id="264" r:id="rId14"/>
    <p:sldId id="269" r:id="rId15"/>
    <p:sldId id="290" r:id="rId16"/>
    <p:sldId id="273" r:id="rId17"/>
    <p:sldId id="282" r:id="rId18"/>
    <p:sldId id="274" r:id="rId19"/>
    <p:sldId id="287" r:id="rId20"/>
    <p:sldId id="301" r:id="rId21"/>
    <p:sldId id="299" r:id="rId22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469" autoAdjust="0"/>
  </p:normalViewPr>
  <p:slideViewPr>
    <p:cSldViewPr snapToGrid="0">
      <p:cViewPr varScale="1">
        <p:scale>
          <a:sx n="107" d="100"/>
          <a:sy n="107" d="100"/>
        </p:scale>
        <p:origin x="-84" y="-6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715EE-3B03-4D2D-B87F-C1C933DDB6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themeOverride" Target="../theme/themeOverride1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3"/>
          <p:cNvSpPr txBox="1"/>
          <p:nvPr/>
        </p:nvSpPr>
        <p:spPr>
          <a:xfrm>
            <a:off x="2698657" y="1424738"/>
            <a:ext cx="6190339" cy="94949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6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en-US" altLang="zh-CN" sz="4400" dirty="0" smtClean="0"/>
              <a:t>7.1 </a:t>
            </a:r>
            <a:r>
              <a:rPr lang="zh-CN" altLang="zh-CN" sz="4400" dirty="0" smtClean="0"/>
              <a:t>线</a:t>
            </a:r>
            <a:r>
              <a:rPr lang="zh-CN" altLang="zh-CN" sz="4400" dirty="0"/>
              <a:t>段上的植树问题</a:t>
            </a:r>
            <a:endParaRPr lang="zh-CN" altLang="zh-CN" sz="4400" dirty="0"/>
          </a:p>
        </p:txBody>
      </p:sp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-7571" y="367331"/>
            <a:ext cx="3276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第七单元  </a:t>
            </a:r>
            <a:r>
              <a:rPr lang="zh-CN" altLang="zh-CN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数学广角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/>
          <p:nvPr/>
        </p:nvPicPr>
        <p:blipFill>
          <a:blip r:embed="rId1"/>
          <a:stretch>
            <a:fillRect/>
          </a:stretch>
        </p:blipFill>
        <p:spPr>
          <a:xfrm>
            <a:off x="307176" y="2811011"/>
            <a:ext cx="2646759" cy="1607344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0" y="376238"/>
            <a:ext cx="212169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644665" y="1204947"/>
            <a:ext cx="699555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只栽一端的规律。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39466" y="1567952"/>
            <a:ext cx="7233048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棵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间隔数</a:t>
            </a:r>
            <a:endParaRPr lang="zh-CN" altLang="zh-CN" sz="21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664" y="2038899"/>
            <a:ext cx="7574221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例题：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环卫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工人要在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千米的公路的两旁安放垃圾桶（一端安一端不安）。每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米放一个，一共需要放多少个垃圾桶。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5380" y="4262372"/>
            <a:ext cx="7563043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方法小结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在解决植树问题时要分析问题属于三种情况中的哪一种，然后再选择适合的规律进行计算，解决问题。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4665" y="3020463"/>
            <a:ext cx="7574220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【解析】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这道题的关键词是“两旁”、“ 一端安一端不安”，根据规律“间隔数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棵数”列式计算为：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3000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20  20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2=40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（个），一共需要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个垃圾桶。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025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642931" y="1075494"/>
            <a:ext cx="7843844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社区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要在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米的道路两侧安装路灯，每隔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米安装一盏（两端都安），一共需要多少盏路灯？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289" name="Picture 1" descr="C:\Users\Administrator\Desktop\课件插图\算盘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050753" y="3750473"/>
            <a:ext cx="1882508" cy="125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642931" y="2389527"/>
            <a:ext cx="7843844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讲评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这是植树问题中两端都栽的情况，根据规律“全长÷间隔长度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间隔数”，先求出一侧的数量，然后再将一侧的结果乘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求得两侧共需要路灯数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列式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计算为：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300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31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（盏）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31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62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（盏）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两侧一共需要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62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盏路灯。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383428" y="3390311"/>
            <a:ext cx="1460537" cy="1549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0" y="376238"/>
            <a:ext cx="2035969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653647" y="1075494"/>
            <a:ext cx="7661678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2 .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植树节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到了，少先队员要在相距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米的两幢楼房之间种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棵杨树。如果两头都不栽，平均每两棵树之间的距离应是多少米？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3647" y="2657427"/>
            <a:ext cx="7661678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讲评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这道题是求间隔距离，要想求间隔距离就要知道间隔数，题中告诉了种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棵杨树，并且是两幢楼房之间种的，所以间隔数为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8+1=9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，那么间隔距离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=72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9=8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（棵）。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068116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9"/>
          <p:cNvSpPr txBox="1"/>
          <p:nvPr/>
        </p:nvSpPr>
        <p:spPr>
          <a:xfrm>
            <a:off x="653648" y="1043346"/>
            <a:ext cx="7393789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3 .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把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一根钢管锯成小段，一共锯了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分钟，已知每锯开一段需要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分钟，这根钢管锯成了多少段？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3647" y="2657512"/>
            <a:ext cx="7393789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讲评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题中告诉了锯开一次的时间，那么我们先求出锯的次数，为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4=7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次，而锯的段数要比锯的次数多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，所以锯了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7+1=8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段。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672393" y="3171846"/>
            <a:ext cx="1232297" cy="184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05740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2928" y="975113"/>
            <a:ext cx="758666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直接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写得数。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13806" y="1481962"/>
            <a:ext cx="7365809" cy="33009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3.2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1.68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7.4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1.92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0.04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0.32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0.65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4.35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0.51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32.8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5.2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1.6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4.9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0.7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 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6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0.87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0.49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6006" y="1715691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37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32770" y="1715691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4.88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93756" y="1715691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3.2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39566" y="2365772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6.6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07782" y="2359817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75959" y="2365772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160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20569" y="2994423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7280" y="2994423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0.03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75948" y="2991997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51.8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34808" y="3642078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88399" y="3642078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0.64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20872" y="3642078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3.43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79700" y="4282257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0.2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24369" y="4282257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0.5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89064" y="4282257"/>
            <a:ext cx="92154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0.38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4" grpId="0"/>
      <p:bldP spid="9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五边形 7"/>
          <p:cNvSpPr>
            <a:spLocks noChangeArrowheads="1"/>
          </p:cNvSpPr>
          <p:nvPr/>
        </p:nvSpPr>
        <p:spPr bwMode="auto">
          <a:xfrm>
            <a:off x="1" y="376238"/>
            <a:ext cx="2025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212" y="1071557"/>
            <a:ext cx="7511663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2 .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一条长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2500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米的公路一侧架设电线杆，每隔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米架设一根，若公路两端都不架设，共需电线杆多少根？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52698" y="2793711"/>
            <a:ext cx="4614239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2500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50-1=49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（根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241949" y="2743202"/>
            <a:ext cx="1592026" cy="222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07883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2939" y="1135853"/>
            <a:ext cx="7642025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3 .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街心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公园一条甬道长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米，在甬道的两旁从头到尾等距离栽种美人蕉，共栽种美人蕉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棵，每两棵美人蕉相距多少米？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65157" y="3204280"/>
            <a:ext cx="4391043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82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2-1=40 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40=5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（米）</a:t>
            </a:r>
            <a:endParaRPr lang="zh-CN" altLang="zh-CN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629525" y="3106913"/>
            <a:ext cx="1310878" cy="1845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014538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2938" y="1050125"/>
            <a:ext cx="7490223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4 .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红领巾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公园内一条林荫大道全长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800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米，在它的一侧从头到尾等距离地放着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41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个垃圾桶，每两个垃圾桶之间相距长多少米？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40737" y="3138535"/>
            <a:ext cx="3887417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41-1=40  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800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40=20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（米）</a:t>
            </a:r>
            <a:endParaRPr lang="zh-CN" altLang="zh-CN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697265" y="3361134"/>
            <a:ext cx="22288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046685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5085" y="1050125"/>
            <a:ext cx="7618809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5 .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座宿舍的走廊长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米，插有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面彩旗。照这样计算，办公大楼走廊长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米，要插多少面彩旗？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90641" y="2934931"/>
            <a:ext cx="5538806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÷（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6-1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=3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（米）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3+1=10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（面）</a:t>
            </a:r>
            <a:endParaRPr lang="zh-CN" altLang="zh-CN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240193" y="3611166"/>
            <a:ext cx="1757363" cy="135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7883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知识拓展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644" y="1130605"/>
            <a:ext cx="7597388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/>
              <a:t>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一条公路上每隔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米架设一根电线杆，不算路的两端共用电线杆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根，这条公路全长多少米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55021" y="4327984"/>
            <a:ext cx="4498192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54+1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）×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16=880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（米）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9" name="Picture 3" descr="C:\Users\Administrator\Desktop\课件插图\学霸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361635" y="3143214"/>
            <a:ext cx="1618059" cy="178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4997" y="2368157"/>
            <a:ext cx="3459957" cy="175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5740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课题引入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27040" y="3393505"/>
            <a:ext cx="6897291" cy="15234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今年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植树节时欢欢和乐乐在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米的花园边上栽树，如果每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米栽一棵，两端都栽的话可以栽多少棵？请同学们小组内交流一下，可以利用线段图画一画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36013" y="1020444"/>
            <a:ext cx="3439715" cy="2226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01604" y="107563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1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解析</a:t>
            </a:r>
            <a:r>
              <a:rPr lang="en-US" altLang="zh-CN" sz="21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sz="2100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068116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教学新知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1652" y="1500994"/>
            <a:ext cx="2059415" cy="15234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方法一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画出了线段图并数出了栽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棵树。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79031" y="1500994"/>
            <a:ext cx="2464580" cy="249299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方法二：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个间隔，和我们课前练习的小手指一样，栽的树的数量比间隔数多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68673" y="1500994"/>
            <a:ext cx="2153846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方法三：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求间隔数可以用总长除以间隔的米数，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5=4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/>
          <p:nvPr/>
        </p:nvPicPr>
        <p:blipFill>
          <a:blip r:embed="rId1"/>
          <a:stretch>
            <a:fillRect/>
          </a:stretch>
        </p:blipFill>
        <p:spPr>
          <a:xfrm>
            <a:off x="891769" y="3280830"/>
            <a:ext cx="1862138" cy="1239248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10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07883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695160" y="1099157"/>
            <a:ext cx="653041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两端都栽的植树问题。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6578" y="2500244"/>
            <a:ext cx="6943726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间隔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全长÷间距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栽的棵数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间隔数＋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endParaRPr lang="zh-CN" altLang="zh-CN" sz="21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61325" y="3285684"/>
            <a:ext cx="1411214" cy="1668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68116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0863" y="1095891"/>
            <a:ext cx="7673747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例题：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同学们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在全长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米的小路一边植树。每隔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米栽一棵（两端要栽）。一共需要多少棵数苗？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0862" y="3994630"/>
            <a:ext cx="7781955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方法小结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在解决植树问题时要充分理解题意，然后再利用规律进行计算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8160" y="2372713"/>
            <a:ext cx="7763606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解析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这是植树问题中“两端都栽”的情况。根据规律“全长÷间隔长度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间隔数”可以先求出间隔数，再用间隔数＋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就等于所需的棵数。列式计算为：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10=15   15+1=16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（棵），所以一共需要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棵数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1993107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486" y="1039415"/>
            <a:ext cx="7543812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小练习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在植树活动中，要在公园与动物园之间的马路一旁植树（如下图），每两棵树之间相距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米，一共要植多少棵树？（两端都栽）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27710" y="4211265"/>
            <a:ext cx="5679294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5+1=81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（棵）</a:t>
            </a:r>
            <a:endParaRPr lang="zh-CN" altLang="zh-CN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" name="Picture 2579" descr="23797fb8"/>
          <p:cNvPicPr/>
          <p:nvPr/>
        </p:nvPicPr>
        <p:blipFill>
          <a:blip r:embed="rId1"/>
          <a:srcRect/>
          <a:stretch>
            <a:fillRect/>
          </a:stretch>
        </p:blipFill>
        <p:spPr>
          <a:xfrm>
            <a:off x="1993108" y="2600335"/>
            <a:ext cx="4296965" cy="1546622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0" y="376238"/>
            <a:ext cx="2046685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666097" y="1279959"/>
            <a:ext cx="699555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两端都不栽的规律。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89490" y="2414516"/>
            <a:ext cx="7233048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棵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间隔数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-1      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间隔数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棵数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+1 </a:t>
            </a:r>
            <a:endParaRPr lang="zh-CN" altLang="zh-CN" sz="21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42" name="Picture 2" descr="C:\Users\Administrator\Desktop\课件插图\火车头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33087" y="3421871"/>
            <a:ext cx="1493033" cy="161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046685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1579" y="978015"/>
            <a:ext cx="7716609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例题：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一根长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米的绳子剪跳绳，每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米剪一根，一共要剪几次？ 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2294" y="3513559"/>
            <a:ext cx="7705403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方法小结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解决植树问题要与生活联系起来，具体问题具体分析，要灵活运用规律。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1579" y="2293083"/>
            <a:ext cx="7716609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【解析】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本题属于植树问题中“两端都不栽”的情况。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米是全长，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相当于间隔数，根据规律可列式计算为：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3-1=5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（次），一共要剪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次。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046685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4351" y="1082279"/>
            <a:ext cx="7297349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小练习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平昌村的村道长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米，在村道一旁安装路灯，村头村尾都不装，每隔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米安装一盏，一共需要多少盏路灯？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20550" y="2999229"/>
            <a:ext cx="5375144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20-1=49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（盏）</a:t>
            </a:r>
            <a:endParaRPr lang="zh-CN" altLang="zh-CN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211617" y="2863193"/>
            <a:ext cx="1718072" cy="2083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2224</Words>
  <Application>WPS 演示</Application>
  <PresentationFormat>全屏显示(16:9)</PresentationFormat>
  <Paragraphs>159</Paragraphs>
  <Slides>19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楷体</vt:lpstr>
      <vt:lpstr>Arial Unicode MS</vt:lpstr>
      <vt:lpstr>Calibri</vt:lpstr>
      <vt:lpstr>Arial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285</cp:revision>
  <dcterms:created xsi:type="dcterms:W3CDTF">2016-05-27T03:58:00Z</dcterms:created>
  <dcterms:modified xsi:type="dcterms:W3CDTF">2023-10-28T09:49:51Z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84FD75DFCE994F8BBB21F069B792A05B_12</vt:lpwstr>
  </property>
</Properties>
</file>