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88" r:id="rId5"/>
    <p:sldId id="261" r:id="rId6"/>
    <p:sldId id="302" r:id="rId7"/>
    <p:sldId id="303" r:id="rId8"/>
    <p:sldId id="304" r:id="rId9"/>
    <p:sldId id="277" r:id="rId10"/>
    <p:sldId id="284" r:id="rId11"/>
    <p:sldId id="294" r:id="rId12"/>
    <p:sldId id="264" r:id="rId13"/>
    <p:sldId id="269" r:id="rId14"/>
    <p:sldId id="290" r:id="rId15"/>
    <p:sldId id="273" r:id="rId16"/>
    <p:sldId id="282" r:id="rId17"/>
    <p:sldId id="274" r:id="rId18"/>
    <p:sldId id="287" r:id="rId19"/>
    <p:sldId id="301" r:id="rId20"/>
    <p:sldId id="299" r:id="rId21"/>
  </p:sldIdLst>
  <p:sldSz cx="9144000" cy="5143500" type="screen16x9"/>
  <p:notesSz cx="6858000" cy="9144000"/>
  <p:custDataLst>
    <p:tags r:id="rId25"/>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469" autoAdjust="0"/>
  </p:normalViewPr>
  <p:slideViewPr>
    <p:cSldViewPr snapToGrid="0">
      <p:cViewPr varScale="1">
        <p:scale>
          <a:sx n="107" d="100"/>
          <a:sy n="107" d="100"/>
        </p:scale>
        <p:origin x="-84" y="-642"/>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gs" Target="tags/tag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8715EE-3B03-4D2D-B87F-C1C933DDB61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56DF3B-9234-45E1-9B81-8D140CFA6B0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9" Type="http://schemas.openxmlformats.org/officeDocument/2006/relationships/hyperlink" Target="http://www.1ppt.com/word/" TargetMode="External"/><Relationship Id="rId8" Type="http://schemas.openxmlformats.org/officeDocument/2006/relationships/hyperlink" Target="http://www.1ppt.com/powerpoint/" TargetMode="External"/><Relationship Id="rId7" Type="http://schemas.openxmlformats.org/officeDocument/2006/relationships/hyperlink" Target="http://www.1ppt.com/xiazai/" TargetMode="External"/><Relationship Id="rId6" Type="http://schemas.openxmlformats.org/officeDocument/2006/relationships/hyperlink" Target="http://www.1ppt.com/tubiao/" TargetMode="External"/><Relationship Id="rId5" Type="http://schemas.openxmlformats.org/officeDocument/2006/relationships/hyperlink" Target="http://www.1ppt.com/beijing/" TargetMode="External"/><Relationship Id="rId4" Type="http://schemas.openxmlformats.org/officeDocument/2006/relationships/hyperlink" Target="http://www.1ppt.com/sucai/" TargetMode="External"/><Relationship Id="rId3" Type="http://schemas.openxmlformats.org/officeDocument/2006/relationships/hyperlink" Target="http://www.1ppt.com/moban/" TargetMode="External"/><Relationship Id="rId24" Type="http://schemas.openxmlformats.org/officeDocument/2006/relationships/hyperlink" Target="http://www.1ppt.com/kejian/lishi/" TargetMode="External"/><Relationship Id="rId23" Type="http://schemas.openxmlformats.org/officeDocument/2006/relationships/hyperlink" Target="http://www.1ppt.com/kejian/dili/" TargetMode="External"/><Relationship Id="rId22" Type="http://schemas.openxmlformats.org/officeDocument/2006/relationships/hyperlink" Target="http://www.1ppt.com/kejian/shengwu/" TargetMode="External"/><Relationship Id="rId21" Type="http://schemas.openxmlformats.org/officeDocument/2006/relationships/hyperlink" Target="http://www.1ppt.com/kejian/huaxue/" TargetMode="External"/><Relationship Id="rId20" Type="http://schemas.openxmlformats.org/officeDocument/2006/relationships/hyperlink" Target="http://www.1ppt.com/kejian/wuli/" TargetMode="External"/><Relationship Id="rId2" Type="http://schemas.openxmlformats.org/officeDocument/2006/relationships/notesMaster" Target="../notesMasters/notesMaster1.xml"/><Relationship Id="rId19" Type="http://schemas.openxmlformats.org/officeDocument/2006/relationships/hyperlink" Target="http://www.1ppt.com/kejian/kexue/" TargetMode="External"/><Relationship Id="rId18" Type="http://schemas.openxmlformats.org/officeDocument/2006/relationships/hyperlink" Target="http://www.1ppt.com/kejian/meishu/" TargetMode="External"/><Relationship Id="rId17" Type="http://schemas.openxmlformats.org/officeDocument/2006/relationships/hyperlink" Target="http://www.1ppt.com/kejian/yingyu/" TargetMode="External"/><Relationship Id="rId16" Type="http://schemas.openxmlformats.org/officeDocument/2006/relationships/hyperlink" Target="http://www.1ppt.com/kejian/shuxue/" TargetMode="External"/><Relationship Id="rId15" Type="http://schemas.openxmlformats.org/officeDocument/2006/relationships/hyperlink" Target="http://www.1ppt.com/kejian/yuwen/" TargetMode="External"/><Relationship Id="rId14" Type="http://schemas.openxmlformats.org/officeDocument/2006/relationships/hyperlink" Target="http://www.1ppt.com/kejian/" TargetMode="External"/><Relationship Id="rId13" Type="http://schemas.openxmlformats.org/officeDocument/2006/relationships/hyperlink" Target="http://www.1ppt.com/jianli/" TargetMode="External"/><Relationship Id="rId12" Type="http://schemas.openxmlformats.org/officeDocument/2006/relationships/hyperlink" Target="http://www.1ppt.com/jiaoan/" TargetMode="External"/><Relationship Id="rId11" Type="http://schemas.openxmlformats.org/officeDocument/2006/relationships/hyperlink" Target="http://www.1ppt.com/shiti/" TargetMode="External"/><Relationship Id="rId10" Type="http://schemas.openxmlformats.org/officeDocument/2006/relationships/hyperlink" Target="http://www.1ppt.com/excel/" TargetMode="Externa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900" dirty="0" smtClean="0">
                <a:solidFill>
                  <a:srgbClr val="EEECE1">
                    <a:lumMod val="25000"/>
                  </a:srgbClr>
                </a:solidFill>
              </a:rPr>
              <a:t>PPT</a:t>
            </a:r>
            <a:r>
              <a:rPr lang="zh-CN" altLang="en-US" sz="900" dirty="0" smtClean="0">
                <a:solidFill>
                  <a:srgbClr val="EEECE1">
                    <a:lumMod val="25000"/>
                  </a:srgbClr>
                </a:solidFill>
              </a:rPr>
              <a:t>模板：</a:t>
            </a:r>
            <a:r>
              <a:rPr lang="en-US" altLang="zh-CN" sz="900" dirty="0" smtClean="0">
                <a:solidFill>
                  <a:srgbClr val="EEECE1">
                    <a:lumMod val="25000"/>
                  </a:srgbClr>
                </a:solidFill>
                <a:hlinkClick r:id="rId3"/>
              </a:rPr>
              <a:t>www.1ppt.com/moban/</a:t>
            </a:r>
            <a:r>
              <a:rPr lang="en-US" altLang="zh-CN" sz="900" dirty="0" smtClean="0">
                <a:solidFill>
                  <a:srgbClr val="EEECE1">
                    <a:lumMod val="25000"/>
                  </a:srgbClr>
                </a:solidFill>
              </a:rPr>
              <a:t>                  PPT</a:t>
            </a:r>
            <a:r>
              <a:rPr lang="zh-CN" altLang="en-US" sz="900" dirty="0" smtClean="0">
                <a:solidFill>
                  <a:srgbClr val="EEECE1">
                    <a:lumMod val="25000"/>
                  </a:srgbClr>
                </a:solidFill>
              </a:rPr>
              <a:t>素材：</a:t>
            </a:r>
            <a:r>
              <a:rPr lang="en-US" altLang="zh-CN" sz="900" dirty="0" smtClean="0">
                <a:solidFill>
                  <a:srgbClr val="EEECE1">
                    <a:lumMod val="25000"/>
                  </a:srgbClr>
                </a:solidFill>
                <a:hlinkClick r:id="rId4"/>
              </a:rPr>
              <a:t>www.1ppt.com/sucai/</a:t>
            </a:r>
            <a:endParaRPr lang="en-US" altLang="zh-CN" sz="900" dirty="0" smtClean="0">
              <a:solidFill>
                <a:srgbClr val="EEECE1">
                  <a:lumMod val="25000"/>
                </a:srgbClr>
              </a:solidFill>
            </a:endParaRPr>
          </a:p>
          <a:p>
            <a:r>
              <a:rPr lang="en-US" altLang="zh-CN" sz="900" dirty="0" smtClean="0">
                <a:solidFill>
                  <a:srgbClr val="EEECE1">
                    <a:lumMod val="25000"/>
                  </a:srgbClr>
                </a:solidFill>
              </a:rPr>
              <a:t>PPT</a:t>
            </a:r>
            <a:r>
              <a:rPr lang="zh-CN" altLang="en-US" sz="900" dirty="0" smtClean="0">
                <a:solidFill>
                  <a:srgbClr val="EEECE1">
                    <a:lumMod val="25000"/>
                  </a:srgbClr>
                </a:solidFill>
              </a:rPr>
              <a:t>背景：</a:t>
            </a:r>
            <a:r>
              <a:rPr lang="en-US" altLang="zh-CN" sz="900" dirty="0" smtClean="0">
                <a:solidFill>
                  <a:srgbClr val="EEECE1">
                    <a:lumMod val="25000"/>
                  </a:srgbClr>
                </a:solidFill>
                <a:hlinkClick r:id="rId5"/>
              </a:rPr>
              <a:t>www.1ppt.com/beijing/</a:t>
            </a:r>
            <a:r>
              <a:rPr lang="en-US" altLang="zh-CN" sz="900" dirty="0" smtClean="0">
                <a:solidFill>
                  <a:srgbClr val="EEECE1">
                    <a:lumMod val="25000"/>
                  </a:srgbClr>
                </a:solidFill>
              </a:rPr>
              <a:t>                   PPT</a:t>
            </a:r>
            <a:r>
              <a:rPr lang="zh-CN" altLang="en-US" sz="900" dirty="0" smtClean="0">
                <a:solidFill>
                  <a:srgbClr val="EEECE1">
                    <a:lumMod val="25000"/>
                  </a:srgbClr>
                </a:solidFill>
              </a:rPr>
              <a:t>图表：</a:t>
            </a:r>
            <a:r>
              <a:rPr lang="en-US" altLang="zh-CN" sz="900" dirty="0" smtClean="0">
                <a:solidFill>
                  <a:srgbClr val="EEECE1">
                    <a:lumMod val="25000"/>
                  </a:srgbClr>
                </a:solidFill>
                <a:hlinkClick r:id="rId6"/>
              </a:rPr>
              <a:t>www.1ppt.com/tubiao/</a:t>
            </a:r>
            <a:r>
              <a:rPr lang="en-US" altLang="zh-CN" sz="900" dirty="0" smtClean="0">
                <a:solidFill>
                  <a:srgbClr val="EEECE1">
                    <a:lumMod val="25000"/>
                  </a:srgbClr>
                </a:solidFill>
              </a:rPr>
              <a:t>      </a:t>
            </a:r>
            <a:endParaRPr lang="en-US" altLang="zh-CN" sz="900" dirty="0" smtClean="0">
              <a:solidFill>
                <a:srgbClr val="EEECE1">
                  <a:lumMod val="25000"/>
                </a:srgbClr>
              </a:solidFill>
            </a:endParaRPr>
          </a:p>
          <a:p>
            <a:r>
              <a:rPr lang="en-US" altLang="zh-CN" sz="900" dirty="0" smtClean="0">
                <a:solidFill>
                  <a:srgbClr val="EEECE1">
                    <a:lumMod val="25000"/>
                  </a:srgbClr>
                </a:solidFill>
              </a:rPr>
              <a:t>PPT</a:t>
            </a:r>
            <a:r>
              <a:rPr lang="zh-CN" altLang="en-US" sz="900" dirty="0" smtClean="0">
                <a:solidFill>
                  <a:srgbClr val="EEECE1">
                    <a:lumMod val="25000"/>
                  </a:srgbClr>
                </a:solidFill>
              </a:rPr>
              <a:t>下载：</a:t>
            </a:r>
            <a:r>
              <a:rPr lang="en-US" altLang="zh-CN" sz="900" dirty="0" smtClean="0">
                <a:solidFill>
                  <a:srgbClr val="EEECE1">
                    <a:lumMod val="25000"/>
                  </a:srgbClr>
                </a:solidFill>
                <a:hlinkClick r:id="rId7"/>
              </a:rPr>
              <a:t>www.1ppt.com/xiazai/</a:t>
            </a:r>
            <a:r>
              <a:rPr lang="en-US" altLang="zh-CN" sz="900" dirty="0" smtClean="0">
                <a:solidFill>
                  <a:srgbClr val="EEECE1">
                    <a:lumMod val="25000"/>
                  </a:srgbClr>
                </a:solidFill>
              </a:rPr>
              <a:t>                     PPT</a:t>
            </a:r>
            <a:r>
              <a:rPr lang="zh-CN" altLang="en-US" sz="900" dirty="0" smtClean="0">
                <a:solidFill>
                  <a:srgbClr val="EEECE1">
                    <a:lumMod val="25000"/>
                  </a:srgbClr>
                </a:solidFill>
              </a:rPr>
              <a:t>教程： </a:t>
            </a:r>
            <a:r>
              <a:rPr lang="en-US" altLang="zh-CN" sz="900" dirty="0" smtClean="0">
                <a:solidFill>
                  <a:srgbClr val="EEECE1">
                    <a:lumMod val="25000"/>
                  </a:srgbClr>
                </a:solidFill>
                <a:hlinkClick r:id="rId8"/>
              </a:rPr>
              <a:t>www.1ppt.com/powerpoint/</a:t>
            </a:r>
            <a:r>
              <a:rPr lang="en-US" altLang="zh-CN" sz="900" dirty="0" smtClean="0">
                <a:solidFill>
                  <a:srgbClr val="EEECE1">
                    <a:lumMod val="25000"/>
                  </a:srgbClr>
                </a:solidFill>
              </a:rPr>
              <a:t>      </a:t>
            </a:r>
            <a:endParaRPr lang="en-US" altLang="zh-CN" sz="900" dirty="0" smtClean="0">
              <a:solidFill>
                <a:srgbClr val="EEECE1">
                  <a:lumMod val="25000"/>
                </a:srgbClr>
              </a:solidFill>
            </a:endParaRPr>
          </a:p>
          <a:p>
            <a:r>
              <a:rPr lang="en-US" altLang="zh-CN" sz="900" dirty="0" smtClean="0">
                <a:solidFill>
                  <a:srgbClr val="EEECE1">
                    <a:lumMod val="25000"/>
                  </a:srgbClr>
                </a:solidFill>
              </a:rPr>
              <a:t>Word</a:t>
            </a:r>
            <a:r>
              <a:rPr lang="zh-CN" altLang="en-US" sz="900" dirty="0" smtClean="0">
                <a:solidFill>
                  <a:srgbClr val="EEECE1">
                    <a:lumMod val="25000"/>
                  </a:srgbClr>
                </a:solidFill>
              </a:rPr>
              <a:t>模板：</a:t>
            </a:r>
            <a:r>
              <a:rPr lang="en-US" altLang="zh-CN" sz="900" dirty="0" smtClean="0">
                <a:solidFill>
                  <a:srgbClr val="EEECE1">
                    <a:lumMod val="25000"/>
                  </a:srgbClr>
                </a:solidFill>
                <a:hlinkClick r:id="rId9"/>
              </a:rPr>
              <a:t>www.1ppt.com/word/</a:t>
            </a:r>
            <a:r>
              <a:rPr lang="en-US" altLang="zh-CN" sz="900" dirty="0" smtClean="0">
                <a:solidFill>
                  <a:srgbClr val="EEECE1">
                    <a:lumMod val="25000"/>
                  </a:srgbClr>
                </a:solidFill>
              </a:rPr>
              <a:t>                    Excel</a:t>
            </a:r>
            <a:r>
              <a:rPr lang="zh-CN" altLang="en-US" sz="900" dirty="0" smtClean="0">
                <a:solidFill>
                  <a:srgbClr val="EEECE1">
                    <a:lumMod val="25000"/>
                  </a:srgbClr>
                </a:solidFill>
              </a:rPr>
              <a:t>模板：</a:t>
            </a:r>
            <a:r>
              <a:rPr lang="en-US" altLang="zh-CN" sz="900" dirty="0" smtClean="0">
                <a:solidFill>
                  <a:srgbClr val="EEECE1">
                    <a:lumMod val="25000"/>
                  </a:srgbClr>
                </a:solidFill>
                <a:hlinkClick r:id="rId10"/>
              </a:rPr>
              <a:t>www.1ppt.com/excel/</a:t>
            </a:r>
            <a:r>
              <a:rPr lang="en-US" altLang="zh-CN" sz="900" dirty="0" smtClean="0">
                <a:solidFill>
                  <a:srgbClr val="EEECE1">
                    <a:lumMod val="25000"/>
                  </a:srgbClr>
                </a:solidFill>
              </a:rPr>
              <a:t>              </a:t>
            </a:r>
            <a:endParaRPr lang="en-US" altLang="zh-CN" sz="900" dirty="0" smtClean="0">
              <a:solidFill>
                <a:srgbClr val="EEECE1">
                  <a:lumMod val="25000"/>
                </a:srgbClr>
              </a:solidFill>
            </a:endParaRPr>
          </a:p>
          <a:p>
            <a:r>
              <a:rPr lang="zh-CN" altLang="en-US" sz="900" dirty="0" smtClean="0">
                <a:solidFill>
                  <a:srgbClr val="EEECE1">
                    <a:lumMod val="25000"/>
                  </a:srgbClr>
                </a:solidFill>
              </a:rPr>
              <a:t>试卷下载：</a:t>
            </a:r>
            <a:r>
              <a:rPr lang="en-US" altLang="zh-CN" sz="900" dirty="0" smtClean="0">
                <a:solidFill>
                  <a:srgbClr val="EEECE1">
                    <a:lumMod val="25000"/>
                  </a:srgbClr>
                </a:solidFill>
                <a:hlinkClick r:id="rId11"/>
              </a:rPr>
              <a:t>www.1ppt.com/shiti/</a:t>
            </a:r>
            <a:r>
              <a:rPr lang="en-US" altLang="zh-CN" sz="900" dirty="0" smtClean="0">
                <a:solidFill>
                  <a:srgbClr val="EEECE1">
                    <a:lumMod val="25000"/>
                  </a:srgbClr>
                </a:solidFill>
              </a:rPr>
              <a:t>                    </a:t>
            </a:r>
            <a:r>
              <a:rPr lang="zh-CN" altLang="en-US" sz="900" dirty="0" smtClean="0">
                <a:solidFill>
                  <a:srgbClr val="EEECE1">
                    <a:lumMod val="25000"/>
                  </a:srgbClr>
                </a:solidFill>
              </a:rPr>
              <a:t>教案下载：</a:t>
            </a:r>
            <a:r>
              <a:rPr lang="en-US" altLang="zh-CN" sz="900" dirty="0" smtClean="0">
                <a:solidFill>
                  <a:srgbClr val="EEECE1">
                    <a:lumMod val="25000"/>
                  </a:srgbClr>
                </a:solidFill>
                <a:hlinkClick r:id="rId12"/>
              </a:rPr>
              <a:t>www.1ppt.com/jiaoan/</a:t>
            </a:r>
            <a:r>
              <a:rPr lang="en-US" altLang="zh-CN" sz="900" dirty="0" smtClean="0">
                <a:solidFill>
                  <a:srgbClr val="EEECE1">
                    <a:lumMod val="25000"/>
                  </a:srgbClr>
                </a:solidFill>
              </a:rPr>
              <a:t>               </a:t>
            </a:r>
            <a:endParaRPr lang="en-US" altLang="zh-CN" sz="900" dirty="0" smtClean="0">
              <a:solidFill>
                <a:srgbClr val="EEECE1">
                  <a:lumMod val="25000"/>
                </a:srgbClr>
              </a:solidFill>
            </a:endParaRPr>
          </a:p>
          <a:p>
            <a:r>
              <a:rPr lang="zh-CN" altLang="en-US" sz="900" dirty="0" smtClean="0">
                <a:solidFill>
                  <a:srgbClr val="EEECE1">
                    <a:lumMod val="25000"/>
                  </a:srgbClr>
                </a:solidFill>
              </a:rPr>
              <a:t>个人简历：</a:t>
            </a:r>
            <a:r>
              <a:rPr lang="en-US" altLang="zh-CN" sz="900" dirty="0" smtClean="0">
                <a:solidFill>
                  <a:srgbClr val="EEECE1">
                    <a:lumMod val="25000"/>
                  </a:srgbClr>
                </a:solidFill>
                <a:hlinkClick r:id="rId13"/>
              </a:rPr>
              <a:t>www.1ppt.com/jianli/</a:t>
            </a:r>
            <a:r>
              <a:rPr lang="en-US" altLang="zh-CN" sz="900" dirty="0" smtClean="0">
                <a:solidFill>
                  <a:srgbClr val="EEECE1">
                    <a:lumMod val="25000"/>
                  </a:srgbClr>
                </a:solidFill>
              </a:rPr>
              <a:t>                    PPT</a:t>
            </a:r>
            <a:r>
              <a:rPr lang="zh-CN" altLang="en-US" sz="900" dirty="0" smtClean="0">
                <a:solidFill>
                  <a:srgbClr val="EEECE1">
                    <a:lumMod val="25000"/>
                  </a:srgbClr>
                </a:solidFill>
              </a:rPr>
              <a:t>课件：</a:t>
            </a:r>
            <a:r>
              <a:rPr lang="en-US" altLang="zh-CN" sz="900" dirty="0" smtClean="0">
                <a:solidFill>
                  <a:srgbClr val="EEECE1">
                    <a:lumMod val="25000"/>
                  </a:srgbClr>
                </a:solidFill>
                <a:hlinkClick r:id="rId14"/>
              </a:rPr>
              <a:t>www.1ppt.com/kejian/</a:t>
            </a:r>
            <a:r>
              <a:rPr lang="en-US" altLang="zh-CN" sz="900" dirty="0" smtClean="0">
                <a:solidFill>
                  <a:srgbClr val="EEECE1">
                    <a:lumMod val="25000"/>
                  </a:srgbClr>
                </a:solidFill>
              </a:rPr>
              <a:t> </a:t>
            </a:r>
            <a:endParaRPr lang="en-US" altLang="zh-CN" sz="900" dirty="0" smtClean="0">
              <a:solidFill>
                <a:srgbClr val="EEECE1">
                  <a:lumMod val="25000"/>
                </a:srgbClr>
              </a:solidFill>
            </a:endParaRPr>
          </a:p>
          <a:p>
            <a:r>
              <a:rPr lang="zh-CN" altLang="en-US" sz="900" dirty="0" smtClean="0">
                <a:solidFill>
                  <a:srgbClr val="EEECE1">
                    <a:lumMod val="25000"/>
                  </a:srgbClr>
                </a:solidFill>
              </a:rPr>
              <a:t>语文课件：</a:t>
            </a:r>
            <a:r>
              <a:rPr lang="en-US" altLang="zh-CN" sz="900" dirty="0" smtClean="0">
                <a:solidFill>
                  <a:srgbClr val="EEECE1">
                    <a:lumMod val="25000"/>
                  </a:srgbClr>
                </a:solidFill>
                <a:hlinkClick r:id="rId15"/>
              </a:rPr>
              <a:t>www.1ppt.com/kejian/yuwen/</a:t>
            </a:r>
            <a:r>
              <a:rPr lang="en-US" altLang="zh-CN" sz="900" dirty="0" smtClean="0">
                <a:solidFill>
                  <a:srgbClr val="EEECE1">
                    <a:lumMod val="25000"/>
                  </a:srgbClr>
                </a:solidFill>
              </a:rPr>
              <a:t>    </a:t>
            </a:r>
            <a:r>
              <a:rPr lang="zh-CN" altLang="en-US" sz="900" dirty="0" smtClean="0">
                <a:solidFill>
                  <a:srgbClr val="EEECE1">
                    <a:lumMod val="25000"/>
                  </a:srgbClr>
                </a:solidFill>
              </a:rPr>
              <a:t>数学课件：</a:t>
            </a:r>
            <a:r>
              <a:rPr lang="en-US" altLang="zh-CN" sz="900" dirty="0" smtClean="0">
                <a:solidFill>
                  <a:srgbClr val="EEECE1">
                    <a:lumMod val="25000"/>
                  </a:srgbClr>
                </a:solidFill>
                <a:hlinkClick r:id="rId16"/>
              </a:rPr>
              <a:t>www.1ppt.com/kejian/shuxue/</a:t>
            </a:r>
            <a:r>
              <a:rPr lang="en-US" altLang="zh-CN" sz="900" dirty="0" smtClean="0">
                <a:solidFill>
                  <a:srgbClr val="EEECE1">
                    <a:lumMod val="25000"/>
                  </a:srgbClr>
                </a:solidFill>
              </a:rPr>
              <a:t> </a:t>
            </a:r>
            <a:endParaRPr lang="en-US" altLang="zh-CN" sz="900" dirty="0" smtClean="0">
              <a:solidFill>
                <a:srgbClr val="EEECE1">
                  <a:lumMod val="25000"/>
                </a:srgbClr>
              </a:solidFill>
            </a:endParaRPr>
          </a:p>
          <a:p>
            <a:r>
              <a:rPr lang="zh-CN" altLang="en-US" sz="900" dirty="0" smtClean="0">
                <a:solidFill>
                  <a:srgbClr val="EEECE1">
                    <a:lumMod val="25000"/>
                  </a:srgbClr>
                </a:solidFill>
              </a:rPr>
              <a:t>英语课件：</a:t>
            </a:r>
            <a:r>
              <a:rPr lang="en-US" altLang="zh-CN" sz="900" dirty="0" smtClean="0">
                <a:solidFill>
                  <a:srgbClr val="EEECE1">
                    <a:lumMod val="25000"/>
                  </a:srgbClr>
                </a:solidFill>
                <a:hlinkClick r:id="rId17"/>
              </a:rPr>
              <a:t>www.1ppt.com/kejian/yingyu/</a:t>
            </a:r>
            <a:r>
              <a:rPr lang="en-US" altLang="zh-CN" sz="900" dirty="0" smtClean="0">
                <a:solidFill>
                  <a:srgbClr val="EEECE1">
                    <a:lumMod val="25000"/>
                  </a:srgbClr>
                </a:solidFill>
              </a:rPr>
              <a:t>    </a:t>
            </a:r>
            <a:r>
              <a:rPr lang="zh-CN" altLang="en-US" sz="900" dirty="0" smtClean="0">
                <a:solidFill>
                  <a:srgbClr val="EEECE1">
                    <a:lumMod val="25000"/>
                  </a:srgbClr>
                </a:solidFill>
              </a:rPr>
              <a:t>美术课件：</a:t>
            </a:r>
            <a:r>
              <a:rPr lang="en-US" altLang="zh-CN" sz="900" dirty="0" smtClean="0">
                <a:solidFill>
                  <a:srgbClr val="EEECE1">
                    <a:lumMod val="25000"/>
                  </a:srgbClr>
                </a:solidFill>
                <a:hlinkClick r:id="rId18"/>
              </a:rPr>
              <a:t>www.1ppt.com/kejian/meishu/</a:t>
            </a:r>
            <a:r>
              <a:rPr lang="en-US" altLang="zh-CN" sz="900" dirty="0" smtClean="0">
                <a:solidFill>
                  <a:srgbClr val="EEECE1">
                    <a:lumMod val="25000"/>
                  </a:srgbClr>
                </a:solidFill>
              </a:rPr>
              <a:t> </a:t>
            </a:r>
            <a:endParaRPr lang="en-US" altLang="zh-CN" sz="900" dirty="0" smtClean="0">
              <a:solidFill>
                <a:srgbClr val="EEECE1">
                  <a:lumMod val="25000"/>
                </a:srgbClr>
              </a:solidFill>
            </a:endParaRPr>
          </a:p>
          <a:p>
            <a:r>
              <a:rPr lang="zh-CN" altLang="en-US" sz="900" dirty="0" smtClean="0">
                <a:solidFill>
                  <a:srgbClr val="EEECE1">
                    <a:lumMod val="25000"/>
                  </a:srgbClr>
                </a:solidFill>
              </a:rPr>
              <a:t>科学课件：</a:t>
            </a:r>
            <a:r>
              <a:rPr lang="en-US" altLang="zh-CN" sz="900" dirty="0" smtClean="0">
                <a:solidFill>
                  <a:srgbClr val="EEECE1">
                    <a:lumMod val="25000"/>
                  </a:srgbClr>
                </a:solidFill>
                <a:hlinkClick r:id="rId19"/>
              </a:rPr>
              <a:t>www.1ppt.com/kejian/kexue/</a:t>
            </a:r>
            <a:r>
              <a:rPr lang="en-US" altLang="zh-CN" sz="900" dirty="0" smtClean="0">
                <a:solidFill>
                  <a:srgbClr val="EEECE1">
                    <a:lumMod val="25000"/>
                  </a:srgbClr>
                </a:solidFill>
              </a:rPr>
              <a:t>     </a:t>
            </a:r>
            <a:r>
              <a:rPr lang="zh-CN" altLang="en-US" sz="900" dirty="0" smtClean="0">
                <a:solidFill>
                  <a:srgbClr val="EEECE1">
                    <a:lumMod val="25000"/>
                  </a:srgbClr>
                </a:solidFill>
              </a:rPr>
              <a:t>物理课件：</a:t>
            </a:r>
            <a:r>
              <a:rPr lang="en-US" altLang="zh-CN" sz="900" dirty="0" smtClean="0">
                <a:solidFill>
                  <a:srgbClr val="EEECE1">
                    <a:lumMod val="25000"/>
                  </a:srgbClr>
                </a:solidFill>
                <a:hlinkClick r:id="rId20"/>
              </a:rPr>
              <a:t>www.1ppt.com/kejian/wuli/</a:t>
            </a:r>
            <a:r>
              <a:rPr lang="en-US" altLang="zh-CN" sz="900" dirty="0" smtClean="0">
                <a:solidFill>
                  <a:srgbClr val="EEECE1">
                    <a:lumMod val="25000"/>
                  </a:srgbClr>
                </a:solidFill>
              </a:rPr>
              <a:t> </a:t>
            </a:r>
            <a:endParaRPr lang="en-US" altLang="zh-CN" sz="900" dirty="0" smtClean="0">
              <a:solidFill>
                <a:srgbClr val="EEECE1">
                  <a:lumMod val="25000"/>
                </a:srgbClr>
              </a:solidFill>
            </a:endParaRPr>
          </a:p>
          <a:p>
            <a:r>
              <a:rPr lang="zh-CN" altLang="en-US" sz="900" dirty="0" smtClean="0">
                <a:solidFill>
                  <a:srgbClr val="EEECE1">
                    <a:lumMod val="25000"/>
                  </a:srgbClr>
                </a:solidFill>
              </a:rPr>
              <a:t>化学课件：</a:t>
            </a:r>
            <a:r>
              <a:rPr lang="en-US" altLang="zh-CN" sz="900" dirty="0" smtClean="0">
                <a:solidFill>
                  <a:srgbClr val="EEECE1">
                    <a:lumMod val="25000"/>
                  </a:srgbClr>
                </a:solidFill>
                <a:hlinkClick r:id="rId21"/>
              </a:rPr>
              <a:t>www.1ppt.com/kejian/huaxue/</a:t>
            </a:r>
            <a:r>
              <a:rPr lang="en-US" altLang="zh-CN" sz="900" dirty="0" smtClean="0">
                <a:solidFill>
                  <a:srgbClr val="EEECE1">
                    <a:lumMod val="25000"/>
                  </a:srgbClr>
                </a:solidFill>
              </a:rPr>
              <a:t>  </a:t>
            </a:r>
            <a:r>
              <a:rPr lang="zh-CN" altLang="en-US" sz="900" dirty="0" smtClean="0">
                <a:solidFill>
                  <a:srgbClr val="EEECE1">
                    <a:lumMod val="25000"/>
                  </a:srgbClr>
                </a:solidFill>
              </a:rPr>
              <a:t>生物课件：</a:t>
            </a:r>
            <a:r>
              <a:rPr lang="en-US" altLang="zh-CN" sz="900" dirty="0" smtClean="0">
                <a:solidFill>
                  <a:srgbClr val="EEECE1">
                    <a:lumMod val="25000"/>
                  </a:srgbClr>
                </a:solidFill>
                <a:hlinkClick r:id="rId22"/>
              </a:rPr>
              <a:t>www.1ppt.com/kejian/shengwu/</a:t>
            </a:r>
            <a:r>
              <a:rPr lang="en-US" altLang="zh-CN" sz="900" dirty="0" smtClean="0">
                <a:solidFill>
                  <a:srgbClr val="EEECE1">
                    <a:lumMod val="25000"/>
                  </a:srgbClr>
                </a:solidFill>
              </a:rPr>
              <a:t> </a:t>
            </a:r>
            <a:endParaRPr lang="en-US" altLang="zh-CN" sz="900" dirty="0" smtClean="0">
              <a:solidFill>
                <a:srgbClr val="EEECE1">
                  <a:lumMod val="25000"/>
                </a:srgbClr>
              </a:solidFill>
            </a:endParaRPr>
          </a:p>
          <a:p>
            <a:r>
              <a:rPr lang="zh-CN" altLang="en-US" sz="900" dirty="0" smtClean="0">
                <a:solidFill>
                  <a:srgbClr val="EEECE1">
                    <a:lumMod val="25000"/>
                  </a:srgbClr>
                </a:solidFill>
              </a:rPr>
              <a:t>地理课件：</a:t>
            </a:r>
            <a:r>
              <a:rPr lang="en-US" altLang="zh-CN" sz="900" dirty="0" smtClean="0">
                <a:solidFill>
                  <a:srgbClr val="EEECE1">
                    <a:lumMod val="25000"/>
                  </a:srgbClr>
                </a:solidFill>
                <a:hlinkClick r:id="rId23"/>
              </a:rPr>
              <a:t>www.1ppt.com/kejian/dili/</a:t>
            </a:r>
            <a:r>
              <a:rPr lang="en-US" altLang="zh-CN" sz="900" dirty="0" smtClean="0">
                <a:solidFill>
                  <a:srgbClr val="EEECE1">
                    <a:lumMod val="25000"/>
                  </a:srgbClr>
                </a:solidFill>
              </a:rPr>
              <a:t>          </a:t>
            </a:r>
            <a:r>
              <a:rPr lang="zh-CN" altLang="en-US" sz="900" dirty="0" smtClean="0">
                <a:solidFill>
                  <a:srgbClr val="EEECE1">
                    <a:lumMod val="25000"/>
                  </a:srgbClr>
                </a:solidFill>
              </a:rPr>
              <a:t>历史课件：</a:t>
            </a:r>
            <a:r>
              <a:rPr lang="en-US" altLang="zh-CN" sz="900" dirty="0" smtClean="0">
                <a:solidFill>
                  <a:srgbClr val="EEECE1">
                    <a:lumMod val="25000"/>
                  </a:srgbClr>
                </a:solidFill>
                <a:hlinkClick r:id="rId24"/>
              </a:rPr>
              <a:t>www.1ppt.com/kejian/lishi/</a:t>
            </a:r>
            <a:r>
              <a:rPr lang="en-US" altLang="zh-CN" sz="900" dirty="0" smtClean="0">
                <a:solidFill>
                  <a:srgbClr val="EEECE1">
                    <a:lumMod val="25000"/>
                  </a:srgbClr>
                </a:solidFill>
              </a:rPr>
              <a:t>  </a:t>
            </a:r>
            <a:endParaRPr lang="en-US" altLang="zh-CN" sz="900" dirty="0" smtClean="0">
              <a:solidFill>
                <a:srgbClr val="EEECE1">
                  <a:lumMod val="25000"/>
                </a:srgbClr>
              </a:solidFill>
            </a:endParaRPr>
          </a:p>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D69B0E6-0EFA-4C62-8D08-A725668DEB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FA470-C0EE-4826-B0F8-88AD41015D3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D69B0E6-0EFA-4C62-8D08-A725668DEB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FA470-C0EE-4826-B0F8-88AD41015D3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D69B0E6-0EFA-4C62-8D08-A725668DEB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FA470-C0EE-4826-B0F8-88AD41015D3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D69B0E6-0EFA-4C62-8D08-A725668DEB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FA470-C0EE-4826-B0F8-88AD41015D39}" type="slidenum">
              <a:rPr lang="zh-CN" altLang="en-US" smtClean="0"/>
            </a:fld>
            <a:endParaRPr lang="zh-CN"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endParaRPr lang="en-US" altLang="zh-CN" sz="100" dirty="0">
              <a:solidFill>
                <a:schemeClr val="bg1"/>
              </a:solidFill>
            </a:endParaRP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endParaRPr lang="en-US" altLang="zh-CN" sz="100" dirty="0">
              <a:solidFill>
                <a:schemeClr val="bg1"/>
              </a:solidFill>
            </a:endParaRP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endParaRPr lang="en-US" altLang="zh-CN" sz="100" dirty="0">
              <a:solidFill>
                <a:schemeClr val="bg1"/>
              </a:solidFill>
            </a:endParaRP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endParaRPr lang="en-US" altLang="zh-CN" sz="100" dirty="0">
              <a:solidFill>
                <a:schemeClr val="bg1"/>
              </a:solidFill>
            </a:endParaRP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endParaRPr lang="en-US" altLang="zh-CN" sz="100" dirty="0">
              <a:solidFill>
                <a:schemeClr val="bg1"/>
              </a:solidFill>
            </a:endParaRP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endParaRPr lang="en-US" altLang="zh-CN" sz="100" dirty="0">
              <a:solidFill>
                <a:schemeClr val="bg1"/>
              </a:solidFill>
            </a:endParaRP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endParaRPr lang="en-US" altLang="zh-CN" sz="100" dirty="0">
              <a:solidFill>
                <a:schemeClr val="bg1"/>
              </a:solidFill>
            </a:endParaRP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endParaRPr lang="en-US" altLang="zh-CN" sz="100" dirty="0">
              <a:solidFill>
                <a:schemeClr val="bg1"/>
              </a:solidFill>
            </a:endParaRP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endParaRPr lang="en-US" altLang="zh-CN" sz="100" dirty="0">
              <a:solidFill>
                <a:schemeClr val="bg1"/>
              </a:solidFill>
            </a:endParaRP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endParaRPr lang="en-US" altLang="zh-CN" sz="100" dirty="0">
              <a:solidFill>
                <a:schemeClr val="bg1"/>
              </a:solidFill>
            </a:endParaRP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endParaRPr lang="en-US" altLang="zh-CN" sz="100"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D69B0E6-0EFA-4C62-8D08-A725668DEB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FA470-C0EE-4826-B0F8-88AD41015D3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D69B0E6-0EFA-4C62-8D08-A725668DEB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4FA470-C0EE-4826-B0F8-88AD41015D3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D69B0E6-0EFA-4C62-8D08-A725668DEB9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64FA470-C0EE-4826-B0F8-88AD41015D3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D69B0E6-0EFA-4C62-8D08-A725668DEB9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64FA470-C0EE-4826-B0F8-88AD41015D3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D69B0E6-0EFA-4C62-8D08-A725668DEB9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64FA470-C0EE-4826-B0F8-88AD41015D3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D69B0E6-0EFA-4C62-8D08-A725668DEB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4FA470-C0EE-4826-B0F8-88AD41015D3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D69B0E6-0EFA-4C62-8D08-A725668DEB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4FA470-C0EE-4826-B0F8-88AD41015D3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DD69B0E6-0EFA-4C62-8D08-A725668DEB94}" type="datetimeFigureOut">
              <a:rPr lang="zh-CN" altLang="en-US" smtClean="0"/>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264FA470-C0EE-4826-B0F8-88AD41015D3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themeOverride" Target="../theme/themeOverride1.xml"/><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png"/><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3"/>
          <p:cNvSpPr txBox="1"/>
          <p:nvPr/>
        </p:nvSpPr>
        <p:spPr>
          <a:xfrm>
            <a:off x="2195700" y="1510687"/>
            <a:ext cx="6730418" cy="889474"/>
          </a:xfrm>
          <a:prstGeom prst="rect">
            <a:avLst/>
          </a:prstGeom>
          <a:noFill/>
        </p:spPr>
        <p:txBody>
          <a:bodyPr wrap="square" lIns="68580" tIns="34290" rIns="68580" bIns="34290">
            <a:spAutoFit/>
          </a:bodyPr>
          <a:lstStyle>
            <a:defPPr>
              <a:defRPr lang="zh-CN"/>
            </a:defPPr>
            <a:lvl1pPr>
              <a:lnSpc>
                <a:spcPct val="130000"/>
              </a:lnSpc>
              <a:defRPr sz="6600" b="1">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r"/>
            <a:r>
              <a:rPr lang="en-US" altLang="zh-CN" sz="4100" dirty="0" smtClean="0"/>
              <a:t>7.2 </a:t>
            </a:r>
            <a:r>
              <a:rPr lang="zh-CN" altLang="zh-CN" sz="4100" dirty="0" smtClean="0"/>
              <a:t>封</a:t>
            </a:r>
            <a:r>
              <a:rPr lang="zh-CN" altLang="zh-CN" sz="4100" dirty="0"/>
              <a:t>闭图形上的植树问题</a:t>
            </a:r>
            <a:endParaRPr lang="zh-CN" altLang="zh-CN" sz="4100" dirty="0"/>
          </a:p>
        </p:txBody>
      </p:sp>
      <p:sp>
        <p:nvSpPr>
          <p:cNvPr id="2" name="五边形 7"/>
          <p:cNvSpPr>
            <a:spLocks noChangeArrowheads="1"/>
          </p:cNvSpPr>
          <p:nvPr/>
        </p:nvSpPr>
        <p:spPr bwMode="auto">
          <a:xfrm>
            <a:off x="-7571" y="367331"/>
            <a:ext cx="3276254"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第七单元  </a:t>
            </a:r>
            <a:r>
              <a:rPr lang="zh-CN" altLang="zh-CN" sz="2400" dirty="0">
                <a:solidFill>
                  <a:srgbClr val="FFFFFF"/>
                </a:solidFill>
                <a:latin typeface="微软雅黑" panose="020B0503020204020204" pitchFamily="34" charset="-122"/>
                <a:ea typeface="微软雅黑" panose="020B0503020204020204" pitchFamily="34" charset="-122"/>
              </a:rPr>
              <a:t>数学广角</a:t>
            </a:r>
            <a:endParaRPr lang="zh-CN" altLang="en-US" sz="2400" dirty="0">
              <a:solidFill>
                <a:srgbClr val="FFFFFF"/>
              </a:solidFill>
              <a:latin typeface="微软雅黑" panose="020B0503020204020204" pitchFamily="34" charset="-122"/>
              <a:ea typeface="微软雅黑" panose="020B0503020204020204" pitchFamily="34" charset="-122"/>
            </a:endParaRPr>
          </a:p>
        </p:txBody>
      </p:sp>
      <p:pic>
        <p:nvPicPr>
          <p:cNvPr id="17" name="图片 16"/>
          <p:cNvPicPr/>
          <p:nvPr/>
        </p:nvPicPr>
        <p:blipFill>
          <a:blip r:embed="rId1"/>
          <a:stretch>
            <a:fillRect/>
          </a:stretch>
        </p:blipFill>
        <p:spPr>
          <a:xfrm>
            <a:off x="407197" y="2993962"/>
            <a:ext cx="3986214" cy="1435892"/>
          </a:xfrm>
          <a:prstGeom prst="rect">
            <a:avLst/>
          </a:prstGeom>
          <a:noFill/>
          <a:ln w="9525">
            <a:noFill/>
            <a:miter/>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1993106"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课堂练习</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6" name="TextBox 9"/>
          <p:cNvSpPr txBox="1"/>
          <p:nvPr/>
        </p:nvSpPr>
        <p:spPr>
          <a:xfrm>
            <a:off x="653647" y="1075494"/>
            <a:ext cx="7500944" cy="1038746"/>
          </a:xfrm>
          <a:prstGeom prst="rect">
            <a:avLst/>
          </a:prstGeom>
          <a:noFill/>
        </p:spPr>
        <p:txBody>
          <a:bodyPr wrap="squar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    1 . </a:t>
            </a:r>
            <a:r>
              <a:rPr lang="zh-CN" altLang="zh-CN" sz="2100" dirty="0">
                <a:latin typeface="微软雅黑" panose="020B0503020204020204" pitchFamily="34" charset="-122"/>
                <a:ea typeface="微软雅黑" panose="020B0503020204020204" pitchFamily="34" charset="-122"/>
              </a:rPr>
              <a:t>圆形</a:t>
            </a:r>
            <a:r>
              <a:rPr lang="zh-CN" altLang="zh-CN" sz="2100" dirty="0">
                <a:latin typeface="微软雅黑" panose="020B0503020204020204" pitchFamily="34" charset="-122"/>
                <a:ea typeface="微软雅黑" panose="020B0503020204020204" pitchFamily="34" charset="-122"/>
              </a:rPr>
              <a:t>体育馆每隔</a:t>
            </a:r>
            <a:r>
              <a:rPr lang="en-US" altLang="zh-CN" sz="2100" dirty="0">
                <a:latin typeface="微软雅黑" panose="020B0503020204020204" pitchFamily="34" charset="-122"/>
                <a:ea typeface="微软雅黑" panose="020B0503020204020204" pitchFamily="34" charset="-122"/>
              </a:rPr>
              <a:t>20</a:t>
            </a:r>
            <a:r>
              <a:rPr lang="zh-CN" altLang="zh-CN" sz="2100" dirty="0">
                <a:latin typeface="微软雅黑" panose="020B0503020204020204" pitchFamily="34" charset="-122"/>
                <a:ea typeface="微软雅黑" panose="020B0503020204020204" pitchFamily="34" charset="-122"/>
              </a:rPr>
              <a:t>米有一颗射灯，一共安装了</a:t>
            </a:r>
            <a:r>
              <a:rPr lang="en-US" altLang="zh-CN" sz="2100" dirty="0">
                <a:latin typeface="微软雅黑" panose="020B0503020204020204" pitchFamily="34" charset="-122"/>
                <a:ea typeface="微软雅黑" panose="020B0503020204020204" pitchFamily="34" charset="-122"/>
              </a:rPr>
              <a:t>45</a:t>
            </a:r>
            <a:r>
              <a:rPr lang="zh-CN" altLang="zh-CN" sz="2100" dirty="0">
                <a:latin typeface="微软雅黑" panose="020B0503020204020204" pitchFamily="34" charset="-122"/>
                <a:ea typeface="微软雅黑" panose="020B0503020204020204" pitchFamily="34" charset="-122"/>
              </a:rPr>
              <a:t>颗，这个体育馆的周长为多少米？</a:t>
            </a:r>
            <a:endParaRPr lang="zh-CN" altLang="zh-CN" sz="2100" dirty="0">
              <a:latin typeface="微软雅黑" panose="020B0503020204020204" pitchFamily="34" charset="-122"/>
              <a:ea typeface="微软雅黑" panose="020B0503020204020204" pitchFamily="34" charset="-122"/>
            </a:endParaRPr>
          </a:p>
        </p:txBody>
      </p:sp>
      <p:sp>
        <p:nvSpPr>
          <p:cNvPr id="8" name="矩形 7"/>
          <p:cNvSpPr/>
          <p:nvPr/>
        </p:nvSpPr>
        <p:spPr>
          <a:xfrm>
            <a:off x="653647" y="2457652"/>
            <a:ext cx="7500944" cy="1315745"/>
          </a:xfrm>
          <a:prstGeom prst="rect">
            <a:avLst/>
          </a:prstGeom>
        </p:spPr>
        <p:txBody>
          <a:bodyPr wrap="square" lIns="68580" tIns="34290" rIns="68580" bIns="34290">
            <a:spAutoFit/>
          </a:bodyPr>
          <a:lstStyle/>
          <a:p>
            <a:pPr>
              <a:lnSpc>
                <a:spcPct val="150000"/>
              </a:lnSpc>
            </a:pP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en-US" sz="1800" dirty="0">
                <a:solidFill>
                  <a:schemeClr val="accent1">
                    <a:lumMod val="50000"/>
                  </a:schemeClr>
                </a:solidFill>
                <a:latin typeface="楷体" panose="02010609060101010101" pitchFamily="49" charset="-122"/>
                <a:ea typeface="楷体" panose="02010609060101010101" pitchFamily="49" charset="-122"/>
              </a:rPr>
              <a:t>讲评</a:t>
            </a: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zh-CN" sz="1800" dirty="0">
                <a:solidFill>
                  <a:schemeClr val="accent1">
                    <a:lumMod val="50000"/>
                  </a:schemeClr>
                </a:solidFill>
                <a:latin typeface="楷体" panose="02010609060101010101" pitchFamily="49" charset="-122"/>
                <a:ea typeface="楷体" panose="02010609060101010101" pitchFamily="49" charset="-122"/>
              </a:rPr>
              <a:t>这道题是封闭图形上的植树问题的逆向思考题。题第隔</a:t>
            </a:r>
            <a:r>
              <a:rPr lang="en-US" altLang="zh-CN" sz="1800" dirty="0">
                <a:solidFill>
                  <a:schemeClr val="accent1">
                    <a:lumMod val="50000"/>
                  </a:schemeClr>
                </a:solidFill>
                <a:latin typeface="楷体" panose="02010609060101010101" pitchFamily="49" charset="-122"/>
                <a:ea typeface="楷体" panose="02010609060101010101" pitchFamily="49" charset="-122"/>
              </a:rPr>
              <a:t>20</a:t>
            </a:r>
            <a:r>
              <a:rPr lang="zh-CN" altLang="zh-CN" sz="1800" dirty="0">
                <a:solidFill>
                  <a:schemeClr val="accent1">
                    <a:lumMod val="50000"/>
                  </a:schemeClr>
                </a:solidFill>
                <a:latin typeface="楷体" panose="02010609060101010101" pitchFamily="49" charset="-122"/>
                <a:ea typeface="楷体" panose="02010609060101010101" pitchFamily="49" charset="-122"/>
              </a:rPr>
              <a:t>米就是间隔距离，</a:t>
            </a:r>
            <a:r>
              <a:rPr lang="en-US" altLang="zh-CN" sz="1800" dirty="0">
                <a:solidFill>
                  <a:schemeClr val="accent1">
                    <a:lumMod val="50000"/>
                  </a:schemeClr>
                </a:solidFill>
                <a:latin typeface="楷体" panose="02010609060101010101" pitchFamily="49" charset="-122"/>
                <a:ea typeface="楷体" panose="02010609060101010101" pitchFamily="49" charset="-122"/>
              </a:rPr>
              <a:t>45</a:t>
            </a:r>
            <a:r>
              <a:rPr lang="zh-CN" altLang="zh-CN" sz="1800" dirty="0">
                <a:solidFill>
                  <a:schemeClr val="accent1">
                    <a:lumMod val="50000"/>
                  </a:schemeClr>
                </a:solidFill>
                <a:latin typeface="楷体" panose="02010609060101010101" pitchFamily="49" charset="-122"/>
                <a:ea typeface="楷体" panose="02010609060101010101" pitchFamily="49" charset="-122"/>
              </a:rPr>
              <a:t>颗射灯就是间隔数，周长就等于间隔距离×间隔数，</a:t>
            </a:r>
            <a:r>
              <a:rPr lang="en-US" altLang="zh-CN" sz="1800" dirty="0">
                <a:solidFill>
                  <a:schemeClr val="accent1">
                    <a:lumMod val="50000"/>
                  </a:schemeClr>
                </a:solidFill>
                <a:latin typeface="楷体" panose="02010609060101010101" pitchFamily="49" charset="-122"/>
                <a:ea typeface="楷体" panose="02010609060101010101" pitchFamily="49" charset="-122"/>
              </a:rPr>
              <a:t>20</a:t>
            </a: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en-US" altLang="zh-CN" sz="1800" dirty="0">
                <a:solidFill>
                  <a:schemeClr val="accent1">
                    <a:lumMod val="50000"/>
                  </a:schemeClr>
                </a:solidFill>
                <a:latin typeface="楷体" panose="02010609060101010101" pitchFamily="49" charset="-122"/>
                <a:ea typeface="楷体" panose="02010609060101010101" pitchFamily="49" charset="-122"/>
              </a:rPr>
              <a:t>45=900</a:t>
            </a:r>
            <a:r>
              <a:rPr lang="zh-CN" altLang="zh-CN" sz="1800" dirty="0">
                <a:solidFill>
                  <a:schemeClr val="accent1">
                    <a:lumMod val="50000"/>
                  </a:schemeClr>
                </a:solidFill>
                <a:latin typeface="楷体" panose="02010609060101010101" pitchFamily="49" charset="-122"/>
                <a:ea typeface="楷体" panose="02010609060101010101" pitchFamily="49" charset="-122"/>
              </a:rPr>
              <a:t>（米）。</a:t>
            </a:r>
            <a:endParaRPr lang="zh-CN" altLang="zh-CN" sz="1800" dirty="0">
              <a:solidFill>
                <a:schemeClr val="accent1">
                  <a:lumMod val="50000"/>
                </a:schemeClr>
              </a:solidFill>
              <a:latin typeface="楷体" panose="02010609060101010101" pitchFamily="49" charset="-122"/>
              <a:ea typeface="楷体" panose="02010609060101010101" pitchFamily="49" charset="-122"/>
            </a:endParaRPr>
          </a:p>
        </p:txBody>
      </p:sp>
      <p:pic>
        <p:nvPicPr>
          <p:cNvPr id="13313" name="Picture 1"/>
          <p:cNvPicPr>
            <a:picLocks noChangeAspect="1" noChangeArrowheads="1"/>
          </p:cNvPicPr>
          <p:nvPr/>
        </p:nvPicPr>
        <p:blipFill>
          <a:blip r:embed="rId1" cstate="email"/>
          <a:srcRect/>
          <a:stretch>
            <a:fillRect/>
          </a:stretch>
        </p:blipFill>
        <p:spPr bwMode="auto">
          <a:xfrm>
            <a:off x="7083897" y="3461149"/>
            <a:ext cx="1835077" cy="157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1" cstate="email"/>
          <a:srcRect/>
          <a:stretch>
            <a:fillRect/>
          </a:stretch>
        </p:blipFill>
        <p:spPr bwMode="auto">
          <a:xfrm>
            <a:off x="7092338" y="3321844"/>
            <a:ext cx="1783773"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五边形 7"/>
          <p:cNvSpPr>
            <a:spLocks noChangeArrowheads="1"/>
          </p:cNvSpPr>
          <p:nvPr/>
        </p:nvSpPr>
        <p:spPr bwMode="auto">
          <a:xfrm>
            <a:off x="0" y="376238"/>
            <a:ext cx="2035969"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课堂练习</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16" name="TextBox 9"/>
          <p:cNvSpPr txBox="1"/>
          <p:nvPr/>
        </p:nvSpPr>
        <p:spPr>
          <a:xfrm>
            <a:off x="632215" y="1043346"/>
            <a:ext cx="7340198" cy="1038746"/>
          </a:xfrm>
          <a:prstGeom prst="rect">
            <a:avLst/>
          </a:prstGeom>
          <a:noFill/>
        </p:spPr>
        <p:txBody>
          <a:bodyPr wrap="squar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    2 . </a:t>
            </a:r>
            <a:r>
              <a:rPr lang="zh-CN" altLang="zh-CN" sz="2100" dirty="0">
                <a:latin typeface="微软雅黑" panose="020B0503020204020204" pitchFamily="34" charset="-122"/>
                <a:ea typeface="微软雅黑" panose="020B0503020204020204" pitchFamily="34" charset="-122"/>
              </a:rPr>
              <a:t>同学们</a:t>
            </a:r>
            <a:r>
              <a:rPr lang="zh-CN" altLang="zh-CN" sz="2100" dirty="0">
                <a:latin typeface="微软雅黑" panose="020B0503020204020204" pitchFamily="34" charset="-122"/>
                <a:ea typeface="微软雅黑" panose="020B0503020204020204" pitchFamily="34" charset="-122"/>
              </a:rPr>
              <a:t>围成正方形做游戏，每边站</a:t>
            </a:r>
            <a:r>
              <a:rPr lang="en-US" altLang="zh-CN" sz="2100" dirty="0">
                <a:latin typeface="微软雅黑" panose="020B0503020204020204" pitchFamily="34" charset="-122"/>
                <a:ea typeface="微软雅黑" panose="020B0503020204020204" pitchFamily="34" charset="-122"/>
              </a:rPr>
              <a:t>10</a:t>
            </a:r>
            <a:r>
              <a:rPr lang="zh-CN" altLang="zh-CN" sz="2100" dirty="0">
                <a:latin typeface="微软雅黑" panose="020B0503020204020204" pitchFamily="34" charset="-122"/>
                <a:ea typeface="微软雅黑" panose="020B0503020204020204" pitchFamily="34" charset="-122"/>
              </a:rPr>
              <a:t>人，求做这个游戏需要多少人？</a:t>
            </a:r>
            <a:endParaRPr lang="zh-CN" altLang="zh-CN" sz="2100" dirty="0">
              <a:latin typeface="微软雅黑" panose="020B0503020204020204" pitchFamily="34" charset="-122"/>
              <a:ea typeface="微软雅黑" panose="020B0503020204020204" pitchFamily="34" charset="-122"/>
            </a:endParaRPr>
          </a:p>
        </p:txBody>
      </p:sp>
      <p:sp>
        <p:nvSpPr>
          <p:cNvPr id="6" name="矩形 5"/>
          <p:cNvSpPr/>
          <p:nvPr/>
        </p:nvSpPr>
        <p:spPr>
          <a:xfrm>
            <a:off x="632215" y="2410959"/>
            <a:ext cx="7468798" cy="1315745"/>
          </a:xfrm>
          <a:prstGeom prst="rect">
            <a:avLst/>
          </a:prstGeom>
        </p:spPr>
        <p:txBody>
          <a:bodyPr wrap="square" lIns="68580" tIns="34290" rIns="68580" bIns="34290">
            <a:spAutoFit/>
          </a:bodyPr>
          <a:lstStyle/>
          <a:p>
            <a:pPr>
              <a:lnSpc>
                <a:spcPct val="150000"/>
              </a:lnSpc>
            </a:pP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en-US" sz="1800" dirty="0">
                <a:solidFill>
                  <a:schemeClr val="accent1">
                    <a:lumMod val="50000"/>
                  </a:schemeClr>
                </a:solidFill>
                <a:latin typeface="楷体" panose="02010609060101010101" pitchFamily="49" charset="-122"/>
                <a:ea typeface="楷体" panose="02010609060101010101" pitchFamily="49" charset="-122"/>
              </a:rPr>
              <a:t>讲评</a:t>
            </a: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zh-CN" sz="1800" dirty="0">
                <a:solidFill>
                  <a:schemeClr val="accent1">
                    <a:lumMod val="50000"/>
                  </a:schemeClr>
                </a:solidFill>
                <a:latin typeface="楷体" panose="02010609060101010101" pitchFamily="49" charset="-122"/>
                <a:ea typeface="楷体" panose="02010609060101010101" pitchFamily="49" charset="-122"/>
              </a:rPr>
              <a:t>正方形是一个封闭图形，封闭图形的间隔数等于棵树也就相当于人数，只要求出一边的间隔数就可以知道四条边的间隔数。所以列式计算为（</a:t>
            </a:r>
            <a:r>
              <a:rPr lang="en-US" altLang="zh-CN" sz="1800" dirty="0">
                <a:solidFill>
                  <a:schemeClr val="accent1">
                    <a:lumMod val="50000"/>
                  </a:schemeClr>
                </a:solidFill>
                <a:latin typeface="楷体" panose="02010609060101010101" pitchFamily="49" charset="-122"/>
                <a:ea typeface="楷体" panose="02010609060101010101" pitchFamily="49" charset="-122"/>
              </a:rPr>
              <a:t>10-1</a:t>
            </a: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en-US" altLang="zh-CN" sz="1800" dirty="0">
                <a:solidFill>
                  <a:schemeClr val="accent1">
                    <a:lumMod val="50000"/>
                  </a:schemeClr>
                </a:solidFill>
                <a:latin typeface="楷体" panose="02010609060101010101" pitchFamily="49" charset="-122"/>
                <a:ea typeface="楷体" panose="02010609060101010101" pitchFamily="49" charset="-122"/>
              </a:rPr>
              <a:t>4</a:t>
            </a: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en-US" altLang="zh-CN" sz="1800" dirty="0">
                <a:solidFill>
                  <a:schemeClr val="accent1">
                    <a:lumMod val="50000"/>
                  </a:schemeClr>
                </a:solidFill>
                <a:latin typeface="楷体" panose="02010609060101010101" pitchFamily="49" charset="-122"/>
                <a:ea typeface="楷体" panose="02010609060101010101" pitchFamily="49" charset="-122"/>
              </a:rPr>
              <a:t>36</a:t>
            </a:r>
            <a:r>
              <a:rPr lang="zh-CN" altLang="zh-CN" sz="1800" dirty="0">
                <a:solidFill>
                  <a:schemeClr val="accent1">
                    <a:lumMod val="50000"/>
                  </a:schemeClr>
                </a:solidFill>
                <a:latin typeface="楷体" panose="02010609060101010101" pitchFamily="49" charset="-122"/>
                <a:ea typeface="楷体" panose="02010609060101010101" pitchFamily="49" charset="-122"/>
              </a:rPr>
              <a:t>（人）。</a:t>
            </a:r>
            <a:endParaRPr lang="en-US" altLang="zh-CN" sz="1800" dirty="0">
              <a:solidFill>
                <a:schemeClr val="accent1">
                  <a:lumMod val="50000"/>
                </a:schemeClr>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anim calcmode="lin" valueType="num">
                                      <p:cBhvr>
                                        <p:cTn id="8" dur="750" fill="hold"/>
                                        <p:tgtEl>
                                          <p:spTgt spid="16"/>
                                        </p:tgtEl>
                                        <p:attrNameLst>
                                          <p:attrName>ppt_x</p:attrName>
                                        </p:attrNameLst>
                                      </p:cBhvr>
                                      <p:tavLst>
                                        <p:tav tm="0">
                                          <p:val>
                                            <p:strVal val="#ppt_x"/>
                                          </p:val>
                                        </p:tav>
                                        <p:tav tm="100000">
                                          <p:val>
                                            <p:strVal val="#ppt_x"/>
                                          </p:val>
                                        </p:tav>
                                      </p:tavLst>
                                    </p:anim>
                                    <p:anim calcmode="lin" valueType="num">
                                      <p:cBhvr>
                                        <p:cTn id="9" dur="75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horizontal)">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1"/>
          <a:srcRect/>
          <a:stretch>
            <a:fillRect/>
          </a:stretch>
        </p:blipFill>
        <p:spPr bwMode="auto">
          <a:xfrm>
            <a:off x="7190188" y="3386302"/>
            <a:ext cx="1685925" cy="1657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五边形 7"/>
          <p:cNvSpPr>
            <a:spLocks noChangeArrowheads="1"/>
          </p:cNvSpPr>
          <p:nvPr/>
        </p:nvSpPr>
        <p:spPr bwMode="auto">
          <a:xfrm>
            <a:off x="1" y="376238"/>
            <a:ext cx="2068116"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课堂练习</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4" name="TextBox 9"/>
          <p:cNvSpPr txBox="1"/>
          <p:nvPr/>
        </p:nvSpPr>
        <p:spPr>
          <a:xfrm>
            <a:off x="707228" y="1064778"/>
            <a:ext cx="7458078" cy="1038746"/>
          </a:xfrm>
          <a:prstGeom prst="rect">
            <a:avLst/>
          </a:prstGeom>
          <a:noFill/>
        </p:spPr>
        <p:txBody>
          <a:bodyPr wrap="squar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    3 . </a:t>
            </a:r>
            <a:r>
              <a:rPr lang="zh-CN" altLang="zh-CN" sz="2100" dirty="0">
                <a:latin typeface="微软雅黑" panose="020B0503020204020204" pitchFamily="34" charset="-122"/>
                <a:ea typeface="微软雅黑" panose="020B0503020204020204" pitchFamily="34" charset="-122"/>
              </a:rPr>
              <a:t>一</a:t>
            </a:r>
            <a:r>
              <a:rPr lang="zh-CN" altLang="zh-CN" sz="2100" dirty="0">
                <a:latin typeface="微软雅黑" panose="020B0503020204020204" pitchFamily="34" charset="-122"/>
                <a:ea typeface="微软雅黑" panose="020B0503020204020204" pitchFamily="34" charset="-122"/>
              </a:rPr>
              <a:t>个正方形水池，边长</a:t>
            </a:r>
            <a:r>
              <a:rPr lang="en-US" altLang="zh-CN" sz="2100" dirty="0">
                <a:latin typeface="微软雅黑" panose="020B0503020204020204" pitchFamily="34" charset="-122"/>
                <a:ea typeface="微软雅黑" panose="020B0503020204020204" pitchFamily="34" charset="-122"/>
              </a:rPr>
              <a:t>50</a:t>
            </a:r>
            <a:r>
              <a:rPr lang="zh-CN" altLang="zh-CN" sz="2100" dirty="0">
                <a:latin typeface="微软雅黑" panose="020B0503020204020204" pitchFamily="34" charset="-122"/>
                <a:ea typeface="微软雅黑" panose="020B0503020204020204" pitchFamily="34" charset="-122"/>
              </a:rPr>
              <a:t>米，要在这个水池四周每隔</a:t>
            </a:r>
            <a:r>
              <a:rPr lang="en-US" altLang="zh-CN" sz="2100" dirty="0">
                <a:latin typeface="微软雅黑" panose="020B0503020204020204" pitchFamily="34" charset="-122"/>
                <a:ea typeface="微软雅黑" panose="020B0503020204020204" pitchFamily="34" charset="-122"/>
              </a:rPr>
              <a:t>2.5</a:t>
            </a:r>
            <a:r>
              <a:rPr lang="zh-CN" altLang="zh-CN" sz="2100" dirty="0">
                <a:latin typeface="微软雅黑" panose="020B0503020204020204" pitchFamily="34" charset="-122"/>
                <a:ea typeface="微软雅黑" panose="020B0503020204020204" pitchFamily="34" charset="-122"/>
              </a:rPr>
              <a:t>米栽一棵月季花，要用多少棵月季花？</a:t>
            </a:r>
            <a:endParaRPr lang="zh-CN" altLang="zh-CN" sz="2100" dirty="0">
              <a:latin typeface="微软雅黑" panose="020B0503020204020204" pitchFamily="34" charset="-122"/>
              <a:ea typeface="微软雅黑" panose="020B0503020204020204" pitchFamily="34" charset="-122"/>
            </a:endParaRPr>
          </a:p>
        </p:txBody>
      </p:sp>
      <p:sp>
        <p:nvSpPr>
          <p:cNvPr id="15" name="矩形 14"/>
          <p:cNvSpPr/>
          <p:nvPr/>
        </p:nvSpPr>
        <p:spPr>
          <a:xfrm>
            <a:off x="707228" y="2603847"/>
            <a:ext cx="7458078" cy="900247"/>
          </a:xfrm>
          <a:prstGeom prst="rect">
            <a:avLst/>
          </a:prstGeom>
        </p:spPr>
        <p:txBody>
          <a:bodyPr wrap="square" lIns="68580" tIns="34290" rIns="68580" bIns="34290">
            <a:spAutoFit/>
          </a:bodyPr>
          <a:lstStyle/>
          <a:p>
            <a:pPr>
              <a:lnSpc>
                <a:spcPct val="150000"/>
              </a:lnSpc>
            </a:pP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en-US" sz="1800" dirty="0">
                <a:solidFill>
                  <a:schemeClr val="accent1">
                    <a:lumMod val="50000"/>
                  </a:schemeClr>
                </a:solidFill>
                <a:latin typeface="楷体" panose="02010609060101010101" pitchFamily="49" charset="-122"/>
                <a:ea typeface="楷体" panose="02010609060101010101" pitchFamily="49" charset="-122"/>
              </a:rPr>
              <a:t>讲评</a:t>
            </a: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zh-CN" sz="1800" dirty="0">
                <a:solidFill>
                  <a:schemeClr val="accent1">
                    <a:lumMod val="50000"/>
                  </a:schemeClr>
                </a:solidFill>
                <a:latin typeface="楷体" panose="02010609060101010101" pitchFamily="49" charset="-122"/>
                <a:ea typeface="楷体" panose="02010609060101010101" pitchFamily="49" charset="-122"/>
              </a:rPr>
              <a:t>题中给出了一条边的长，所以就可以先求出周长，然后再求间隔数，即要栽的花的数量。列式计算为</a:t>
            </a:r>
            <a:r>
              <a:rPr lang="en-US" altLang="zh-CN" sz="1800" dirty="0">
                <a:solidFill>
                  <a:schemeClr val="accent1">
                    <a:lumMod val="50000"/>
                  </a:schemeClr>
                </a:solidFill>
                <a:latin typeface="楷体" panose="02010609060101010101" pitchFamily="49" charset="-122"/>
                <a:ea typeface="楷体" panose="02010609060101010101" pitchFamily="49" charset="-122"/>
              </a:rPr>
              <a:t>50</a:t>
            </a: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en-US" altLang="zh-CN" sz="1800" dirty="0">
                <a:solidFill>
                  <a:schemeClr val="accent1">
                    <a:lumMod val="50000"/>
                  </a:schemeClr>
                </a:solidFill>
                <a:latin typeface="楷体" panose="02010609060101010101" pitchFamily="49" charset="-122"/>
                <a:ea typeface="楷体" panose="02010609060101010101" pitchFamily="49" charset="-122"/>
              </a:rPr>
              <a:t>4</a:t>
            </a: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en-US" altLang="zh-CN" sz="1800" dirty="0">
                <a:solidFill>
                  <a:schemeClr val="accent1">
                    <a:lumMod val="50000"/>
                  </a:schemeClr>
                </a:solidFill>
                <a:latin typeface="楷体" panose="02010609060101010101" pitchFamily="49" charset="-122"/>
                <a:ea typeface="楷体" panose="02010609060101010101" pitchFamily="49" charset="-122"/>
              </a:rPr>
              <a:t>2.5=80</a:t>
            </a:r>
            <a:r>
              <a:rPr lang="zh-CN" altLang="zh-CN" sz="1800" dirty="0">
                <a:solidFill>
                  <a:schemeClr val="accent1">
                    <a:lumMod val="50000"/>
                  </a:schemeClr>
                </a:solidFill>
                <a:latin typeface="楷体" panose="02010609060101010101" pitchFamily="49" charset="-122"/>
                <a:ea typeface="楷体" panose="02010609060101010101" pitchFamily="49" charset="-122"/>
              </a:rPr>
              <a:t>（棵）。</a:t>
            </a:r>
            <a:endParaRPr lang="zh-CN" altLang="zh-CN" sz="1800" dirty="0">
              <a:solidFill>
                <a:schemeClr val="accent1">
                  <a:lumMod val="50000"/>
                </a:schemeClr>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randombar(horizontal)">
                                      <p:cBhvr>
                                        <p:cTn id="1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0" y="376238"/>
            <a:ext cx="204668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课后作业</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653644" y="975113"/>
            <a:ext cx="7586663" cy="553998"/>
          </a:xfrm>
          <a:prstGeom prst="rect">
            <a:avLst/>
          </a:prstGeom>
          <a:noFill/>
        </p:spPr>
        <p:txBody>
          <a:bodyPr wrap="squar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1 . </a:t>
            </a:r>
            <a:r>
              <a:rPr lang="zh-CN" altLang="zh-CN" sz="2100" dirty="0">
                <a:latin typeface="微软雅黑" panose="020B0503020204020204" pitchFamily="34" charset="-122"/>
                <a:ea typeface="微软雅黑" panose="020B0503020204020204" pitchFamily="34" charset="-122"/>
              </a:rPr>
              <a:t>直接</a:t>
            </a:r>
            <a:r>
              <a:rPr lang="zh-CN" altLang="zh-CN" sz="2100" dirty="0">
                <a:latin typeface="微软雅黑" panose="020B0503020204020204" pitchFamily="34" charset="-122"/>
                <a:ea typeface="微软雅黑" panose="020B0503020204020204" pitchFamily="34" charset="-122"/>
              </a:rPr>
              <a:t>写得数。</a:t>
            </a:r>
            <a:endParaRPr lang="zh-CN" altLang="zh-CN" sz="2100" dirty="0">
              <a:latin typeface="微软雅黑" panose="020B0503020204020204" pitchFamily="34" charset="-122"/>
              <a:ea typeface="微软雅黑" panose="020B0503020204020204" pitchFamily="34" charset="-122"/>
            </a:endParaRPr>
          </a:p>
        </p:txBody>
      </p:sp>
      <p:sp>
        <p:nvSpPr>
          <p:cNvPr id="10" name="矩形 9"/>
          <p:cNvSpPr/>
          <p:nvPr/>
        </p:nvSpPr>
        <p:spPr>
          <a:xfrm>
            <a:off x="1035238" y="1492679"/>
            <a:ext cx="7365809" cy="3300904"/>
          </a:xfrm>
          <a:prstGeom prst="rect">
            <a:avLst/>
          </a:prstGeom>
        </p:spPr>
        <p:txBody>
          <a:bodyPr wrap="square" lIns="68580" tIns="34290" rIns="68580" bIns="34290">
            <a:spAutoFit/>
          </a:bodyPr>
          <a:lstStyle/>
          <a:p>
            <a:pPr>
              <a:lnSpc>
                <a:spcPct val="200000"/>
              </a:lnSpc>
            </a:pPr>
            <a:r>
              <a:rPr lang="en-US" altLang="zh-CN" sz="2100" dirty="0">
                <a:latin typeface="微软雅黑" panose="020B0503020204020204" pitchFamily="34" charset="-122"/>
                <a:ea typeface="微软雅黑" panose="020B0503020204020204" pitchFamily="34" charset="-122"/>
              </a:rPr>
              <a:t>100</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63</a:t>
            </a:r>
            <a:r>
              <a:rPr lang="zh-CN"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3.2</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1.68</a:t>
            </a:r>
            <a:r>
              <a:rPr lang="zh-CN"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2.8×0.4</a:t>
            </a:r>
            <a:r>
              <a:rPr lang="zh-CN"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endParaRPr lang="zh-CN" altLang="zh-CN" sz="2100" dirty="0">
              <a:latin typeface="微软雅黑" panose="020B0503020204020204" pitchFamily="34" charset="-122"/>
              <a:ea typeface="微软雅黑" panose="020B0503020204020204" pitchFamily="34" charset="-122"/>
            </a:endParaRPr>
          </a:p>
          <a:p>
            <a:pPr>
              <a:lnSpc>
                <a:spcPct val="200000"/>
              </a:lnSpc>
            </a:pPr>
            <a:r>
              <a:rPr lang="en-US" altLang="zh-CN" sz="2100" dirty="0">
                <a:latin typeface="微软雅黑" panose="020B0503020204020204" pitchFamily="34" charset="-122"/>
                <a:ea typeface="微软雅黑" panose="020B0503020204020204" pitchFamily="34" charset="-122"/>
              </a:rPr>
              <a:t>14</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7.4</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1.92÷0.04</a:t>
            </a:r>
            <a:r>
              <a:rPr lang="zh-CN"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0.32×500</a:t>
            </a:r>
            <a:r>
              <a:rPr lang="zh-CN"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endParaRPr lang="zh-CN" altLang="zh-CN" sz="2100" dirty="0">
              <a:latin typeface="微软雅黑" panose="020B0503020204020204" pitchFamily="34" charset="-122"/>
              <a:ea typeface="微软雅黑" panose="020B0503020204020204" pitchFamily="34" charset="-122"/>
            </a:endParaRPr>
          </a:p>
          <a:p>
            <a:pPr>
              <a:lnSpc>
                <a:spcPct val="200000"/>
              </a:lnSpc>
            </a:pPr>
            <a:r>
              <a:rPr lang="en-US" altLang="zh-CN" sz="2100" dirty="0">
                <a:latin typeface="微软雅黑" panose="020B0503020204020204" pitchFamily="34" charset="-122"/>
                <a:ea typeface="微软雅黑" panose="020B0503020204020204" pitchFamily="34" charset="-122"/>
              </a:rPr>
              <a:t>0.65</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4.35</a:t>
            </a:r>
            <a:r>
              <a:rPr lang="zh-CN"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10</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5.4</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4÷20</a:t>
            </a:r>
            <a:r>
              <a:rPr lang="zh-CN"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endParaRPr lang="zh-CN" altLang="zh-CN" sz="2100" dirty="0">
              <a:latin typeface="微软雅黑" panose="020B0503020204020204" pitchFamily="34" charset="-122"/>
              <a:ea typeface="微软雅黑" panose="020B0503020204020204" pitchFamily="34" charset="-122"/>
            </a:endParaRPr>
          </a:p>
          <a:p>
            <a:pPr>
              <a:lnSpc>
                <a:spcPct val="200000"/>
              </a:lnSpc>
            </a:pPr>
            <a:r>
              <a:rPr lang="en-US" altLang="zh-CN" sz="2100" dirty="0">
                <a:latin typeface="微软雅黑" panose="020B0503020204020204" pitchFamily="34" charset="-122"/>
                <a:ea typeface="微软雅黑" panose="020B0503020204020204" pitchFamily="34" charset="-122"/>
              </a:rPr>
              <a:t>3.5×200</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1.5</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0.06</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0.75÷15</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endParaRPr lang="zh-CN" altLang="zh-CN" sz="2100" dirty="0">
              <a:latin typeface="微软雅黑" panose="020B0503020204020204" pitchFamily="34" charset="-122"/>
              <a:ea typeface="微软雅黑" panose="020B0503020204020204" pitchFamily="34" charset="-122"/>
            </a:endParaRPr>
          </a:p>
          <a:p>
            <a:pPr>
              <a:lnSpc>
                <a:spcPct val="200000"/>
              </a:lnSpc>
            </a:pPr>
            <a:r>
              <a:rPr lang="en-US" altLang="zh-CN" sz="2100" dirty="0">
                <a:latin typeface="微软雅黑" panose="020B0503020204020204" pitchFamily="34" charset="-122"/>
                <a:ea typeface="微软雅黑" panose="020B0503020204020204" pitchFamily="34" charset="-122"/>
              </a:rPr>
              <a:t>0.4×0.8</a:t>
            </a:r>
            <a:r>
              <a:rPr lang="zh-CN"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4×0.25</a:t>
            </a:r>
            <a:r>
              <a:rPr lang="zh-CN"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0.36</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1.54</a:t>
            </a:r>
            <a:r>
              <a:rPr lang="zh-CN" altLang="zh-CN" sz="2100" dirty="0">
                <a:latin typeface="微软雅黑" panose="020B0503020204020204" pitchFamily="34" charset="-122"/>
                <a:ea typeface="微软雅黑" panose="020B0503020204020204" pitchFamily="34" charset="-122"/>
              </a:rPr>
              <a:t>＝ </a:t>
            </a:r>
            <a:endParaRPr lang="zh-CN" altLang="zh-CN" sz="2100" dirty="0">
              <a:latin typeface="微软雅黑" panose="020B0503020204020204" pitchFamily="34" charset="-122"/>
              <a:ea typeface="微软雅黑" panose="020B0503020204020204" pitchFamily="34" charset="-122"/>
            </a:endParaRPr>
          </a:p>
        </p:txBody>
      </p:sp>
      <p:sp>
        <p:nvSpPr>
          <p:cNvPr id="4" name="TextBox 3"/>
          <p:cNvSpPr txBox="1"/>
          <p:nvPr/>
        </p:nvSpPr>
        <p:spPr>
          <a:xfrm>
            <a:off x="2357438" y="1726407"/>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37</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5064918" y="1726407"/>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4.88</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7290200" y="1726407"/>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1.12</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2260998" y="2376488"/>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6.6</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5129214" y="2370533"/>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48</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7547367" y="2376488"/>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160</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2642001" y="3005139"/>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5</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4792268" y="3005139"/>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4.6</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6986568" y="3002713"/>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0.2</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2352684" y="3652794"/>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700</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5045582" y="3642078"/>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1.44</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7442304" y="3652794"/>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0.05</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2251204" y="4292973"/>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0.32</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4738689" y="4292973"/>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1</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7789064" y="4282257"/>
            <a:ext cx="921544" cy="392415"/>
          </a:xfrm>
          <a:prstGeom prst="rect">
            <a:avLst/>
          </a:prstGeom>
          <a:noFill/>
        </p:spPr>
        <p:txBody>
          <a:bodyPr wrap="square" lIns="68580" tIns="34290" rIns="68580" bIns="34290"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1.9</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750"/>
                                        <p:tgtEl>
                                          <p:spTgt spid="10"/>
                                        </p:tgtEl>
                                      </p:cBhvr>
                                    </p:animEffect>
                                    <p:anim calcmode="lin" valueType="num">
                                      <p:cBhvr>
                                        <p:cTn id="13" dur="750" fill="hold"/>
                                        <p:tgtEl>
                                          <p:spTgt spid="10"/>
                                        </p:tgtEl>
                                        <p:attrNameLst>
                                          <p:attrName>ppt_x</p:attrName>
                                        </p:attrNameLst>
                                      </p:cBhvr>
                                      <p:tavLst>
                                        <p:tav tm="0">
                                          <p:val>
                                            <p:strVal val="#ppt_x"/>
                                          </p:val>
                                        </p:tav>
                                        <p:tav tm="100000">
                                          <p:val>
                                            <p:strVal val="#ppt_x"/>
                                          </p:val>
                                        </p:tav>
                                      </p:tavLst>
                                    </p:anim>
                                    <p:anim calcmode="lin" valueType="num">
                                      <p:cBhvr>
                                        <p:cTn id="14" dur="75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500"/>
                                        <p:tgtEl>
                                          <p:spTgt spid="21"/>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500"/>
                                        <p:tgtEl>
                                          <p:spTgt spid="23"/>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4" grpId="0"/>
      <p:bldP spid="9" grpId="0"/>
      <p:bldP spid="11" grpId="0"/>
      <p:bldP spid="12" grpId="0"/>
      <p:bldP spid="14" grpId="0"/>
      <p:bldP spid="15" grpId="0"/>
      <p:bldP spid="16" grpId="0"/>
      <p:bldP spid="17" grpId="0"/>
      <p:bldP spid="18" grpId="0"/>
      <p:bldP spid="19" grpId="0"/>
      <p:bldP spid="20" grpId="0"/>
      <p:bldP spid="21" grpId="0"/>
      <p:bldP spid="22" grpId="0"/>
      <p:bldP spid="2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五边形 7"/>
          <p:cNvSpPr>
            <a:spLocks noChangeArrowheads="1"/>
          </p:cNvSpPr>
          <p:nvPr/>
        </p:nvSpPr>
        <p:spPr bwMode="auto">
          <a:xfrm>
            <a:off x="1" y="376238"/>
            <a:ext cx="2014538"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课后作业</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85801" y="1039408"/>
            <a:ext cx="7522370" cy="1038746"/>
          </a:xfrm>
          <a:prstGeom prst="rect">
            <a:avLst/>
          </a:prstGeom>
          <a:noFill/>
        </p:spPr>
        <p:txBody>
          <a:bodyPr wrap="square" lIns="68580" tIns="34290" rIns="68580" bIns="34290" rtlCol="0">
            <a:spAutoFit/>
          </a:bodyPr>
          <a:lstStyle/>
          <a:p>
            <a:pPr lvl="0">
              <a:lnSpc>
                <a:spcPct val="150000"/>
              </a:lnSpc>
            </a:pPr>
            <a:r>
              <a:rPr lang="en-US" altLang="zh-CN" sz="2100" dirty="0">
                <a:latin typeface="微软雅黑" panose="020B0503020204020204" pitchFamily="34" charset="-122"/>
                <a:ea typeface="微软雅黑" panose="020B0503020204020204" pitchFamily="34" charset="-122"/>
              </a:rPr>
              <a:t>    2 . </a:t>
            </a:r>
            <a:r>
              <a:rPr lang="zh-CN" altLang="zh-CN" sz="2100" dirty="0">
                <a:latin typeface="微软雅黑" panose="020B0503020204020204" pitchFamily="34" charset="-122"/>
                <a:ea typeface="微软雅黑" panose="020B0503020204020204" pitchFamily="34" charset="-122"/>
              </a:rPr>
              <a:t>学校</a:t>
            </a:r>
            <a:r>
              <a:rPr lang="zh-CN" altLang="zh-CN" sz="2100" dirty="0">
                <a:latin typeface="微软雅黑" panose="020B0503020204020204" pitchFamily="34" charset="-122"/>
                <a:ea typeface="微软雅黑" panose="020B0503020204020204" pitchFamily="34" charset="-122"/>
              </a:rPr>
              <a:t>召开运动会前，在</a:t>
            </a:r>
            <a:r>
              <a:rPr lang="en-US" altLang="zh-CN" sz="2100" dirty="0">
                <a:latin typeface="微软雅黑" panose="020B0503020204020204" pitchFamily="34" charset="-122"/>
                <a:ea typeface="微软雅黑" panose="020B0503020204020204" pitchFamily="34" charset="-122"/>
              </a:rPr>
              <a:t>100</a:t>
            </a:r>
            <a:r>
              <a:rPr lang="zh-CN" altLang="zh-CN" sz="2100" dirty="0">
                <a:latin typeface="微软雅黑" panose="020B0503020204020204" pitchFamily="34" charset="-122"/>
                <a:ea typeface="微软雅黑" panose="020B0503020204020204" pitchFamily="34" charset="-122"/>
              </a:rPr>
              <a:t>米直跑道外侧每隔</a:t>
            </a:r>
            <a:r>
              <a:rPr lang="en-US" altLang="zh-CN" sz="2100" dirty="0">
                <a:latin typeface="微软雅黑" panose="020B0503020204020204" pitchFamily="34" charset="-122"/>
                <a:ea typeface="微软雅黑" panose="020B0503020204020204" pitchFamily="34" charset="-122"/>
              </a:rPr>
              <a:t>10</a:t>
            </a:r>
            <a:r>
              <a:rPr lang="zh-CN" altLang="zh-CN" sz="2100" dirty="0">
                <a:latin typeface="微软雅黑" panose="020B0503020204020204" pitchFamily="34" charset="-122"/>
                <a:ea typeface="微软雅黑" panose="020B0503020204020204" pitchFamily="34" charset="-122"/>
              </a:rPr>
              <a:t>米插一面彩旗，在跑道的一端原有一面彩旗还需备面彩旗</a:t>
            </a:r>
            <a:r>
              <a:rPr lang="en-US" altLang="zh-CN" sz="2100" dirty="0">
                <a:latin typeface="微软雅黑" panose="020B0503020204020204" pitchFamily="34" charset="-122"/>
                <a:ea typeface="微软雅黑" panose="020B0503020204020204" pitchFamily="34" charset="-122"/>
              </a:rPr>
              <a:t>?</a:t>
            </a:r>
            <a:endParaRPr lang="zh-CN" altLang="zh-CN" sz="2100" dirty="0">
              <a:latin typeface="微软雅黑" panose="020B0503020204020204" pitchFamily="34" charset="-122"/>
              <a:ea typeface="微软雅黑" panose="020B0503020204020204" pitchFamily="34" charset="-122"/>
            </a:endParaRPr>
          </a:p>
        </p:txBody>
      </p:sp>
      <p:sp>
        <p:nvSpPr>
          <p:cNvPr id="20" name="矩形 19"/>
          <p:cNvSpPr/>
          <p:nvPr/>
        </p:nvSpPr>
        <p:spPr>
          <a:xfrm>
            <a:off x="2713438" y="2858007"/>
            <a:ext cx="4614239" cy="484748"/>
          </a:xfrm>
          <a:prstGeom prst="rect">
            <a:avLst/>
          </a:prstGeom>
        </p:spPr>
        <p:txBody>
          <a:bodyPr wrap="square" lIns="68580" tIns="34290" rIns="68580" bIns="34290">
            <a:spAutoFit/>
          </a:bodyPr>
          <a:lstStyle/>
          <a:p>
            <a:pPr>
              <a:lnSpc>
                <a:spcPct val="150000"/>
              </a:lnSpc>
            </a:pPr>
            <a:r>
              <a:rPr lang="zh-CN" altLang="en-US" sz="1800" dirty="0">
                <a:solidFill>
                  <a:srgbClr val="FF0000"/>
                </a:solidFill>
                <a:latin typeface="楷体" panose="02010609060101010101" pitchFamily="49" charset="-122"/>
                <a:ea typeface="楷体" panose="02010609060101010101" pitchFamily="49" charset="-122"/>
              </a:rPr>
              <a:t>答案：</a:t>
            </a:r>
            <a:r>
              <a:rPr lang="en-US" altLang="zh-CN" sz="1800" dirty="0">
                <a:solidFill>
                  <a:srgbClr val="FF0000"/>
                </a:solidFill>
                <a:latin typeface="楷体" panose="02010609060101010101" pitchFamily="49" charset="-122"/>
                <a:ea typeface="楷体" panose="02010609060101010101" pitchFamily="49" charset="-122"/>
              </a:rPr>
              <a:t>100</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10=10</a:t>
            </a:r>
            <a:r>
              <a:rPr lang="zh-CN" altLang="zh-CN" sz="1800" dirty="0">
                <a:solidFill>
                  <a:srgbClr val="FF0000"/>
                </a:solidFill>
                <a:latin typeface="楷体" panose="02010609060101010101" pitchFamily="49" charset="-122"/>
                <a:ea typeface="楷体" panose="02010609060101010101" pitchFamily="49" charset="-122"/>
              </a:rPr>
              <a:t>（面）</a:t>
            </a:r>
            <a:endParaRPr lang="zh-CN" altLang="zh-CN" sz="1800" dirty="0">
              <a:solidFill>
                <a:srgbClr val="FF0000"/>
              </a:solidFill>
              <a:latin typeface="楷体" panose="02010609060101010101" pitchFamily="49" charset="-122"/>
              <a:ea typeface="楷体" panose="02010609060101010101" pitchFamily="49" charset="-122"/>
            </a:endParaRPr>
          </a:p>
        </p:txBody>
      </p:sp>
      <p:pic>
        <p:nvPicPr>
          <p:cNvPr id="7171" name="Picture 3"/>
          <p:cNvPicPr>
            <a:picLocks noChangeAspect="1" noChangeArrowheads="1"/>
          </p:cNvPicPr>
          <p:nvPr/>
        </p:nvPicPr>
        <p:blipFill>
          <a:blip r:embed="rId1" cstate="email"/>
          <a:srcRect/>
          <a:stretch>
            <a:fillRect/>
          </a:stretch>
        </p:blipFill>
        <p:spPr bwMode="auto">
          <a:xfrm>
            <a:off x="6941914" y="3429002"/>
            <a:ext cx="1928813" cy="157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anim calcmode="lin" valueType="num">
                                      <p:cBhvr>
                                        <p:cTn id="8" dur="750" fill="hold"/>
                                        <p:tgtEl>
                                          <p:spTgt spid="12"/>
                                        </p:tgtEl>
                                        <p:attrNameLst>
                                          <p:attrName>ppt_x</p:attrName>
                                        </p:attrNameLst>
                                      </p:cBhvr>
                                      <p:tavLst>
                                        <p:tav tm="0">
                                          <p:val>
                                            <p:strVal val="#ppt_x"/>
                                          </p:val>
                                        </p:tav>
                                        <p:tav tm="100000">
                                          <p:val>
                                            <p:strVal val="#ppt_x"/>
                                          </p:val>
                                        </p:tav>
                                      </p:tavLst>
                                    </p:anim>
                                    <p:anim calcmode="lin" valueType="num">
                                      <p:cBhvr>
                                        <p:cTn id="9" dur="75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2035968"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课后作业</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621509" y="1146569"/>
            <a:ext cx="7586660" cy="1038746"/>
          </a:xfrm>
          <a:prstGeom prst="rect">
            <a:avLst/>
          </a:prstGeom>
          <a:noFill/>
        </p:spPr>
        <p:txBody>
          <a:bodyPr wrap="squar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    3 . </a:t>
            </a:r>
            <a:r>
              <a:rPr lang="zh-CN" altLang="zh-CN" sz="2100" dirty="0">
                <a:latin typeface="微软雅黑" panose="020B0503020204020204" pitchFamily="34" charset="-122"/>
                <a:ea typeface="微软雅黑" panose="020B0503020204020204" pitchFamily="34" charset="-122"/>
              </a:rPr>
              <a:t>把</a:t>
            </a:r>
            <a:r>
              <a:rPr lang="zh-CN" altLang="zh-CN" sz="2100" dirty="0">
                <a:latin typeface="微软雅黑" panose="020B0503020204020204" pitchFamily="34" charset="-122"/>
                <a:ea typeface="微软雅黑" panose="020B0503020204020204" pitchFamily="34" charset="-122"/>
              </a:rPr>
              <a:t>一根圆木锯成</a:t>
            </a:r>
            <a:r>
              <a:rPr lang="en-US" altLang="zh-CN" sz="2100" dirty="0">
                <a:latin typeface="微软雅黑" panose="020B0503020204020204" pitchFamily="34" charset="-122"/>
                <a:ea typeface="微软雅黑" panose="020B0503020204020204" pitchFamily="34" charset="-122"/>
              </a:rPr>
              <a:t>2</a:t>
            </a:r>
            <a:r>
              <a:rPr lang="zh-CN" altLang="zh-CN" sz="2100" dirty="0">
                <a:latin typeface="微软雅黑" panose="020B0503020204020204" pitchFamily="34" charset="-122"/>
                <a:ea typeface="微软雅黑" panose="020B0503020204020204" pitchFamily="34" charset="-122"/>
              </a:rPr>
              <a:t>米长的小段，一共花了</a:t>
            </a:r>
            <a:r>
              <a:rPr lang="en-US" altLang="zh-CN" sz="2100" dirty="0">
                <a:latin typeface="微软雅黑" panose="020B0503020204020204" pitchFamily="34" charset="-122"/>
                <a:ea typeface="微软雅黑" panose="020B0503020204020204" pitchFamily="34" charset="-122"/>
              </a:rPr>
              <a:t>15</a:t>
            </a:r>
            <a:r>
              <a:rPr lang="zh-CN" altLang="zh-CN" sz="2100" dirty="0">
                <a:latin typeface="微软雅黑" panose="020B0503020204020204" pitchFamily="34" charset="-122"/>
                <a:ea typeface="微软雅黑" panose="020B0503020204020204" pitchFamily="34" charset="-122"/>
              </a:rPr>
              <a:t>分钟，已知每锯下一段需要</a:t>
            </a:r>
            <a:r>
              <a:rPr lang="en-US" altLang="zh-CN" sz="2100" dirty="0">
                <a:latin typeface="微软雅黑" panose="020B0503020204020204" pitchFamily="34" charset="-122"/>
                <a:ea typeface="微软雅黑" panose="020B0503020204020204" pitchFamily="34" charset="-122"/>
              </a:rPr>
              <a:t>3</a:t>
            </a:r>
            <a:r>
              <a:rPr lang="zh-CN" altLang="zh-CN" sz="2100" dirty="0">
                <a:latin typeface="微软雅黑" panose="020B0503020204020204" pitchFamily="34" charset="-122"/>
                <a:ea typeface="微软雅黑" panose="020B0503020204020204" pitchFamily="34" charset="-122"/>
              </a:rPr>
              <a:t>分钟，这根圆木长多少米？</a:t>
            </a:r>
            <a:endParaRPr lang="zh-CN" altLang="zh-CN" sz="2100" dirty="0">
              <a:latin typeface="微软雅黑" panose="020B0503020204020204" pitchFamily="34" charset="-122"/>
              <a:ea typeface="微软雅黑" panose="020B0503020204020204" pitchFamily="34" charset="-122"/>
            </a:endParaRPr>
          </a:p>
        </p:txBody>
      </p:sp>
      <p:sp>
        <p:nvSpPr>
          <p:cNvPr id="6" name="矩形 5"/>
          <p:cNvSpPr/>
          <p:nvPr/>
        </p:nvSpPr>
        <p:spPr>
          <a:xfrm>
            <a:off x="2168713" y="2979243"/>
            <a:ext cx="4391043" cy="484748"/>
          </a:xfrm>
          <a:prstGeom prst="rect">
            <a:avLst/>
          </a:prstGeom>
        </p:spPr>
        <p:txBody>
          <a:bodyPr wrap="square" lIns="68580" tIns="34290" rIns="68580" bIns="34290">
            <a:spAutoFit/>
          </a:bodyPr>
          <a:lstStyle/>
          <a:p>
            <a:pPr algn="ctr">
              <a:lnSpc>
                <a:spcPct val="150000"/>
              </a:lnSpc>
            </a:pPr>
            <a:r>
              <a:rPr lang="zh-CN" altLang="en-US" sz="1800" dirty="0">
                <a:solidFill>
                  <a:srgbClr val="FF0000"/>
                </a:solidFill>
                <a:latin typeface="楷体" panose="02010609060101010101" pitchFamily="49" charset="-122"/>
                <a:ea typeface="楷体" panose="02010609060101010101" pitchFamily="49" charset="-122"/>
              </a:rPr>
              <a:t>答案</a:t>
            </a:r>
            <a:r>
              <a:rPr lang="zh-CN" altLang="zh-CN" sz="1800" dirty="0">
                <a:solidFill>
                  <a:srgbClr val="FF0000"/>
                </a:solidFill>
                <a:latin typeface="楷体" panose="02010609060101010101" pitchFamily="49" charset="-122"/>
                <a:ea typeface="楷体" panose="02010609060101010101" pitchFamily="49" charset="-122"/>
              </a:rPr>
              <a:t>：</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15</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3+1</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2=12</a:t>
            </a:r>
            <a:r>
              <a:rPr lang="zh-CN" altLang="zh-CN" sz="1800" dirty="0">
                <a:solidFill>
                  <a:srgbClr val="FF0000"/>
                </a:solidFill>
                <a:latin typeface="楷体" panose="02010609060101010101" pitchFamily="49" charset="-122"/>
                <a:ea typeface="楷体" panose="02010609060101010101" pitchFamily="49" charset="-122"/>
              </a:rPr>
              <a:t>（米） </a:t>
            </a:r>
            <a:endParaRPr lang="zh-CN" altLang="zh-CN" sz="1800" dirty="0">
              <a:solidFill>
                <a:srgbClr val="FF0000"/>
              </a:solidFill>
              <a:latin typeface="楷体" panose="02010609060101010101" pitchFamily="49" charset="-122"/>
              <a:ea typeface="楷体" panose="02010609060101010101" pitchFamily="49" charset="-122"/>
            </a:endParaRPr>
          </a:p>
        </p:txBody>
      </p:sp>
      <p:pic>
        <p:nvPicPr>
          <p:cNvPr id="8195" name="Picture 3"/>
          <p:cNvPicPr>
            <a:picLocks noChangeAspect="1" noChangeArrowheads="1"/>
          </p:cNvPicPr>
          <p:nvPr/>
        </p:nvPicPr>
        <p:blipFill rotWithShape="1">
          <a:blip r:embed="rId1" cstate="email"/>
          <a:srcRect/>
          <a:stretch>
            <a:fillRect/>
          </a:stretch>
        </p:blipFill>
        <p:spPr bwMode="auto">
          <a:xfrm>
            <a:off x="6204349" y="3868335"/>
            <a:ext cx="2646759" cy="1103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50"/>
                                        <p:tgtEl>
                                          <p:spTgt spid="21"/>
                                        </p:tgtEl>
                                      </p:cBhvr>
                                    </p:animEffect>
                                    <p:anim calcmode="lin" valueType="num">
                                      <p:cBhvr>
                                        <p:cTn id="8" dur="750" fill="hold"/>
                                        <p:tgtEl>
                                          <p:spTgt spid="21"/>
                                        </p:tgtEl>
                                        <p:attrNameLst>
                                          <p:attrName>ppt_x</p:attrName>
                                        </p:attrNameLst>
                                      </p:cBhvr>
                                      <p:tavLst>
                                        <p:tav tm="0">
                                          <p:val>
                                            <p:strVal val="#ppt_x"/>
                                          </p:val>
                                        </p:tav>
                                        <p:tav tm="100000">
                                          <p:val>
                                            <p:strVal val="#ppt_x"/>
                                          </p:val>
                                        </p:tav>
                                      </p:tavLst>
                                    </p:anim>
                                    <p:anim calcmode="lin" valueType="num">
                                      <p:cBhvr>
                                        <p:cTn id="9" dur="75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197167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课后作业</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671512" y="1082273"/>
            <a:ext cx="7643813" cy="1038746"/>
          </a:xfrm>
          <a:prstGeom prst="rect">
            <a:avLst/>
          </a:prstGeom>
          <a:noFill/>
        </p:spPr>
        <p:txBody>
          <a:bodyPr wrap="squar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    4 . </a:t>
            </a:r>
            <a:r>
              <a:rPr lang="zh-CN" altLang="zh-CN" sz="2100" dirty="0">
                <a:latin typeface="微软雅黑" panose="020B0503020204020204" pitchFamily="34" charset="-122"/>
                <a:ea typeface="微软雅黑" panose="020B0503020204020204" pitchFamily="34" charset="-122"/>
              </a:rPr>
              <a:t>一</a:t>
            </a:r>
            <a:r>
              <a:rPr lang="zh-CN" altLang="zh-CN" sz="2100" dirty="0">
                <a:latin typeface="微软雅黑" panose="020B0503020204020204" pitchFamily="34" charset="-122"/>
                <a:ea typeface="微软雅黑" panose="020B0503020204020204" pitchFamily="34" charset="-122"/>
              </a:rPr>
              <a:t>个圆形养鱼池全长</a:t>
            </a:r>
            <a:r>
              <a:rPr lang="en-US" altLang="zh-CN" sz="2100" dirty="0">
                <a:latin typeface="微软雅黑" panose="020B0503020204020204" pitchFamily="34" charset="-122"/>
                <a:ea typeface="微软雅黑" panose="020B0503020204020204" pitchFamily="34" charset="-122"/>
              </a:rPr>
              <a:t>200</a:t>
            </a:r>
            <a:r>
              <a:rPr lang="zh-CN" altLang="zh-CN" sz="2100" dirty="0">
                <a:latin typeface="微软雅黑" panose="020B0503020204020204" pitchFamily="34" charset="-122"/>
                <a:ea typeface="微软雅黑" panose="020B0503020204020204" pitchFamily="34" charset="-122"/>
              </a:rPr>
              <a:t>米，现在水池周围种上杨树</a:t>
            </a:r>
            <a:r>
              <a:rPr lang="en-US" altLang="zh-CN" sz="2100" dirty="0">
                <a:latin typeface="微软雅黑" panose="020B0503020204020204" pitchFamily="34" charset="-122"/>
                <a:ea typeface="微软雅黑" panose="020B0503020204020204" pitchFamily="34" charset="-122"/>
              </a:rPr>
              <a:t>25</a:t>
            </a:r>
            <a:r>
              <a:rPr lang="zh-CN" altLang="zh-CN" sz="2100" dirty="0">
                <a:latin typeface="微软雅黑" panose="020B0503020204020204" pitchFamily="34" charset="-122"/>
                <a:ea typeface="微软雅黑" panose="020B0503020204020204" pitchFamily="34" charset="-122"/>
              </a:rPr>
              <a:t>棵，隔几米种一棵才能都种上</a:t>
            </a:r>
            <a:r>
              <a:rPr lang="en-US" altLang="zh-CN" sz="2100" dirty="0">
                <a:latin typeface="微软雅黑" panose="020B0503020204020204" pitchFamily="34" charset="-122"/>
                <a:ea typeface="微软雅黑" panose="020B0503020204020204" pitchFamily="34" charset="-122"/>
              </a:rPr>
              <a:t>?</a:t>
            </a:r>
            <a:endParaRPr lang="zh-CN" altLang="zh-CN" sz="2100" dirty="0">
              <a:latin typeface="微软雅黑" panose="020B0503020204020204" pitchFamily="34" charset="-122"/>
              <a:ea typeface="微软雅黑" panose="020B0503020204020204" pitchFamily="34" charset="-122"/>
            </a:endParaRPr>
          </a:p>
        </p:txBody>
      </p:sp>
      <p:sp>
        <p:nvSpPr>
          <p:cNvPr id="13" name="矩形 12"/>
          <p:cNvSpPr/>
          <p:nvPr/>
        </p:nvSpPr>
        <p:spPr>
          <a:xfrm>
            <a:off x="2219305" y="2838487"/>
            <a:ext cx="3887417" cy="484748"/>
          </a:xfrm>
          <a:prstGeom prst="rect">
            <a:avLst/>
          </a:prstGeom>
        </p:spPr>
        <p:txBody>
          <a:bodyPr wrap="square" lIns="68580" tIns="34290" rIns="68580" bIns="34290">
            <a:spAutoFit/>
          </a:bodyPr>
          <a:lstStyle/>
          <a:p>
            <a:pPr algn="ctr">
              <a:lnSpc>
                <a:spcPct val="150000"/>
              </a:lnSpc>
            </a:pPr>
            <a:r>
              <a:rPr lang="zh-CN" altLang="en-US" sz="1800" dirty="0">
                <a:solidFill>
                  <a:srgbClr val="FF0000"/>
                </a:solidFill>
                <a:latin typeface="楷体" panose="02010609060101010101" pitchFamily="49" charset="-122"/>
                <a:ea typeface="楷体" panose="02010609060101010101" pitchFamily="49" charset="-122"/>
              </a:rPr>
              <a:t>答案</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200</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25=8</a:t>
            </a:r>
            <a:r>
              <a:rPr lang="zh-CN" altLang="zh-CN" sz="1800" dirty="0">
                <a:solidFill>
                  <a:srgbClr val="FF0000"/>
                </a:solidFill>
                <a:latin typeface="楷体" panose="02010609060101010101" pitchFamily="49" charset="-122"/>
                <a:ea typeface="楷体" panose="02010609060101010101" pitchFamily="49" charset="-122"/>
              </a:rPr>
              <a:t>（米）</a:t>
            </a:r>
            <a:endParaRPr lang="zh-CN" altLang="zh-CN" sz="1800" dirty="0">
              <a:solidFill>
                <a:srgbClr val="FF0000"/>
              </a:solidFill>
              <a:latin typeface="楷体" panose="02010609060101010101" pitchFamily="49" charset="-122"/>
              <a:ea typeface="楷体" panose="02010609060101010101" pitchFamily="49" charset="-122"/>
            </a:endParaRPr>
          </a:p>
        </p:txBody>
      </p:sp>
      <p:pic>
        <p:nvPicPr>
          <p:cNvPr id="9219" name="Picture 3"/>
          <p:cNvPicPr>
            <a:picLocks noChangeAspect="1" noChangeArrowheads="1"/>
          </p:cNvPicPr>
          <p:nvPr/>
        </p:nvPicPr>
        <p:blipFill>
          <a:blip r:embed="rId1" cstate="email"/>
          <a:srcRect/>
          <a:stretch>
            <a:fillRect/>
          </a:stretch>
        </p:blipFill>
        <p:spPr bwMode="auto">
          <a:xfrm>
            <a:off x="6397229" y="3301178"/>
            <a:ext cx="2500313" cy="1753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anim calcmode="lin" valueType="num">
                                      <p:cBhvr>
                                        <p:cTn id="8" dur="750" fill="hold"/>
                                        <p:tgtEl>
                                          <p:spTgt spid="23"/>
                                        </p:tgtEl>
                                        <p:attrNameLst>
                                          <p:attrName>ppt_x</p:attrName>
                                        </p:attrNameLst>
                                      </p:cBhvr>
                                      <p:tavLst>
                                        <p:tav tm="0">
                                          <p:val>
                                            <p:strVal val="#ppt_x"/>
                                          </p:val>
                                        </p:tav>
                                        <p:tav tm="100000">
                                          <p:val>
                                            <p:strVal val="#ppt_x"/>
                                          </p:val>
                                        </p:tav>
                                      </p:tavLst>
                                    </p:anim>
                                    <p:anim calcmode="lin" valueType="num">
                                      <p:cBhvr>
                                        <p:cTn id="9" dur="75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7"/>
          <p:cNvSpPr>
            <a:spLocks noChangeArrowheads="1"/>
          </p:cNvSpPr>
          <p:nvPr/>
        </p:nvSpPr>
        <p:spPr bwMode="auto">
          <a:xfrm>
            <a:off x="1" y="376238"/>
            <a:ext cx="2014538"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课后作业</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664361" y="1092989"/>
            <a:ext cx="7618818" cy="1038746"/>
          </a:xfrm>
          <a:prstGeom prst="rect">
            <a:avLst/>
          </a:prstGeom>
          <a:noFill/>
        </p:spPr>
        <p:txBody>
          <a:bodyPr wrap="squar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    5 . </a:t>
            </a:r>
            <a:r>
              <a:rPr lang="zh-CN" altLang="zh-CN" sz="2100" dirty="0">
                <a:latin typeface="微软雅黑" panose="020B0503020204020204" pitchFamily="34" charset="-122"/>
                <a:ea typeface="微软雅黑" panose="020B0503020204020204" pitchFamily="34" charset="-122"/>
              </a:rPr>
              <a:t>一</a:t>
            </a:r>
            <a:r>
              <a:rPr lang="zh-CN" altLang="zh-CN" sz="2100" dirty="0">
                <a:latin typeface="微软雅黑" panose="020B0503020204020204" pitchFamily="34" charset="-122"/>
                <a:ea typeface="微软雅黑" panose="020B0503020204020204" pitchFamily="34" charset="-122"/>
              </a:rPr>
              <a:t>个长方形池塘，长</a:t>
            </a:r>
            <a:r>
              <a:rPr lang="en-US" altLang="zh-CN" sz="2100" dirty="0">
                <a:latin typeface="微软雅黑" panose="020B0503020204020204" pitchFamily="34" charset="-122"/>
                <a:ea typeface="微软雅黑" panose="020B0503020204020204" pitchFamily="34" charset="-122"/>
              </a:rPr>
              <a:t>100</a:t>
            </a:r>
            <a:r>
              <a:rPr lang="zh-CN" altLang="zh-CN" sz="2100" dirty="0">
                <a:latin typeface="微软雅黑" panose="020B0503020204020204" pitchFamily="34" charset="-122"/>
                <a:ea typeface="微软雅黑" panose="020B0503020204020204" pitchFamily="34" charset="-122"/>
              </a:rPr>
              <a:t>米，宽</a:t>
            </a:r>
            <a:r>
              <a:rPr lang="en-US" altLang="zh-CN" sz="2100" dirty="0">
                <a:latin typeface="微软雅黑" panose="020B0503020204020204" pitchFamily="34" charset="-122"/>
                <a:ea typeface="微软雅黑" panose="020B0503020204020204" pitchFamily="34" charset="-122"/>
              </a:rPr>
              <a:t>50</a:t>
            </a:r>
            <a:r>
              <a:rPr lang="zh-CN" altLang="zh-CN" sz="2100" dirty="0">
                <a:latin typeface="微软雅黑" panose="020B0503020204020204" pitchFamily="34" charset="-122"/>
                <a:ea typeface="微软雅黑" panose="020B0503020204020204" pitchFamily="34" charset="-122"/>
              </a:rPr>
              <a:t>米，每隔</a:t>
            </a:r>
            <a:r>
              <a:rPr lang="en-US" altLang="zh-CN" sz="2100" dirty="0">
                <a:latin typeface="微软雅黑" panose="020B0503020204020204" pitchFamily="34" charset="-122"/>
                <a:ea typeface="微软雅黑" panose="020B0503020204020204" pitchFamily="34" charset="-122"/>
              </a:rPr>
              <a:t>5</a:t>
            </a:r>
            <a:r>
              <a:rPr lang="zh-CN" altLang="zh-CN" sz="2100" dirty="0">
                <a:latin typeface="微软雅黑" panose="020B0503020204020204" pitchFamily="34" charset="-122"/>
                <a:ea typeface="微软雅黑" panose="020B0503020204020204" pitchFamily="34" charset="-122"/>
              </a:rPr>
              <a:t>米栽种一棵柳树，需要树苗多少株</a:t>
            </a:r>
            <a:r>
              <a:rPr lang="en-US" altLang="zh-CN" sz="2100" dirty="0">
                <a:latin typeface="微软雅黑" panose="020B0503020204020204" pitchFamily="34" charset="-122"/>
                <a:ea typeface="微软雅黑" panose="020B0503020204020204" pitchFamily="34" charset="-122"/>
              </a:rPr>
              <a:t>?</a:t>
            </a:r>
            <a:endParaRPr lang="zh-CN" altLang="zh-CN" sz="2100" dirty="0">
              <a:latin typeface="微软雅黑" panose="020B0503020204020204" pitchFamily="34" charset="-122"/>
              <a:ea typeface="微软雅黑" panose="020B0503020204020204" pitchFamily="34" charset="-122"/>
            </a:endParaRPr>
          </a:p>
        </p:txBody>
      </p:sp>
      <p:sp>
        <p:nvSpPr>
          <p:cNvPr id="4" name="矩形 3"/>
          <p:cNvSpPr/>
          <p:nvPr/>
        </p:nvSpPr>
        <p:spPr>
          <a:xfrm>
            <a:off x="1501357" y="2902782"/>
            <a:ext cx="5538806" cy="484748"/>
          </a:xfrm>
          <a:prstGeom prst="rect">
            <a:avLst/>
          </a:prstGeom>
        </p:spPr>
        <p:txBody>
          <a:bodyPr wrap="square" lIns="68580" tIns="34290" rIns="68580" bIns="34290">
            <a:spAutoFit/>
          </a:bodyPr>
          <a:lstStyle/>
          <a:p>
            <a:pPr algn="ctr">
              <a:lnSpc>
                <a:spcPct val="150000"/>
              </a:lnSpc>
            </a:pPr>
            <a:r>
              <a:rPr lang="zh-CN" altLang="en-US" sz="1800" dirty="0">
                <a:solidFill>
                  <a:srgbClr val="FF0000"/>
                </a:solidFill>
                <a:latin typeface="楷体" panose="02010609060101010101" pitchFamily="49" charset="-122"/>
                <a:ea typeface="楷体" panose="02010609060101010101" pitchFamily="49" charset="-122"/>
              </a:rPr>
              <a:t>答案</a:t>
            </a:r>
            <a:r>
              <a:rPr lang="zh-CN" altLang="zh-CN" sz="1800" dirty="0">
                <a:solidFill>
                  <a:srgbClr val="FF0000"/>
                </a:solidFill>
                <a:latin typeface="楷体" panose="02010609060101010101" pitchFamily="49" charset="-122"/>
                <a:ea typeface="楷体" panose="02010609060101010101" pitchFamily="49" charset="-122"/>
              </a:rPr>
              <a:t>：</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100+50</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2</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5=60</a:t>
            </a:r>
            <a:r>
              <a:rPr lang="zh-CN" altLang="zh-CN" sz="1800" dirty="0">
                <a:solidFill>
                  <a:srgbClr val="FF0000"/>
                </a:solidFill>
                <a:latin typeface="楷体" panose="02010609060101010101" pitchFamily="49" charset="-122"/>
                <a:ea typeface="楷体" panose="02010609060101010101" pitchFamily="49" charset="-122"/>
              </a:rPr>
              <a:t>（株）</a:t>
            </a:r>
            <a:endParaRPr lang="zh-CN" altLang="zh-CN" sz="1800" dirty="0">
              <a:solidFill>
                <a:srgbClr val="FF0000"/>
              </a:solidFill>
              <a:latin typeface="楷体" panose="02010609060101010101" pitchFamily="49" charset="-122"/>
              <a:ea typeface="楷体" panose="02010609060101010101" pitchFamily="49" charset="-122"/>
            </a:endParaRPr>
          </a:p>
        </p:txBody>
      </p:sp>
      <p:pic>
        <p:nvPicPr>
          <p:cNvPr id="10244" name="Picture 4"/>
          <p:cNvPicPr>
            <a:picLocks noChangeAspect="1" noChangeArrowheads="1"/>
          </p:cNvPicPr>
          <p:nvPr/>
        </p:nvPicPr>
        <p:blipFill>
          <a:blip r:embed="rId1" cstate="email"/>
          <a:srcRect/>
          <a:stretch>
            <a:fillRect/>
          </a:stretch>
        </p:blipFill>
        <p:spPr bwMode="auto">
          <a:xfrm>
            <a:off x="7202537" y="3290461"/>
            <a:ext cx="1691432" cy="1699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0" name="Picture 6" descr="C:\Users\Administrator\Desktop\课件插图\大头.png"/>
          <p:cNvPicPr>
            <a:picLocks noChangeAspect="1" noChangeArrowheads="1"/>
          </p:cNvPicPr>
          <p:nvPr/>
        </p:nvPicPr>
        <p:blipFill>
          <a:blip r:embed="rId1" cstate="email"/>
          <a:srcRect/>
          <a:stretch>
            <a:fillRect/>
          </a:stretch>
        </p:blipFill>
        <p:spPr bwMode="auto">
          <a:xfrm>
            <a:off x="7268118" y="3278986"/>
            <a:ext cx="1783020" cy="1630190"/>
          </a:xfrm>
          <a:prstGeom prst="rect">
            <a:avLst/>
          </a:prstGeom>
          <a:noFill/>
          <a:extLst>
            <a:ext uri="{909E8E84-426E-40DD-AFC4-6F175D3DCCD1}">
              <a14:hiddenFill xmlns:a14="http://schemas.microsoft.com/office/drawing/2010/main">
                <a:solidFill>
                  <a:srgbClr val="FFFFFF"/>
                </a:solidFill>
              </a14:hiddenFill>
            </a:ext>
          </a:extLst>
        </p:spPr>
      </p:pic>
      <p:sp>
        <p:nvSpPr>
          <p:cNvPr id="2" name="五边形 7"/>
          <p:cNvSpPr>
            <a:spLocks noChangeArrowheads="1"/>
          </p:cNvSpPr>
          <p:nvPr/>
        </p:nvSpPr>
        <p:spPr bwMode="auto">
          <a:xfrm>
            <a:off x="1" y="376238"/>
            <a:ext cx="197167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知识拓展</a:t>
            </a:r>
            <a:endParaRPr lang="zh-CN" altLang="en-US" sz="2400" dirty="0">
              <a:solidFill>
                <a:srgbClr val="FFFFFF"/>
              </a:solidFill>
              <a:latin typeface="微软雅黑" panose="020B0503020204020204" pitchFamily="34" charset="-122"/>
              <a:ea typeface="微软雅黑" panose="020B0503020204020204" pitchFamily="34" charset="-122"/>
            </a:endParaRPr>
          </a:p>
        </p:txBody>
      </p:sp>
      <p:pic>
        <p:nvPicPr>
          <p:cNvPr id="11269" name="Picture 5" descr="C:\Users\Administrator\Desktop\课件插图\黑板.png"/>
          <p:cNvPicPr>
            <a:picLocks noChangeAspect="1" noChangeArrowheads="1"/>
          </p:cNvPicPr>
          <p:nvPr/>
        </p:nvPicPr>
        <p:blipFill>
          <a:blip r:embed="rId2" cstate="email"/>
          <a:srcRect/>
          <a:stretch>
            <a:fillRect/>
          </a:stretch>
        </p:blipFill>
        <p:spPr bwMode="auto">
          <a:xfrm>
            <a:off x="1219197" y="850107"/>
            <a:ext cx="6468665" cy="3442097"/>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1950244" y="1416095"/>
            <a:ext cx="4897040" cy="1038746"/>
          </a:xfrm>
          <a:prstGeom prst="rect">
            <a:avLst/>
          </a:prstGeom>
        </p:spPr>
        <p:txBody>
          <a:bodyPr wrap="square" lIns="68580" tIns="34290" rIns="68580" bIns="34290">
            <a:spAutoFit/>
          </a:bodyPr>
          <a:lstStyle/>
          <a:p>
            <a:pPr>
              <a:lnSpc>
                <a:spcPct val="150000"/>
              </a:lnSpc>
            </a:pPr>
            <a:r>
              <a:rPr lang="en-US" altLang="zh-CN" sz="2100" dirty="0">
                <a:solidFill>
                  <a:schemeClr val="bg1"/>
                </a:solidFill>
                <a:latin typeface="微软雅黑" panose="020B0503020204020204" pitchFamily="34" charset="-122"/>
                <a:ea typeface="微软雅黑" panose="020B0503020204020204" pitchFamily="34" charset="-122"/>
              </a:rPr>
              <a:t>    </a:t>
            </a:r>
            <a:r>
              <a:rPr lang="zh-CN" altLang="zh-CN" sz="2100" dirty="0">
                <a:solidFill>
                  <a:schemeClr val="bg1"/>
                </a:solidFill>
                <a:latin typeface="微软雅黑" panose="020B0503020204020204" pitchFamily="34" charset="-122"/>
                <a:ea typeface="微软雅黑" panose="020B0503020204020204" pitchFamily="34" charset="-122"/>
              </a:rPr>
              <a:t>一</a:t>
            </a:r>
            <a:r>
              <a:rPr lang="zh-CN" altLang="zh-CN" sz="2100" dirty="0">
                <a:solidFill>
                  <a:schemeClr val="bg1"/>
                </a:solidFill>
                <a:latin typeface="微软雅黑" panose="020B0503020204020204" pitchFamily="34" charset="-122"/>
                <a:ea typeface="微软雅黑" panose="020B0503020204020204" pitchFamily="34" charset="-122"/>
              </a:rPr>
              <a:t>个圆形水池周围每隔</a:t>
            </a:r>
            <a:r>
              <a:rPr lang="en-US" altLang="zh-CN" sz="2100" dirty="0">
                <a:solidFill>
                  <a:schemeClr val="bg1"/>
                </a:solidFill>
                <a:latin typeface="微软雅黑" panose="020B0503020204020204" pitchFamily="34" charset="-122"/>
                <a:ea typeface="微软雅黑" panose="020B0503020204020204" pitchFamily="34" charset="-122"/>
              </a:rPr>
              <a:t>2</a:t>
            </a:r>
            <a:r>
              <a:rPr lang="zh-CN" altLang="zh-CN" sz="2100" dirty="0">
                <a:solidFill>
                  <a:schemeClr val="bg1"/>
                </a:solidFill>
                <a:latin typeface="微软雅黑" panose="020B0503020204020204" pitchFamily="34" charset="-122"/>
                <a:ea typeface="微软雅黑" panose="020B0503020204020204" pitchFamily="34" charset="-122"/>
              </a:rPr>
              <a:t>米栽一棵杨树，共栽了</a:t>
            </a:r>
            <a:r>
              <a:rPr lang="en-US" altLang="zh-CN" sz="2100" dirty="0">
                <a:solidFill>
                  <a:schemeClr val="bg1"/>
                </a:solidFill>
                <a:latin typeface="微软雅黑" panose="020B0503020204020204" pitchFamily="34" charset="-122"/>
                <a:ea typeface="微软雅黑" panose="020B0503020204020204" pitchFamily="34" charset="-122"/>
              </a:rPr>
              <a:t>40</a:t>
            </a:r>
            <a:r>
              <a:rPr lang="zh-CN" altLang="zh-CN" sz="2100" dirty="0">
                <a:solidFill>
                  <a:schemeClr val="bg1"/>
                </a:solidFill>
                <a:latin typeface="微软雅黑" panose="020B0503020204020204" pitchFamily="34" charset="-122"/>
                <a:ea typeface="微软雅黑" panose="020B0503020204020204" pitchFamily="34" charset="-122"/>
              </a:rPr>
              <a:t>棵，水池的周长是多少米</a:t>
            </a:r>
            <a:r>
              <a:rPr lang="en-US" altLang="zh-CN" sz="2100" dirty="0">
                <a:solidFill>
                  <a:schemeClr val="bg1"/>
                </a:solidFill>
                <a:latin typeface="微软雅黑" panose="020B0503020204020204" pitchFamily="34" charset="-122"/>
                <a:ea typeface="微软雅黑" panose="020B0503020204020204" pitchFamily="34" charset="-122"/>
              </a:rPr>
              <a:t>?</a:t>
            </a:r>
            <a:endParaRPr lang="zh-CN" altLang="zh-CN" sz="21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3151591" y="2961604"/>
            <a:ext cx="3074204" cy="553998"/>
          </a:xfrm>
          <a:prstGeom prst="rect">
            <a:avLst/>
          </a:prstGeom>
        </p:spPr>
        <p:txBody>
          <a:bodyPr wrap="square" lIns="68580" tIns="34290" rIns="68580" bIns="34290">
            <a:spAutoFit/>
          </a:bodyPr>
          <a:lstStyle/>
          <a:p>
            <a:pPr>
              <a:lnSpc>
                <a:spcPct val="150000"/>
              </a:lnSpc>
            </a:pPr>
            <a:r>
              <a:rPr lang="zh-CN" altLang="en-US" sz="2100" dirty="0">
                <a:solidFill>
                  <a:srgbClr val="FF0000"/>
                </a:solidFill>
                <a:latin typeface="楷体" panose="02010609060101010101" pitchFamily="49" charset="-122"/>
                <a:ea typeface="楷体" panose="02010609060101010101" pitchFamily="49" charset="-122"/>
              </a:rPr>
              <a:t>答案：</a:t>
            </a:r>
            <a:r>
              <a:rPr lang="en-US" altLang="zh-CN" sz="2100" dirty="0">
                <a:solidFill>
                  <a:srgbClr val="FF0000"/>
                </a:solidFill>
                <a:latin typeface="楷体" panose="02010609060101010101" pitchFamily="49" charset="-122"/>
                <a:ea typeface="楷体" panose="02010609060101010101" pitchFamily="49" charset="-122"/>
              </a:rPr>
              <a:t>40</a:t>
            </a:r>
            <a:r>
              <a:rPr lang="zh-CN" altLang="zh-CN" sz="2100" dirty="0">
                <a:solidFill>
                  <a:srgbClr val="FF0000"/>
                </a:solidFill>
                <a:latin typeface="楷体" panose="02010609060101010101" pitchFamily="49" charset="-122"/>
                <a:ea typeface="楷体" panose="02010609060101010101" pitchFamily="49" charset="-122"/>
              </a:rPr>
              <a:t>×</a:t>
            </a:r>
            <a:r>
              <a:rPr lang="en-US" altLang="zh-CN" sz="2100" dirty="0">
                <a:solidFill>
                  <a:srgbClr val="FF0000"/>
                </a:solidFill>
                <a:latin typeface="楷体" panose="02010609060101010101" pitchFamily="49" charset="-122"/>
                <a:ea typeface="楷体" panose="02010609060101010101" pitchFamily="49" charset="-122"/>
              </a:rPr>
              <a:t>2=80</a:t>
            </a:r>
            <a:r>
              <a:rPr lang="zh-CN" altLang="zh-CN" sz="2100" dirty="0">
                <a:solidFill>
                  <a:srgbClr val="FF0000"/>
                </a:solidFill>
                <a:latin typeface="楷体" panose="02010609060101010101" pitchFamily="49" charset="-122"/>
                <a:ea typeface="楷体" panose="02010609060101010101" pitchFamily="49" charset="-122"/>
              </a:rPr>
              <a:t>（米）</a:t>
            </a:r>
            <a:endParaRPr lang="zh-CN" altLang="zh-CN" sz="21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1"/>
          <a:srcRect/>
          <a:stretch>
            <a:fillRect/>
          </a:stretch>
        </p:blipFill>
        <p:spPr bwMode="auto">
          <a:xfrm>
            <a:off x="2228854" y="725689"/>
            <a:ext cx="4029074" cy="2403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五边形 7"/>
          <p:cNvSpPr>
            <a:spLocks noChangeArrowheads="1"/>
          </p:cNvSpPr>
          <p:nvPr/>
        </p:nvSpPr>
        <p:spPr bwMode="auto">
          <a:xfrm>
            <a:off x="1" y="376238"/>
            <a:ext cx="1982391"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课题引入</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矩形 2"/>
          <p:cNvSpPr/>
          <p:nvPr/>
        </p:nvSpPr>
        <p:spPr>
          <a:xfrm>
            <a:off x="1027040" y="3104172"/>
            <a:ext cx="7291337" cy="2008242"/>
          </a:xfrm>
          <a:prstGeom prst="rect">
            <a:avLst/>
          </a:prstGeom>
        </p:spPr>
        <p:txBody>
          <a:bodyPr wrap="square" lIns="68580" tIns="34290" rIns="68580" bIns="3429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欢</a:t>
            </a:r>
            <a:r>
              <a:rPr lang="zh-CN" altLang="zh-CN" sz="2100" dirty="0">
                <a:latin typeface="微软雅黑" panose="020B0503020204020204" pitchFamily="34" charset="-122"/>
                <a:ea typeface="微软雅黑" panose="020B0503020204020204" pitchFamily="34" charset="-122"/>
              </a:rPr>
              <a:t>欢的邻居张伯伯，虽然年纪大了可他是个不折不扣的环保人士，每年他都要在植树节时回乡下栽树，他准备在圆形池塘周围栽树。池塘的周长是</a:t>
            </a:r>
            <a:r>
              <a:rPr lang="en-US" altLang="zh-CN" sz="2100" dirty="0">
                <a:latin typeface="微软雅黑" panose="020B0503020204020204" pitchFamily="34" charset="-122"/>
                <a:ea typeface="微软雅黑" panose="020B0503020204020204" pitchFamily="34" charset="-122"/>
              </a:rPr>
              <a:t>120m</a:t>
            </a:r>
            <a:r>
              <a:rPr lang="zh-CN" altLang="zh-CN" sz="2100" dirty="0">
                <a:latin typeface="微软雅黑" panose="020B0503020204020204" pitchFamily="34" charset="-122"/>
                <a:ea typeface="微软雅黑" panose="020B0503020204020204" pitchFamily="34" charset="-122"/>
              </a:rPr>
              <a:t>如果每隔</a:t>
            </a:r>
            <a:r>
              <a:rPr lang="en-US" altLang="zh-CN" sz="2100" dirty="0">
                <a:latin typeface="微软雅黑" panose="020B0503020204020204" pitchFamily="34" charset="-122"/>
                <a:ea typeface="微软雅黑" panose="020B0503020204020204" pitchFamily="34" charset="-122"/>
              </a:rPr>
              <a:t>10m</a:t>
            </a:r>
            <a:r>
              <a:rPr lang="zh-CN" altLang="zh-CN" sz="2100" dirty="0">
                <a:latin typeface="微软雅黑" panose="020B0503020204020204" pitchFamily="34" charset="-122"/>
                <a:ea typeface="微软雅黑" panose="020B0503020204020204" pitchFamily="34" charset="-122"/>
              </a:rPr>
              <a:t>栽</a:t>
            </a:r>
            <a:r>
              <a:rPr lang="en-US" altLang="zh-CN" sz="2100" dirty="0">
                <a:latin typeface="微软雅黑" panose="020B0503020204020204" pitchFamily="34" charset="-122"/>
                <a:ea typeface="微软雅黑" panose="020B0503020204020204" pitchFamily="34" charset="-122"/>
              </a:rPr>
              <a:t>1</a:t>
            </a:r>
            <a:r>
              <a:rPr lang="zh-CN" altLang="zh-CN" sz="2100" dirty="0">
                <a:latin typeface="微软雅黑" panose="020B0503020204020204" pitchFamily="34" charset="-122"/>
                <a:ea typeface="微软雅黑" panose="020B0503020204020204" pitchFamily="34" charset="-122"/>
              </a:rPr>
              <a:t>棵，一共需要栽多少棵？你能帮他算算么？</a:t>
            </a:r>
            <a:endParaRPr lang="zh-CN" altLang="zh-CN" sz="21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12320" y="1075633"/>
            <a:ext cx="1215718" cy="392415"/>
          </a:xfrm>
          <a:prstGeom prst="rect">
            <a:avLst/>
          </a:prstGeom>
        </p:spPr>
        <p:txBody>
          <a:bodyPr wrap="none" lIns="68580" tIns="34290" rIns="68580" bIns="34290">
            <a:spAutoFit/>
          </a:bodyPr>
          <a:lstStyle/>
          <a:p>
            <a:r>
              <a:rPr lang="en-US" altLang="zh-CN" sz="2100" dirty="0">
                <a:solidFill>
                  <a:schemeClr val="tx2"/>
                </a:solidFill>
                <a:latin typeface="楷体" panose="02010609060101010101" pitchFamily="49" charset="-122"/>
                <a:ea typeface="楷体" panose="02010609060101010101" pitchFamily="49" charset="-122"/>
              </a:rPr>
              <a:t>【</a:t>
            </a:r>
            <a:r>
              <a:rPr lang="zh-CN" altLang="en-US" sz="2100" dirty="0">
                <a:solidFill>
                  <a:schemeClr val="tx2"/>
                </a:solidFill>
                <a:latin typeface="楷体" panose="02010609060101010101" pitchFamily="49" charset="-122"/>
                <a:ea typeface="楷体" panose="02010609060101010101" pitchFamily="49" charset="-122"/>
              </a:rPr>
              <a:t>解析</a:t>
            </a:r>
            <a:r>
              <a:rPr lang="en-US" altLang="zh-CN" sz="2100" dirty="0">
                <a:solidFill>
                  <a:schemeClr val="tx2"/>
                </a:solidFill>
                <a:latin typeface="楷体" panose="02010609060101010101" pitchFamily="49" charset="-122"/>
                <a:ea typeface="楷体" panose="02010609060101010101" pitchFamily="49" charset="-122"/>
              </a:rPr>
              <a:t>】</a:t>
            </a:r>
            <a:endParaRPr lang="zh-CN" altLang="en-US" sz="2100" dirty="0">
              <a:solidFill>
                <a:schemeClr val="tx2"/>
              </a:solidFill>
              <a:latin typeface="楷体" panose="02010609060101010101" pitchFamily="49" charset="-122"/>
              <a:ea typeface="楷体" panose="02010609060101010101" pitchFamily="49" charset="-122"/>
            </a:endParaRPr>
          </a:p>
        </p:txBody>
      </p:sp>
      <p:sp>
        <p:nvSpPr>
          <p:cNvPr id="3" name="五边形 7"/>
          <p:cNvSpPr>
            <a:spLocks noChangeArrowheads="1"/>
          </p:cNvSpPr>
          <p:nvPr/>
        </p:nvSpPr>
        <p:spPr bwMode="auto">
          <a:xfrm>
            <a:off x="0" y="376238"/>
            <a:ext cx="204668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教学新知</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4" name="矩形 3"/>
          <p:cNvSpPr/>
          <p:nvPr/>
        </p:nvSpPr>
        <p:spPr>
          <a:xfrm>
            <a:off x="823085" y="1661734"/>
            <a:ext cx="2852367" cy="2285241"/>
          </a:xfrm>
          <a:prstGeom prst="rect">
            <a:avLst/>
          </a:prstGeom>
        </p:spPr>
        <p:txBody>
          <a:bodyPr wrap="square" lIns="68580" tIns="34290" rIns="68580" bIns="34290">
            <a:spAutoFit/>
          </a:bodyPr>
          <a:lstStyle/>
          <a:p>
            <a:pPr>
              <a:lnSpc>
                <a:spcPct val="150000"/>
              </a:lnSpc>
            </a:pPr>
            <a:r>
              <a:rPr lang="zh-CN" altLang="en-US" sz="2100" dirty="0">
                <a:latin typeface="微软雅黑" panose="020B0503020204020204" pitchFamily="34" charset="-122"/>
                <a:ea typeface="微软雅黑" panose="020B0503020204020204" pitchFamily="34" charset="-122"/>
              </a:rPr>
              <a:t>方法一</a:t>
            </a:r>
            <a:r>
              <a:rPr lang="zh-CN" altLang="en-US" sz="2100" dirty="0">
                <a:latin typeface="微软雅黑" panose="020B0503020204020204" pitchFamily="34" charset="-122"/>
                <a:ea typeface="微软雅黑" panose="020B0503020204020204" pitchFamily="34" charset="-122"/>
              </a:rPr>
              <a:t>：</a:t>
            </a:r>
            <a:endParaRPr lang="en-US" altLang="zh-CN" sz="2100" dirty="0">
              <a:latin typeface="微软雅黑" panose="020B0503020204020204" pitchFamily="34" charset="-122"/>
              <a:ea typeface="微软雅黑" panose="020B0503020204020204" pitchFamily="34" charset="-122"/>
            </a:endParaRPr>
          </a:p>
          <a:p>
            <a:pPr>
              <a:lnSpc>
                <a:spcPct val="150000"/>
              </a:lnSpc>
            </a:pPr>
            <a:r>
              <a:rPr lang="zh-CN" altLang="zh-CN" sz="1800" dirty="0">
                <a:latin typeface="微软雅黑" panose="020B0503020204020204" pitchFamily="34" charset="-122"/>
                <a:ea typeface="微软雅黑" panose="020B0503020204020204" pitchFamily="34" charset="-122"/>
              </a:rPr>
              <a:t>用</a:t>
            </a:r>
            <a:r>
              <a:rPr lang="zh-CN" altLang="zh-CN" sz="1800" dirty="0">
                <a:latin typeface="微软雅黑" panose="020B0503020204020204" pitchFamily="34" charset="-122"/>
                <a:ea typeface="微软雅黑" panose="020B0503020204020204" pitchFamily="34" charset="-122"/>
              </a:rPr>
              <a:t>圆表示池塘</a:t>
            </a:r>
            <a:r>
              <a:rPr lang="zh-CN" altLang="en-US" sz="1800" dirty="0">
                <a:latin typeface="微软雅黑" panose="020B0503020204020204" pitchFamily="34" charset="-122"/>
                <a:ea typeface="微软雅黑" panose="020B0503020204020204" pitchFamily="34" charset="-122"/>
              </a:rPr>
              <a:t>，</a:t>
            </a:r>
            <a:r>
              <a:rPr lang="zh-CN" altLang="zh-CN" sz="1800" dirty="0">
                <a:latin typeface="微软雅黑" panose="020B0503020204020204" pitchFamily="34" charset="-122"/>
                <a:ea typeface="微软雅黑" panose="020B0503020204020204" pitchFamily="34" charset="-122"/>
              </a:rPr>
              <a:t>缩小池塘的周长。假设周长是</a:t>
            </a:r>
            <a:r>
              <a:rPr lang="en-US" altLang="zh-CN" sz="1800" dirty="0">
                <a:latin typeface="微软雅黑" panose="020B0503020204020204" pitchFamily="34" charset="-122"/>
                <a:ea typeface="微软雅黑" panose="020B0503020204020204" pitchFamily="34" charset="-122"/>
              </a:rPr>
              <a:t>40</a:t>
            </a:r>
            <a:r>
              <a:rPr lang="zh-CN" altLang="zh-CN" sz="1800" dirty="0">
                <a:latin typeface="微软雅黑" panose="020B0503020204020204" pitchFamily="34" charset="-122"/>
                <a:ea typeface="微软雅黑" panose="020B0503020204020204" pitchFamily="34" charset="-122"/>
              </a:rPr>
              <a:t>米，每隔</a:t>
            </a:r>
            <a:r>
              <a:rPr lang="en-US" altLang="zh-CN" sz="1800" dirty="0">
                <a:latin typeface="微软雅黑" panose="020B0503020204020204" pitchFamily="34" charset="-122"/>
                <a:ea typeface="微软雅黑" panose="020B0503020204020204" pitchFamily="34" charset="-122"/>
              </a:rPr>
              <a:t>10</a:t>
            </a:r>
            <a:r>
              <a:rPr lang="zh-CN" altLang="zh-CN" sz="1800" dirty="0">
                <a:latin typeface="微软雅黑" panose="020B0503020204020204" pitchFamily="34" charset="-122"/>
                <a:ea typeface="微软雅黑" panose="020B0503020204020204" pitchFamily="34" charset="-122"/>
              </a:rPr>
              <a:t>米栽</a:t>
            </a:r>
            <a:r>
              <a:rPr lang="en-US" altLang="zh-CN" sz="1800" dirty="0">
                <a:latin typeface="微软雅黑" panose="020B0503020204020204" pitchFamily="34" charset="-122"/>
                <a:ea typeface="微软雅黑" panose="020B0503020204020204" pitchFamily="34" charset="-122"/>
              </a:rPr>
              <a:t>1</a:t>
            </a:r>
            <a:r>
              <a:rPr lang="zh-CN" altLang="zh-CN" sz="1800" dirty="0">
                <a:latin typeface="微软雅黑" panose="020B0503020204020204" pitchFamily="34" charset="-122"/>
                <a:ea typeface="微软雅黑" panose="020B0503020204020204" pitchFamily="34" charset="-122"/>
              </a:rPr>
              <a:t>棵，能栽几棵数？通过</a:t>
            </a:r>
            <a:r>
              <a:rPr lang="zh-CN" altLang="zh-CN" sz="1800" dirty="0">
                <a:latin typeface="微软雅黑" panose="020B0503020204020204" pitchFamily="34" charset="-122"/>
                <a:ea typeface="微软雅黑" panose="020B0503020204020204" pitchFamily="34" charset="-122"/>
              </a:rPr>
              <a:t>画图得出</a:t>
            </a:r>
            <a:r>
              <a:rPr lang="zh-CN" altLang="zh-CN" sz="1800" dirty="0">
                <a:latin typeface="微软雅黑" panose="020B0503020204020204" pitchFamily="34" charset="-122"/>
                <a:ea typeface="微软雅黑" panose="020B0503020204020204" pitchFamily="34" charset="-122"/>
              </a:rPr>
              <a:t>的是</a:t>
            </a:r>
            <a:r>
              <a:rPr lang="en-US" altLang="zh-CN" sz="1800" dirty="0">
                <a:latin typeface="微软雅黑" panose="020B0503020204020204" pitchFamily="34" charset="-122"/>
                <a:ea typeface="微软雅黑" panose="020B0503020204020204" pitchFamily="34" charset="-122"/>
              </a:rPr>
              <a:t>4</a:t>
            </a:r>
            <a:r>
              <a:rPr lang="zh-CN" altLang="zh-CN" sz="1800" dirty="0">
                <a:latin typeface="微软雅黑" panose="020B0503020204020204" pitchFamily="34" charset="-122"/>
                <a:ea typeface="微软雅黑" panose="020B0503020204020204" pitchFamily="34" charset="-122"/>
              </a:rPr>
              <a:t>棵</a:t>
            </a:r>
            <a:r>
              <a:rPr lang="zh-CN" altLang="zh-CN" sz="2100" dirty="0">
                <a:latin typeface="微软雅黑" panose="020B0503020204020204" pitchFamily="34" charset="-122"/>
                <a:ea typeface="微软雅黑" panose="020B0503020204020204" pitchFamily="34" charset="-122"/>
              </a:rPr>
              <a:t>。</a:t>
            </a:r>
            <a:endParaRPr lang="en-US" altLang="zh-CN" sz="2100" dirty="0">
              <a:latin typeface="微软雅黑" panose="020B0503020204020204" pitchFamily="34" charset="-122"/>
              <a:ea typeface="微软雅黑" panose="020B0503020204020204" pitchFamily="34" charset="-122"/>
            </a:endParaRPr>
          </a:p>
        </p:txBody>
      </p:sp>
      <p:pic>
        <p:nvPicPr>
          <p:cNvPr id="13" name="图片 12"/>
          <p:cNvPicPr/>
          <p:nvPr/>
        </p:nvPicPr>
        <p:blipFill>
          <a:blip r:embed="rId1"/>
          <a:stretch>
            <a:fillRect/>
          </a:stretch>
        </p:blipFill>
        <p:spPr>
          <a:xfrm>
            <a:off x="5723962" y="2207434"/>
            <a:ext cx="1766293" cy="1435896"/>
          </a:xfrm>
          <a:prstGeom prst="rect">
            <a:avLst/>
          </a:prstGeom>
          <a:noFill/>
          <a:ln w="9525">
            <a:noFill/>
            <a:miter/>
          </a:ln>
        </p:spPr>
      </p:pic>
      <p:sp>
        <p:nvSpPr>
          <p:cNvPr id="2" name="右箭头 1"/>
          <p:cNvSpPr/>
          <p:nvPr/>
        </p:nvSpPr>
        <p:spPr>
          <a:xfrm>
            <a:off x="4125516" y="2689622"/>
            <a:ext cx="1169806" cy="42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par>
                                <p:cTn id="18" presetID="22" presetClass="entr" presetSubtype="8"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12320" y="1086349"/>
            <a:ext cx="1215718" cy="392415"/>
          </a:xfrm>
          <a:prstGeom prst="rect">
            <a:avLst/>
          </a:prstGeom>
        </p:spPr>
        <p:txBody>
          <a:bodyPr wrap="none" lIns="68580" tIns="34290" rIns="68580" bIns="34290">
            <a:spAutoFit/>
          </a:bodyPr>
          <a:lstStyle/>
          <a:p>
            <a:r>
              <a:rPr lang="en-US" altLang="zh-CN" sz="2100" dirty="0">
                <a:solidFill>
                  <a:schemeClr val="tx2"/>
                </a:solidFill>
                <a:latin typeface="楷体" panose="02010609060101010101" pitchFamily="49" charset="-122"/>
                <a:ea typeface="楷体" panose="02010609060101010101" pitchFamily="49" charset="-122"/>
              </a:rPr>
              <a:t>【</a:t>
            </a:r>
            <a:r>
              <a:rPr lang="zh-CN" altLang="en-US" sz="2100" dirty="0">
                <a:solidFill>
                  <a:schemeClr val="tx2"/>
                </a:solidFill>
                <a:latin typeface="楷体" panose="02010609060101010101" pitchFamily="49" charset="-122"/>
                <a:ea typeface="楷体" panose="02010609060101010101" pitchFamily="49" charset="-122"/>
              </a:rPr>
              <a:t>解析</a:t>
            </a:r>
            <a:r>
              <a:rPr lang="en-US" altLang="zh-CN" sz="2100" dirty="0">
                <a:solidFill>
                  <a:schemeClr val="tx2"/>
                </a:solidFill>
                <a:latin typeface="楷体" panose="02010609060101010101" pitchFamily="49" charset="-122"/>
                <a:ea typeface="楷体" panose="02010609060101010101" pitchFamily="49" charset="-122"/>
              </a:rPr>
              <a:t>】</a:t>
            </a:r>
            <a:endParaRPr lang="zh-CN" altLang="en-US" sz="2100" dirty="0">
              <a:solidFill>
                <a:schemeClr val="tx2"/>
              </a:solidFill>
              <a:latin typeface="楷体" panose="02010609060101010101" pitchFamily="49" charset="-122"/>
              <a:ea typeface="楷体" panose="02010609060101010101" pitchFamily="49" charset="-122"/>
            </a:endParaRPr>
          </a:p>
        </p:txBody>
      </p:sp>
      <p:sp>
        <p:nvSpPr>
          <p:cNvPr id="3" name="五边形 7"/>
          <p:cNvSpPr>
            <a:spLocks noChangeArrowheads="1"/>
          </p:cNvSpPr>
          <p:nvPr/>
        </p:nvSpPr>
        <p:spPr bwMode="auto">
          <a:xfrm>
            <a:off x="1" y="376238"/>
            <a:ext cx="2057400"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教学新知</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4" name="矩形 3"/>
          <p:cNvSpPr/>
          <p:nvPr/>
        </p:nvSpPr>
        <p:spPr>
          <a:xfrm>
            <a:off x="823084" y="1661734"/>
            <a:ext cx="2959520" cy="2215991"/>
          </a:xfrm>
          <a:prstGeom prst="rect">
            <a:avLst/>
          </a:prstGeom>
        </p:spPr>
        <p:txBody>
          <a:bodyPr wrap="square" lIns="68580" tIns="34290" rIns="68580" bIns="34290">
            <a:spAutoFit/>
          </a:bodyPr>
          <a:lstStyle/>
          <a:p>
            <a:pPr>
              <a:lnSpc>
                <a:spcPct val="150000"/>
              </a:lnSpc>
            </a:pPr>
            <a:r>
              <a:rPr lang="zh-CN" altLang="en-US" sz="2100" dirty="0">
                <a:latin typeface="微软雅黑" panose="020B0503020204020204" pitchFamily="34" charset="-122"/>
                <a:ea typeface="微软雅黑" panose="020B0503020204020204" pitchFamily="34" charset="-122"/>
              </a:rPr>
              <a:t>方法二：</a:t>
            </a:r>
            <a:endParaRPr lang="en-US" altLang="zh-CN" sz="2100" dirty="0">
              <a:latin typeface="微软雅黑" panose="020B0503020204020204" pitchFamily="34" charset="-122"/>
              <a:ea typeface="微软雅黑" panose="020B0503020204020204" pitchFamily="34" charset="-122"/>
            </a:endParaRPr>
          </a:p>
          <a:p>
            <a:pPr>
              <a:lnSpc>
                <a:spcPct val="150000"/>
              </a:lnSpc>
            </a:pPr>
            <a:r>
              <a:rPr lang="zh-CN" altLang="zh-CN" sz="1800" dirty="0">
                <a:latin typeface="微软雅黑" panose="020B0503020204020204" pitchFamily="34" charset="-122"/>
                <a:ea typeface="微软雅黑" panose="020B0503020204020204" pitchFamily="34" charset="-122"/>
              </a:rPr>
              <a:t>选择</a:t>
            </a:r>
            <a:r>
              <a:rPr lang="zh-CN" altLang="zh-CN" sz="1800" dirty="0">
                <a:latin typeface="微软雅黑" panose="020B0503020204020204" pitchFamily="34" charset="-122"/>
                <a:ea typeface="微软雅黑" panose="020B0503020204020204" pitchFamily="34" charset="-122"/>
              </a:rPr>
              <a:t>了</a:t>
            </a:r>
            <a:r>
              <a:rPr lang="en-US" altLang="zh-CN" sz="1800" dirty="0">
                <a:latin typeface="微软雅黑" panose="020B0503020204020204" pitchFamily="34" charset="-122"/>
                <a:ea typeface="微软雅黑" panose="020B0503020204020204" pitchFamily="34" charset="-122"/>
              </a:rPr>
              <a:t>40</a:t>
            </a:r>
            <a:r>
              <a:rPr lang="zh-CN" altLang="zh-CN" sz="1800" dirty="0">
                <a:latin typeface="微软雅黑" panose="020B0503020204020204" pitchFamily="34" charset="-122"/>
                <a:ea typeface="微软雅黑" panose="020B0503020204020204" pitchFamily="34" charset="-122"/>
              </a:rPr>
              <a:t>米，并把图拉直，得到的结论是封闭图形上的植树问题就相当于线段上的植树问题中的只栽端的情况</a:t>
            </a:r>
            <a:r>
              <a:rPr lang="zh-CN" altLang="zh-CN" sz="1800" dirty="0">
                <a:latin typeface="微软雅黑" panose="020B0503020204020204" pitchFamily="34" charset="-122"/>
                <a:ea typeface="微软雅黑" panose="020B0503020204020204" pitchFamily="34" charset="-122"/>
              </a:rPr>
              <a:t>。</a:t>
            </a:r>
            <a:endParaRPr lang="en-US" altLang="zh-CN" sz="1800" dirty="0">
              <a:latin typeface="微软雅黑" panose="020B0503020204020204" pitchFamily="34" charset="-122"/>
              <a:ea typeface="微软雅黑" panose="020B0503020204020204" pitchFamily="34" charset="-122"/>
            </a:endParaRPr>
          </a:p>
        </p:txBody>
      </p:sp>
      <p:sp>
        <p:nvSpPr>
          <p:cNvPr id="5" name="右箭头 4"/>
          <p:cNvSpPr/>
          <p:nvPr/>
        </p:nvSpPr>
        <p:spPr>
          <a:xfrm>
            <a:off x="3900480" y="2689622"/>
            <a:ext cx="1169806" cy="42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6" name="图片 5"/>
          <p:cNvPicPr/>
          <p:nvPr/>
        </p:nvPicPr>
        <p:blipFill>
          <a:blip r:embed="rId1"/>
          <a:stretch>
            <a:fillRect/>
          </a:stretch>
        </p:blipFill>
        <p:spPr>
          <a:xfrm>
            <a:off x="5327470" y="2164567"/>
            <a:ext cx="3176915" cy="1296590"/>
          </a:xfrm>
          <a:prstGeom prst="rect">
            <a:avLst/>
          </a:prstGeom>
          <a:noFill/>
          <a:ln w="9525">
            <a:noFill/>
            <a:miter/>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par>
                                <p:cTn id="18" presetID="22" presetClass="entr" presetSubtype="8"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0172" y="1022053"/>
            <a:ext cx="1215718" cy="392415"/>
          </a:xfrm>
          <a:prstGeom prst="rect">
            <a:avLst/>
          </a:prstGeom>
        </p:spPr>
        <p:txBody>
          <a:bodyPr wrap="none" lIns="68580" tIns="34290" rIns="68580" bIns="34290">
            <a:spAutoFit/>
          </a:bodyPr>
          <a:lstStyle/>
          <a:p>
            <a:r>
              <a:rPr lang="en-US" altLang="zh-CN" sz="2100" dirty="0">
                <a:solidFill>
                  <a:schemeClr val="tx2"/>
                </a:solidFill>
                <a:latin typeface="楷体" panose="02010609060101010101" pitchFamily="49" charset="-122"/>
                <a:ea typeface="楷体" panose="02010609060101010101" pitchFamily="49" charset="-122"/>
              </a:rPr>
              <a:t>【</a:t>
            </a:r>
            <a:r>
              <a:rPr lang="zh-CN" altLang="en-US" sz="2100" dirty="0">
                <a:solidFill>
                  <a:schemeClr val="tx2"/>
                </a:solidFill>
                <a:latin typeface="楷体" panose="02010609060101010101" pitchFamily="49" charset="-122"/>
                <a:ea typeface="楷体" panose="02010609060101010101" pitchFamily="49" charset="-122"/>
              </a:rPr>
              <a:t>解析</a:t>
            </a:r>
            <a:r>
              <a:rPr lang="en-US" altLang="zh-CN" sz="2100" dirty="0">
                <a:solidFill>
                  <a:schemeClr val="tx2"/>
                </a:solidFill>
                <a:latin typeface="楷体" panose="02010609060101010101" pitchFamily="49" charset="-122"/>
                <a:ea typeface="楷体" panose="02010609060101010101" pitchFamily="49" charset="-122"/>
              </a:rPr>
              <a:t>】</a:t>
            </a:r>
            <a:endParaRPr lang="zh-CN" altLang="en-US" sz="2100" dirty="0">
              <a:solidFill>
                <a:schemeClr val="tx2"/>
              </a:solidFill>
              <a:latin typeface="楷体" panose="02010609060101010101" pitchFamily="49" charset="-122"/>
              <a:ea typeface="楷体" panose="02010609060101010101" pitchFamily="49" charset="-122"/>
            </a:endParaRPr>
          </a:p>
        </p:txBody>
      </p:sp>
      <p:sp>
        <p:nvSpPr>
          <p:cNvPr id="3" name="五边形 7"/>
          <p:cNvSpPr>
            <a:spLocks noChangeArrowheads="1"/>
          </p:cNvSpPr>
          <p:nvPr/>
        </p:nvSpPr>
        <p:spPr bwMode="auto">
          <a:xfrm>
            <a:off x="0" y="376238"/>
            <a:ext cx="204668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教学新知</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4" name="矩形 3"/>
          <p:cNvSpPr/>
          <p:nvPr/>
        </p:nvSpPr>
        <p:spPr>
          <a:xfrm>
            <a:off x="780220" y="1468846"/>
            <a:ext cx="7395790" cy="969496"/>
          </a:xfrm>
          <a:prstGeom prst="rect">
            <a:avLst/>
          </a:prstGeom>
        </p:spPr>
        <p:txBody>
          <a:bodyPr wrap="square" lIns="68580" tIns="34290" rIns="68580" bIns="34290">
            <a:spAutoFit/>
          </a:bodyPr>
          <a:lstStyle/>
          <a:p>
            <a:pPr>
              <a:lnSpc>
                <a:spcPct val="150000"/>
              </a:lnSpc>
            </a:pPr>
            <a:r>
              <a:rPr lang="zh-CN" altLang="en-US" sz="2100" dirty="0">
                <a:latin typeface="微软雅黑" panose="020B0503020204020204" pitchFamily="34" charset="-122"/>
                <a:ea typeface="微软雅黑" panose="020B0503020204020204" pitchFamily="34" charset="-122"/>
              </a:rPr>
              <a:t>方法三：</a:t>
            </a:r>
            <a:r>
              <a:rPr lang="zh-CN" altLang="zh-CN" sz="1800" dirty="0">
                <a:latin typeface="微软雅黑" panose="020B0503020204020204" pitchFamily="34" charset="-122"/>
                <a:ea typeface="微软雅黑" panose="020B0503020204020204" pitchFamily="34" charset="-122"/>
              </a:rPr>
              <a:t>用</a:t>
            </a:r>
            <a:r>
              <a:rPr lang="zh-CN" altLang="zh-CN" sz="1800" dirty="0">
                <a:latin typeface="微软雅黑" panose="020B0503020204020204" pitchFamily="34" charset="-122"/>
                <a:ea typeface="微软雅黑" panose="020B0503020204020204" pitchFamily="34" charset="-122"/>
              </a:rPr>
              <a:t>列表的方法对栽树的情况进行了展示，并发现栽树的棵数与间隔数一一对应</a:t>
            </a:r>
            <a:r>
              <a:rPr lang="zh-CN" altLang="zh-CN" sz="1800" dirty="0">
                <a:latin typeface="微软雅黑" panose="020B0503020204020204" pitchFamily="34" charset="-122"/>
                <a:ea typeface="微软雅黑" panose="020B0503020204020204" pitchFamily="34" charset="-122"/>
              </a:rPr>
              <a:t>。</a:t>
            </a:r>
            <a:endParaRPr lang="en-US" altLang="zh-CN" sz="1800" dirty="0">
              <a:latin typeface="微软雅黑" panose="020B0503020204020204" pitchFamily="34" charset="-122"/>
              <a:ea typeface="微软雅黑" panose="020B0503020204020204" pitchFamily="34" charset="-122"/>
            </a:endParaRPr>
          </a:p>
        </p:txBody>
      </p:sp>
      <p:graphicFrame>
        <p:nvGraphicFramePr>
          <p:cNvPr id="6" name="表格 5"/>
          <p:cNvGraphicFramePr>
            <a:graphicFrameLocks noGrp="1"/>
          </p:cNvGraphicFramePr>
          <p:nvPr/>
        </p:nvGraphicFramePr>
        <p:xfrm>
          <a:off x="1978249" y="2579965"/>
          <a:ext cx="5079800" cy="2413516"/>
        </p:xfrm>
        <a:graphic>
          <a:graphicData uri="http://schemas.openxmlformats.org/drawingml/2006/table">
            <a:tbl>
              <a:tblPr firstRow="1" firstCol="1" bandRow="1"/>
              <a:tblGrid>
                <a:gridCol w="1288716"/>
                <a:gridCol w="1213652"/>
                <a:gridCol w="1288716"/>
                <a:gridCol w="1288716"/>
              </a:tblGrid>
              <a:tr h="528942">
                <a:tc>
                  <a:txBody>
                    <a:bodyPr/>
                    <a:lstStyle/>
                    <a:p>
                      <a:pPr algn="ctr">
                        <a:spcAft>
                          <a:spcPts val="0"/>
                        </a:spcAft>
                      </a:pPr>
                      <a:r>
                        <a:rPr lang="zh-CN" sz="150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周长</a:t>
                      </a:r>
                      <a:r>
                        <a:rPr lang="en-US" sz="150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50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全长（米）</a:t>
                      </a:r>
                      <a:endParaRPr lang="zh-CN" sz="1500" kern="100" dirty="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间距（米）</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间隔数（个）</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棵数（棵）</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9167">
                <a:tc>
                  <a:txBody>
                    <a:bodyPr/>
                    <a:lstStyle/>
                    <a:p>
                      <a:pPr algn="ctr">
                        <a:spcAft>
                          <a:spcPts val="0"/>
                        </a:spcAft>
                      </a:pPr>
                      <a:r>
                        <a:rPr lang="en-US"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40</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10</a:t>
                      </a:r>
                      <a:endParaRPr lang="zh-CN" sz="1500" kern="100" dirty="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4</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4</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1369">
                <a:tc>
                  <a:txBody>
                    <a:bodyPr/>
                    <a:lstStyle/>
                    <a:p>
                      <a:pPr algn="ctr">
                        <a:spcAft>
                          <a:spcPts val="0"/>
                        </a:spcAft>
                      </a:pPr>
                      <a:r>
                        <a:rPr lang="en-US"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60</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10</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6</a:t>
                      </a:r>
                      <a:endParaRPr lang="zh-CN" sz="1500" kern="100" dirty="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6</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918">
                <a:tc>
                  <a:txBody>
                    <a:bodyPr/>
                    <a:lstStyle/>
                    <a:p>
                      <a:pPr algn="ctr">
                        <a:spcAft>
                          <a:spcPts val="0"/>
                        </a:spcAft>
                      </a:pPr>
                      <a:r>
                        <a:rPr lang="en-US"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90</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10</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9</a:t>
                      </a:r>
                      <a:endParaRPr lang="zh-CN" sz="1500" kern="100" dirty="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9</a:t>
                      </a:r>
                      <a:endParaRPr lang="zh-CN" sz="1500" kern="100" dirty="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3120">
                <a:tc>
                  <a:txBody>
                    <a:bodyPr/>
                    <a:lstStyle/>
                    <a:p>
                      <a:pPr algn="ctr">
                        <a:spcAft>
                          <a:spcPts val="0"/>
                        </a:spcAft>
                      </a:pPr>
                      <a:r>
                        <a:rPr lang="en-US" sz="1500" kern="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120</a:t>
                      </a:r>
                      <a:endParaRPr lang="zh-CN" sz="1500" kern="10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10</a:t>
                      </a:r>
                      <a:endParaRPr lang="zh-CN" sz="1500" kern="100" dirty="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12</a:t>
                      </a:r>
                      <a:endParaRPr lang="zh-CN" sz="1500" kern="100" dirty="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50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12</a:t>
                      </a:r>
                      <a:endParaRPr lang="zh-CN" sz="1500" kern="100" dirty="0">
                        <a:solidFill>
                          <a:schemeClr val="tx1"/>
                        </a:solidFill>
                        <a:effectLst/>
                        <a:latin typeface="微软雅黑" panose="020B0503020204020204" pitchFamily="34" charset="-122"/>
                        <a:ea typeface="微软雅黑" panose="020B0503020204020204" pitchFamily="34" charset="-122"/>
                        <a:cs typeface="Times New Roman" panose="02020603050405020304"/>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750"/>
                                        <p:tgtEl>
                                          <p:spTgt spid="4"/>
                                        </p:tgtEl>
                                      </p:cBhvr>
                                    </p:animEffect>
                                    <p:anim calcmode="lin" valueType="num">
                                      <p:cBhvr>
                                        <p:cTn id="15" dur="750" fill="hold"/>
                                        <p:tgtEl>
                                          <p:spTgt spid="4"/>
                                        </p:tgtEl>
                                        <p:attrNameLst>
                                          <p:attrName>ppt_x</p:attrName>
                                        </p:attrNameLst>
                                      </p:cBhvr>
                                      <p:tavLst>
                                        <p:tav tm="0">
                                          <p:val>
                                            <p:strVal val="#ppt_x"/>
                                          </p:val>
                                        </p:tav>
                                        <p:tav tm="100000">
                                          <p:val>
                                            <p:strVal val="#ppt_x"/>
                                          </p:val>
                                        </p:tav>
                                      </p:tavLst>
                                    </p:anim>
                                    <p:anim calcmode="lin" valueType="num">
                                      <p:cBhvr>
                                        <p:cTn id="16" dur="750" fill="hold"/>
                                        <p:tgtEl>
                                          <p:spTgt spid="4"/>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anim calcmode="lin" valueType="num">
                                      <p:cBhvr>
                                        <p:cTn id="20" dur="750" fill="hold"/>
                                        <p:tgtEl>
                                          <p:spTgt spid="6"/>
                                        </p:tgtEl>
                                        <p:attrNameLst>
                                          <p:attrName>ppt_x</p:attrName>
                                        </p:attrNameLst>
                                      </p:cBhvr>
                                      <p:tavLst>
                                        <p:tav tm="0">
                                          <p:val>
                                            <p:strVal val="#ppt_x"/>
                                          </p:val>
                                        </p:tav>
                                        <p:tav tm="100000">
                                          <p:val>
                                            <p:strVal val="#ppt_x"/>
                                          </p:val>
                                        </p:tav>
                                      </p:tavLst>
                                    </p:anim>
                                    <p:anim calcmode="lin" valueType="num">
                                      <p:cBhvr>
                                        <p:cTn id="21"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90888" y="1064917"/>
            <a:ext cx="1215718" cy="392415"/>
          </a:xfrm>
          <a:prstGeom prst="rect">
            <a:avLst/>
          </a:prstGeom>
        </p:spPr>
        <p:txBody>
          <a:bodyPr wrap="none" lIns="68580" tIns="34290" rIns="68580" bIns="34290">
            <a:spAutoFit/>
          </a:bodyPr>
          <a:lstStyle/>
          <a:p>
            <a:r>
              <a:rPr lang="en-US" altLang="zh-CN" sz="2100" dirty="0">
                <a:solidFill>
                  <a:schemeClr val="tx2"/>
                </a:solidFill>
                <a:latin typeface="楷体" panose="02010609060101010101" pitchFamily="49" charset="-122"/>
                <a:ea typeface="楷体" panose="02010609060101010101" pitchFamily="49" charset="-122"/>
              </a:rPr>
              <a:t>【</a:t>
            </a:r>
            <a:r>
              <a:rPr lang="zh-CN" altLang="en-US" sz="2100" dirty="0">
                <a:solidFill>
                  <a:schemeClr val="tx2"/>
                </a:solidFill>
                <a:latin typeface="楷体" panose="02010609060101010101" pitchFamily="49" charset="-122"/>
                <a:ea typeface="楷体" panose="02010609060101010101" pitchFamily="49" charset="-122"/>
              </a:rPr>
              <a:t>解析</a:t>
            </a:r>
            <a:r>
              <a:rPr lang="en-US" altLang="zh-CN" sz="2100" dirty="0">
                <a:solidFill>
                  <a:schemeClr val="tx2"/>
                </a:solidFill>
                <a:latin typeface="楷体" panose="02010609060101010101" pitchFamily="49" charset="-122"/>
                <a:ea typeface="楷体" panose="02010609060101010101" pitchFamily="49" charset="-122"/>
              </a:rPr>
              <a:t>】</a:t>
            </a:r>
            <a:endParaRPr lang="zh-CN" altLang="en-US" sz="2100" dirty="0">
              <a:solidFill>
                <a:schemeClr val="tx2"/>
              </a:solidFill>
              <a:latin typeface="楷体" panose="02010609060101010101" pitchFamily="49" charset="-122"/>
              <a:ea typeface="楷体" panose="02010609060101010101" pitchFamily="49" charset="-122"/>
            </a:endParaRPr>
          </a:p>
        </p:txBody>
      </p:sp>
      <p:sp>
        <p:nvSpPr>
          <p:cNvPr id="3" name="五边形 7"/>
          <p:cNvSpPr>
            <a:spLocks noChangeArrowheads="1"/>
          </p:cNvSpPr>
          <p:nvPr/>
        </p:nvSpPr>
        <p:spPr bwMode="auto">
          <a:xfrm>
            <a:off x="1" y="376238"/>
            <a:ext cx="2003822"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教学新知</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4" name="矩形 3"/>
          <p:cNvSpPr/>
          <p:nvPr/>
        </p:nvSpPr>
        <p:spPr>
          <a:xfrm>
            <a:off x="790936" y="1586722"/>
            <a:ext cx="7395790" cy="553998"/>
          </a:xfrm>
          <a:prstGeom prst="rect">
            <a:avLst/>
          </a:prstGeom>
        </p:spPr>
        <p:txBody>
          <a:bodyPr wrap="square" lIns="68580" tIns="34290" rIns="68580" bIns="34290">
            <a:spAutoFit/>
          </a:bodyPr>
          <a:lstStyle/>
          <a:p>
            <a:pPr>
              <a:lnSpc>
                <a:spcPct val="150000"/>
              </a:lnSpc>
            </a:pPr>
            <a:r>
              <a:rPr lang="zh-CN" altLang="en-US" sz="2100" dirty="0">
                <a:latin typeface="微软雅黑" panose="020B0503020204020204" pitchFamily="34" charset="-122"/>
                <a:ea typeface="微软雅黑" panose="020B0503020204020204" pitchFamily="34" charset="-122"/>
              </a:rPr>
              <a:t>方法四：</a:t>
            </a:r>
            <a:r>
              <a:rPr lang="zh-CN" altLang="zh-CN" sz="1800" dirty="0">
                <a:latin typeface="微软雅黑" panose="020B0503020204020204" pitchFamily="34" charset="-122"/>
                <a:ea typeface="微软雅黑" panose="020B0503020204020204" pitchFamily="34" charset="-122"/>
              </a:rPr>
              <a:t>根据找到</a:t>
            </a:r>
            <a:r>
              <a:rPr lang="zh-CN" altLang="zh-CN" sz="1800" dirty="0">
                <a:latin typeface="微软雅黑" panose="020B0503020204020204" pitchFamily="34" charset="-122"/>
                <a:ea typeface="微软雅黑" panose="020B0503020204020204" pitchFamily="34" charset="-122"/>
              </a:rPr>
              <a:t>的</a:t>
            </a:r>
            <a:r>
              <a:rPr lang="zh-CN" altLang="zh-CN" sz="1800" dirty="0">
                <a:latin typeface="微软雅黑" panose="020B0503020204020204" pitchFamily="34" charset="-122"/>
                <a:ea typeface="微软雅黑" panose="020B0503020204020204" pitchFamily="34" charset="-122"/>
              </a:rPr>
              <a:t>规律直接</a:t>
            </a:r>
            <a:r>
              <a:rPr lang="zh-CN" altLang="zh-CN" sz="1800" dirty="0">
                <a:latin typeface="微软雅黑" panose="020B0503020204020204" pitchFamily="34" charset="-122"/>
                <a:ea typeface="微软雅黑" panose="020B0503020204020204" pitchFamily="34" charset="-122"/>
              </a:rPr>
              <a:t>计算，</a:t>
            </a:r>
            <a:r>
              <a:rPr lang="en-US" altLang="zh-CN" sz="1800" dirty="0">
                <a:latin typeface="微软雅黑" panose="020B0503020204020204" pitchFamily="34" charset="-122"/>
                <a:ea typeface="微软雅黑" panose="020B0503020204020204" pitchFamily="34" charset="-122"/>
              </a:rPr>
              <a:t>120</a:t>
            </a:r>
            <a:r>
              <a:rPr lang="zh-CN" altLang="zh-CN" sz="1800" dirty="0">
                <a:latin typeface="微软雅黑" panose="020B0503020204020204" pitchFamily="34" charset="-122"/>
                <a:ea typeface="微软雅黑" panose="020B0503020204020204" pitchFamily="34" charset="-122"/>
              </a:rPr>
              <a:t>÷</a:t>
            </a:r>
            <a:r>
              <a:rPr lang="en-US" altLang="zh-CN" sz="1800" dirty="0">
                <a:latin typeface="微软雅黑" panose="020B0503020204020204" pitchFamily="34" charset="-122"/>
                <a:ea typeface="微软雅黑" panose="020B0503020204020204" pitchFamily="34" charset="-122"/>
              </a:rPr>
              <a:t>10=12</a:t>
            </a:r>
            <a:r>
              <a:rPr lang="zh-CN" altLang="zh-CN" sz="1800" dirty="0">
                <a:latin typeface="微软雅黑" panose="020B0503020204020204" pitchFamily="34" charset="-122"/>
                <a:ea typeface="微软雅黑" panose="020B0503020204020204" pitchFamily="34" charset="-122"/>
              </a:rPr>
              <a:t>（棵），要栽</a:t>
            </a:r>
            <a:r>
              <a:rPr lang="en-US" altLang="zh-CN" sz="1800" dirty="0">
                <a:latin typeface="微软雅黑" panose="020B0503020204020204" pitchFamily="34" charset="-122"/>
                <a:ea typeface="微软雅黑" panose="020B0503020204020204" pitchFamily="34" charset="-122"/>
              </a:rPr>
              <a:t>12</a:t>
            </a:r>
            <a:r>
              <a:rPr lang="zh-CN" altLang="zh-CN" sz="1800" dirty="0">
                <a:latin typeface="微软雅黑" panose="020B0503020204020204" pitchFamily="34" charset="-122"/>
                <a:ea typeface="微软雅黑" panose="020B0503020204020204" pitchFamily="34" charset="-122"/>
              </a:rPr>
              <a:t>棵树</a:t>
            </a:r>
            <a:r>
              <a:rPr lang="zh-CN" altLang="zh-CN" sz="1800" dirty="0">
                <a:latin typeface="微软雅黑" panose="020B0503020204020204" pitchFamily="34" charset="-122"/>
                <a:ea typeface="微软雅黑" panose="020B0503020204020204" pitchFamily="34" charset="-122"/>
              </a:rPr>
              <a:t>。</a:t>
            </a:r>
            <a:endParaRPr lang="zh-CN" altLang="zh-CN" sz="1800" dirty="0">
              <a:latin typeface="微软雅黑" panose="020B0503020204020204" pitchFamily="34" charset="-122"/>
              <a:ea typeface="微软雅黑" panose="020B0503020204020204" pitchFamily="34" charset="-122"/>
            </a:endParaRPr>
          </a:p>
        </p:txBody>
      </p:sp>
      <p:sp>
        <p:nvSpPr>
          <p:cNvPr id="5" name="矩形 4"/>
          <p:cNvSpPr/>
          <p:nvPr/>
        </p:nvSpPr>
        <p:spPr>
          <a:xfrm>
            <a:off x="533752" y="2452724"/>
            <a:ext cx="7336103" cy="1315745"/>
          </a:xfrm>
          <a:prstGeom prst="rect">
            <a:avLst/>
          </a:prstGeom>
        </p:spPr>
        <p:txBody>
          <a:bodyPr wrap="square" lIns="68580" tIns="34290" rIns="68580" bIns="34290">
            <a:spAutoFit/>
          </a:bodyPr>
          <a:lstStyle/>
          <a:p>
            <a:pPr>
              <a:lnSpc>
                <a:spcPct val="150000"/>
              </a:lnSpc>
            </a:pPr>
            <a:r>
              <a:rPr lang="en-US"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en-US" sz="1800" dirty="0">
                <a:solidFill>
                  <a:schemeClr val="accent1">
                    <a:lumMod val="50000"/>
                  </a:schemeClr>
                </a:solidFill>
                <a:latin typeface="楷体" panose="02010609060101010101" pitchFamily="49" charset="-122"/>
                <a:ea typeface="楷体" panose="02010609060101010101" pitchFamily="49" charset="-122"/>
              </a:rPr>
              <a:t>方法小结</a:t>
            </a:r>
            <a:r>
              <a:rPr lang="en-US"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zh-CN" sz="1800" dirty="0">
                <a:solidFill>
                  <a:schemeClr val="accent1">
                    <a:lumMod val="50000"/>
                  </a:schemeClr>
                </a:solidFill>
                <a:latin typeface="楷体" panose="02010609060101010101" pitchFamily="49" charset="-122"/>
                <a:ea typeface="楷体" panose="02010609060101010101" pitchFamily="49" charset="-122"/>
              </a:rPr>
              <a:t>封闭图形上的植树问题就相当于线段上的植树问题中的只栽一端的情况，所栽的树的数目与间隔数是一一对应的，只要求出间隔数就能求出所栽的树的棵数</a:t>
            </a:r>
            <a:r>
              <a:rPr lang="zh-CN" altLang="zh-CN" sz="1800" dirty="0">
                <a:solidFill>
                  <a:schemeClr val="accent1">
                    <a:lumMod val="50000"/>
                  </a:schemeClr>
                </a:solidFill>
                <a:latin typeface="楷体" panose="02010609060101010101" pitchFamily="49" charset="-122"/>
                <a:ea typeface="楷体" panose="02010609060101010101" pitchFamily="49" charset="-122"/>
              </a:rPr>
              <a:t>。</a:t>
            </a:r>
            <a:endParaRPr lang="zh-CN" altLang="zh-CN" sz="1800" dirty="0">
              <a:solidFill>
                <a:schemeClr val="accent1">
                  <a:lumMod val="50000"/>
                </a:schemeClr>
              </a:solidFill>
              <a:latin typeface="楷体" panose="02010609060101010101" pitchFamily="49" charset="-122"/>
              <a:ea typeface="楷体" panose="02010609060101010101" pitchFamily="49" charset="-122"/>
            </a:endParaRPr>
          </a:p>
        </p:txBody>
      </p:sp>
      <p:pic>
        <p:nvPicPr>
          <p:cNvPr id="15362" name="Picture 2"/>
          <p:cNvPicPr>
            <a:picLocks noChangeAspect="1" noChangeArrowheads="1"/>
          </p:cNvPicPr>
          <p:nvPr/>
        </p:nvPicPr>
        <p:blipFill>
          <a:blip r:embed="rId1" cstate="email"/>
          <a:srcRect/>
          <a:stretch>
            <a:fillRect/>
          </a:stretch>
        </p:blipFill>
        <p:spPr bwMode="auto">
          <a:xfrm>
            <a:off x="7490222" y="3400427"/>
            <a:ext cx="1364456" cy="157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750"/>
                                        <p:tgtEl>
                                          <p:spTgt spid="4"/>
                                        </p:tgtEl>
                                      </p:cBhvr>
                                    </p:animEffect>
                                    <p:anim calcmode="lin" valueType="num">
                                      <p:cBhvr>
                                        <p:cTn id="15" dur="750" fill="hold"/>
                                        <p:tgtEl>
                                          <p:spTgt spid="4"/>
                                        </p:tgtEl>
                                        <p:attrNameLst>
                                          <p:attrName>ppt_x</p:attrName>
                                        </p:attrNameLst>
                                      </p:cBhvr>
                                      <p:tavLst>
                                        <p:tav tm="0">
                                          <p:val>
                                            <p:strVal val="#ppt_x"/>
                                          </p:val>
                                        </p:tav>
                                        <p:tav tm="100000">
                                          <p:val>
                                            <p:strVal val="#ppt_x"/>
                                          </p:val>
                                        </p:tav>
                                      </p:tavLst>
                                    </p:anim>
                                    <p:anim calcmode="lin" valueType="num">
                                      <p:cBhvr>
                                        <p:cTn id="16" dur="75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2057400"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知识梳理</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6" name="TextBox 9"/>
          <p:cNvSpPr txBox="1"/>
          <p:nvPr/>
        </p:nvSpPr>
        <p:spPr>
          <a:xfrm>
            <a:off x="641592" y="1099157"/>
            <a:ext cx="6530413" cy="553998"/>
          </a:xfrm>
          <a:prstGeom prst="rect">
            <a:avLst/>
          </a:prstGeom>
          <a:noFill/>
        </p:spPr>
        <p:txBody>
          <a:bodyPr wrap="square" lIns="68580" tIns="34290" rIns="68580" bIns="34290" rtlCol="0">
            <a:spAutoFit/>
          </a:bodyPr>
          <a:lstStyle/>
          <a:p>
            <a:pPr>
              <a:lnSpc>
                <a:spcPct val="150000"/>
              </a:lnSpc>
            </a:pPr>
            <a:r>
              <a:rPr lang="zh-CN" altLang="en-US" sz="2100" b="1" dirty="0">
                <a:latin typeface="微软雅黑" panose="020B0503020204020204" pitchFamily="34" charset="-122"/>
                <a:ea typeface="微软雅黑" panose="020B0503020204020204" pitchFamily="34" charset="-122"/>
              </a:rPr>
              <a:t>知识</a:t>
            </a:r>
            <a:r>
              <a:rPr lang="zh-CN" altLang="en-US" sz="2100" b="1" dirty="0">
                <a:latin typeface="微软雅黑" panose="020B0503020204020204" pitchFamily="34" charset="-122"/>
                <a:ea typeface="微软雅黑" panose="020B0503020204020204" pitchFamily="34" charset="-122"/>
              </a:rPr>
              <a:t>点：</a:t>
            </a:r>
            <a:r>
              <a:rPr lang="zh-CN" altLang="zh-CN" sz="2100" dirty="0">
                <a:latin typeface="微软雅黑" panose="020B0503020204020204" pitchFamily="34" charset="-122"/>
                <a:ea typeface="微软雅黑" panose="020B0503020204020204" pitchFamily="34" charset="-122"/>
              </a:rPr>
              <a:t>封闭图形上的植树问题。</a:t>
            </a:r>
            <a:endParaRPr lang="zh-CN" altLang="zh-CN" sz="2100" dirty="0">
              <a:latin typeface="微软雅黑" panose="020B0503020204020204" pitchFamily="34" charset="-122"/>
              <a:ea typeface="微软雅黑" panose="020B0503020204020204" pitchFamily="34" charset="-122"/>
            </a:endParaRPr>
          </a:p>
        </p:txBody>
      </p:sp>
      <p:sp>
        <p:nvSpPr>
          <p:cNvPr id="4" name="矩形 3"/>
          <p:cNvSpPr/>
          <p:nvPr/>
        </p:nvSpPr>
        <p:spPr>
          <a:xfrm>
            <a:off x="641592" y="2159194"/>
            <a:ext cx="7287971" cy="1523494"/>
          </a:xfrm>
          <a:prstGeom prst="rect">
            <a:avLst/>
          </a:prstGeom>
        </p:spPr>
        <p:txBody>
          <a:bodyPr wrap="square" lIns="68580" tIns="34290" rIns="68580" bIns="34290">
            <a:spAutoFit/>
          </a:bodyPr>
          <a:lstStyle/>
          <a:p>
            <a:pPr>
              <a:lnSpc>
                <a:spcPct val="150000"/>
              </a:lnSpc>
            </a:pPr>
            <a:r>
              <a:rPr lang="zh-CN" altLang="en-US" sz="2100" b="1" dirty="0">
                <a:solidFill>
                  <a:schemeClr val="accent1">
                    <a:lumMod val="50000"/>
                  </a:schemeClr>
                </a:solidFill>
                <a:latin typeface="微软雅黑" panose="020B0503020204020204" pitchFamily="34" charset="-122"/>
                <a:ea typeface="微软雅黑" panose="020B0503020204020204" pitchFamily="34" charset="-122"/>
              </a:rPr>
              <a:t>     </a:t>
            </a:r>
            <a:r>
              <a:rPr lang="zh-CN" altLang="zh-CN" sz="2100" dirty="0">
                <a:solidFill>
                  <a:schemeClr val="accent1">
                    <a:lumMod val="50000"/>
                  </a:schemeClr>
                </a:solidFill>
                <a:latin typeface="微软雅黑" panose="020B0503020204020204" pitchFamily="34" charset="-122"/>
                <a:ea typeface="微软雅黑" panose="020B0503020204020204" pitchFamily="34" charset="-122"/>
              </a:rPr>
              <a:t>封闭</a:t>
            </a:r>
            <a:r>
              <a:rPr lang="zh-CN" altLang="zh-CN" sz="2100" dirty="0">
                <a:solidFill>
                  <a:schemeClr val="accent1">
                    <a:lumMod val="50000"/>
                  </a:schemeClr>
                </a:solidFill>
                <a:latin typeface="微软雅黑" panose="020B0503020204020204" pitchFamily="34" charset="-122"/>
                <a:ea typeface="微软雅黑" panose="020B0503020204020204" pitchFamily="34" charset="-122"/>
              </a:rPr>
              <a:t>图形上的植树问题类似于线段上的植树问题中的只栽一端的情况，所以只要求出间隔数就可以了。间隔数</a:t>
            </a:r>
            <a:r>
              <a:rPr lang="en-US" altLang="zh-CN" sz="2100" dirty="0">
                <a:solidFill>
                  <a:schemeClr val="accent1">
                    <a:lumMod val="50000"/>
                  </a:schemeClr>
                </a:solidFill>
                <a:latin typeface="微软雅黑" panose="020B0503020204020204" pitchFamily="34" charset="-122"/>
                <a:ea typeface="微软雅黑" panose="020B0503020204020204" pitchFamily="34" charset="-122"/>
              </a:rPr>
              <a:t>=</a:t>
            </a:r>
            <a:r>
              <a:rPr lang="zh-CN" altLang="zh-CN" sz="2100" dirty="0">
                <a:solidFill>
                  <a:schemeClr val="accent1">
                    <a:lumMod val="50000"/>
                  </a:schemeClr>
                </a:solidFill>
                <a:latin typeface="微软雅黑" panose="020B0503020204020204" pitchFamily="34" charset="-122"/>
                <a:ea typeface="微软雅黑" panose="020B0503020204020204" pitchFamily="34" charset="-122"/>
              </a:rPr>
              <a:t>周长（全长）÷间距，所栽棵数</a:t>
            </a:r>
            <a:r>
              <a:rPr lang="en-US" altLang="zh-CN" sz="2100" dirty="0">
                <a:solidFill>
                  <a:schemeClr val="accent1">
                    <a:lumMod val="50000"/>
                  </a:schemeClr>
                </a:solidFill>
                <a:latin typeface="微软雅黑" panose="020B0503020204020204" pitchFamily="34" charset="-122"/>
                <a:ea typeface="微软雅黑" panose="020B0503020204020204" pitchFamily="34" charset="-122"/>
              </a:rPr>
              <a:t>=</a:t>
            </a:r>
            <a:r>
              <a:rPr lang="zh-CN" altLang="zh-CN" sz="2100" dirty="0">
                <a:solidFill>
                  <a:schemeClr val="accent1">
                    <a:lumMod val="50000"/>
                  </a:schemeClr>
                </a:solidFill>
                <a:latin typeface="微软雅黑" panose="020B0503020204020204" pitchFamily="34" charset="-122"/>
                <a:ea typeface="微软雅黑" panose="020B0503020204020204" pitchFamily="34" charset="-122"/>
              </a:rPr>
              <a:t>间隔数</a:t>
            </a:r>
            <a:r>
              <a:rPr lang="zh-CN" altLang="zh-CN" sz="2100" dirty="0">
                <a:solidFill>
                  <a:schemeClr val="accent1">
                    <a:lumMod val="50000"/>
                  </a:schemeClr>
                </a:solidFill>
                <a:latin typeface="微软雅黑" panose="020B0503020204020204" pitchFamily="34" charset="-122"/>
                <a:ea typeface="微软雅黑" panose="020B0503020204020204" pitchFamily="34" charset="-122"/>
              </a:rPr>
              <a:t>。</a:t>
            </a:r>
            <a:endParaRPr lang="zh-CN" altLang="zh-CN" sz="2100" dirty="0">
              <a:solidFill>
                <a:schemeClr val="accent1">
                  <a:lumMod val="50000"/>
                </a:schemeClr>
              </a:solidFill>
              <a:latin typeface="微软雅黑" panose="020B0503020204020204" pitchFamily="34" charset="-122"/>
              <a:ea typeface="微软雅黑" panose="020B0503020204020204" pitchFamily="34" charset="-122"/>
            </a:endParaRPr>
          </a:p>
        </p:txBody>
      </p:sp>
      <p:pic>
        <p:nvPicPr>
          <p:cNvPr id="2050" name="Picture 2"/>
          <p:cNvPicPr>
            <a:picLocks noChangeAspect="1" noChangeArrowheads="1"/>
          </p:cNvPicPr>
          <p:nvPr/>
        </p:nvPicPr>
        <p:blipFill>
          <a:blip r:embed="rId1" cstate="email"/>
          <a:srcRect/>
          <a:stretch>
            <a:fillRect/>
          </a:stretch>
        </p:blipFill>
        <p:spPr bwMode="auto">
          <a:xfrm>
            <a:off x="7461325" y="3285684"/>
            <a:ext cx="1411214" cy="16685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anim calcmode="lin" valueType="num">
                                      <p:cBhvr>
                                        <p:cTn id="1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7"/>
          <p:cNvSpPr>
            <a:spLocks noChangeArrowheads="1"/>
          </p:cNvSpPr>
          <p:nvPr/>
        </p:nvSpPr>
        <p:spPr bwMode="auto">
          <a:xfrm>
            <a:off x="1" y="376238"/>
            <a:ext cx="2068116"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知识梳理</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620155" y="1074459"/>
            <a:ext cx="7780895" cy="1038746"/>
          </a:xfrm>
          <a:prstGeom prst="rect">
            <a:avLst/>
          </a:prstGeom>
          <a:noFill/>
        </p:spPr>
        <p:txBody>
          <a:bodyPr wrap="square" lIns="68580" tIns="34290" rIns="68580" bIns="34290" rtlCol="0">
            <a:spAutoFit/>
          </a:bodyPr>
          <a:lstStyle/>
          <a:p>
            <a:pPr>
              <a:lnSpc>
                <a:spcPct val="150000"/>
              </a:lnSpc>
            </a:pPr>
            <a:r>
              <a:rPr lang="zh-CN" altLang="en-US" sz="2100" b="1" dirty="0">
                <a:latin typeface="微软雅黑" panose="020B0503020204020204" pitchFamily="34" charset="-122"/>
                <a:ea typeface="微软雅黑" panose="020B0503020204020204" pitchFamily="34" charset="-122"/>
              </a:rPr>
              <a:t>例题：</a:t>
            </a:r>
            <a:r>
              <a:rPr lang="zh-CN" altLang="zh-CN" sz="2100" dirty="0">
                <a:latin typeface="微软雅黑" panose="020B0503020204020204" pitchFamily="34" charset="-122"/>
                <a:ea typeface="微软雅黑" panose="020B0503020204020204" pitchFamily="34" charset="-122"/>
              </a:rPr>
              <a:t>一</a:t>
            </a:r>
            <a:r>
              <a:rPr lang="zh-CN" altLang="zh-CN" sz="2100" dirty="0">
                <a:latin typeface="微软雅黑" panose="020B0503020204020204" pitchFamily="34" charset="-122"/>
                <a:ea typeface="微软雅黑" panose="020B0503020204020204" pitchFamily="34" charset="-122"/>
              </a:rPr>
              <a:t>条手链长</a:t>
            </a:r>
            <a:r>
              <a:rPr lang="en-US" altLang="zh-CN" sz="2100" dirty="0">
                <a:latin typeface="微软雅黑" panose="020B0503020204020204" pitchFamily="34" charset="-122"/>
                <a:ea typeface="微软雅黑" panose="020B0503020204020204" pitchFamily="34" charset="-122"/>
              </a:rPr>
              <a:t>18</a:t>
            </a:r>
            <a:r>
              <a:rPr lang="zh-CN" altLang="zh-CN" sz="2100" dirty="0">
                <a:latin typeface="微软雅黑" panose="020B0503020204020204" pitchFamily="34" charset="-122"/>
                <a:ea typeface="微软雅黑" panose="020B0503020204020204" pitchFamily="34" charset="-122"/>
              </a:rPr>
              <a:t>厘米，每隔</a:t>
            </a:r>
            <a:r>
              <a:rPr lang="en-US" altLang="zh-CN" sz="2100" dirty="0">
                <a:latin typeface="微软雅黑" panose="020B0503020204020204" pitchFamily="34" charset="-122"/>
                <a:ea typeface="微软雅黑" panose="020B0503020204020204" pitchFamily="34" charset="-122"/>
              </a:rPr>
              <a:t>3</a:t>
            </a:r>
            <a:r>
              <a:rPr lang="zh-CN" altLang="zh-CN" sz="2100" dirty="0">
                <a:latin typeface="微软雅黑" panose="020B0503020204020204" pitchFamily="34" charset="-122"/>
                <a:ea typeface="微软雅黑" panose="020B0503020204020204" pitchFamily="34" charset="-122"/>
              </a:rPr>
              <a:t>厘米就有一颗玛瑙，这条手链上共有多少颗玛瑙？</a:t>
            </a:r>
            <a:endParaRPr lang="zh-CN" altLang="zh-CN" sz="2100" dirty="0">
              <a:latin typeface="微软雅黑" panose="020B0503020204020204" pitchFamily="34" charset="-122"/>
              <a:ea typeface="微软雅黑" panose="020B0503020204020204" pitchFamily="34" charset="-122"/>
            </a:endParaRPr>
          </a:p>
        </p:txBody>
      </p:sp>
      <p:sp>
        <p:nvSpPr>
          <p:cNvPr id="24" name="矩形 23"/>
          <p:cNvSpPr/>
          <p:nvPr/>
        </p:nvSpPr>
        <p:spPr>
          <a:xfrm>
            <a:off x="620155" y="4005480"/>
            <a:ext cx="7673739" cy="900247"/>
          </a:xfrm>
          <a:prstGeom prst="rect">
            <a:avLst/>
          </a:prstGeom>
        </p:spPr>
        <p:txBody>
          <a:bodyPr wrap="square" lIns="68580" tIns="34290" rIns="68580" bIns="34290">
            <a:spAutoFit/>
          </a:bodyPr>
          <a:lstStyle/>
          <a:p>
            <a:pPr>
              <a:lnSpc>
                <a:spcPct val="150000"/>
              </a:lnSpc>
            </a:pPr>
            <a:r>
              <a:rPr lang="en-US"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en-US" sz="1800" dirty="0">
                <a:solidFill>
                  <a:schemeClr val="accent1">
                    <a:lumMod val="50000"/>
                  </a:schemeClr>
                </a:solidFill>
                <a:latin typeface="楷体" panose="02010609060101010101" pitchFamily="49" charset="-122"/>
                <a:ea typeface="楷体" panose="02010609060101010101" pitchFamily="49" charset="-122"/>
              </a:rPr>
              <a:t>方法小结</a:t>
            </a:r>
            <a:r>
              <a:rPr lang="en-US"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zh-CN" sz="1800" dirty="0">
                <a:solidFill>
                  <a:schemeClr val="accent1">
                    <a:lumMod val="50000"/>
                  </a:schemeClr>
                </a:solidFill>
                <a:latin typeface="楷体" panose="02010609060101010101" pitchFamily="49" charset="-122"/>
                <a:ea typeface="楷体" panose="02010609060101010101" pitchFamily="49" charset="-122"/>
              </a:rPr>
              <a:t>在解决封闭图形上的植树问题时，要找到图形的周长，然后求间隔数。有时图形的周长题中直接告诉，有时是需要计算的。</a:t>
            </a:r>
            <a:endParaRPr lang="zh-CN" altLang="zh-CN" sz="1800" dirty="0">
              <a:solidFill>
                <a:schemeClr val="accent1">
                  <a:lumMod val="50000"/>
                </a:schemeClr>
              </a:solidFill>
              <a:latin typeface="楷体" panose="02010609060101010101" pitchFamily="49" charset="-122"/>
              <a:ea typeface="楷体" panose="02010609060101010101" pitchFamily="49" charset="-122"/>
            </a:endParaRPr>
          </a:p>
        </p:txBody>
      </p:sp>
      <p:sp>
        <p:nvSpPr>
          <p:cNvPr id="43" name="矩形 42"/>
          <p:cNvSpPr/>
          <p:nvPr/>
        </p:nvSpPr>
        <p:spPr>
          <a:xfrm>
            <a:off x="637452" y="2212108"/>
            <a:ext cx="7656442" cy="1731243"/>
          </a:xfrm>
          <a:prstGeom prst="rect">
            <a:avLst/>
          </a:prstGeom>
        </p:spPr>
        <p:txBody>
          <a:bodyPr wrap="square" lIns="68580" tIns="34290" rIns="68580" bIns="34290">
            <a:spAutoFit/>
          </a:bodyPr>
          <a:lstStyle/>
          <a:p>
            <a:pPr>
              <a:lnSpc>
                <a:spcPct val="150000"/>
              </a:lnSpc>
            </a:pPr>
            <a:r>
              <a:rPr lang="en-US"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en-US" sz="1800" dirty="0">
                <a:solidFill>
                  <a:schemeClr val="accent1">
                    <a:lumMod val="50000"/>
                  </a:schemeClr>
                </a:solidFill>
                <a:latin typeface="楷体" panose="02010609060101010101" pitchFamily="49" charset="-122"/>
                <a:ea typeface="楷体" panose="02010609060101010101" pitchFamily="49" charset="-122"/>
              </a:rPr>
              <a:t>解析</a:t>
            </a:r>
            <a:r>
              <a:rPr lang="en-US" altLang="zh-CN" sz="1800" dirty="0">
                <a:solidFill>
                  <a:schemeClr val="accent1">
                    <a:lumMod val="50000"/>
                  </a:schemeClr>
                </a:solidFill>
                <a:latin typeface="楷体" panose="02010609060101010101" pitchFamily="49" charset="-122"/>
                <a:ea typeface="楷体" panose="02010609060101010101" pitchFamily="49" charset="-122"/>
              </a:rPr>
              <a:t>】</a:t>
            </a:r>
            <a:r>
              <a:rPr lang="zh-CN" altLang="zh-CN" sz="1800" dirty="0">
                <a:solidFill>
                  <a:schemeClr val="accent1">
                    <a:lumMod val="50000"/>
                  </a:schemeClr>
                </a:solidFill>
                <a:latin typeface="楷体" panose="02010609060101010101" pitchFamily="49" charset="-122"/>
                <a:ea typeface="楷体" panose="02010609060101010101" pitchFamily="49" charset="-122"/>
              </a:rPr>
              <a:t>这是一道生活中的封闭图形的植树问题。根据题中给出的条件得知，要想求出共用多少颗玛瑙，就要求出间隔数，要用周长（全长）除以间隔数，周长为</a:t>
            </a:r>
            <a:r>
              <a:rPr lang="en-US" altLang="zh-CN" sz="1800" dirty="0">
                <a:solidFill>
                  <a:schemeClr val="accent1">
                    <a:lumMod val="50000"/>
                  </a:schemeClr>
                </a:solidFill>
                <a:latin typeface="楷体" panose="02010609060101010101" pitchFamily="49" charset="-122"/>
                <a:ea typeface="楷体" panose="02010609060101010101" pitchFamily="49" charset="-122"/>
              </a:rPr>
              <a:t>18</a:t>
            </a:r>
            <a:r>
              <a:rPr lang="zh-CN" altLang="zh-CN" sz="1800" dirty="0">
                <a:solidFill>
                  <a:schemeClr val="accent1">
                    <a:lumMod val="50000"/>
                  </a:schemeClr>
                </a:solidFill>
                <a:latin typeface="楷体" panose="02010609060101010101" pitchFamily="49" charset="-122"/>
                <a:ea typeface="楷体" panose="02010609060101010101" pitchFamily="49" charset="-122"/>
              </a:rPr>
              <a:t>厘米，间距为</a:t>
            </a:r>
            <a:r>
              <a:rPr lang="en-US" altLang="zh-CN" sz="1800" dirty="0">
                <a:solidFill>
                  <a:schemeClr val="accent1">
                    <a:lumMod val="50000"/>
                  </a:schemeClr>
                </a:solidFill>
                <a:latin typeface="楷体" panose="02010609060101010101" pitchFamily="49" charset="-122"/>
                <a:ea typeface="楷体" panose="02010609060101010101" pitchFamily="49" charset="-122"/>
              </a:rPr>
              <a:t>3</a:t>
            </a:r>
            <a:r>
              <a:rPr lang="zh-CN" altLang="zh-CN" sz="1800" dirty="0">
                <a:solidFill>
                  <a:schemeClr val="accent1">
                    <a:lumMod val="50000"/>
                  </a:schemeClr>
                </a:solidFill>
                <a:latin typeface="楷体" panose="02010609060101010101" pitchFamily="49" charset="-122"/>
                <a:ea typeface="楷体" panose="02010609060101010101" pitchFamily="49" charset="-122"/>
              </a:rPr>
              <a:t>厘米，所以列式为：</a:t>
            </a:r>
            <a:r>
              <a:rPr lang="en-US" altLang="zh-CN" sz="1800" dirty="0">
                <a:solidFill>
                  <a:schemeClr val="accent1">
                    <a:lumMod val="50000"/>
                  </a:schemeClr>
                </a:solidFill>
                <a:latin typeface="楷体" panose="02010609060101010101" pitchFamily="49" charset="-122"/>
                <a:ea typeface="楷体" panose="02010609060101010101" pitchFamily="49" charset="-122"/>
              </a:rPr>
              <a:t>18</a:t>
            </a:r>
            <a:r>
              <a:rPr lang="zh-CN" altLang="zh-CN" sz="1800" dirty="0">
                <a:solidFill>
                  <a:schemeClr val="accent1">
                    <a:lumMod val="50000"/>
                  </a:schemeClr>
                </a:solidFill>
                <a:latin typeface="楷体" panose="02010609060101010101" pitchFamily="49" charset="-122"/>
                <a:ea typeface="楷体" panose="02010609060101010101" pitchFamily="49" charset="-122"/>
              </a:rPr>
              <a:t>÷</a:t>
            </a:r>
            <a:r>
              <a:rPr lang="en-US" altLang="zh-CN" sz="1800" dirty="0">
                <a:solidFill>
                  <a:schemeClr val="accent1">
                    <a:lumMod val="50000"/>
                  </a:schemeClr>
                </a:solidFill>
                <a:latin typeface="楷体" panose="02010609060101010101" pitchFamily="49" charset="-122"/>
                <a:ea typeface="楷体" panose="02010609060101010101" pitchFamily="49" charset="-122"/>
              </a:rPr>
              <a:t>3=6</a:t>
            </a:r>
            <a:r>
              <a:rPr lang="zh-CN" altLang="zh-CN" sz="1800" dirty="0">
                <a:solidFill>
                  <a:schemeClr val="accent1">
                    <a:lumMod val="50000"/>
                  </a:schemeClr>
                </a:solidFill>
                <a:latin typeface="楷体" panose="02010609060101010101" pitchFamily="49" charset="-122"/>
                <a:ea typeface="楷体" panose="02010609060101010101" pitchFamily="49" charset="-122"/>
              </a:rPr>
              <a:t>（颗），这条手链上共有</a:t>
            </a:r>
            <a:r>
              <a:rPr lang="en-US" altLang="zh-CN" sz="1800" dirty="0">
                <a:solidFill>
                  <a:schemeClr val="accent1">
                    <a:lumMod val="50000"/>
                  </a:schemeClr>
                </a:solidFill>
                <a:latin typeface="楷体" panose="02010609060101010101" pitchFamily="49" charset="-122"/>
                <a:ea typeface="楷体" panose="02010609060101010101" pitchFamily="49" charset="-122"/>
              </a:rPr>
              <a:t>6</a:t>
            </a:r>
            <a:r>
              <a:rPr lang="zh-CN" altLang="zh-CN" sz="1800" dirty="0">
                <a:solidFill>
                  <a:schemeClr val="accent1">
                    <a:lumMod val="50000"/>
                  </a:schemeClr>
                </a:solidFill>
                <a:latin typeface="楷体" panose="02010609060101010101" pitchFamily="49" charset="-122"/>
                <a:ea typeface="楷体" panose="02010609060101010101" pitchFamily="49" charset="-122"/>
              </a:rPr>
              <a:t>颗玛瑙。 </a:t>
            </a:r>
            <a:endParaRPr lang="zh-CN" altLang="zh-CN" sz="1800" dirty="0">
              <a:solidFill>
                <a:schemeClr val="accent1">
                  <a:lumMod val="50000"/>
                </a:schemeClr>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randombar(horizontal)">
                                      <p:cBhvr>
                                        <p:cTn id="14" dur="500"/>
                                        <p:tgtEl>
                                          <p:spTgt spid="4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4" grpId="0"/>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7"/>
          <p:cNvSpPr>
            <a:spLocks noChangeArrowheads="1"/>
          </p:cNvSpPr>
          <p:nvPr/>
        </p:nvSpPr>
        <p:spPr bwMode="auto">
          <a:xfrm>
            <a:off x="0" y="376238"/>
            <a:ext cx="204668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p>
            <a:pPr indent="273050"/>
            <a:r>
              <a:rPr lang="zh-CN" altLang="en-US" sz="2400" dirty="0">
                <a:solidFill>
                  <a:srgbClr val="FFFFFF"/>
                </a:solidFill>
                <a:latin typeface="微软雅黑" panose="020B0503020204020204" pitchFamily="34" charset="-122"/>
                <a:ea typeface="微软雅黑" panose="020B0503020204020204" pitchFamily="34" charset="-122"/>
              </a:rPr>
              <a:t>知识梳理</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503610" y="1039414"/>
            <a:ext cx="7543812" cy="553998"/>
          </a:xfrm>
          <a:prstGeom prst="rect">
            <a:avLst/>
          </a:prstGeom>
          <a:noFill/>
        </p:spPr>
        <p:txBody>
          <a:bodyPr wrap="squar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a:t>
            </a:r>
            <a:r>
              <a:rPr lang="zh-CN" altLang="en-US" sz="2100" dirty="0">
                <a:latin typeface="微软雅黑" panose="020B0503020204020204" pitchFamily="34" charset="-122"/>
                <a:ea typeface="微软雅黑" panose="020B0503020204020204" pitchFamily="34" charset="-122"/>
              </a:rPr>
              <a:t>小练习</a:t>
            </a:r>
            <a:r>
              <a:rPr lang="en-US"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看图</a:t>
            </a:r>
            <a:r>
              <a:rPr lang="zh-CN" altLang="zh-CN" sz="2100" dirty="0">
                <a:latin typeface="微软雅黑" panose="020B0503020204020204" pitchFamily="34" charset="-122"/>
                <a:ea typeface="微软雅黑" panose="020B0503020204020204" pitchFamily="34" charset="-122"/>
              </a:rPr>
              <a:t>填空</a:t>
            </a:r>
            <a:r>
              <a:rPr lang="zh-CN" altLang="en-US" sz="2100" dirty="0">
                <a:latin typeface="微软雅黑" panose="020B0503020204020204" pitchFamily="34" charset="-122"/>
                <a:ea typeface="微软雅黑" panose="020B0503020204020204" pitchFamily="34" charset="-122"/>
              </a:rPr>
              <a:t>。</a:t>
            </a:r>
            <a:endParaRPr lang="zh-CN" altLang="zh-CN" sz="2100" dirty="0">
              <a:latin typeface="微软雅黑" panose="020B0503020204020204" pitchFamily="34" charset="-122"/>
              <a:ea typeface="微软雅黑" panose="020B0503020204020204" pitchFamily="34" charset="-122"/>
            </a:endParaRPr>
          </a:p>
        </p:txBody>
      </p:sp>
      <p:pic>
        <p:nvPicPr>
          <p:cNvPr id="25" name="Picture 2617" descr="201010201442383282024"/>
          <p:cNvPicPr/>
          <p:nvPr/>
        </p:nvPicPr>
        <p:blipFill>
          <a:blip r:embed="rId1"/>
          <a:srcRect/>
          <a:stretch>
            <a:fillRect/>
          </a:stretch>
        </p:blipFill>
        <p:spPr>
          <a:xfrm>
            <a:off x="2627710" y="1628775"/>
            <a:ext cx="2362199" cy="1660922"/>
          </a:xfrm>
          <a:prstGeom prst="rect">
            <a:avLst/>
          </a:prstGeom>
          <a:noFill/>
          <a:ln w="9525">
            <a:noFill/>
            <a:miter/>
          </a:ln>
          <a:effectLst/>
        </p:spPr>
      </p:pic>
      <p:sp>
        <p:nvSpPr>
          <p:cNvPr id="4" name="矩形 3"/>
          <p:cNvSpPr/>
          <p:nvPr/>
        </p:nvSpPr>
        <p:spPr>
          <a:xfrm>
            <a:off x="750082" y="3425637"/>
            <a:ext cx="7308056" cy="1523494"/>
          </a:xfrm>
          <a:prstGeom prst="rect">
            <a:avLst/>
          </a:prstGeom>
        </p:spPr>
        <p:txBody>
          <a:bodyPr wrap="square" lIns="68580" tIns="34290" rIns="68580" bIns="3429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植树节</a:t>
            </a:r>
            <a:r>
              <a:rPr lang="zh-CN" altLang="zh-CN" sz="2100" dirty="0">
                <a:latin typeface="微软雅黑" panose="020B0503020204020204" pitchFamily="34" charset="-122"/>
                <a:ea typeface="微软雅黑" panose="020B0503020204020204" pitchFamily="34" charset="-122"/>
              </a:rPr>
              <a:t>学校组织五年级同学植树（如上图），每隔相等的一段栽一棵，三角形四周被分成了（</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）段，一共栽了（</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）棵。因此，在封闭路线上植树，棵树和间隔数</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zh-CN" altLang="en-US" sz="2100" dirty="0">
                <a:latin typeface="微软雅黑" panose="020B0503020204020204" pitchFamily="34" charset="-122"/>
                <a:ea typeface="微软雅黑" panose="020B0503020204020204" pitchFamily="34" charset="-122"/>
              </a:rPr>
              <a:t>。</a:t>
            </a:r>
            <a:endParaRPr lang="zh-CN" altLang="zh-CN" sz="2100" dirty="0">
              <a:latin typeface="微软雅黑" panose="020B0503020204020204" pitchFamily="34" charset="-122"/>
              <a:ea typeface="微软雅黑" panose="020B0503020204020204" pitchFamily="34" charset="-122"/>
            </a:endParaRPr>
          </a:p>
        </p:txBody>
      </p:sp>
      <p:sp>
        <p:nvSpPr>
          <p:cNvPr id="7" name="矩形 6"/>
          <p:cNvSpPr/>
          <p:nvPr/>
        </p:nvSpPr>
        <p:spPr>
          <a:xfrm>
            <a:off x="5081496" y="4012608"/>
            <a:ext cx="295995" cy="392415"/>
          </a:xfrm>
          <a:prstGeom prst="rect">
            <a:avLst/>
          </a:prstGeom>
        </p:spPr>
        <p:txBody>
          <a:bodyPr wrap="none" lIns="68580" tIns="34290" rIns="68580" bIns="3429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9</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26" name="矩形 25"/>
          <p:cNvSpPr/>
          <p:nvPr/>
        </p:nvSpPr>
        <p:spPr>
          <a:xfrm>
            <a:off x="7531802" y="4012608"/>
            <a:ext cx="295995" cy="392415"/>
          </a:xfrm>
          <a:prstGeom prst="rect">
            <a:avLst/>
          </a:prstGeom>
        </p:spPr>
        <p:txBody>
          <a:bodyPr wrap="none" lIns="68580" tIns="34290" rIns="68580" bIns="3429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9</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
        <p:nvSpPr>
          <p:cNvPr id="27" name="矩形 26"/>
          <p:cNvSpPr/>
          <p:nvPr/>
        </p:nvSpPr>
        <p:spPr>
          <a:xfrm>
            <a:off x="6328067" y="4495220"/>
            <a:ext cx="677108" cy="392415"/>
          </a:xfrm>
          <a:prstGeom prst="rect">
            <a:avLst/>
          </a:prstGeom>
        </p:spPr>
        <p:txBody>
          <a:bodyPr wrap="none" lIns="68580" tIns="34290" rIns="68580" bIns="34290">
            <a:spAutoFit/>
          </a:bodyPr>
          <a:lstStyle/>
          <a:p>
            <a:r>
              <a:rPr lang="zh-CN" altLang="en-US" sz="2100" dirty="0">
                <a:solidFill>
                  <a:srgbClr val="FF0000"/>
                </a:solidFill>
                <a:latin typeface="微软雅黑" panose="020B0503020204020204" pitchFamily="34" charset="-122"/>
                <a:ea typeface="微软雅黑" panose="020B0503020204020204" pitchFamily="34" charset="-122"/>
              </a:rPr>
              <a:t>相等</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750"/>
                                        <p:tgtEl>
                                          <p:spTgt spid="25"/>
                                        </p:tgtEl>
                                      </p:cBhvr>
                                    </p:animEffect>
                                    <p:anim calcmode="lin" valueType="num">
                                      <p:cBhvr>
                                        <p:cTn id="13" dur="750" fill="hold"/>
                                        <p:tgtEl>
                                          <p:spTgt spid="25"/>
                                        </p:tgtEl>
                                        <p:attrNameLst>
                                          <p:attrName>ppt_x</p:attrName>
                                        </p:attrNameLst>
                                      </p:cBhvr>
                                      <p:tavLst>
                                        <p:tav tm="0">
                                          <p:val>
                                            <p:strVal val="#ppt_x"/>
                                          </p:val>
                                        </p:tav>
                                        <p:tav tm="100000">
                                          <p:val>
                                            <p:strVal val="#ppt_x"/>
                                          </p:val>
                                        </p:tav>
                                      </p:tavLst>
                                    </p:anim>
                                    <p:anim calcmode="lin" valueType="num">
                                      <p:cBhvr>
                                        <p:cTn id="14" dur="75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ags/tag1.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0</TotalTime>
  <Words>1957</Words>
  <Application>WPS 演示</Application>
  <PresentationFormat>全屏显示(16:9)</PresentationFormat>
  <Paragraphs>190</Paragraphs>
  <Slides>18</Slides>
  <Notes>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Arial</vt:lpstr>
      <vt:lpstr>宋体</vt:lpstr>
      <vt:lpstr>Wingdings</vt:lpstr>
      <vt:lpstr>微软雅黑</vt:lpstr>
      <vt:lpstr>楷体</vt:lpstr>
      <vt:lpstr>Times New Roman</vt:lpstr>
      <vt:lpstr>Arial</vt:lpstr>
      <vt:lpstr>Arial Unicode MS</vt:lpstr>
      <vt:lpstr>Calibri</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keywords>第一PPT模板网-WWW.1PPT.COM</cp:keywords>
  <dc:subject>第一PPT模板网-WWW.1PPT.COM</dc:subject>
  <cp:lastModifiedBy>罗</cp:lastModifiedBy>
  <cp:revision>293</cp:revision>
  <dcterms:created xsi:type="dcterms:W3CDTF">2016-05-27T03:58:00Z</dcterms:created>
  <dcterms:modified xsi:type="dcterms:W3CDTF">2023-10-28T09:50:40Z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C701CAD347CA4534A47331776836AE93_12</vt:lpwstr>
  </property>
</Properties>
</file>