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379" r:id="rId6"/>
    <p:sldId id="332" r:id="rId7"/>
    <p:sldId id="334" r:id="rId8"/>
    <p:sldId id="366" r:id="rId9"/>
    <p:sldId id="367" r:id="rId10"/>
    <p:sldId id="381" r:id="rId11"/>
    <p:sldId id="377" r:id="rId12"/>
    <p:sldId id="378" r:id="rId13"/>
    <p:sldId id="382" r:id="rId14"/>
    <p:sldId id="358" r:id="rId15"/>
    <p:sldId id="361" r:id="rId16"/>
    <p:sldId id="362" r:id="rId17"/>
  </p:sldIdLst>
  <p:sldSz cx="9001125" cy="5039995"/>
  <p:notesSz cx="6858000" cy="9144000"/>
  <p:custDataLst>
    <p:tags r:id="rId21"/>
  </p:custDataLst>
  <p:defaultTextStyle>
    <a:defPPr>
      <a:defRPr lang="zh-CN"/>
    </a:defPPr>
    <a:lvl1pPr marL="0" algn="l" defTabSz="80200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1320" algn="l" defTabSz="80200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2005" algn="l" defTabSz="80200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03325" algn="l" defTabSz="80200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04645" algn="l" defTabSz="80200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05965" algn="l" defTabSz="80200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06650" algn="l" defTabSz="80200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07335" algn="l" defTabSz="80200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08655" algn="l" defTabSz="80200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42" userDrawn="1">
          <p15:clr>
            <a:srgbClr val="A4A3A4"/>
          </p15:clr>
        </p15:guide>
        <p15:guide id="2" pos="30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4634"/>
  </p:normalViewPr>
  <p:slideViewPr>
    <p:cSldViewPr showGuides="1">
      <p:cViewPr>
        <p:scale>
          <a:sx n="120" d="100"/>
          <a:sy n="120" d="100"/>
        </p:scale>
        <p:origin x="-1440" y="-552"/>
      </p:cViewPr>
      <p:guideLst>
        <p:guide orient="horz" pos="1542"/>
        <p:guide pos="300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AB398-9F21-423B-B22B-1C9484A4DD8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74688" y="1143000"/>
            <a:ext cx="5508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74688" y="1143000"/>
            <a:ext cx="55086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36873-609B-492A-87B1-54A93CD1B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75085" y="1565764"/>
            <a:ext cx="7650956" cy="1080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0169" y="2856177"/>
            <a:ext cx="6300788" cy="1288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4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5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6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7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8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25817" y="201847"/>
            <a:ext cx="2025253" cy="43006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0056" y="201847"/>
            <a:ext cx="5925741" cy="43006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027" y="3238868"/>
            <a:ext cx="7650956" cy="1001062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11027" y="2136300"/>
            <a:ext cx="7650956" cy="110256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0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3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464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59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66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73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086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0056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5573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6" y="1128238"/>
            <a:ext cx="3977060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320" indent="0">
              <a:buNone/>
              <a:defRPr sz="1800" b="1"/>
            </a:lvl2pPr>
            <a:lvl3pPr marL="802005" indent="0">
              <a:buNone/>
              <a:defRPr sz="1600" b="1"/>
            </a:lvl3pPr>
            <a:lvl4pPr marL="1203325" indent="0">
              <a:buNone/>
              <a:defRPr sz="1400" b="1"/>
            </a:lvl4pPr>
            <a:lvl5pPr marL="1604645" indent="0">
              <a:buNone/>
              <a:defRPr sz="1400" b="1"/>
            </a:lvl5pPr>
            <a:lvl6pPr marL="2005965" indent="0">
              <a:buNone/>
              <a:defRPr sz="1400" b="1"/>
            </a:lvl6pPr>
            <a:lvl7pPr marL="2406650" indent="0">
              <a:buNone/>
              <a:defRPr sz="1400" b="1"/>
            </a:lvl7pPr>
            <a:lvl8pPr marL="2807335" indent="0">
              <a:buNone/>
              <a:defRPr sz="1400" b="1"/>
            </a:lvl8pPr>
            <a:lvl9pPr marL="3208655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0056" y="1598433"/>
            <a:ext cx="3977060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572447" y="1128238"/>
            <a:ext cx="3978622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320" indent="0">
              <a:buNone/>
              <a:defRPr sz="1800" b="1"/>
            </a:lvl2pPr>
            <a:lvl3pPr marL="802005" indent="0">
              <a:buNone/>
              <a:defRPr sz="1600" b="1"/>
            </a:lvl3pPr>
            <a:lvl4pPr marL="1203325" indent="0">
              <a:buNone/>
              <a:defRPr sz="1400" b="1"/>
            </a:lvl4pPr>
            <a:lvl5pPr marL="1604645" indent="0">
              <a:buNone/>
              <a:defRPr sz="1400" b="1"/>
            </a:lvl5pPr>
            <a:lvl6pPr marL="2005965" indent="0">
              <a:buNone/>
              <a:defRPr sz="1400" b="1"/>
            </a:lvl6pPr>
            <a:lvl7pPr marL="2406650" indent="0">
              <a:buNone/>
              <a:defRPr sz="1400" b="1"/>
            </a:lvl7pPr>
            <a:lvl8pPr marL="2807335" indent="0">
              <a:buNone/>
              <a:defRPr sz="1400" b="1"/>
            </a:lvl8pPr>
            <a:lvl9pPr marL="3208655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72447" y="1598433"/>
            <a:ext cx="3978622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058" y="200679"/>
            <a:ext cx="2961308" cy="854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19191" y="200679"/>
            <a:ext cx="5031879" cy="4301768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0058" y="1054733"/>
            <a:ext cx="2961308" cy="3447714"/>
          </a:xfrm>
        </p:spPr>
        <p:txBody>
          <a:bodyPr/>
          <a:lstStyle>
            <a:lvl1pPr marL="0" indent="0">
              <a:buNone/>
              <a:defRPr sz="1200"/>
            </a:lvl1pPr>
            <a:lvl2pPr marL="401320" indent="0">
              <a:buNone/>
              <a:defRPr sz="1100"/>
            </a:lvl2pPr>
            <a:lvl3pPr marL="802005" indent="0">
              <a:buNone/>
              <a:defRPr sz="900"/>
            </a:lvl3pPr>
            <a:lvl4pPr marL="1203325" indent="0">
              <a:buNone/>
              <a:defRPr sz="800"/>
            </a:lvl4pPr>
            <a:lvl5pPr marL="1604645" indent="0">
              <a:buNone/>
              <a:defRPr sz="800"/>
            </a:lvl5pPr>
            <a:lvl6pPr marL="2005965" indent="0">
              <a:buNone/>
              <a:defRPr sz="800"/>
            </a:lvl6pPr>
            <a:lvl7pPr marL="2406650" indent="0">
              <a:buNone/>
              <a:defRPr sz="800"/>
            </a:lvl7pPr>
            <a:lvl8pPr marL="2807335" indent="0">
              <a:buNone/>
              <a:defRPr sz="800"/>
            </a:lvl8pPr>
            <a:lvl9pPr marL="3208655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64284" y="3528219"/>
            <a:ext cx="5400675" cy="41652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64284" y="450361"/>
            <a:ext cx="5400675" cy="3024188"/>
          </a:xfrm>
        </p:spPr>
        <p:txBody>
          <a:bodyPr/>
          <a:lstStyle>
            <a:lvl1pPr marL="0" indent="0">
              <a:buNone/>
              <a:defRPr sz="2800"/>
            </a:lvl1pPr>
            <a:lvl2pPr marL="401320" indent="0">
              <a:buNone/>
              <a:defRPr sz="2500"/>
            </a:lvl2pPr>
            <a:lvl3pPr marL="802005" indent="0">
              <a:buNone/>
              <a:defRPr sz="2100"/>
            </a:lvl3pPr>
            <a:lvl4pPr marL="1203325" indent="0">
              <a:buNone/>
              <a:defRPr sz="1800"/>
            </a:lvl4pPr>
            <a:lvl5pPr marL="1604645" indent="0">
              <a:buNone/>
              <a:defRPr sz="1800"/>
            </a:lvl5pPr>
            <a:lvl6pPr marL="2005965" indent="0">
              <a:buNone/>
              <a:defRPr sz="1800"/>
            </a:lvl6pPr>
            <a:lvl7pPr marL="2406650" indent="0">
              <a:buNone/>
              <a:defRPr sz="1800"/>
            </a:lvl7pPr>
            <a:lvl8pPr marL="2807335" indent="0">
              <a:buNone/>
              <a:defRPr sz="1800"/>
            </a:lvl8pPr>
            <a:lvl9pPr marL="3208655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64284" y="3944746"/>
            <a:ext cx="5400675" cy="591536"/>
          </a:xfrm>
        </p:spPr>
        <p:txBody>
          <a:bodyPr/>
          <a:lstStyle>
            <a:lvl1pPr marL="0" indent="0">
              <a:buNone/>
              <a:defRPr sz="1200"/>
            </a:lvl1pPr>
            <a:lvl2pPr marL="401320" indent="0">
              <a:buNone/>
              <a:defRPr sz="1100"/>
            </a:lvl2pPr>
            <a:lvl3pPr marL="802005" indent="0">
              <a:buNone/>
              <a:defRPr sz="900"/>
            </a:lvl3pPr>
            <a:lvl4pPr marL="1203325" indent="0">
              <a:buNone/>
              <a:defRPr sz="800"/>
            </a:lvl4pPr>
            <a:lvl5pPr marL="1604645" indent="0">
              <a:buNone/>
              <a:defRPr sz="800"/>
            </a:lvl5pPr>
            <a:lvl6pPr marL="2005965" indent="0">
              <a:buNone/>
              <a:defRPr sz="800"/>
            </a:lvl6pPr>
            <a:lvl7pPr marL="2406650" indent="0">
              <a:buNone/>
              <a:defRPr sz="800"/>
            </a:lvl7pPr>
            <a:lvl8pPr marL="2807335" indent="0">
              <a:buNone/>
              <a:defRPr sz="800"/>
            </a:lvl8pPr>
            <a:lvl9pPr marL="3208655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0057" y="201846"/>
            <a:ext cx="8101013" cy="840052"/>
          </a:xfrm>
          <a:prstGeom prst="rect">
            <a:avLst/>
          </a:prstGeom>
        </p:spPr>
        <p:txBody>
          <a:bodyPr vert="horz" lIns="80220" tIns="40110" rIns="80220" bIns="4011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7" y="1176073"/>
            <a:ext cx="8101013" cy="3326374"/>
          </a:xfrm>
          <a:prstGeom prst="rect">
            <a:avLst/>
          </a:prstGeom>
        </p:spPr>
        <p:txBody>
          <a:bodyPr vert="horz" lIns="80220" tIns="40110" rIns="80220" bIns="4011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0057" y="4671625"/>
            <a:ext cx="2100263" cy="268350"/>
          </a:xfrm>
          <a:prstGeom prst="rect">
            <a:avLst/>
          </a:prstGeom>
        </p:spPr>
        <p:txBody>
          <a:bodyPr vert="horz" lIns="80220" tIns="40110" rIns="80220" bIns="4011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75385" y="4671625"/>
            <a:ext cx="2850356" cy="268350"/>
          </a:xfrm>
          <a:prstGeom prst="rect">
            <a:avLst/>
          </a:prstGeom>
        </p:spPr>
        <p:txBody>
          <a:bodyPr vert="horz" lIns="80220" tIns="40110" rIns="80220" bIns="4011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0807" y="4671625"/>
            <a:ext cx="2100263" cy="268350"/>
          </a:xfrm>
          <a:prstGeom prst="rect">
            <a:avLst/>
          </a:prstGeom>
        </p:spPr>
        <p:txBody>
          <a:bodyPr vert="horz" lIns="80220" tIns="40110" rIns="80220" bIns="4011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Tm="2376">
        <p:fade/>
      </p:transition>
    </mc:Choice>
    <mc:Fallback>
      <p:transition spd="med" advTm="2376">
        <p:fade/>
      </p:transition>
    </mc:Fallback>
  </mc:AlternateContent>
  <p:txStyles>
    <p:titleStyle>
      <a:lvl1pPr algn="ctr" defTabSz="802005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990" indent="-300990" algn="l" defTabSz="8020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2145" indent="-250825" algn="l" defTabSz="802005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665" indent="-200660" algn="l" defTabSz="80200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3985" indent="-200660" algn="l" defTabSz="802005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5305" indent="-200660" algn="l" defTabSz="802005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6625" indent="-200660" algn="l" defTabSz="80200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7310" indent="-200660" algn="l" defTabSz="80200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7995" indent="-200660" algn="l" defTabSz="80200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9315" indent="-200660" algn="l" defTabSz="80200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020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320" algn="l" defTabSz="8020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005" algn="l" defTabSz="8020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325" algn="l" defTabSz="8020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645" algn="l" defTabSz="8020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5965" algn="l" defTabSz="8020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6650" algn="l" defTabSz="8020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335" algn="l" defTabSz="8020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8655" algn="l" defTabSz="80200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2.xml"/><Relationship Id="rId25" Type="http://schemas.openxmlformats.org/officeDocument/2006/relationships/slideLayout" Target="../slideLayouts/slideLayout1.xml"/><Relationship Id="rId24" Type="http://schemas.openxmlformats.org/officeDocument/2006/relationships/image" Target="../media/image4.jpeg"/><Relationship Id="rId23" Type="http://schemas.openxmlformats.org/officeDocument/2006/relationships/image" Target="../media/image3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-35941" y="-124"/>
            <a:ext cx="9037067" cy="508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24"/>
          <p:cNvSpPr txBox="1"/>
          <p:nvPr/>
        </p:nvSpPr>
        <p:spPr>
          <a:xfrm>
            <a:off x="1213546" y="1163792"/>
            <a:ext cx="6545580" cy="307766"/>
          </a:xfrm>
          <a:prstGeom prst="rect">
            <a:avLst/>
          </a:prstGeom>
          <a:solidFill>
            <a:srgbClr val="919DCB"/>
          </a:solidFill>
        </p:spPr>
        <p:txBody>
          <a:bodyPr wrap="square" lIns="91429" tIns="45715" rIns="91429" bIns="45715" rtlCol="0">
            <a:spAutoFit/>
          </a:bodyPr>
          <a:lstStyle/>
          <a:p>
            <a:pPr algn="ctr"/>
            <a:endParaRPr lang="zh-CN" altLang="en-US" sz="140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62000" y="1085093"/>
            <a:ext cx="6048672" cy="400099"/>
          </a:xfrm>
          <a:prstGeom prst="rect">
            <a:avLst/>
          </a:prstGeom>
          <a:noFill/>
        </p:spPr>
        <p:txBody>
          <a:bodyPr wrap="square" lIns="91429" tIns="45715" rIns="91429" bIns="45715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人教版五年级下册</a:t>
            </a:r>
            <a:endParaRPr lang="zh-CN" altLang="en-US" sz="20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28453" y="1821858"/>
            <a:ext cx="9029578" cy="892542"/>
          </a:xfrm>
          <a:prstGeom prst="rect">
            <a:avLst/>
          </a:prstGeom>
          <a:noFill/>
        </p:spPr>
        <p:txBody>
          <a:bodyPr wrap="square" lIns="91429" tIns="45715" rIns="91429" bIns="45715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r>
              <a:rPr lang="zh-CN" altLang="en-US" sz="4400" b="1" spc="-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学广</a:t>
            </a:r>
            <a:r>
              <a:rPr lang="zh-CN" altLang="en-US" sz="4400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角</a:t>
            </a:r>
            <a:r>
              <a:rPr lang="en-US" altLang="zh-CN" sz="4400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4400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植</a:t>
            </a:r>
            <a:r>
              <a:rPr lang="zh-CN" altLang="en-US" sz="4400" b="1" spc="-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树问</a:t>
            </a:r>
            <a:r>
              <a:rPr lang="zh-CN" altLang="en-US" sz="4400" b="1" spc="-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endParaRPr lang="en-US" altLang="zh-CN" sz="4400" b="1" spc="-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8488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458846" y="469900"/>
            <a:ext cx="4065905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实施学习目标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08851" y="1341755"/>
            <a:ext cx="607695" cy="1107986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ctr" hangingPunct="0">
              <a:lnSpc>
                <a:spcPct val="150000"/>
              </a:lnSpc>
            </a:pP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点</a:t>
            </a:r>
            <a:r>
              <a:rPr lang="en-US" altLang="zh-CN" sz="20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2000" b="1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2096" y="1290320"/>
            <a:ext cx="3839845" cy="6463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展</a:t>
            </a:r>
            <a:r>
              <a:rPr lang="en-US" altLang="zh-CN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--</a:t>
            </a:r>
            <a:r>
              <a:rPr lang="en-US" altLang="zh-CN" sz="2400" b="1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400" b="1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小组展</a:t>
            </a:r>
            <a:r>
              <a:rPr lang="en-US" altLang="zh-CN" sz="2400" b="1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zh-CN" sz="2400" b="1" kern="100"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6517005" y="1800225"/>
            <a:ext cx="0" cy="3240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321810" y="2049780"/>
            <a:ext cx="2051050" cy="1095241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展示要求：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语言清晰，逻辑明确的表达推理过程。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展示结论。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39256" y="1985011"/>
            <a:ext cx="1862455" cy="2862312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hangingPunct="0">
              <a:lnSpc>
                <a:spcPct val="150000"/>
              </a:lnSpc>
            </a:pPr>
            <a:r>
              <a:rPr lang="en-US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学生补充说的不明白的地方。</a:t>
            </a:r>
            <a:endParaRPr lang="zh-CN" altLang="en-US" sz="2000" kern="1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304800" hangingPunct="0">
              <a:lnSpc>
                <a:spcPct val="150000"/>
              </a:lnSpc>
            </a:pPr>
            <a:r>
              <a:rPr lang="en-US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老师用明确简洁的语言归纳。</a:t>
            </a:r>
            <a:endParaRPr lang="zh-CN" altLang="zh-CN" sz="2000" kern="1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5750" y="1933576"/>
            <a:ext cx="3519170" cy="584765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答案</a:t>
            </a:r>
            <a:r>
              <a:rPr lang="zh-CN" altLang="en-US"/>
              <a:t>：</a:t>
            </a:r>
            <a:endParaRPr lang="en-US" altLang="zh-CN"/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两端不栽：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20" name="组合 24"/>
          <p:cNvGrpSpPr/>
          <p:nvPr/>
        </p:nvGrpSpPr>
        <p:grpSpPr>
          <a:xfrm>
            <a:off x="1009165" y="1870142"/>
            <a:ext cx="2844595" cy="1011340"/>
            <a:chOff x="1800225" y="1487488"/>
            <a:chExt cx="5514975" cy="2189162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800225" y="3586304"/>
              <a:ext cx="55149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3" descr="D:\我的文档\My Pictures\R五数素材\树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678113" y="1487488"/>
              <a:ext cx="1046162" cy="2185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3" descr="D:\我的文档\My Pictures\R五数素材\树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4092575" y="1487488"/>
              <a:ext cx="1046163" cy="2185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3" descr="D:\我的文档\My Pictures\R五数素材\树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473700" y="1490663"/>
              <a:ext cx="1046163" cy="2185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椭圆 24"/>
            <p:cNvSpPr/>
            <p:nvPr/>
          </p:nvSpPr>
          <p:spPr>
            <a:xfrm>
              <a:off x="3098050" y="3537656"/>
              <a:ext cx="84031" cy="8339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4511029" y="3537656"/>
              <a:ext cx="84031" cy="8339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889772" y="3537656"/>
              <a:ext cx="84033" cy="8339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552646" y="3130815"/>
            <a:ext cx="4775949" cy="120031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总路长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间距</a:t>
            </a:r>
            <a:endParaRPr lang="en-US" altLang="zh-CN" sz="24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棵数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-1</a:t>
            </a:r>
            <a:endParaRPr lang="en-US" altLang="zh-CN" sz="24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左大括号 28"/>
          <p:cNvSpPr/>
          <p:nvPr/>
        </p:nvSpPr>
        <p:spPr>
          <a:xfrm>
            <a:off x="1135305" y="3399044"/>
            <a:ext cx="265617" cy="780833"/>
          </a:xfrm>
          <a:prstGeom prst="leftBrac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9" tIns="45715" rIns="91429" bIns="45715" rtlCol="0" anchor="ctr"/>
          <a:lstStyle/>
          <a:p>
            <a:pPr algn="ctr"/>
            <a:endParaRPr lang="zh-CN" altLang="en-US" sz="1400"/>
          </a:p>
        </p:txBody>
      </p:sp>
      <p:sp>
        <p:nvSpPr>
          <p:cNvPr id="31" name="矩形 30"/>
          <p:cNvSpPr/>
          <p:nvPr/>
        </p:nvSpPr>
        <p:spPr>
          <a:xfrm>
            <a:off x="443223" y="3182929"/>
            <a:ext cx="986480" cy="1200318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eaLnBrk="1" hangingPunct="1">
              <a:defRPr/>
            </a:pP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两端都不栽</a:t>
            </a:r>
            <a:endParaRPr lang="zh-CN" altLang="en-US" sz="24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 uiExpand="1" build="p"/>
      <p:bldP spid="29" grpId="0" animBg="1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8488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458846" y="469900"/>
            <a:ext cx="4065905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实施学习目标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85492" y="1467857"/>
            <a:ext cx="8028892" cy="1015653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zh-CN" altLang="en-US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小明家门前有一条</a:t>
            </a:r>
            <a:r>
              <a:rPr lang="en-US" altLang="zh-CN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35m</a:t>
            </a:r>
            <a:r>
              <a:rPr lang="zh-CN" altLang="en-US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的小路，绿化队要在路旁栽一排树。每隔</a:t>
            </a:r>
            <a:r>
              <a:rPr lang="en-US" altLang="zh-CN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5m</a:t>
            </a:r>
            <a:r>
              <a:rPr lang="zh-CN" altLang="en-US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栽一棵树（一端栽，一端不栽）。一共要栽多少棵？</a:t>
            </a:r>
            <a:endParaRPr lang="zh-CN" altLang="en-US" sz="2000" kern="10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53072" y="2548688"/>
            <a:ext cx="3272850" cy="397574"/>
            <a:chOff x="4548" y="4092"/>
            <a:chExt cx="9401" cy="1142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776" y="4092"/>
              <a:ext cx="775" cy="99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016" y="4092"/>
              <a:ext cx="775" cy="99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1256" y="4092"/>
              <a:ext cx="775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8" name="直接连接符 37"/>
            <p:cNvSpPr/>
            <p:nvPr/>
          </p:nvSpPr>
          <p:spPr>
            <a:xfrm>
              <a:off x="4934" y="5090"/>
              <a:ext cx="2267" cy="0"/>
            </a:xfrm>
            <a:prstGeom prst="line">
              <a:avLst/>
            </a:prstGeom>
            <a:ln w="762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39" name="直接连接符 38"/>
            <p:cNvSpPr/>
            <p:nvPr/>
          </p:nvSpPr>
          <p:spPr>
            <a:xfrm>
              <a:off x="7201" y="5087"/>
              <a:ext cx="2213" cy="0"/>
            </a:xfrm>
            <a:prstGeom prst="line">
              <a:avLst/>
            </a:prstGeom>
            <a:ln w="762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40" name="直接连接符 39"/>
            <p:cNvSpPr/>
            <p:nvPr/>
          </p:nvSpPr>
          <p:spPr>
            <a:xfrm>
              <a:off x="9414" y="5087"/>
              <a:ext cx="2267" cy="0"/>
            </a:xfrm>
            <a:prstGeom prst="line">
              <a:avLst/>
            </a:prstGeom>
            <a:ln w="762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41" name="直接连接符 40"/>
            <p:cNvSpPr/>
            <p:nvPr/>
          </p:nvSpPr>
          <p:spPr>
            <a:xfrm>
              <a:off x="11681" y="5087"/>
              <a:ext cx="2268" cy="0"/>
            </a:xfrm>
            <a:prstGeom prst="line">
              <a:avLst/>
            </a:prstGeom>
            <a:ln w="762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42" name="椭圆 41"/>
            <p:cNvSpPr/>
            <p:nvPr/>
          </p:nvSpPr>
          <p:spPr>
            <a:xfrm>
              <a:off x="4764" y="4892"/>
              <a:ext cx="342" cy="343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6974" y="4890"/>
              <a:ext cx="342" cy="34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9241" y="4892"/>
              <a:ext cx="343" cy="343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11511" y="4890"/>
              <a:ext cx="343" cy="34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548" y="4092"/>
              <a:ext cx="775" cy="99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7" name="组合 46"/>
          <p:cNvGrpSpPr/>
          <p:nvPr/>
        </p:nvGrpSpPr>
        <p:grpSpPr>
          <a:xfrm>
            <a:off x="578349" y="3096220"/>
            <a:ext cx="3274142" cy="399516"/>
            <a:chOff x="5134" y="5732"/>
            <a:chExt cx="9359" cy="1142"/>
          </a:xfrm>
        </p:grpSpPr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976" y="5732"/>
              <a:ext cx="775" cy="99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9216" y="5732"/>
              <a:ext cx="775" cy="99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1456" y="5732"/>
              <a:ext cx="775" cy="99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" name="直接连接符 50"/>
            <p:cNvSpPr/>
            <p:nvPr/>
          </p:nvSpPr>
          <p:spPr>
            <a:xfrm>
              <a:off x="5134" y="6730"/>
              <a:ext cx="2267" cy="0"/>
            </a:xfrm>
            <a:prstGeom prst="line">
              <a:avLst/>
            </a:prstGeom>
            <a:ln w="762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52" name="直接连接符 51"/>
            <p:cNvSpPr/>
            <p:nvPr/>
          </p:nvSpPr>
          <p:spPr>
            <a:xfrm>
              <a:off x="7401" y="6727"/>
              <a:ext cx="2213" cy="0"/>
            </a:xfrm>
            <a:prstGeom prst="line">
              <a:avLst/>
            </a:prstGeom>
            <a:ln w="762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53" name="直接连接符 52"/>
            <p:cNvSpPr/>
            <p:nvPr/>
          </p:nvSpPr>
          <p:spPr>
            <a:xfrm>
              <a:off x="9614" y="6727"/>
              <a:ext cx="2267" cy="0"/>
            </a:xfrm>
            <a:prstGeom prst="line">
              <a:avLst/>
            </a:prstGeom>
            <a:ln w="762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54" name="直接连接符 53"/>
            <p:cNvSpPr/>
            <p:nvPr/>
          </p:nvSpPr>
          <p:spPr>
            <a:xfrm>
              <a:off x="11881" y="6727"/>
              <a:ext cx="2268" cy="0"/>
            </a:xfrm>
            <a:prstGeom prst="line">
              <a:avLst/>
            </a:prstGeom>
            <a:ln w="76200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55" name="椭圆 54"/>
            <p:cNvSpPr/>
            <p:nvPr/>
          </p:nvSpPr>
          <p:spPr>
            <a:xfrm>
              <a:off x="7174" y="6530"/>
              <a:ext cx="342" cy="34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9441" y="6532"/>
              <a:ext cx="343" cy="343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11711" y="6530"/>
              <a:ext cx="343" cy="34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3919" y="6530"/>
              <a:ext cx="342" cy="342"/>
            </a:xfrm>
            <a:prstGeom prst="ellipse">
              <a:avLst/>
            </a:pr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3719" y="5874"/>
              <a:ext cx="775" cy="99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0" name="矩形 59"/>
          <p:cNvSpPr/>
          <p:nvPr/>
        </p:nvSpPr>
        <p:spPr>
          <a:xfrm>
            <a:off x="948750" y="3744292"/>
            <a:ext cx="4775949" cy="1200318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总路长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间距</a:t>
            </a:r>
            <a:endParaRPr lang="en-US" altLang="zh-CN" sz="24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棵数</a:t>
            </a:r>
            <a:r>
              <a:rPr lang="en-US" altLang="zh-CN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</a:t>
            </a:r>
            <a:endParaRPr lang="en-US" altLang="zh-CN" sz="24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左大括号 60"/>
          <p:cNvSpPr/>
          <p:nvPr/>
        </p:nvSpPr>
        <p:spPr>
          <a:xfrm>
            <a:off x="1548235" y="4014904"/>
            <a:ext cx="265617" cy="780833"/>
          </a:xfrm>
          <a:prstGeom prst="leftBrac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9" tIns="45715" rIns="91429" bIns="45715" rtlCol="0" anchor="ctr"/>
          <a:lstStyle/>
          <a:p>
            <a:pPr algn="ctr"/>
            <a:endParaRPr lang="zh-CN" altLang="en-US" sz="1400"/>
          </a:p>
        </p:txBody>
      </p:sp>
      <p:sp>
        <p:nvSpPr>
          <p:cNvPr id="62" name="矩形 61"/>
          <p:cNvSpPr/>
          <p:nvPr/>
        </p:nvSpPr>
        <p:spPr>
          <a:xfrm>
            <a:off x="162719" y="3885677"/>
            <a:ext cx="1429703" cy="830987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algn="ctr" eaLnBrk="1" hangingPunct="1">
              <a:defRPr/>
            </a:pP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一端栽</a:t>
            </a:r>
            <a:endParaRPr lang="en-US" altLang="zh-CN" sz="24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zh-CN" altLang="en-US" sz="24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一端不栽</a:t>
            </a:r>
            <a:endParaRPr lang="zh-CN" altLang="en-US" sz="24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60604" y="2826503"/>
            <a:ext cx="3096343" cy="830987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35÷5=7</a:t>
            </a:r>
            <a:r>
              <a:rPr lang="zh-CN" altLang="en-US" sz="24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（棵）</a:t>
            </a:r>
            <a:endParaRPr lang="en-US" altLang="zh-CN" sz="24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答：一共要栽</a:t>
            </a:r>
            <a:r>
              <a:rPr lang="en-US" altLang="zh-CN" sz="24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</a:t>
            </a:r>
            <a:r>
              <a:rPr lang="zh-CN" altLang="en-US" sz="24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棵树。</a:t>
            </a:r>
            <a:endParaRPr lang="zh-CN" altLang="en-US" sz="24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uiExpand="1" build="p"/>
      <p:bldP spid="61" grpId="0" animBg="1"/>
      <p:bldP spid="62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8488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557862" y="1059819"/>
            <a:ext cx="6912768" cy="461655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</a:t>
            </a:r>
            <a:endParaRPr lang="zh-CN" altLang="zh-CN" sz="24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33800" y="469901"/>
            <a:ext cx="2364105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实施学习目标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3896" y="1440180"/>
            <a:ext cx="4721225" cy="646321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课堂小结：</a:t>
            </a:r>
            <a:r>
              <a:rPr lang="en-US" altLang="zh-CN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2400" b="1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43939" y="2110740"/>
            <a:ext cx="3518890" cy="707876"/>
          </a:xfrm>
          <a:prstGeom prst="rect">
            <a:avLst/>
          </a:prstGeom>
          <a:noFill/>
        </p:spPr>
        <p:txBody>
          <a:bodyPr wrap="none" lIns="91429" tIns="45715" rIns="91429" bIns="45715" rtlCol="0" anchor="t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这节课，同学们学的开心吗？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那同学们有了哪些收获呢？</a:t>
            </a:r>
            <a:endParaRPr lang="zh-CN" altLang="en-US" sz="2000"/>
          </a:p>
        </p:txBody>
      </p:sp>
      <p:sp>
        <p:nvSpPr>
          <p:cNvPr id="14" name="文本框 13"/>
          <p:cNvSpPr txBox="1"/>
          <p:nvPr/>
        </p:nvSpPr>
        <p:spPr>
          <a:xfrm>
            <a:off x="4788535" y="1933575"/>
            <a:ext cx="2382520" cy="181587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小结要求：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学生声音洪亮的说出本节课自己的收获，对自己有什么启发？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老师总结性的陈述学习这节课的宗旨，对应学习目标进行总结。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7063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557862" y="1059819"/>
            <a:ext cx="6912768" cy="461655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</a:t>
            </a:r>
            <a:endParaRPr lang="zh-CN" altLang="zh-CN" sz="24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34008" y="469901"/>
            <a:ext cx="2364105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检测学习目标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851" y="1224280"/>
            <a:ext cx="753745" cy="1200318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测</a:t>
            </a:r>
            <a:r>
              <a:rPr lang="en-US" altLang="zh-CN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2400" b="1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6306" y="3197864"/>
            <a:ext cx="7800681" cy="830987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zh-CN" altLang="en-US" sz="2400" kern="1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</a:rPr>
              <a:t>.园林工人沿一条笔直的公路一侧植树，每隔</a:t>
            </a: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</a:rPr>
              <a:t>6m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</a:rPr>
              <a:t>种一棵，一共种了</a:t>
            </a: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</a:rPr>
              <a:t>36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棵。从第一棵到最后一棵的距离有多远？</a:t>
            </a:r>
            <a:endParaRPr lang="zh-CN" altLang="en-US" sz="2400" kern="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6306" y="1873597"/>
            <a:ext cx="7800681" cy="830987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altLang="zh-CN" sz="2400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一条长廊长</a:t>
            </a: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米，每隔</a:t>
            </a:r>
            <a:r>
              <a:rPr lang="en-US" altLang="zh-CN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 kern="100" dirty="0"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米摆放一盆植物（两端不放）。一共要放多少盆植物？</a:t>
            </a:r>
            <a:endParaRPr lang="zh-CN" altLang="en-US" kern="100" dirty="0"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" y="-11156"/>
            <a:ext cx="9001125" cy="506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3405506" y="1656855"/>
            <a:ext cx="1663065" cy="812520"/>
          </a:xfrm>
          <a:prstGeom prst="rect">
            <a:avLst/>
          </a:prstGeom>
          <a:noFill/>
        </p:spPr>
        <p:txBody>
          <a:bodyPr wrap="square" lIns="91429" tIns="45715" rIns="91429" bIns="45715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600" b="1" spc="-300">
                <a:latin typeface="黑体" panose="02010609060101010101" pitchFamily="49" charset="-122"/>
                <a:ea typeface="黑体" panose="02010609060101010101" pitchFamily="49" charset="-122"/>
              </a:rPr>
              <a:t>谢  谢</a:t>
            </a:r>
            <a:endParaRPr lang="zh-CN" altLang="en-US" sz="3600" b="1" spc="-3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560300" y="10668000"/>
            <a:ext cx="317500" cy="2413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861004" y="270476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 rot="16200000">
            <a:off x="6948488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557862" y="1059819"/>
            <a:ext cx="6912768" cy="461655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</a:t>
            </a:r>
            <a:endParaRPr lang="zh-CN" altLang="zh-CN" sz="24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78581" y="465456"/>
            <a:ext cx="1658620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情景导入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7867" y="1516576"/>
            <a:ext cx="2880320" cy="2769979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猜一猜：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algn="just" hangingPunct="0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一棵小树五个杈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algn="just" hangingPunct="0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不长叶子不开花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algn="just" hangingPunct="0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能写会算还会画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algn="just" hangingPunct="0"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天天干活不说话。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304800" algn="just" hangingPunct="0">
              <a:lnSpc>
                <a:spcPct val="150000"/>
              </a:lnSpc>
            </a:pPr>
            <a:endParaRPr lang="zh-CN" alt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2451" y="1656061"/>
            <a:ext cx="1525247" cy="212595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529310" y="1471913"/>
            <a:ext cx="2880320" cy="2400647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我来问，你来答：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五个手指（ ）个空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四个手指（ ）个空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三个手指（ ）个空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两个手指（ ）个空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1262338" y="4176340"/>
            <a:ext cx="6357572" cy="4801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29" tIns="45715" rIns="91429" bIns="45715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在数学上，我们把像这样的空叫做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825579" y="2037459"/>
            <a:ext cx="287782" cy="3385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6825579" y="2520156"/>
            <a:ext cx="287782" cy="3385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805068" y="2952205"/>
            <a:ext cx="287782" cy="3385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825579" y="3411303"/>
            <a:ext cx="287782" cy="3385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9" grpId="0"/>
      <p:bldP spid="15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8488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557862" y="1059819"/>
            <a:ext cx="6912768" cy="461655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</a:t>
            </a:r>
            <a:endParaRPr lang="zh-CN" altLang="zh-CN" sz="24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78581" y="465456"/>
            <a:ext cx="1658620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情景导入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8563" y="1988236"/>
            <a:ext cx="8280920" cy="1138763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你能说一说间隔数和手指数之间的关系吗？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手指数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</a:t>
            </a:r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8114" y="3200166"/>
            <a:ext cx="8280920" cy="400099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你还能举出其他和间隔有关的例子吗？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195" y="1370940"/>
            <a:ext cx="1924050" cy="6463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自学  </a:t>
            </a:r>
            <a:r>
              <a:rPr lang="en-US" altLang="zh-CN" sz="2400" b="1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en-US" altLang="zh-CN" sz="2400" b="1" kern="100"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5864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557862" y="1059819"/>
            <a:ext cx="6912768" cy="461655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</a:t>
            </a:r>
            <a:endParaRPr lang="zh-CN" altLang="zh-CN" sz="24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62045" y="469901"/>
            <a:ext cx="1848485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学习目标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2145" y="1550671"/>
            <a:ext cx="7232793" cy="1015653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en-US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1</a:t>
            </a:r>
            <a:r>
              <a:rPr lang="zh-CN" altLang="en-US" sz="2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、你能理解间隔数和植树棵树之间的关系吗？</a:t>
            </a:r>
            <a:endParaRPr lang="zh-CN" altLang="en-US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 hangingPunct="0">
              <a:lnSpc>
                <a:spcPct val="150000"/>
              </a:lnSpc>
            </a:pPr>
            <a:r>
              <a:rPr lang="zh-CN" altLang="en-US" sz="2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en-US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000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、你会用植树问题的模型解决一些相关的实际问题吗？</a:t>
            </a:r>
            <a:endParaRPr lang="zh-CN" altLang="en-US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8488" y="576221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6195" y="1296035"/>
            <a:ext cx="1924050" cy="6463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对学  </a:t>
            </a:r>
            <a:r>
              <a:rPr lang="en-US" altLang="zh-CN" sz="2400" b="1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en-US" altLang="zh-CN" sz="2400" b="1" kern="100"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58846" y="469900"/>
            <a:ext cx="4065905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实施学习目标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64932" y="2170431"/>
            <a:ext cx="3028119" cy="1015653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en-US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对学指导：认真阅读题目，找出条件和问题。</a:t>
            </a:r>
            <a:endParaRPr lang="zh-CN" altLang="en-US" sz="20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989" y="1960208"/>
            <a:ext cx="5470411" cy="27201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8488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27966" y="1376045"/>
            <a:ext cx="3037205" cy="6463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zh-CN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对学</a:t>
            </a: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en-US" altLang="zh-CN" sz="2400" b="1" kern="100"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50871" y="1728068"/>
            <a:ext cx="3526155" cy="2400647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en-US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对学指导：同桌两人通过画图来找规律并小声讨论，绘制表格，明确答案。（</a:t>
            </a:r>
            <a:r>
              <a:rPr lang="zh-CN" altLang="en-US" sz="2000" kern="1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温馨提示：</a:t>
            </a:r>
            <a:r>
              <a:rPr lang="en-US" altLang="zh-CN" sz="2000" kern="1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100</a:t>
            </a:r>
            <a:r>
              <a:rPr lang="zh-CN" altLang="en-US" sz="2000" kern="1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米太长，可以先画</a:t>
            </a:r>
            <a:r>
              <a:rPr lang="en-US" altLang="zh-CN" sz="2000" kern="1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20</a:t>
            </a:r>
            <a:r>
              <a:rPr lang="zh-CN" altLang="en-US" sz="2000" kern="1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米</a:t>
            </a: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）</a:t>
            </a:r>
            <a:endParaRPr lang="zh-CN" altLang="en-US" sz="20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58846" y="469900"/>
            <a:ext cx="4065905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实施学习目标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57835" y="2017462"/>
          <a:ext cx="4296677" cy="237966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020397"/>
                <a:gridCol w="1512168"/>
                <a:gridCol w="1008112"/>
                <a:gridCol w="756000"/>
              </a:tblGrid>
              <a:tr h="8729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u="none" strike="noStrike" cap="none" normalizeH="0" baseline="0">
                          <a:ln>
                            <a:noFill/>
                          </a:ln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距离（米）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6474" marR="66474" marT="33237" marB="33237" anchor="ctr" horzOverflow="overflow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树与树之间距离（米）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间隔数（个）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棵数（棵）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668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20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/>
                          <a:ea typeface="宋体" panose="02010600030101010101" pitchFamily="2" charset="-122"/>
                        </a:rPr>
                        <a:t>5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8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25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/>
                          <a:ea typeface="宋体" panose="02010600030101010101" pitchFamily="2" charset="-122"/>
                        </a:rPr>
                        <a:t>5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8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30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/>
                          <a:ea typeface="宋体" panose="02010600030101010101" pitchFamily="2" charset="-122"/>
                        </a:rPr>
                        <a:t>5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68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35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/>
                          <a:ea typeface="宋体" panose="02010600030101010101" pitchFamily="2" charset="-122"/>
                        </a:rPr>
                        <a:t>5</a:t>
                      </a: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/>
                        <a:ea typeface="宋体" panose="02010600030101010101" pitchFamily="2" charset="-122"/>
                      </a:endParaRPr>
                    </a:p>
                  </a:txBody>
                  <a:tcPr marL="66474" marR="66474" marT="33237" marB="33237" anchor="ctr"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8488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52096" y="1290320"/>
            <a:ext cx="3839845" cy="6463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en-US" sz="2400" b="1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个人展</a:t>
            </a:r>
            <a:r>
              <a:rPr lang="en-US" altLang="zh-CN" sz="2400" b="1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lang="en-US" altLang="zh-CN" sz="2400" b="1" kern="100"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6517005" y="1800225"/>
            <a:ext cx="0" cy="3240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311492" y="2094991"/>
            <a:ext cx="2051050" cy="1095241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zh-CN" altLang="en-US"/>
              <a:t>展示要求：</a:t>
            </a:r>
            <a:endParaRPr lang="zh-CN" altLang="en-US"/>
          </a:p>
          <a:p>
            <a:r>
              <a:rPr lang="zh-CN" altLang="en-US"/>
              <a:t>语言清晰，逻辑明确的推理出每个间隔并在表格中填出来。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739256" y="1985011"/>
            <a:ext cx="1862455" cy="2862312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hangingPunct="0">
              <a:lnSpc>
                <a:spcPct val="150000"/>
              </a:lnSpc>
            </a:pPr>
            <a:r>
              <a:rPr lang="en-US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1.</a:t>
            </a: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学生补充说的不明白的地方。</a:t>
            </a:r>
            <a:endParaRPr lang="zh-CN" altLang="en-US" sz="20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indent="304800" hangingPunct="0">
              <a:lnSpc>
                <a:spcPct val="150000"/>
              </a:lnSpc>
            </a:pPr>
            <a:r>
              <a:rPr lang="en-US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老师用明确简洁的语言归纳。</a:t>
            </a:r>
            <a:endParaRPr lang="zh-CN" altLang="zh-CN" sz="20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66636" y="1411605"/>
            <a:ext cx="607695" cy="1107986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ctr" hangingPunct="0">
              <a:lnSpc>
                <a:spcPct val="150000"/>
              </a:lnSpc>
            </a:pP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点</a:t>
            </a:r>
            <a:r>
              <a:rPr lang="en-US" altLang="zh-CN" sz="20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0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2000" b="1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66531" y="3333999"/>
            <a:ext cx="4918847" cy="138498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</a:t>
            </a:r>
            <a:r>
              <a:rPr lang="en-US" altLang="zh-CN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总路长</a:t>
            </a:r>
            <a:r>
              <a:rPr lang="en-US" altLang="zh-CN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间距</a:t>
            </a:r>
            <a:endParaRPr lang="en-US" altLang="zh-CN" sz="28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spcBef>
                <a:spcPct val="0"/>
              </a:spcBef>
              <a:defRPr/>
            </a:pP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棵数</a:t>
            </a:r>
            <a:r>
              <a:rPr lang="en-US" altLang="zh-CN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</a:t>
            </a:r>
            <a:r>
              <a:rPr lang="en-US" altLang="zh-CN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</a:t>
            </a:r>
            <a:endParaRPr lang="en-US" altLang="zh-CN" sz="28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spcBef>
                <a:spcPct val="0"/>
              </a:spcBef>
              <a:defRPr/>
            </a:pP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总路长</a:t>
            </a:r>
            <a:r>
              <a:rPr lang="en-US" altLang="zh-CN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间距</a:t>
            </a:r>
            <a:r>
              <a:rPr lang="en-US" altLang="zh-CN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间隔数</a:t>
            </a:r>
            <a:endParaRPr lang="en-US" altLang="zh-CN" sz="28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1359370" y="3607170"/>
            <a:ext cx="279882" cy="955589"/>
          </a:xfrm>
          <a:prstGeom prst="leftBrac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9" tIns="45715" rIns="91429" bIns="45715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94120" y="3629066"/>
            <a:ext cx="970252" cy="954097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eaLnBrk="1" hangingPunct="1">
              <a:defRPr/>
            </a:pP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两端都种</a:t>
            </a:r>
            <a:endParaRPr lang="zh-CN" altLang="en-US" sz="2800" b="1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" name="Picture 45" descr="未标题-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12725" y="2015240"/>
            <a:ext cx="404269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23" grpId="0" animBg="1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7063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557862" y="1059819"/>
            <a:ext cx="6912768" cy="461655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</a:t>
            </a:r>
            <a:endParaRPr lang="zh-CN" altLang="zh-CN" sz="24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33800" y="469900"/>
            <a:ext cx="2364105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练一练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850" y="1368029"/>
            <a:ext cx="2808560" cy="646321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巩固练习</a:t>
            </a:r>
            <a:r>
              <a:rPr lang="en-US" altLang="zh-CN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2400" b="1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3850" y="1949811"/>
            <a:ext cx="8497192" cy="1015653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zh-CN" altLang="en-US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在一条全长</a:t>
            </a:r>
            <a:r>
              <a:rPr lang="en-US" altLang="zh-CN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2km</a:t>
            </a:r>
            <a:r>
              <a:rPr lang="zh-CN" altLang="en-US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的街道</a:t>
            </a:r>
            <a:r>
              <a:rPr lang="zh-CN" altLang="en-US" sz="2000" b="1" kern="1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两旁</a:t>
            </a:r>
            <a:r>
              <a:rPr lang="zh-CN" altLang="en-US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安装路灯（两端也要装），每隔</a:t>
            </a:r>
            <a:r>
              <a:rPr lang="en-US" altLang="zh-CN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50m</a:t>
            </a:r>
            <a:r>
              <a:rPr lang="zh-CN" altLang="en-US" sz="2000" kern="10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  <a:sym typeface="+mn-ea"/>
              </a:rPr>
              <a:t>安一盏。一共要安装多少盏路灯？</a:t>
            </a:r>
            <a:endParaRPr sz="2000" kern="100">
              <a:latin typeface="华文楷体" panose="02010600040101010101" pitchFamily="2" charset="-122"/>
              <a:ea typeface="华文楷体" panose="0201060004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Documents and Settings\Administrator\桌面\新建文件夹 (2)\5.15封面参考\复件 (27) 新建文件夹\0f1ac98d7ad0e38211.jp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948488" y="574993"/>
            <a:ext cx="2627630" cy="147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连接符 33"/>
          <p:cNvCxnSpPr/>
          <p:nvPr/>
        </p:nvCxnSpPr>
        <p:spPr>
          <a:xfrm>
            <a:off x="285493" y="1376169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52096" y="1296035"/>
            <a:ext cx="3037205" cy="646321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zh-CN" altLang="zh-CN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合学</a:t>
            </a:r>
            <a:r>
              <a:rPr lang="zh-CN" altLang="en-US" sz="2400" b="1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kern="10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en-US" altLang="zh-CN" sz="2400" b="1" kern="100"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58846" y="469900"/>
            <a:ext cx="4065905" cy="738654"/>
          </a:xfrm>
          <a:prstGeom prst="rect">
            <a:avLst/>
          </a:prstGeom>
          <a:noFill/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kern="100">
                <a:latin typeface="等线" panose="02010600030101010101" pitchFamily="2" charset="-122"/>
                <a:ea typeface="黑体" panose="02010609060101010101" pitchFamily="49" charset="-122"/>
                <a:cs typeface="宋体" panose="02010600030101010101" pitchFamily="2" charset="-122"/>
              </a:rPr>
              <a:t>实施学习目标</a:t>
            </a:r>
            <a:endParaRPr lang="zh-CN" altLang="zh-CN" sz="2800" b="1" kern="100">
              <a:latin typeface="等线" panose="02010600030101010101" pitchFamily="2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40257" y="1782691"/>
            <a:ext cx="3526155" cy="2862312"/>
          </a:xfrm>
          <a:prstGeom prst="rect">
            <a:avLst/>
          </a:prstGeom>
          <a:noFill/>
        </p:spPr>
        <p:txBody>
          <a:bodyPr wrap="square" lIns="91429" tIns="45715" rIns="91429" bIns="45715" rtlCol="0" anchor="t">
            <a:spAutoFit/>
          </a:bodyPr>
          <a:lstStyle/>
          <a:p>
            <a:pPr indent="304800" algn="just" hangingPunct="0">
              <a:lnSpc>
                <a:spcPct val="150000"/>
              </a:lnSpc>
            </a:pP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老师指导：根据例</a:t>
            </a:r>
            <a:r>
              <a:rPr lang="en-US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的探究过程来推导。</a:t>
            </a:r>
            <a:endParaRPr lang="zh-CN" altLang="en-US" sz="20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indent="304800" algn="just" hangingPunct="0">
              <a:lnSpc>
                <a:spcPct val="150000"/>
              </a:lnSpc>
            </a:pP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组学指导：</a:t>
            </a:r>
            <a:r>
              <a:rPr lang="en-US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1.</a:t>
            </a: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小组内轻声讨论探究过程。</a:t>
            </a:r>
            <a:r>
              <a:rPr lang="en-US" altLang="zh-CN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en-US" sz="20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在练习本上画图演示。</a:t>
            </a:r>
            <a:endParaRPr lang="zh-CN" altLang="en-US" sz="20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indent="304800" algn="just" hangingPunct="0">
              <a:lnSpc>
                <a:spcPct val="150000"/>
              </a:lnSpc>
            </a:pPr>
            <a:endParaRPr lang="zh-CN" altLang="en-US" sz="20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2130" y="1944092"/>
            <a:ext cx="4176464" cy="286231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小组分组探究例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，在组内分享。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画图试一试，总结间隔数、棵树和总路长之间的关系。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组织语言和大家分享。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004618" y="1800225"/>
            <a:ext cx="0" cy="3240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1979</Words>
  <Application>WPS 演示</Application>
  <PresentationFormat>自定义</PresentationFormat>
  <Paragraphs>194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inpin heiti</vt:lpstr>
      <vt:lpstr>黑体</vt:lpstr>
      <vt:lpstr>微软雅黑</vt:lpstr>
      <vt:lpstr>Calibri</vt:lpstr>
      <vt:lpstr>等线</vt:lpstr>
      <vt:lpstr>楷体</vt:lpstr>
      <vt:lpstr>Times New Roman</vt:lpstr>
      <vt:lpstr>Arial</vt:lpstr>
      <vt:lpstr>楷体_GB2312</vt:lpstr>
      <vt:lpstr>新宋体</vt:lpstr>
      <vt:lpstr>华文楷体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2022-05-27T13:03:00Z</cp:lastPrinted>
  <dcterms:created xsi:type="dcterms:W3CDTF">2022-05-27T13:03:00Z</dcterms:created>
  <dcterms:modified xsi:type="dcterms:W3CDTF">2023-10-28T09:51:34Z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0C28513EAB634C63AABF13D4F97335DA_12</vt:lpwstr>
  </property>
  <property fmtid="{D5CDD505-2E9C-101B-9397-08002B2CF9AE}" pid="3" name="KSOProductBuildVer">
    <vt:lpwstr>2052-12.1.0.15712</vt:lpwstr>
  </property>
</Properties>
</file>