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64" r:id="rId3"/>
    <p:sldId id="365" r:id="rId5"/>
    <p:sldId id="366" r:id="rId6"/>
    <p:sldId id="367" r:id="rId7"/>
    <p:sldId id="368" r:id="rId8"/>
    <p:sldId id="369" r:id="rId9"/>
    <p:sldId id="370" r:id="rId10"/>
    <p:sldId id="371" r:id="rId11"/>
    <p:sldId id="372" r:id="rId12"/>
  </p:sldIdLst>
  <p:sldSz cx="9144000" cy="5143500" type="screen16x9"/>
  <p:notesSz cx="6858000" cy="9144000"/>
  <p:custDataLst>
    <p:tags r:id="rId1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0EEB"/>
    <a:srgbClr val="FF6600"/>
    <a:srgbClr val="ED7D31"/>
    <a:srgbClr val="000099"/>
    <a:srgbClr val="F6B300"/>
    <a:srgbClr val="F68920"/>
    <a:srgbClr val="FFC800"/>
    <a:srgbClr val="5A8E2A"/>
    <a:srgbClr val="BED63A"/>
    <a:srgbClr val="BF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03" autoAdjust="0"/>
    <p:restoredTop sz="94414" autoAdjust="0"/>
  </p:normalViewPr>
  <p:slideViewPr>
    <p:cSldViewPr snapToGrid="0" showGuides="1">
      <p:cViewPr>
        <p:scale>
          <a:sx n="100" d="100"/>
          <a:sy n="100" d="100"/>
        </p:scale>
        <p:origin x="-294" y="-756"/>
      </p:cViewPr>
      <p:guideLst>
        <p:guide orient="horz" pos="23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3068A-753F-47ED-95DE-D06E5578E57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0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0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弦形 1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9" cstate="email"/>
          <a:stretch>
            <a:fillRect/>
          </a:stretch>
        </p:blipFill>
        <p:spPr>
          <a:xfrm>
            <a:off x="243871" y="120341"/>
            <a:ext cx="558947" cy="5173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 userDrawn="1"/>
        </p:nvCxnSpPr>
        <p:spPr>
          <a:xfrm>
            <a:off x="0" y="570999"/>
            <a:ext cx="9144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 userDrawn="1"/>
        </p:nvSpPr>
        <p:spPr>
          <a:xfrm>
            <a:off x="4449991" y="475248"/>
            <a:ext cx="193508" cy="193508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 userDrawn="1"/>
        </p:nvSpPr>
        <p:spPr>
          <a:xfrm>
            <a:off x="4730352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 userDrawn="1"/>
        </p:nvSpPr>
        <p:spPr>
          <a:xfrm>
            <a:off x="4220263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10" name="组合 9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3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1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弦形 2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弦形 2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1" name="直接连接符 10"/>
            <p:cNvCxnSpPr>
              <a:stCxn id="20" idx="1"/>
              <a:endCxn id="2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3E26BC15-B161-4C75-9B3A-128C912507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58B4E113-1DE2-475C-BE03-FB3C594330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75305" y="221503"/>
            <a:ext cx="512108" cy="51210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4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5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1" name="矩形 20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54729" y="214597"/>
            <a:ext cx="523847" cy="52384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4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5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268117" y="214670"/>
            <a:ext cx="523845" cy="5238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260835" y="289567"/>
            <a:ext cx="571373" cy="390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 userDrawn="1"/>
        </p:nvGrpSpPr>
        <p:grpSpPr>
          <a:xfrm rot="1215844">
            <a:off x="303874" y="201059"/>
            <a:ext cx="477842" cy="453057"/>
            <a:chOff x="343893" y="269257"/>
            <a:chExt cx="637122" cy="604076"/>
          </a:xfrm>
        </p:grpSpPr>
        <p:sp>
          <p:nvSpPr>
            <p:cNvPr id="217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9193403" y="1176795"/>
            <a:ext cx="685800" cy="3310297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257047" y="161504"/>
            <a:ext cx="608300" cy="482860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443818" y="183001"/>
            <a:ext cx="204943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4" name="组合 33"/>
          <p:cNvGrpSpPr/>
          <p:nvPr userDrawn="1"/>
        </p:nvGrpSpPr>
        <p:grpSpPr>
          <a:xfrm>
            <a:off x="263707" y="231336"/>
            <a:ext cx="411491" cy="392504"/>
            <a:chOff x="9711059" y="3356906"/>
            <a:chExt cx="597654" cy="597654"/>
          </a:xfrm>
        </p:grpSpPr>
        <p:sp>
          <p:nvSpPr>
            <p:cNvPr id="35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43"/>
            <p:cNvSpPr>
              <a:spLocks noEditPoints="1"/>
            </p:cNvSpPr>
            <p:nvPr userDrawn="1"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44"/>
            <p:cNvSpPr/>
            <p:nvPr userDrawn="1"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45"/>
            <p:cNvSpPr/>
            <p:nvPr userDrawn="1"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Rectangle 446"/>
            <p:cNvSpPr>
              <a:spLocks noChangeArrowheads="1"/>
            </p:cNvSpPr>
            <p:nvPr userDrawn="1"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Rectangle 447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Rectangle 448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Rectangle 449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Rectangle 450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51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52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53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454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55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Rectangle 456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57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58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59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60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61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62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63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64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65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66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67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68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Rectangle 469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Rectangle 470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71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72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73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74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75"/>
            <p:cNvSpPr/>
            <p:nvPr userDrawn="1"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76"/>
            <p:cNvSpPr/>
            <p:nvPr userDrawn="1"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4" name="Freeform 477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Freeform 478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Freeform 479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Freeform 480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481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Freeform 482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Freeform 483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Freeform 484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485"/>
            <p:cNvSpPr/>
            <p:nvPr userDrawn="1"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Freeform 486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Freeform 487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Freeform 488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489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Freeform 490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Freeform 491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Freeform 492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Freeform 493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Freeform 494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Freeform 495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6" name="组合 215"/>
          <p:cNvGrpSpPr/>
          <p:nvPr userDrawn="1"/>
        </p:nvGrpSpPr>
        <p:grpSpPr>
          <a:xfrm rot="1592273">
            <a:off x="182374" y="214038"/>
            <a:ext cx="477900" cy="453600"/>
            <a:chOff x="2272338" y="450384"/>
            <a:chExt cx="765175" cy="725488"/>
          </a:xfrm>
        </p:grpSpPr>
        <p:sp>
          <p:nvSpPr>
            <p:cNvPr id="223" name="Freeform 1235"/>
            <p:cNvSpPr/>
            <p:nvPr userDrawn="1"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Freeform 1236"/>
            <p:cNvSpPr/>
            <p:nvPr userDrawn="1"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Freeform 1237"/>
            <p:cNvSpPr/>
            <p:nvPr userDrawn="1"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Freeform 1238"/>
            <p:cNvSpPr/>
            <p:nvPr userDrawn="1"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Oval 1239"/>
            <p:cNvSpPr>
              <a:spLocks noChangeArrowheads="1"/>
            </p:cNvSpPr>
            <p:nvPr userDrawn="1"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Oval 1240"/>
            <p:cNvSpPr>
              <a:spLocks noChangeArrowheads="1"/>
            </p:cNvSpPr>
            <p:nvPr userDrawn="1"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14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7.bin"/><Relationship Id="rId8" Type="http://schemas.openxmlformats.org/officeDocument/2006/relationships/oleObject" Target="../embeddings/oleObject6.bin"/><Relationship Id="rId7" Type="http://schemas.openxmlformats.org/officeDocument/2006/relationships/oleObject" Target="../embeddings/oleObject5.bin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20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19.wmf"/><Relationship Id="rId11" Type="http://schemas.openxmlformats.org/officeDocument/2006/relationships/vmlDrawing" Target="../drawings/vmlDrawing1.vml"/><Relationship Id="rId10" Type="http://schemas.openxmlformats.org/officeDocument/2006/relationships/slideLayout" Target="../slideLayouts/slideLayout6.xml"/><Relationship Id="rId1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0" y="1489298"/>
            <a:ext cx="9144000" cy="177741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1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分数乘法的意义</a:t>
            </a:r>
            <a:endParaRPr lang="en-US" altLang="zh-CN" sz="41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300" b="1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3300" b="1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300" b="1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</a:t>
            </a:r>
            <a:endParaRPr lang="zh-CN" altLang="en-US" sz="3300" b="1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" name="矩形 67"/>
          <p:cNvSpPr/>
          <p:nvPr/>
        </p:nvSpPr>
        <p:spPr>
          <a:xfrm rot="20342484">
            <a:off x="-420579" y="3570776"/>
            <a:ext cx="183086" cy="23852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endParaRPr lang="zh-CN" altLang="en-US" sz="1100" dirty="0">
              <a:ln w="0"/>
              <a:solidFill>
                <a:srgbClr val="865B3E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411078" y="409844"/>
            <a:ext cx="3216265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人教版小学</a:t>
            </a:r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数学六年级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49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文本框 170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激趣导入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253467" y="823684"/>
            <a:ext cx="6109358" cy="2285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spAutoFit/>
          </a:bodyPr>
          <a:lstStyle>
            <a:lvl1pPr indent="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280035">
              <a:lnSpc>
                <a:spcPct val="200000"/>
              </a:lnSpc>
            </a:pPr>
            <a:r>
              <a:rPr lang="zh-CN" altLang="en-US" sz="18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列式</a:t>
            </a:r>
            <a:r>
              <a:rPr lang="zh-CN" altLang="en-US" sz="18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并根据题意说出算式中的两个乘数各表示</a:t>
            </a:r>
            <a:r>
              <a:rPr lang="zh-CN" altLang="en-US" sz="18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什么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171450">
              <a:lnSpc>
                <a:spcPct val="200000"/>
              </a:lnSpc>
            </a:pP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6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个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12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是多少？    </a:t>
            </a:r>
            <a:endParaRPr lang="en-US" altLang="zh-CN" sz="1800" dirty="0"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  <a:p>
            <a:pPr indent="171450">
              <a:lnSpc>
                <a:spcPct val="200000"/>
              </a:lnSpc>
            </a:pP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9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个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11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是多少？  </a:t>
            </a:r>
            <a:endParaRPr lang="en-US" altLang="zh-CN" sz="1800" dirty="0"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  <a:p>
            <a:pPr indent="171450">
              <a:lnSpc>
                <a:spcPct val="200000"/>
              </a:lnSpc>
            </a:pPr>
            <a:r>
              <a:rPr lang="en-US" altLang="zh-CN" sz="1800" dirty="0" smtClean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8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个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3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是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多少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?</a:t>
            </a:r>
            <a:endParaRPr lang="en-US" altLang="zh-CN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88335" y="1509774"/>
            <a:ext cx="748042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FF0066"/>
                </a:solidFill>
                <a:latin typeface="Times New Roman" panose="02020603050405020304" pitchFamily="18" charset="0"/>
                <a:ea typeface="微软雅黑" panose="020B0503020204020204" charset="-122"/>
                <a:cs typeface="宋体" panose="02010600030101010101" pitchFamily="2" charset="-122"/>
              </a:rPr>
              <a:t>6×12</a:t>
            </a:r>
            <a:endParaRPr lang="zh-CN" altLang="en-US" sz="2100" b="1" dirty="0">
              <a:solidFill>
                <a:srgbClr val="FF0066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03196" y="2024689"/>
            <a:ext cx="733181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FF0066"/>
                </a:solidFill>
                <a:latin typeface="Times New Roman" panose="02020603050405020304" pitchFamily="18" charset="0"/>
                <a:ea typeface="微软雅黑" panose="020B0503020204020204" charset="-122"/>
                <a:cs typeface="宋体" panose="02010600030101010101" pitchFamily="2" charset="-122"/>
              </a:rPr>
              <a:t>9×11</a:t>
            </a:r>
            <a:endParaRPr lang="zh-CN" altLang="en-US" sz="2100" b="1" dirty="0">
              <a:solidFill>
                <a:srgbClr val="FF0066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255661" y="2627273"/>
            <a:ext cx="613390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FF0066"/>
                </a:solidFill>
                <a:latin typeface="Times New Roman" panose="02020603050405020304" pitchFamily="18" charset="0"/>
                <a:ea typeface="微软雅黑" panose="020B0503020204020204" charset="-122"/>
                <a:cs typeface="宋体" panose="02010600030101010101" pitchFamily="2" charset="-122"/>
              </a:rPr>
              <a:t>8×3</a:t>
            </a:r>
            <a:endParaRPr lang="zh-CN" altLang="en-US" sz="2100" b="1" dirty="0">
              <a:solidFill>
                <a:srgbClr val="FF0066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459318" y="3319094"/>
            <a:ext cx="5685761" cy="931271"/>
            <a:chOff x="1945758" y="4425458"/>
            <a:chExt cx="7581014" cy="1241695"/>
          </a:xfrm>
        </p:grpSpPr>
        <p:sp>
          <p:nvSpPr>
            <p:cNvPr id="4" name="矩形 3"/>
            <p:cNvSpPr/>
            <p:nvPr/>
          </p:nvSpPr>
          <p:spPr>
            <a:xfrm>
              <a:off x="2377653" y="4518835"/>
              <a:ext cx="6778778" cy="861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spAutoFit/>
            </a:bodyPr>
            <a:lstStyle/>
            <a:p>
              <a:pPr indent="280035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rgbClr val="C00000"/>
                  </a:solidFill>
                  <a:latin typeface="Times New Roman" panose="02020603050405020304" pitchFamily="18" charset="0"/>
                  <a:ea typeface="微软雅黑" panose="020B0503020204020204" charset="-122"/>
                  <a:cs typeface="宋体" panose="02010600030101010101" pitchFamily="2" charset="-122"/>
                </a:rPr>
                <a:t>整数</a:t>
              </a:r>
              <a:r>
                <a:rPr lang="zh-CN" altLang="en-US" sz="1800" dirty="0">
                  <a:solidFill>
                    <a:srgbClr val="C00000"/>
                  </a:solidFill>
                  <a:latin typeface="Times New Roman" panose="02020603050405020304" pitchFamily="18" charset="0"/>
                  <a:ea typeface="微软雅黑" panose="020B0503020204020204" charset="-122"/>
                  <a:cs typeface="宋体" panose="02010600030101010101" pitchFamily="2" charset="-122"/>
                </a:rPr>
                <a:t>乘法是表示几个相同加数的和的简便运算</a:t>
              </a:r>
              <a:endParaRPr lang="zh-CN" altLang="en-US" sz="18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charset="-122"/>
                <a:cs typeface="宋体" panose="02010600030101010101" pitchFamily="2" charset="-122"/>
              </a:endParaRPr>
            </a:p>
          </p:txBody>
        </p:sp>
        <p:sp>
          <p:nvSpPr>
            <p:cNvPr id="2" name="横卷形 1"/>
            <p:cNvSpPr/>
            <p:nvPr/>
          </p:nvSpPr>
          <p:spPr>
            <a:xfrm>
              <a:off x="1945758" y="4425458"/>
              <a:ext cx="7581014" cy="1241695"/>
            </a:xfrm>
            <a:prstGeom prst="horizontalScroll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文本框 170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激趣导入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36985" y="2503525"/>
            <a:ext cx="2057400" cy="1771650"/>
            <a:chOff x="4315980" y="3338033"/>
            <a:chExt cx="2743200" cy="2362200"/>
          </a:xfrm>
        </p:grpSpPr>
        <p:pic>
          <p:nvPicPr>
            <p:cNvPr id="43" name="Picture 11" descr="E:\image\蛋糕\cake_403.gif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315980" y="3338033"/>
              <a:ext cx="2743200" cy="2362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4" name="Group 27"/>
            <p:cNvGrpSpPr/>
            <p:nvPr/>
          </p:nvGrpSpPr>
          <p:grpSpPr bwMode="auto">
            <a:xfrm>
              <a:off x="4620780" y="3338033"/>
              <a:ext cx="2133600" cy="1600200"/>
              <a:chOff x="2880" y="240"/>
              <a:chExt cx="1344" cy="1008"/>
            </a:xfrm>
          </p:grpSpPr>
          <p:cxnSp>
            <p:nvCxnSpPr>
              <p:cNvPr id="45" name="AutoShape 13"/>
              <p:cNvCxnSpPr>
                <a:cxnSpLocks noChangeShapeType="1"/>
              </p:cNvCxnSpPr>
              <p:nvPr/>
            </p:nvCxnSpPr>
            <p:spPr bwMode="auto">
              <a:xfrm flipV="1">
                <a:off x="3120" y="816"/>
                <a:ext cx="384" cy="294"/>
              </a:xfrm>
              <a:prstGeom prst="straightConnector1">
                <a:avLst/>
              </a:prstGeom>
              <a:noFill/>
              <a:ln w="9525">
                <a:solidFill>
                  <a:srgbClr val="F8FC68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6" name="AutoShape 18"/>
              <p:cNvCxnSpPr>
                <a:cxnSpLocks noChangeShapeType="1"/>
              </p:cNvCxnSpPr>
              <p:nvPr/>
            </p:nvCxnSpPr>
            <p:spPr bwMode="auto">
              <a:xfrm flipV="1">
                <a:off x="3456" y="816"/>
                <a:ext cx="48" cy="432"/>
              </a:xfrm>
              <a:prstGeom prst="straightConnector1">
                <a:avLst/>
              </a:prstGeom>
              <a:noFill/>
              <a:ln w="9525">
                <a:solidFill>
                  <a:srgbClr val="F8FC68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7" name="AutoShape 19"/>
              <p:cNvCxnSpPr>
                <a:cxnSpLocks noChangeShapeType="1"/>
              </p:cNvCxnSpPr>
              <p:nvPr/>
            </p:nvCxnSpPr>
            <p:spPr bwMode="auto">
              <a:xfrm flipH="1" flipV="1">
                <a:off x="3504" y="816"/>
                <a:ext cx="384" cy="294"/>
              </a:xfrm>
              <a:prstGeom prst="straightConnector1">
                <a:avLst/>
              </a:prstGeom>
              <a:noFill/>
              <a:ln w="9525">
                <a:solidFill>
                  <a:srgbClr val="F8FC68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8" name="AutoShape 21"/>
              <p:cNvCxnSpPr>
                <a:cxnSpLocks noChangeShapeType="1"/>
              </p:cNvCxnSpPr>
              <p:nvPr/>
            </p:nvCxnSpPr>
            <p:spPr bwMode="auto">
              <a:xfrm flipH="1" flipV="1">
                <a:off x="3504" y="816"/>
                <a:ext cx="720" cy="144"/>
              </a:xfrm>
              <a:prstGeom prst="straightConnector1">
                <a:avLst/>
              </a:prstGeom>
              <a:noFill/>
              <a:ln w="9525">
                <a:solidFill>
                  <a:srgbClr val="F8FC68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9" name="AutoShape 22"/>
              <p:cNvCxnSpPr>
                <a:cxnSpLocks noChangeShapeType="1"/>
              </p:cNvCxnSpPr>
              <p:nvPr/>
            </p:nvCxnSpPr>
            <p:spPr bwMode="auto">
              <a:xfrm flipH="1">
                <a:off x="3504" y="597"/>
                <a:ext cx="720" cy="219"/>
              </a:xfrm>
              <a:prstGeom prst="straightConnector1">
                <a:avLst/>
              </a:prstGeom>
              <a:noFill/>
              <a:ln w="9525">
                <a:solidFill>
                  <a:srgbClr val="F8FC68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0" name="AutoShape 23"/>
              <p:cNvCxnSpPr>
                <a:cxnSpLocks noChangeShapeType="1"/>
              </p:cNvCxnSpPr>
              <p:nvPr/>
            </p:nvCxnSpPr>
            <p:spPr bwMode="auto">
              <a:xfrm flipH="1">
                <a:off x="3504" y="288"/>
                <a:ext cx="336" cy="528"/>
              </a:xfrm>
              <a:prstGeom prst="straightConnector1">
                <a:avLst/>
              </a:prstGeom>
              <a:noFill/>
              <a:ln w="9525">
                <a:solidFill>
                  <a:srgbClr val="F8FC68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1" name="AutoShape 24"/>
              <p:cNvCxnSpPr>
                <a:cxnSpLocks noChangeShapeType="1"/>
              </p:cNvCxnSpPr>
              <p:nvPr/>
            </p:nvCxnSpPr>
            <p:spPr bwMode="auto">
              <a:xfrm flipH="1" flipV="1">
                <a:off x="3408" y="240"/>
                <a:ext cx="96" cy="576"/>
              </a:xfrm>
              <a:prstGeom prst="straightConnector1">
                <a:avLst/>
              </a:prstGeom>
              <a:noFill/>
              <a:ln w="9525">
                <a:solidFill>
                  <a:srgbClr val="F8FC68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2" name="AutoShape 25"/>
              <p:cNvCxnSpPr>
                <a:cxnSpLocks noChangeShapeType="1"/>
              </p:cNvCxnSpPr>
              <p:nvPr/>
            </p:nvCxnSpPr>
            <p:spPr bwMode="auto">
              <a:xfrm flipH="1" flipV="1">
                <a:off x="2976" y="384"/>
                <a:ext cx="528" cy="432"/>
              </a:xfrm>
              <a:prstGeom prst="straightConnector1">
                <a:avLst/>
              </a:prstGeom>
              <a:noFill/>
              <a:ln w="9525">
                <a:solidFill>
                  <a:srgbClr val="F8FC68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3" name="AutoShape 26"/>
              <p:cNvCxnSpPr>
                <a:cxnSpLocks noChangeShapeType="1"/>
              </p:cNvCxnSpPr>
              <p:nvPr/>
            </p:nvCxnSpPr>
            <p:spPr bwMode="auto">
              <a:xfrm flipH="1">
                <a:off x="2880" y="816"/>
                <a:ext cx="624" cy="48"/>
              </a:xfrm>
              <a:prstGeom prst="straightConnector1">
                <a:avLst/>
              </a:prstGeom>
              <a:noFill/>
              <a:ln w="9525">
                <a:solidFill>
                  <a:srgbClr val="F8FC68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4" name="Group 28"/>
            <p:cNvGrpSpPr/>
            <p:nvPr/>
          </p:nvGrpSpPr>
          <p:grpSpPr bwMode="auto">
            <a:xfrm>
              <a:off x="4620780" y="3338033"/>
              <a:ext cx="2133600" cy="1600200"/>
              <a:chOff x="2880" y="240"/>
              <a:chExt cx="1344" cy="1008"/>
            </a:xfrm>
          </p:grpSpPr>
          <p:cxnSp>
            <p:nvCxnSpPr>
              <p:cNvPr id="55" name="AutoShape 29"/>
              <p:cNvCxnSpPr>
                <a:cxnSpLocks noChangeShapeType="1"/>
              </p:cNvCxnSpPr>
              <p:nvPr/>
            </p:nvCxnSpPr>
            <p:spPr bwMode="auto">
              <a:xfrm flipV="1">
                <a:off x="3120" y="816"/>
                <a:ext cx="384" cy="294"/>
              </a:xfrm>
              <a:prstGeom prst="straightConnector1">
                <a:avLst/>
              </a:prstGeom>
              <a:noFill/>
              <a:ln w="9525">
                <a:solidFill>
                  <a:srgbClr val="FE4114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6" name="AutoShape 30"/>
              <p:cNvCxnSpPr>
                <a:cxnSpLocks noChangeShapeType="1"/>
              </p:cNvCxnSpPr>
              <p:nvPr/>
            </p:nvCxnSpPr>
            <p:spPr bwMode="auto">
              <a:xfrm flipV="1">
                <a:off x="3456" y="816"/>
                <a:ext cx="48" cy="432"/>
              </a:xfrm>
              <a:prstGeom prst="straightConnector1">
                <a:avLst/>
              </a:prstGeom>
              <a:noFill/>
              <a:ln w="9525">
                <a:solidFill>
                  <a:srgbClr val="FE4114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7" name="AutoShape 31"/>
              <p:cNvCxnSpPr>
                <a:cxnSpLocks noChangeShapeType="1"/>
              </p:cNvCxnSpPr>
              <p:nvPr/>
            </p:nvCxnSpPr>
            <p:spPr bwMode="auto">
              <a:xfrm flipH="1" flipV="1">
                <a:off x="3504" y="816"/>
                <a:ext cx="360" cy="294"/>
              </a:xfrm>
              <a:prstGeom prst="straightConnector1">
                <a:avLst/>
              </a:prstGeom>
              <a:noFill/>
              <a:ln w="9525">
                <a:solidFill>
                  <a:srgbClr val="FE4114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8" name="AutoShape 32"/>
              <p:cNvCxnSpPr>
                <a:cxnSpLocks noChangeShapeType="1"/>
              </p:cNvCxnSpPr>
              <p:nvPr/>
            </p:nvCxnSpPr>
            <p:spPr bwMode="auto">
              <a:xfrm flipH="1" flipV="1">
                <a:off x="3504" y="816"/>
                <a:ext cx="720" cy="144"/>
              </a:xfrm>
              <a:prstGeom prst="straightConnector1">
                <a:avLst/>
              </a:prstGeom>
              <a:noFill/>
              <a:ln w="9525">
                <a:solidFill>
                  <a:srgbClr val="FE4114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9" name="AutoShape 33"/>
              <p:cNvCxnSpPr>
                <a:cxnSpLocks noChangeShapeType="1"/>
              </p:cNvCxnSpPr>
              <p:nvPr/>
            </p:nvCxnSpPr>
            <p:spPr bwMode="auto">
              <a:xfrm flipH="1">
                <a:off x="3504" y="597"/>
                <a:ext cx="708" cy="219"/>
              </a:xfrm>
              <a:prstGeom prst="straightConnector1">
                <a:avLst/>
              </a:prstGeom>
              <a:noFill/>
              <a:ln w="9525">
                <a:solidFill>
                  <a:srgbClr val="FE4114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0" name="AutoShape 34"/>
              <p:cNvCxnSpPr>
                <a:cxnSpLocks noChangeShapeType="1"/>
              </p:cNvCxnSpPr>
              <p:nvPr/>
            </p:nvCxnSpPr>
            <p:spPr bwMode="auto">
              <a:xfrm flipH="1">
                <a:off x="3504" y="288"/>
                <a:ext cx="336" cy="528"/>
              </a:xfrm>
              <a:prstGeom prst="straightConnector1">
                <a:avLst/>
              </a:prstGeom>
              <a:noFill/>
              <a:ln w="9525">
                <a:solidFill>
                  <a:srgbClr val="FE4114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" name="AutoShape 35"/>
              <p:cNvCxnSpPr>
                <a:cxnSpLocks noChangeShapeType="1"/>
              </p:cNvCxnSpPr>
              <p:nvPr/>
            </p:nvCxnSpPr>
            <p:spPr bwMode="auto">
              <a:xfrm flipH="1" flipV="1">
                <a:off x="3408" y="240"/>
                <a:ext cx="96" cy="576"/>
              </a:xfrm>
              <a:prstGeom prst="straightConnector1">
                <a:avLst/>
              </a:prstGeom>
              <a:noFill/>
              <a:ln w="9525">
                <a:solidFill>
                  <a:srgbClr val="FE4114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2" name="AutoShape 36"/>
              <p:cNvCxnSpPr>
                <a:cxnSpLocks noChangeShapeType="1"/>
              </p:cNvCxnSpPr>
              <p:nvPr/>
            </p:nvCxnSpPr>
            <p:spPr bwMode="auto">
              <a:xfrm flipH="1" flipV="1">
                <a:off x="2976" y="384"/>
                <a:ext cx="528" cy="432"/>
              </a:xfrm>
              <a:prstGeom prst="straightConnector1">
                <a:avLst/>
              </a:prstGeom>
              <a:noFill/>
              <a:ln w="9525">
                <a:solidFill>
                  <a:srgbClr val="FE4114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3" name="AutoShape 37"/>
              <p:cNvCxnSpPr>
                <a:cxnSpLocks noChangeShapeType="1"/>
              </p:cNvCxnSpPr>
              <p:nvPr/>
            </p:nvCxnSpPr>
            <p:spPr bwMode="auto">
              <a:xfrm flipH="1">
                <a:off x="2880" y="816"/>
                <a:ext cx="624" cy="48"/>
              </a:xfrm>
              <a:prstGeom prst="straightConnector1">
                <a:avLst/>
              </a:prstGeom>
              <a:noFill/>
              <a:ln w="9525">
                <a:solidFill>
                  <a:srgbClr val="FE4114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4" name="Group 48"/>
            <p:cNvGrpSpPr/>
            <p:nvPr/>
          </p:nvGrpSpPr>
          <p:grpSpPr bwMode="auto">
            <a:xfrm>
              <a:off x="4620780" y="3338033"/>
              <a:ext cx="2133600" cy="1600200"/>
              <a:chOff x="2880" y="240"/>
              <a:chExt cx="1344" cy="1008"/>
            </a:xfrm>
          </p:grpSpPr>
          <p:cxnSp>
            <p:nvCxnSpPr>
              <p:cNvPr id="65" name="AutoShape 49"/>
              <p:cNvCxnSpPr>
                <a:cxnSpLocks noChangeShapeType="1"/>
              </p:cNvCxnSpPr>
              <p:nvPr/>
            </p:nvCxnSpPr>
            <p:spPr bwMode="auto">
              <a:xfrm flipV="1">
                <a:off x="3120" y="816"/>
                <a:ext cx="384" cy="294"/>
              </a:xfrm>
              <a:prstGeom prst="straightConnector1">
                <a:avLst/>
              </a:prstGeom>
              <a:noFill/>
              <a:ln w="9525">
                <a:solidFill>
                  <a:srgbClr val="FE4114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6" name="AutoShape 50"/>
              <p:cNvCxnSpPr>
                <a:cxnSpLocks noChangeShapeType="1"/>
              </p:cNvCxnSpPr>
              <p:nvPr/>
            </p:nvCxnSpPr>
            <p:spPr bwMode="auto">
              <a:xfrm flipV="1">
                <a:off x="3456" y="816"/>
                <a:ext cx="48" cy="432"/>
              </a:xfrm>
              <a:prstGeom prst="straightConnector1">
                <a:avLst/>
              </a:prstGeom>
              <a:noFill/>
              <a:ln w="9525">
                <a:solidFill>
                  <a:srgbClr val="FE4114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7" name="AutoShape 51"/>
              <p:cNvCxnSpPr>
                <a:cxnSpLocks noChangeShapeType="1"/>
              </p:cNvCxnSpPr>
              <p:nvPr/>
            </p:nvCxnSpPr>
            <p:spPr bwMode="auto">
              <a:xfrm flipH="1" flipV="1">
                <a:off x="3504" y="816"/>
                <a:ext cx="384" cy="294"/>
              </a:xfrm>
              <a:prstGeom prst="straightConnector1">
                <a:avLst/>
              </a:prstGeom>
              <a:noFill/>
              <a:ln w="9525">
                <a:solidFill>
                  <a:srgbClr val="FE4114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8" name="AutoShape 52"/>
              <p:cNvCxnSpPr>
                <a:cxnSpLocks noChangeShapeType="1"/>
              </p:cNvCxnSpPr>
              <p:nvPr/>
            </p:nvCxnSpPr>
            <p:spPr bwMode="auto">
              <a:xfrm flipH="1" flipV="1">
                <a:off x="3504" y="816"/>
                <a:ext cx="720" cy="144"/>
              </a:xfrm>
              <a:prstGeom prst="straightConnector1">
                <a:avLst/>
              </a:prstGeom>
              <a:noFill/>
              <a:ln w="9525">
                <a:solidFill>
                  <a:srgbClr val="FE4114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9" name="AutoShape 53"/>
              <p:cNvCxnSpPr>
                <a:cxnSpLocks noChangeShapeType="1"/>
              </p:cNvCxnSpPr>
              <p:nvPr/>
            </p:nvCxnSpPr>
            <p:spPr bwMode="auto">
              <a:xfrm flipH="1">
                <a:off x="3504" y="597"/>
                <a:ext cx="720" cy="213"/>
              </a:xfrm>
              <a:prstGeom prst="straightConnector1">
                <a:avLst/>
              </a:prstGeom>
              <a:noFill/>
              <a:ln w="9525">
                <a:solidFill>
                  <a:srgbClr val="FE4114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0" name="AutoShape 54"/>
              <p:cNvCxnSpPr>
                <a:cxnSpLocks noChangeShapeType="1"/>
              </p:cNvCxnSpPr>
              <p:nvPr/>
            </p:nvCxnSpPr>
            <p:spPr bwMode="auto">
              <a:xfrm flipH="1">
                <a:off x="3504" y="288"/>
                <a:ext cx="336" cy="528"/>
              </a:xfrm>
              <a:prstGeom prst="straightConnector1">
                <a:avLst/>
              </a:prstGeom>
              <a:noFill/>
              <a:ln w="9525">
                <a:solidFill>
                  <a:srgbClr val="FE4114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1" name="AutoShape 55"/>
              <p:cNvCxnSpPr>
                <a:cxnSpLocks noChangeShapeType="1"/>
              </p:cNvCxnSpPr>
              <p:nvPr/>
            </p:nvCxnSpPr>
            <p:spPr bwMode="auto">
              <a:xfrm flipH="1" flipV="1">
                <a:off x="3408" y="240"/>
                <a:ext cx="96" cy="576"/>
              </a:xfrm>
              <a:prstGeom prst="straightConnector1">
                <a:avLst/>
              </a:prstGeom>
              <a:noFill/>
              <a:ln w="9525">
                <a:solidFill>
                  <a:srgbClr val="FE4114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2" name="AutoShape 56"/>
              <p:cNvCxnSpPr>
                <a:cxnSpLocks noChangeShapeType="1"/>
              </p:cNvCxnSpPr>
              <p:nvPr/>
            </p:nvCxnSpPr>
            <p:spPr bwMode="auto">
              <a:xfrm flipH="1" flipV="1">
                <a:off x="2976" y="384"/>
                <a:ext cx="528" cy="432"/>
              </a:xfrm>
              <a:prstGeom prst="straightConnector1">
                <a:avLst/>
              </a:prstGeom>
              <a:noFill/>
              <a:ln w="9525">
                <a:solidFill>
                  <a:srgbClr val="FE4114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3" name="AutoShape 57"/>
              <p:cNvCxnSpPr>
                <a:cxnSpLocks noChangeShapeType="1"/>
              </p:cNvCxnSpPr>
              <p:nvPr/>
            </p:nvCxnSpPr>
            <p:spPr bwMode="auto">
              <a:xfrm flipH="1">
                <a:off x="2880" y="816"/>
                <a:ext cx="624" cy="48"/>
              </a:xfrm>
              <a:prstGeom prst="straightConnector1">
                <a:avLst/>
              </a:prstGeom>
              <a:noFill/>
              <a:ln w="9525">
                <a:solidFill>
                  <a:srgbClr val="FE4114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3" name="组合 2"/>
          <p:cNvGrpSpPr/>
          <p:nvPr/>
        </p:nvGrpSpPr>
        <p:grpSpPr>
          <a:xfrm>
            <a:off x="1687148" y="1051194"/>
            <a:ext cx="5641848" cy="1646154"/>
            <a:chOff x="1969945" y="428462"/>
            <a:chExt cx="7522464" cy="2194872"/>
          </a:xfrm>
        </p:grpSpPr>
        <p:grpSp>
          <p:nvGrpSpPr>
            <p:cNvPr id="39" name="Group 83"/>
            <p:cNvGrpSpPr/>
            <p:nvPr/>
          </p:nvGrpSpPr>
          <p:grpSpPr bwMode="auto">
            <a:xfrm>
              <a:off x="4428759" y="922340"/>
              <a:ext cx="518214" cy="856785"/>
              <a:chOff x="419" y="912"/>
              <a:chExt cx="363" cy="849"/>
            </a:xfrm>
          </p:grpSpPr>
          <p:sp>
            <p:nvSpPr>
              <p:cNvPr id="40" name="Text Box 74"/>
              <p:cNvSpPr txBox="1">
                <a:spLocks noChangeArrowheads="1"/>
              </p:cNvSpPr>
              <p:nvPr/>
            </p:nvSpPr>
            <p:spPr bwMode="auto">
              <a:xfrm>
                <a:off x="464" y="912"/>
                <a:ext cx="298" cy="4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800" dirty="0">
                    <a:solidFill>
                      <a:srgbClr val="E64823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</a:t>
                </a:r>
                <a:endParaRPr lang="en-US" altLang="zh-CN" sz="1800" dirty="0">
                  <a:solidFill>
                    <a:srgbClr val="E64823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1" name="Text Box 75"/>
              <p:cNvSpPr txBox="1">
                <a:spLocks noChangeArrowheads="1"/>
              </p:cNvSpPr>
              <p:nvPr/>
            </p:nvSpPr>
            <p:spPr bwMode="auto">
              <a:xfrm>
                <a:off x="455" y="1273"/>
                <a:ext cx="298" cy="4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800" dirty="0">
                    <a:solidFill>
                      <a:srgbClr val="E64823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9</a:t>
                </a:r>
                <a:endParaRPr lang="en-US" altLang="zh-CN" sz="1800" dirty="0">
                  <a:solidFill>
                    <a:srgbClr val="E64823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2" name="Line 76"/>
              <p:cNvSpPr>
                <a:spLocks noChangeShapeType="1"/>
              </p:cNvSpPr>
              <p:nvPr/>
            </p:nvSpPr>
            <p:spPr bwMode="auto">
              <a:xfrm>
                <a:off x="419" y="1321"/>
                <a:ext cx="363" cy="0"/>
              </a:xfrm>
              <a:prstGeom prst="line">
                <a:avLst/>
              </a:prstGeom>
              <a:noFill/>
              <a:ln w="28575">
                <a:solidFill>
                  <a:srgbClr val="E64823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1969945" y="428462"/>
              <a:ext cx="7522464" cy="2194872"/>
              <a:chOff x="2020930" y="1621472"/>
              <a:chExt cx="7522464" cy="2194872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3364467" y="1621472"/>
                <a:ext cx="5255825" cy="1231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50000"/>
                  </a:lnSpc>
                </a:pPr>
                <a:r>
                  <a:rPr lang="zh-CN" altLang="en-US" sz="1800" dirty="0">
                    <a:solidFill>
                      <a:srgbClr val="E64823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小新、爸爸、妈妈一起吃一个蛋糕，每人吃       个，</a:t>
                </a:r>
                <a:r>
                  <a:rPr lang="en-US" altLang="zh-CN" sz="1800" dirty="0">
                    <a:solidFill>
                      <a:srgbClr val="E64823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3</a:t>
                </a:r>
                <a:r>
                  <a:rPr lang="zh-CN" altLang="en-US" sz="1800" dirty="0">
                    <a:solidFill>
                      <a:srgbClr val="E64823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人一共吃多少个？</a:t>
                </a:r>
                <a:endParaRPr lang="zh-CN" altLang="en-US" sz="1800" dirty="0">
                  <a:solidFill>
                    <a:srgbClr val="E64823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75" name="MH_Other_131"/>
              <p:cNvPicPr>
                <a:picLocks noChangeAspect="1"/>
              </p:cNvPicPr>
              <p:nvPr/>
            </p:nvPicPr>
            <p:blipFill rotWithShape="1">
              <a:blip r:embed="rId2" cstate="email">
                <a:duotone>
                  <a:prstClr val="black"/>
                  <a:srgbClr val="D9C3A5">
                    <a:tint val="50000"/>
                    <a:satMod val="180000"/>
                  </a:srgbClr>
                </a:duotone>
              </a:blip>
              <a:srcRect/>
              <a:stretch>
                <a:fillRect/>
              </a:stretch>
            </p:blipFill>
            <p:spPr>
              <a:xfrm flipH="1">
                <a:off x="2020930" y="1828130"/>
                <a:ext cx="7522464" cy="1988214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71" name="Group 7"/>
          <p:cNvGrpSpPr/>
          <p:nvPr/>
        </p:nvGrpSpPr>
        <p:grpSpPr bwMode="auto">
          <a:xfrm>
            <a:off x="1877713" y="796224"/>
            <a:ext cx="625913" cy="560443"/>
            <a:chOff x="113" y="663"/>
            <a:chExt cx="1179" cy="1180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72" name="Oval 8"/>
            <p:cNvSpPr>
              <a:spLocks noChangeArrowheads="1"/>
            </p:cNvSpPr>
            <p:nvPr/>
          </p:nvSpPr>
          <p:spPr bwMode="auto">
            <a:xfrm>
              <a:off x="113" y="663"/>
              <a:ext cx="1179" cy="118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3" name="Line 9"/>
            <p:cNvSpPr>
              <a:spLocks noChangeShapeType="1"/>
            </p:cNvSpPr>
            <p:nvPr/>
          </p:nvSpPr>
          <p:spPr bwMode="auto">
            <a:xfrm>
              <a:off x="702" y="663"/>
              <a:ext cx="0" cy="59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" name="Line 10"/>
            <p:cNvSpPr>
              <a:spLocks noChangeShapeType="1"/>
            </p:cNvSpPr>
            <p:nvPr/>
          </p:nvSpPr>
          <p:spPr bwMode="auto">
            <a:xfrm flipV="1">
              <a:off x="702" y="845"/>
              <a:ext cx="409" cy="40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" name="Line 11"/>
            <p:cNvSpPr>
              <a:spLocks noChangeShapeType="1"/>
            </p:cNvSpPr>
            <p:nvPr/>
          </p:nvSpPr>
          <p:spPr bwMode="auto">
            <a:xfrm flipV="1">
              <a:off x="702" y="1162"/>
              <a:ext cx="590" cy="9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6" name="Line 12"/>
            <p:cNvSpPr>
              <a:spLocks noChangeShapeType="1"/>
            </p:cNvSpPr>
            <p:nvPr/>
          </p:nvSpPr>
          <p:spPr bwMode="auto">
            <a:xfrm>
              <a:off x="294" y="845"/>
              <a:ext cx="409" cy="40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7" name="Line 13"/>
            <p:cNvSpPr>
              <a:spLocks noChangeShapeType="1"/>
            </p:cNvSpPr>
            <p:nvPr/>
          </p:nvSpPr>
          <p:spPr bwMode="auto">
            <a:xfrm flipV="1">
              <a:off x="113" y="1253"/>
              <a:ext cx="590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8" name="Line 14"/>
            <p:cNvSpPr>
              <a:spLocks noChangeShapeType="1"/>
            </p:cNvSpPr>
            <p:nvPr/>
          </p:nvSpPr>
          <p:spPr bwMode="auto">
            <a:xfrm>
              <a:off x="702" y="1253"/>
              <a:ext cx="499" cy="22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9" name="Line 15"/>
            <p:cNvSpPr>
              <a:spLocks noChangeShapeType="1"/>
            </p:cNvSpPr>
            <p:nvPr/>
          </p:nvSpPr>
          <p:spPr bwMode="auto">
            <a:xfrm>
              <a:off x="702" y="1253"/>
              <a:ext cx="272" cy="499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0" name="Line 16"/>
            <p:cNvSpPr>
              <a:spLocks noChangeShapeType="1"/>
            </p:cNvSpPr>
            <p:nvPr/>
          </p:nvSpPr>
          <p:spPr bwMode="auto">
            <a:xfrm flipV="1">
              <a:off x="249" y="1253"/>
              <a:ext cx="453" cy="363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1" name="Line 17"/>
            <p:cNvSpPr>
              <a:spLocks noChangeShapeType="1"/>
            </p:cNvSpPr>
            <p:nvPr/>
          </p:nvSpPr>
          <p:spPr bwMode="auto">
            <a:xfrm flipV="1">
              <a:off x="566" y="1253"/>
              <a:ext cx="136" cy="54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2" name="AutoShape 40"/>
          <p:cNvSpPr>
            <a:spLocks noChangeArrowheads="1"/>
          </p:cNvSpPr>
          <p:nvPr/>
        </p:nvSpPr>
        <p:spPr bwMode="auto">
          <a:xfrm>
            <a:off x="5887032" y="958796"/>
            <a:ext cx="539353" cy="323850"/>
          </a:xfrm>
          <a:prstGeom prst="rightArrow">
            <a:avLst>
              <a:gd name="adj1" fmla="val 50000"/>
              <a:gd name="adj2" fmla="val 41636"/>
            </a:avLst>
          </a:prstGeom>
          <a:solidFill>
            <a:srgbClr val="0000CC"/>
          </a:solidFill>
          <a:ln w="9525">
            <a:solidFill>
              <a:schemeClr val="accent3">
                <a:lumMod val="50000"/>
              </a:schemeClr>
            </a:solidFill>
            <a:miter lim="800000"/>
          </a:ln>
          <a:effectLst/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183" name="弧形 182"/>
          <p:cNvSpPr/>
          <p:nvPr/>
        </p:nvSpPr>
        <p:spPr bwMode="auto">
          <a:xfrm rot="12663142">
            <a:off x="1886720" y="770309"/>
            <a:ext cx="617823" cy="631727"/>
          </a:xfrm>
          <a:prstGeom prst="arc">
            <a:avLst>
              <a:gd name="adj1" fmla="val 17669849"/>
              <a:gd name="adj2" fmla="val 888814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84" name="Group 83"/>
          <p:cNvGrpSpPr/>
          <p:nvPr/>
        </p:nvGrpSpPr>
        <p:grpSpPr bwMode="auto">
          <a:xfrm>
            <a:off x="3860773" y="989431"/>
            <a:ext cx="416499" cy="665709"/>
            <a:chOff x="287" y="1152"/>
            <a:chExt cx="389" cy="1615"/>
          </a:xfrm>
        </p:grpSpPr>
        <p:sp>
          <p:nvSpPr>
            <p:cNvPr id="185" name="Text Box 74"/>
            <p:cNvSpPr txBox="1">
              <a:spLocks noChangeArrowheads="1"/>
            </p:cNvSpPr>
            <p:nvPr/>
          </p:nvSpPr>
          <p:spPr bwMode="auto">
            <a:xfrm>
              <a:off x="370" y="1152"/>
              <a:ext cx="306" cy="896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6" name="Text Box 75"/>
            <p:cNvSpPr txBox="1">
              <a:spLocks noChangeArrowheads="1"/>
            </p:cNvSpPr>
            <p:nvPr/>
          </p:nvSpPr>
          <p:spPr bwMode="auto">
            <a:xfrm>
              <a:off x="358" y="1871"/>
              <a:ext cx="306" cy="896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9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7" name="Line 76"/>
            <p:cNvSpPr>
              <a:spLocks noChangeShapeType="1"/>
            </p:cNvSpPr>
            <p:nvPr/>
          </p:nvSpPr>
          <p:spPr bwMode="auto">
            <a:xfrm>
              <a:off x="287" y="1982"/>
              <a:ext cx="36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ffectLst/>
          </p:spPr>
          <p:txBody>
            <a:bodyPr/>
            <a:lstStyle/>
            <a:p>
              <a:endParaRPr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88" name="Group 83"/>
          <p:cNvGrpSpPr/>
          <p:nvPr/>
        </p:nvGrpSpPr>
        <p:grpSpPr bwMode="auto">
          <a:xfrm>
            <a:off x="2470106" y="1014546"/>
            <a:ext cx="388661" cy="625938"/>
            <a:chOff x="295" y="1842"/>
            <a:chExt cx="363" cy="827"/>
          </a:xfrm>
        </p:grpSpPr>
        <p:sp>
          <p:nvSpPr>
            <p:cNvPr id="189" name="Text Box 74"/>
            <p:cNvSpPr txBox="1">
              <a:spLocks noChangeArrowheads="1"/>
            </p:cNvSpPr>
            <p:nvPr/>
          </p:nvSpPr>
          <p:spPr bwMode="auto">
            <a:xfrm>
              <a:off x="340" y="1842"/>
              <a:ext cx="306" cy="48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0" name="Text Box 75"/>
            <p:cNvSpPr txBox="1">
              <a:spLocks noChangeArrowheads="1"/>
            </p:cNvSpPr>
            <p:nvPr/>
          </p:nvSpPr>
          <p:spPr bwMode="auto">
            <a:xfrm>
              <a:off x="331" y="2181"/>
              <a:ext cx="306" cy="48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9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1" name="Line 76"/>
            <p:cNvSpPr>
              <a:spLocks noChangeShapeType="1"/>
            </p:cNvSpPr>
            <p:nvPr/>
          </p:nvSpPr>
          <p:spPr bwMode="auto">
            <a:xfrm>
              <a:off x="295" y="2251"/>
              <a:ext cx="36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ffectLst/>
          </p:spPr>
          <p:txBody>
            <a:bodyPr/>
            <a:lstStyle/>
            <a:p>
              <a:endParaRPr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92" name="Group 83"/>
          <p:cNvGrpSpPr/>
          <p:nvPr/>
        </p:nvGrpSpPr>
        <p:grpSpPr bwMode="auto">
          <a:xfrm>
            <a:off x="7502483" y="1019869"/>
            <a:ext cx="388661" cy="625938"/>
            <a:chOff x="295" y="1842"/>
            <a:chExt cx="363" cy="827"/>
          </a:xfrm>
        </p:grpSpPr>
        <p:sp>
          <p:nvSpPr>
            <p:cNvPr id="193" name="Text Box 74"/>
            <p:cNvSpPr txBox="1">
              <a:spLocks noChangeArrowheads="1"/>
            </p:cNvSpPr>
            <p:nvPr/>
          </p:nvSpPr>
          <p:spPr bwMode="auto">
            <a:xfrm>
              <a:off x="340" y="1842"/>
              <a:ext cx="306" cy="48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6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4" name="Text Box 75"/>
            <p:cNvSpPr txBox="1">
              <a:spLocks noChangeArrowheads="1"/>
            </p:cNvSpPr>
            <p:nvPr/>
          </p:nvSpPr>
          <p:spPr bwMode="auto">
            <a:xfrm>
              <a:off x="331" y="2181"/>
              <a:ext cx="306" cy="48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9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5" name="Line 76"/>
            <p:cNvSpPr>
              <a:spLocks noChangeShapeType="1"/>
            </p:cNvSpPr>
            <p:nvPr/>
          </p:nvSpPr>
          <p:spPr bwMode="auto">
            <a:xfrm>
              <a:off x="295" y="2251"/>
              <a:ext cx="36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ffectLst/>
          </p:spPr>
          <p:txBody>
            <a:bodyPr/>
            <a:lstStyle/>
            <a:p>
              <a:endParaRPr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96" name="组合 195"/>
          <p:cNvGrpSpPr/>
          <p:nvPr/>
        </p:nvGrpSpPr>
        <p:grpSpPr>
          <a:xfrm>
            <a:off x="3322632" y="773701"/>
            <a:ext cx="625913" cy="631748"/>
            <a:chOff x="3767961" y="1337967"/>
            <a:chExt cx="834551" cy="842330"/>
          </a:xfrm>
        </p:grpSpPr>
        <p:grpSp>
          <p:nvGrpSpPr>
            <p:cNvPr id="197" name="Group 7"/>
            <p:cNvGrpSpPr/>
            <p:nvPr/>
          </p:nvGrpSpPr>
          <p:grpSpPr bwMode="auto">
            <a:xfrm>
              <a:off x="3767961" y="1361205"/>
              <a:ext cx="834551" cy="747257"/>
              <a:chOff x="113" y="663"/>
              <a:chExt cx="1179" cy="118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199" name="Oval 8"/>
              <p:cNvSpPr>
                <a:spLocks noChangeArrowheads="1"/>
              </p:cNvSpPr>
              <p:nvPr/>
            </p:nvSpPr>
            <p:spPr bwMode="auto">
              <a:xfrm>
                <a:off x="113" y="663"/>
                <a:ext cx="1179" cy="118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0" name="Line 9"/>
              <p:cNvSpPr>
                <a:spLocks noChangeShapeType="1"/>
              </p:cNvSpPr>
              <p:nvPr/>
            </p:nvSpPr>
            <p:spPr bwMode="auto">
              <a:xfrm>
                <a:off x="702" y="663"/>
                <a:ext cx="0" cy="590"/>
              </a:xfrm>
              <a:prstGeom prst="line">
                <a:avLst/>
              </a:prstGeom>
              <a:grpFill/>
              <a:ln w="9525">
                <a:solidFill>
                  <a:schemeClr val="accent4">
                    <a:lumMod val="60000"/>
                    <a:lumOff val="40000"/>
                  </a:schemeClr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1" name="Line 10"/>
              <p:cNvSpPr>
                <a:spLocks noChangeShapeType="1"/>
              </p:cNvSpPr>
              <p:nvPr/>
            </p:nvSpPr>
            <p:spPr bwMode="auto">
              <a:xfrm flipV="1">
                <a:off x="702" y="845"/>
                <a:ext cx="409" cy="408"/>
              </a:xfrm>
              <a:prstGeom prst="line">
                <a:avLst/>
              </a:prstGeom>
              <a:grpFill/>
              <a:ln w="9525">
                <a:solidFill>
                  <a:schemeClr val="accent4">
                    <a:lumMod val="60000"/>
                    <a:lumOff val="40000"/>
                  </a:schemeClr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2" name="Line 11"/>
              <p:cNvSpPr>
                <a:spLocks noChangeShapeType="1"/>
              </p:cNvSpPr>
              <p:nvPr/>
            </p:nvSpPr>
            <p:spPr bwMode="auto">
              <a:xfrm flipV="1">
                <a:off x="702" y="1162"/>
                <a:ext cx="590" cy="9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3" name="Line 12"/>
              <p:cNvSpPr>
                <a:spLocks noChangeShapeType="1"/>
              </p:cNvSpPr>
              <p:nvPr/>
            </p:nvSpPr>
            <p:spPr bwMode="auto">
              <a:xfrm>
                <a:off x="294" y="845"/>
                <a:ext cx="409" cy="408"/>
              </a:xfrm>
              <a:prstGeom prst="line">
                <a:avLst/>
              </a:prstGeom>
              <a:grpFill/>
              <a:ln w="9525">
                <a:solidFill>
                  <a:schemeClr val="accent4">
                    <a:lumMod val="60000"/>
                    <a:lumOff val="40000"/>
                  </a:schemeClr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" name="Line 13"/>
              <p:cNvSpPr>
                <a:spLocks noChangeShapeType="1"/>
              </p:cNvSpPr>
              <p:nvPr/>
            </p:nvSpPr>
            <p:spPr bwMode="auto">
              <a:xfrm flipV="1">
                <a:off x="113" y="1253"/>
                <a:ext cx="590" cy="0"/>
              </a:xfrm>
              <a:prstGeom prst="line">
                <a:avLst/>
              </a:prstGeom>
              <a:grpFill/>
              <a:ln w="9525">
                <a:solidFill>
                  <a:srgbClr val="0070C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" name="Line 14"/>
              <p:cNvSpPr>
                <a:spLocks noChangeShapeType="1"/>
              </p:cNvSpPr>
              <p:nvPr/>
            </p:nvSpPr>
            <p:spPr bwMode="auto">
              <a:xfrm>
                <a:off x="702" y="1253"/>
                <a:ext cx="499" cy="22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" name="Line 15"/>
              <p:cNvSpPr>
                <a:spLocks noChangeShapeType="1"/>
              </p:cNvSpPr>
              <p:nvPr/>
            </p:nvSpPr>
            <p:spPr bwMode="auto">
              <a:xfrm>
                <a:off x="702" y="1253"/>
                <a:ext cx="272" cy="499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" name="Line 16"/>
              <p:cNvSpPr>
                <a:spLocks noChangeShapeType="1"/>
              </p:cNvSpPr>
              <p:nvPr/>
            </p:nvSpPr>
            <p:spPr bwMode="auto">
              <a:xfrm flipV="1">
                <a:off x="249" y="1253"/>
                <a:ext cx="453" cy="363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" name="Line 17"/>
              <p:cNvSpPr>
                <a:spLocks noChangeShapeType="1"/>
              </p:cNvSpPr>
              <p:nvPr/>
            </p:nvSpPr>
            <p:spPr bwMode="auto">
              <a:xfrm flipV="1">
                <a:off x="566" y="1253"/>
                <a:ext cx="136" cy="544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98" name="弧形 197"/>
            <p:cNvSpPr/>
            <p:nvPr/>
          </p:nvSpPr>
          <p:spPr bwMode="auto">
            <a:xfrm rot="18884421">
              <a:off x="3759849" y="1346782"/>
              <a:ext cx="842330" cy="824699"/>
            </a:xfrm>
            <a:prstGeom prst="arc">
              <a:avLst>
                <a:gd name="adj1" fmla="val 16364668"/>
                <a:gd name="adj2" fmla="val 358765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09" name="组合 208"/>
          <p:cNvGrpSpPr/>
          <p:nvPr/>
        </p:nvGrpSpPr>
        <p:grpSpPr>
          <a:xfrm rot="1300148">
            <a:off x="6837869" y="782638"/>
            <a:ext cx="610479" cy="599364"/>
            <a:chOff x="8389333" y="1271741"/>
            <a:chExt cx="834551" cy="776334"/>
          </a:xfrm>
        </p:grpSpPr>
        <p:grpSp>
          <p:nvGrpSpPr>
            <p:cNvPr id="210" name="Group 7"/>
            <p:cNvGrpSpPr/>
            <p:nvPr/>
          </p:nvGrpSpPr>
          <p:grpSpPr bwMode="auto">
            <a:xfrm>
              <a:off x="8389333" y="1292165"/>
              <a:ext cx="834551" cy="747257"/>
              <a:chOff x="113" y="663"/>
              <a:chExt cx="1179" cy="118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12" name="Oval 8"/>
              <p:cNvSpPr>
                <a:spLocks noChangeArrowheads="1"/>
              </p:cNvSpPr>
              <p:nvPr/>
            </p:nvSpPr>
            <p:spPr bwMode="auto">
              <a:xfrm>
                <a:off x="113" y="663"/>
                <a:ext cx="1179" cy="118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3" name="Line 9"/>
              <p:cNvSpPr>
                <a:spLocks noChangeShapeType="1"/>
              </p:cNvSpPr>
              <p:nvPr/>
            </p:nvSpPr>
            <p:spPr bwMode="auto">
              <a:xfrm>
                <a:off x="702" y="663"/>
                <a:ext cx="0" cy="590"/>
              </a:xfrm>
              <a:prstGeom prst="line">
                <a:avLst/>
              </a:prstGeom>
              <a:grpFill/>
              <a:ln w="9525">
                <a:solidFill>
                  <a:schemeClr val="accent4">
                    <a:lumMod val="60000"/>
                    <a:lumOff val="40000"/>
                  </a:schemeClr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4" name="Line 10"/>
              <p:cNvSpPr>
                <a:spLocks noChangeShapeType="1"/>
              </p:cNvSpPr>
              <p:nvPr/>
            </p:nvSpPr>
            <p:spPr bwMode="auto">
              <a:xfrm flipV="1">
                <a:off x="702" y="845"/>
                <a:ext cx="409" cy="408"/>
              </a:xfrm>
              <a:prstGeom prst="line">
                <a:avLst/>
              </a:prstGeom>
              <a:grpFill/>
              <a:ln w="9525">
                <a:solidFill>
                  <a:schemeClr val="accent4">
                    <a:lumMod val="60000"/>
                    <a:lumOff val="40000"/>
                  </a:schemeClr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" name="Line 11"/>
              <p:cNvSpPr>
                <a:spLocks noChangeShapeType="1"/>
              </p:cNvSpPr>
              <p:nvPr/>
            </p:nvSpPr>
            <p:spPr bwMode="auto">
              <a:xfrm flipV="1">
                <a:off x="702" y="1162"/>
                <a:ext cx="590" cy="9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6" name="Line 12"/>
              <p:cNvSpPr>
                <a:spLocks noChangeShapeType="1"/>
              </p:cNvSpPr>
              <p:nvPr/>
            </p:nvSpPr>
            <p:spPr bwMode="auto">
              <a:xfrm>
                <a:off x="294" y="845"/>
                <a:ext cx="409" cy="408"/>
              </a:xfrm>
              <a:prstGeom prst="line">
                <a:avLst/>
              </a:prstGeom>
              <a:grpFill/>
              <a:ln w="9525">
                <a:solidFill>
                  <a:schemeClr val="accent4">
                    <a:lumMod val="60000"/>
                    <a:lumOff val="40000"/>
                  </a:schemeClr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7" name="Line 13"/>
              <p:cNvSpPr>
                <a:spLocks noChangeShapeType="1"/>
              </p:cNvSpPr>
              <p:nvPr/>
            </p:nvSpPr>
            <p:spPr bwMode="auto">
              <a:xfrm flipV="1">
                <a:off x="113" y="1253"/>
                <a:ext cx="590" cy="0"/>
              </a:xfrm>
              <a:prstGeom prst="line">
                <a:avLst/>
              </a:prstGeom>
              <a:grpFill/>
              <a:ln w="9525">
                <a:solidFill>
                  <a:srgbClr val="0070C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8" name="Line 14"/>
              <p:cNvSpPr>
                <a:spLocks noChangeShapeType="1"/>
              </p:cNvSpPr>
              <p:nvPr/>
            </p:nvSpPr>
            <p:spPr bwMode="auto">
              <a:xfrm>
                <a:off x="732" y="1253"/>
                <a:ext cx="499" cy="22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9" name="Line 15"/>
              <p:cNvSpPr>
                <a:spLocks noChangeShapeType="1"/>
              </p:cNvSpPr>
              <p:nvPr/>
            </p:nvSpPr>
            <p:spPr bwMode="auto">
              <a:xfrm>
                <a:off x="702" y="1253"/>
                <a:ext cx="272" cy="499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0" name="Line 16"/>
              <p:cNvSpPr>
                <a:spLocks noChangeShapeType="1"/>
              </p:cNvSpPr>
              <p:nvPr/>
            </p:nvSpPr>
            <p:spPr bwMode="auto">
              <a:xfrm flipV="1">
                <a:off x="249" y="1253"/>
                <a:ext cx="453" cy="363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1" name="Line 17"/>
              <p:cNvSpPr>
                <a:spLocks noChangeShapeType="1"/>
              </p:cNvSpPr>
              <p:nvPr/>
            </p:nvSpPr>
            <p:spPr bwMode="auto">
              <a:xfrm flipV="1">
                <a:off x="566" y="1253"/>
                <a:ext cx="136" cy="544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11" name="弧形 210"/>
            <p:cNvSpPr/>
            <p:nvPr/>
          </p:nvSpPr>
          <p:spPr bwMode="auto">
            <a:xfrm rot="12334037">
              <a:off x="8392654" y="1271741"/>
              <a:ext cx="826212" cy="776334"/>
            </a:xfrm>
            <a:prstGeom prst="arc">
              <a:avLst>
                <a:gd name="adj1" fmla="val 15579995"/>
                <a:gd name="adj2" fmla="val 10589285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4727855" y="788882"/>
            <a:ext cx="648104" cy="603798"/>
            <a:chOff x="5571948" y="1276431"/>
            <a:chExt cx="864138" cy="805064"/>
          </a:xfrm>
        </p:grpSpPr>
        <p:grpSp>
          <p:nvGrpSpPr>
            <p:cNvPr id="223" name="Group 7"/>
            <p:cNvGrpSpPr/>
            <p:nvPr/>
          </p:nvGrpSpPr>
          <p:grpSpPr bwMode="auto">
            <a:xfrm>
              <a:off x="5585878" y="1294773"/>
              <a:ext cx="834551" cy="747257"/>
              <a:chOff x="113" y="663"/>
              <a:chExt cx="1179" cy="118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25" name="Oval 8"/>
              <p:cNvSpPr>
                <a:spLocks noChangeArrowheads="1"/>
              </p:cNvSpPr>
              <p:nvPr/>
            </p:nvSpPr>
            <p:spPr bwMode="auto">
              <a:xfrm>
                <a:off x="113" y="663"/>
                <a:ext cx="1179" cy="118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" name="Line 9"/>
              <p:cNvSpPr>
                <a:spLocks noChangeShapeType="1"/>
              </p:cNvSpPr>
              <p:nvPr/>
            </p:nvSpPr>
            <p:spPr bwMode="auto">
              <a:xfrm>
                <a:off x="702" y="663"/>
                <a:ext cx="0" cy="59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" name="Line 10"/>
              <p:cNvSpPr>
                <a:spLocks noChangeShapeType="1"/>
              </p:cNvSpPr>
              <p:nvPr/>
            </p:nvSpPr>
            <p:spPr bwMode="auto">
              <a:xfrm flipV="1">
                <a:off x="702" y="845"/>
                <a:ext cx="409" cy="408"/>
              </a:xfrm>
              <a:prstGeom prst="line">
                <a:avLst/>
              </a:prstGeom>
              <a:grpFill/>
              <a:ln w="9525">
                <a:solidFill>
                  <a:schemeClr val="accent4">
                    <a:lumMod val="60000"/>
                    <a:lumOff val="40000"/>
                  </a:schemeClr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" name="Line 11"/>
              <p:cNvSpPr>
                <a:spLocks noChangeShapeType="1"/>
              </p:cNvSpPr>
              <p:nvPr/>
            </p:nvSpPr>
            <p:spPr bwMode="auto">
              <a:xfrm flipV="1">
                <a:off x="702" y="1162"/>
                <a:ext cx="590" cy="9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9" name="Line 12"/>
              <p:cNvSpPr>
                <a:spLocks noChangeShapeType="1"/>
              </p:cNvSpPr>
              <p:nvPr/>
            </p:nvSpPr>
            <p:spPr bwMode="auto">
              <a:xfrm>
                <a:off x="294" y="845"/>
                <a:ext cx="409" cy="408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0" name="Line 13"/>
              <p:cNvSpPr>
                <a:spLocks noChangeShapeType="1"/>
              </p:cNvSpPr>
              <p:nvPr/>
            </p:nvSpPr>
            <p:spPr bwMode="auto">
              <a:xfrm flipV="1">
                <a:off x="113" y="1253"/>
                <a:ext cx="59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1" name="Line 14"/>
              <p:cNvSpPr>
                <a:spLocks noChangeShapeType="1"/>
              </p:cNvSpPr>
              <p:nvPr/>
            </p:nvSpPr>
            <p:spPr bwMode="auto">
              <a:xfrm>
                <a:off x="702" y="1253"/>
                <a:ext cx="499" cy="22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2" name="Line 15"/>
              <p:cNvSpPr>
                <a:spLocks noChangeShapeType="1"/>
              </p:cNvSpPr>
              <p:nvPr/>
            </p:nvSpPr>
            <p:spPr bwMode="auto">
              <a:xfrm>
                <a:off x="702" y="1253"/>
                <a:ext cx="272" cy="499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3" name="Line 16"/>
              <p:cNvSpPr>
                <a:spLocks noChangeShapeType="1"/>
              </p:cNvSpPr>
              <p:nvPr/>
            </p:nvSpPr>
            <p:spPr bwMode="auto">
              <a:xfrm flipV="1">
                <a:off x="249" y="1253"/>
                <a:ext cx="453" cy="363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4" name="Line 17"/>
              <p:cNvSpPr>
                <a:spLocks noChangeShapeType="1"/>
              </p:cNvSpPr>
              <p:nvPr/>
            </p:nvSpPr>
            <p:spPr bwMode="auto">
              <a:xfrm flipV="1">
                <a:off x="566" y="1253"/>
                <a:ext cx="136" cy="544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24" name="弧形 223"/>
            <p:cNvSpPr/>
            <p:nvPr/>
          </p:nvSpPr>
          <p:spPr bwMode="auto">
            <a:xfrm rot="1506124">
              <a:off x="5571948" y="1276431"/>
              <a:ext cx="864138" cy="805064"/>
            </a:xfrm>
            <a:prstGeom prst="arc">
              <a:avLst>
                <a:gd name="adj1" fmla="val 17307584"/>
                <a:gd name="adj2" fmla="val 21531783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35" name="Group 83"/>
          <p:cNvGrpSpPr/>
          <p:nvPr/>
        </p:nvGrpSpPr>
        <p:grpSpPr bwMode="auto">
          <a:xfrm>
            <a:off x="5311755" y="1015378"/>
            <a:ext cx="416499" cy="665709"/>
            <a:chOff x="287" y="1152"/>
            <a:chExt cx="389" cy="1615"/>
          </a:xfrm>
        </p:grpSpPr>
        <p:sp>
          <p:nvSpPr>
            <p:cNvPr id="236" name="Text Box 74"/>
            <p:cNvSpPr txBox="1">
              <a:spLocks noChangeArrowheads="1"/>
            </p:cNvSpPr>
            <p:nvPr/>
          </p:nvSpPr>
          <p:spPr bwMode="auto">
            <a:xfrm>
              <a:off x="370" y="1152"/>
              <a:ext cx="306" cy="896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7" name="Text Box 75"/>
            <p:cNvSpPr txBox="1">
              <a:spLocks noChangeArrowheads="1"/>
            </p:cNvSpPr>
            <p:nvPr/>
          </p:nvSpPr>
          <p:spPr bwMode="auto">
            <a:xfrm>
              <a:off x="358" y="1871"/>
              <a:ext cx="306" cy="896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9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8" name="Line 76"/>
            <p:cNvSpPr>
              <a:spLocks noChangeShapeType="1"/>
            </p:cNvSpPr>
            <p:nvPr/>
          </p:nvSpPr>
          <p:spPr bwMode="auto">
            <a:xfrm>
              <a:off x="287" y="1982"/>
              <a:ext cx="36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ffectLst/>
          </p:spPr>
          <p:txBody>
            <a:bodyPr/>
            <a:lstStyle/>
            <a:p>
              <a:endParaRPr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39" name="TextBox 123"/>
          <p:cNvSpPr txBox="1"/>
          <p:nvPr/>
        </p:nvSpPr>
        <p:spPr>
          <a:xfrm>
            <a:off x="925564" y="1809119"/>
            <a:ext cx="172819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</a:rPr>
              <a:t>加法算式</a:t>
            </a:r>
            <a:endParaRPr lang="zh-CN" altLang="en-US" sz="1800" dirty="0">
              <a:solidFill>
                <a:srgbClr val="7030A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0" name="TextBox 124"/>
          <p:cNvSpPr txBox="1"/>
          <p:nvPr/>
        </p:nvSpPr>
        <p:spPr>
          <a:xfrm>
            <a:off x="880004" y="2728153"/>
            <a:ext cx="156617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</a:rPr>
              <a:t>乘法算式</a:t>
            </a:r>
            <a:endParaRPr lang="zh-CN" altLang="en-US" sz="1800" dirty="0">
              <a:solidFill>
                <a:srgbClr val="7030A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41" name="组合 240"/>
          <p:cNvGrpSpPr/>
          <p:nvPr/>
        </p:nvGrpSpPr>
        <p:grpSpPr>
          <a:xfrm>
            <a:off x="4748402" y="1542930"/>
            <a:ext cx="1811559" cy="1562753"/>
            <a:chOff x="5673475" y="2558858"/>
            <a:chExt cx="2415412" cy="2083670"/>
          </a:xfrm>
        </p:grpSpPr>
        <p:sp>
          <p:nvSpPr>
            <p:cNvPr id="242" name="Text Box 108"/>
            <p:cNvSpPr txBox="1">
              <a:spLocks noChangeArrowheads="1"/>
            </p:cNvSpPr>
            <p:nvPr/>
          </p:nvSpPr>
          <p:spPr bwMode="auto">
            <a:xfrm>
              <a:off x="5673475" y="2905473"/>
              <a:ext cx="481328" cy="492443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=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43" name="组合 144"/>
            <p:cNvGrpSpPr/>
            <p:nvPr/>
          </p:nvGrpSpPr>
          <p:grpSpPr>
            <a:xfrm>
              <a:off x="6569737" y="2558858"/>
              <a:ext cx="1519150" cy="2083670"/>
              <a:chOff x="5127132" y="2557479"/>
              <a:chExt cx="1571945" cy="2083670"/>
            </a:xfrm>
          </p:grpSpPr>
          <p:sp>
            <p:nvSpPr>
              <p:cNvPr id="248" name="Text Box 104"/>
              <p:cNvSpPr txBox="1">
                <a:spLocks noChangeArrowheads="1"/>
              </p:cNvSpPr>
              <p:nvPr/>
            </p:nvSpPr>
            <p:spPr bwMode="auto">
              <a:xfrm>
                <a:off x="6444209" y="4148706"/>
                <a:ext cx="254868" cy="49244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endPara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49" name="TextBox 119"/>
              <p:cNvSpPr txBox="1"/>
              <p:nvPr/>
            </p:nvSpPr>
            <p:spPr>
              <a:xfrm>
                <a:off x="5127132" y="2557479"/>
                <a:ext cx="864096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     </a:t>
                </a:r>
                <a:r>
                  <a:rPr lang="en-US" altLang="zh-CN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( </a:t>
                </a:r>
                <a:r>
                  <a:rPr lang="zh-CN" altLang="en-US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个</a:t>
                </a:r>
                <a:r>
                  <a:rPr lang="zh-CN" altLang="en-US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）</a:t>
                </a:r>
                <a:endParaRPr lang="zh-CN" altLang="en-US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244" name="Group 83"/>
            <p:cNvGrpSpPr/>
            <p:nvPr/>
          </p:nvGrpSpPr>
          <p:grpSpPr bwMode="auto">
            <a:xfrm>
              <a:off x="6078951" y="2719665"/>
              <a:ext cx="518214" cy="867887"/>
              <a:chOff x="295" y="1842"/>
              <a:chExt cx="363" cy="860"/>
            </a:xfrm>
          </p:grpSpPr>
          <p:sp>
            <p:nvSpPr>
              <p:cNvPr id="245" name="Text Box 74"/>
              <p:cNvSpPr txBox="1">
                <a:spLocks noChangeArrowheads="1"/>
              </p:cNvSpPr>
              <p:nvPr/>
            </p:nvSpPr>
            <p:spPr bwMode="auto">
              <a:xfrm>
                <a:off x="340" y="1842"/>
                <a:ext cx="306" cy="4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</a:t>
                </a:r>
                <a:endPara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46" name="Text Box 75"/>
              <p:cNvSpPr txBox="1">
                <a:spLocks noChangeArrowheads="1"/>
              </p:cNvSpPr>
              <p:nvPr/>
            </p:nvSpPr>
            <p:spPr bwMode="auto">
              <a:xfrm>
                <a:off x="331" y="2214"/>
                <a:ext cx="306" cy="4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3</a:t>
                </a:r>
                <a:endPara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47" name="Line 76"/>
              <p:cNvSpPr>
                <a:spLocks noChangeShapeType="1"/>
              </p:cNvSpPr>
              <p:nvPr/>
            </p:nvSpPr>
            <p:spPr bwMode="auto">
              <a:xfrm>
                <a:off x="295" y="2251"/>
                <a:ext cx="363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250" name="组合 249"/>
          <p:cNvGrpSpPr/>
          <p:nvPr/>
        </p:nvGrpSpPr>
        <p:grpSpPr>
          <a:xfrm>
            <a:off x="4098929" y="1684531"/>
            <a:ext cx="681048" cy="642590"/>
            <a:chOff x="4735926" y="2732596"/>
            <a:chExt cx="908064" cy="856786"/>
          </a:xfrm>
        </p:grpSpPr>
        <p:sp>
          <p:nvSpPr>
            <p:cNvPr id="251" name="Text Box 108"/>
            <p:cNvSpPr txBox="1">
              <a:spLocks noChangeArrowheads="1"/>
            </p:cNvSpPr>
            <p:nvPr/>
          </p:nvSpPr>
          <p:spPr bwMode="auto">
            <a:xfrm>
              <a:off x="4735926" y="2878593"/>
              <a:ext cx="389851" cy="49244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=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52" name="Group 83"/>
            <p:cNvGrpSpPr/>
            <p:nvPr/>
          </p:nvGrpSpPr>
          <p:grpSpPr bwMode="auto">
            <a:xfrm>
              <a:off x="5125776" y="2732596"/>
              <a:ext cx="518214" cy="856786"/>
              <a:chOff x="295" y="1842"/>
              <a:chExt cx="363" cy="849"/>
            </a:xfrm>
          </p:grpSpPr>
          <p:sp>
            <p:nvSpPr>
              <p:cNvPr id="253" name="Text Box 74"/>
              <p:cNvSpPr txBox="1">
                <a:spLocks noChangeArrowheads="1"/>
              </p:cNvSpPr>
              <p:nvPr/>
            </p:nvSpPr>
            <p:spPr bwMode="auto">
              <a:xfrm>
                <a:off x="340" y="1842"/>
                <a:ext cx="306" cy="4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6</a:t>
                </a:r>
                <a:endPara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4" name="Text Box 75"/>
              <p:cNvSpPr txBox="1">
                <a:spLocks noChangeArrowheads="1"/>
              </p:cNvSpPr>
              <p:nvPr/>
            </p:nvSpPr>
            <p:spPr bwMode="auto">
              <a:xfrm>
                <a:off x="331" y="2203"/>
                <a:ext cx="306" cy="4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9</a:t>
                </a:r>
                <a:endPara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5" name="Line 76"/>
              <p:cNvSpPr>
                <a:spLocks noChangeShapeType="1"/>
              </p:cNvSpPr>
              <p:nvPr/>
            </p:nvSpPr>
            <p:spPr bwMode="auto">
              <a:xfrm>
                <a:off x="295" y="2251"/>
                <a:ext cx="363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256" name="组合 255"/>
          <p:cNvGrpSpPr/>
          <p:nvPr/>
        </p:nvGrpSpPr>
        <p:grpSpPr>
          <a:xfrm>
            <a:off x="2449106" y="1667131"/>
            <a:ext cx="1692214" cy="664924"/>
            <a:chOff x="2529457" y="2712088"/>
            <a:chExt cx="2256285" cy="886565"/>
          </a:xfrm>
        </p:grpSpPr>
        <p:grpSp>
          <p:nvGrpSpPr>
            <p:cNvPr id="257" name="Group 83"/>
            <p:cNvGrpSpPr/>
            <p:nvPr/>
          </p:nvGrpSpPr>
          <p:grpSpPr bwMode="auto">
            <a:xfrm>
              <a:off x="3404117" y="2712088"/>
              <a:ext cx="518214" cy="878988"/>
              <a:chOff x="295" y="1842"/>
              <a:chExt cx="363" cy="871"/>
            </a:xfrm>
          </p:grpSpPr>
          <p:sp>
            <p:nvSpPr>
              <p:cNvPr id="268" name="Text Box 74"/>
              <p:cNvSpPr txBox="1">
                <a:spLocks noChangeArrowheads="1"/>
              </p:cNvSpPr>
              <p:nvPr/>
            </p:nvSpPr>
            <p:spPr bwMode="auto">
              <a:xfrm>
                <a:off x="340" y="1842"/>
                <a:ext cx="306" cy="4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</a:t>
                </a:r>
                <a:endPara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9" name="Text Box 75"/>
              <p:cNvSpPr txBox="1">
                <a:spLocks noChangeArrowheads="1"/>
              </p:cNvSpPr>
              <p:nvPr/>
            </p:nvSpPr>
            <p:spPr bwMode="auto">
              <a:xfrm>
                <a:off x="331" y="2225"/>
                <a:ext cx="306" cy="4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9</a:t>
                </a:r>
                <a:endPara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0" name="Line 76"/>
              <p:cNvSpPr>
                <a:spLocks noChangeShapeType="1"/>
              </p:cNvSpPr>
              <p:nvPr/>
            </p:nvSpPr>
            <p:spPr bwMode="auto">
              <a:xfrm>
                <a:off x="295" y="2251"/>
                <a:ext cx="363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258" name="Text Box 106"/>
            <p:cNvSpPr txBox="1">
              <a:spLocks noChangeArrowheads="1"/>
            </p:cNvSpPr>
            <p:nvPr/>
          </p:nvSpPr>
          <p:spPr bwMode="auto">
            <a:xfrm>
              <a:off x="3027405" y="2879161"/>
              <a:ext cx="360363" cy="492443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+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9" name="Text Box 107"/>
            <p:cNvSpPr txBox="1">
              <a:spLocks noChangeArrowheads="1"/>
            </p:cNvSpPr>
            <p:nvPr/>
          </p:nvSpPr>
          <p:spPr bwMode="auto">
            <a:xfrm>
              <a:off x="3868183" y="2871181"/>
              <a:ext cx="360363" cy="492443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+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60" name="Group 83"/>
            <p:cNvGrpSpPr/>
            <p:nvPr/>
          </p:nvGrpSpPr>
          <p:grpSpPr bwMode="auto">
            <a:xfrm>
              <a:off x="2529457" y="2719665"/>
              <a:ext cx="518214" cy="878988"/>
              <a:chOff x="295" y="1842"/>
              <a:chExt cx="363" cy="871"/>
            </a:xfrm>
          </p:grpSpPr>
          <p:sp>
            <p:nvSpPr>
              <p:cNvPr id="265" name="Text Box 74"/>
              <p:cNvSpPr txBox="1">
                <a:spLocks noChangeArrowheads="1"/>
              </p:cNvSpPr>
              <p:nvPr/>
            </p:nvSpPr>
            <p:spPr bwMode="auto">
              <a:xfrm>
                <a:off x="340" y="1842"/>
                <a:ext cx="306" cy="4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</a:t>
                </a:r>
                <a:endPara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6" name="Text Box 75"/>
              <p:cNvSpPr txBox="1">
                <a:spLocks noChangeArrowheads="1"/>
              </p:cNvSpPr>
              <p:nvPr/>
            </p:nvSpPr>
            <p:spPr bwMode="auto">
              <a:xfrm>
                <a:off x="331" y="2225"/>
                <a:ext cx="306" cy="4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9</a:t>
                </a:r>
                <a:endPara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7" name="Line 76"/>
              <p:cNvSpPr>
                <a:spLocks noChangeShapeType="1"/>
              </p:cNvSpPr>
              <p:nvPr/>
            </p:nvSpPr>
            <p:spPr bwMode="auto">
              <a:xfrm>
                <a:off x="295" y="2251"/>
                <a:ext cx="363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261" name="Group 83"/>
            <p:cNvGrpSpPr/>
            <p:nvPr/>
          </p:nvGrpSpPr>
          <p:grpSpPr bwMode="auto">
            <a:xfrm>
              <a:off x="4267528" y="2719665"/>
              <a:ext cx="518214" cy="867887"/>
              <a:chOff x="295" y="1842"/>
              <a:chExt cx="363" cy="860"/>
            </a:xfrm>
          </p:grpSpPr>
          <p:sp>
            <p:nvSpPr>
              <p:cNvPr id="262" name="Text Box 74"/>
              <p:cNvSpPr txBox="1">
                <a:spLocks noChangeArrowheads="1"/>
              </p:cNvSpPr>
              <p:nvPr/>
            </p:nvSpPr>
            <p:spPr bwMode="auto">
              <a:xfrm>
                <a:off x="340" y="1842"/>
                <a:ext cx="306" cy="4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</a:t>
                </a:r>
                <a:endPara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3" name="Text Box 75"/>
              <p:cNvSpPr txBox="1">
                <a:spLocks noChangeArrowheads="1"/>
              </p:cNvSpPr>
              <p:nvPr/>
            </p:nvSpPr>
            <p:spPr bwMode="auto">
              <a:xfrm>
                <a:off x="331" y="2214"/>
                <a:ext cx="306" cy="4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9</a:t>
                </a:r>
                <a:endPara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4" name="Line 76"/>
              <p:cNvSpPr>
                <a:spLocks noChangeShapeType="1"/>
              </p:cNvSpPr>
              <p:nvPr/>
            </p:nvSpPr>
            <p:spPr bwMode="auto">
              <a:xfrm>
                <a:off x="295" y="2251"/>
                <a:ext cx="363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273" name="矩形 272"/>
          <p:cNvSpPr/>
          <p:nvPr/>
        </p:nvSpPr>
        <p:spPr>
          <a:xfrm>
            <a:off x="1335394" y="3615041"/>
            <a:ext cx="13854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100" b="1" dirty="0">
              <a:solidFill>
                <a:srgbClr val="000000"/>
              </a:solidFill>
              <a:effectLst>
                <a:glow rad="215900">
                  <a:srgbClr val="FFFF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276" name="Group 113"/>
          <p:cNvGrpSpPr/>
          <p:nvPr/>
        </p:nvGrpSpPr>
        <p:grpSpPr bwMode="auto">
          <a:xfrm>
            <a:off x="4606004" y="2542470"/>
            <a:ext cx="965132" cy="830516"/>
            <a:chOff x="2013" y="3201"/>
            <a:chExt cx="912" cy="657"/>
          </a:xfrm>
        </p:grpSpPr>
        <p:sp>
          <p:nvSpPr>
            <p:cNvPr id="277" name="Text Box 109"/>
            <p:cNvSpPr txBox="1">
              <a:spLocks noChangeArrowheads="1"/>
            </p:cNvSpPr>
            <p:nvPr/>
          </p:nvSpPr>
          <p:spPr bwMode="auto">
            <a:xfrm>
              <a:off x="2336" y="3566"/>
              <a:ext cx="309" cy="29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9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8" name="Text Box 111"/>
            <p:cNvSpPr txBox="1">
              <a:spLocks noChangeArrowheads="1"/>
            </p:cNvSpPr>
            <p:nvPr/>
          </p:nvSpPr>
          <p:spPr bwMode="auto">
            <a:xfrm>
              <a:off x="2013" y="3201"/>
              <a:ext cx="912" cy="29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2+2+2</a:t>
              </a:r>
              <a:endPara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9" name="Line 112"/>
            <p:cNvSpPr>
              <a:spLocks noChangeShapeType="1"/>
            </p:cNvSpPr>
            <p:nvPr/>
          </p:nvSpPr>
          <p:spPr bwMode="auto">
            <a:xfrm>
              <a:off x="2064" y="3521"/>
              <a:ext cx="816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ffectLst/>
          </p:spPr>
          <p:txBody>
            <a:bodyPr/>
            <a:lstStyle/>
            <a:p>
              <a:endParaRPr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80" name="Text Box 114"/>
          <p:cNvSpPr txBox="1">
            <a:spLocks noChangeArrowheads="1"/>
          </p:cNvSpPr>
          <p:nvPr/>
        </p:nvSpPr>
        <p:spPr bwMode="auto">
          <a:xfrm>
            <a:off x="5469596" y="2704038"/>
            <a:ext cx="216024" cy="4385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</a:rPr>
              <a:t>=</a:t>
            </a:r>
            <a:endParaRPr lang="en-US" altLang="zh-CN" sz="2400" b="1" dirty="0">
              <a:solidFill>
                <a:srgbClr val="000000"/>
              </a:solidFill>
            </a:endParaRPr>
          </a:p>
        </p:txBody>
      </p:sp>
      <p:grpSp>
        <p:nvGrpSpPr>
          <p:cNvPr id="281" name="Group 115"/>
          <p:cNvGrpSpPr/>
          <p:nvPr/>
        </p:nvGrpSpPr>
        <p:grpSpPr bwMode="auto">
          <a:xfrm>
            <a:off x="6549737" y="2571828"/>
            <a:ext cx="334902" cy="731044"/>
            <a:chOff x="1099" y="1934"/>
            <a:chExt cx="375" cy="614"/>
          </a:xfrm>
        </p:grpSpPr>
        <p:sp>
          <p:nvSpPr>
            <p:cNvPr id="282" name="Text Box 116"/>
            <p:cNvSpPr txBox="1">
              <a:spLocks noChangeArrowheads="1"/>
            </p:cNvSpPr>
            <p:nvPr/>
          </p:nvSpPr>
          <p:spPr bwMode="auto">
            <a:xfrm>
              <a:off x="1099" y="1934"/>
              <a:ext cx="367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6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3" name="Line 117"/>
            <p:cNvSpPr>
              <a:spLocks noChangeShapeType="1"/>
            </p:cNvSpPr>
            <p:nvPr/>
          </p:nvSpPr>
          <p:spPr bwMode="auto">
            <a:xfrm>
              <a:off x="1111" y="2251"/>
              <a:ext cx="36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ffectLst/>
          </p:spPr>
          <p:txBody>
            <a:bodyPr/>
            <a:lstStyle/>
            <a:p>
              <a:endParaRPr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4" name="Text Box 118"/>
            <p:cNvSpPr txBox="1">
              <a:spLocks noChangeArrowheads="1"/>
            </p:cNvSpPr>
            <p:nvPr/>
          </p:nvSpPr>
          <p:spPr bwMode="auto">
            <a:xfrm>
              <a:off x="1101" y="2238"/>
              <a:ext cx="213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9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85" name="Text Box 119"/>
          <p:cNvSpPr txBox="1">
            <a:spLocks noChangeArrowheads="1"/>
          </p:cNvSpPr>
          <p:nvPr/>
        </p:nvSpPr>
        <p:spPr bwMode="auto">
          <a:xfrm>
            <a:off x="6268084" y="2712237"/>
            <a:ext cx="292388" cy="43858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 dirty="0"/>
              <a:t>=</a:t>
            </a:r>
            <a:endParaRPr lang="en-US" altLang="zh-CN" sz="2400" b="1" dirty="0"/>
          </a:p>
        </p:txBody>
      </p:sp>
      <p:grpSp>
        <p:nvGrpSpPr>
          <p:cNvPr id="286" name="Group 126"/>
          <p:cNvGrpSpPr/>
          <p:nvPr/>
        </p:nvGrpSpPr>
        <p:grpSpPr bwMode="auto">
          <a:xfrm>
            <a:off x="5686126" y="2571824"/>
            <a:ext cx="646245" cy="744141"/>
            <a:chOff x="3107" y="3204"/>
            <a:chExt cx="544" cy="625"/>
          </a:xfrm>
        </p:grpSpPr>
        <p:sp>
          <p:nvSpPr>
            <p:cNvPr id="287" name="Text Box 120"/>
            <p:cNvSpPr txBox="1">
              <a:spLocks noChangeArrowheads="1"/>
            </p:cNvSpPr>
            <p:nvPr/>
          </p:nvSpPr>
          <p:spPr bwMode="auto">
            <a:xfrm>
              <a:off x="3288" y="3519"/>
              <a:ext cx="276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9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8" name="Text Box 121"/>
            <p:cNvSpPr txBox="1">
              <a:spLocks noChangeArrowheads="1"/>
            </p:cNvSpPr>
            <p:nvPr/>
          </p:nvSpPr>
          <p:spPr bwMode="auto">
            <a:xfrm>
              <a:off x="3107" y="3204"/>
              <a:ext cx="544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2×3</a:t>
              </a:r>
              <a:endPara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9" name="Line 123"/>
            <p:cNvSpPr>
              <a:spLocks noChangeShapeType="1"/>
            </p:cNvSpPr>
            <p:nvPr/>
          </p:nvSpPr>
          <p:spPr bwMode="auto">
            <a:xfrm>
              <a:off x="3144" y="3527"/>
              <a:ext cx="499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ffectLst/>
          </p:spPr>
          <p:txBody>
            <a:bodyPr/>
            <a:lstStyle/>
            <a:p>
              <a:endParaRPr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90" name="Text Box 124"/>
          <p:cNvSpPr txBox="1">
            <a:spLocks noChangeArrowheads="1"/>
          </p:cNvSpPr>
          <p:nvPr/>
        </p:nvSpPr>
        <p:spPr bwMode="auto">
          <a:xfrm>
            <a:off x="6884640" y="2699436"/>
            <a:ext cx="292388" cy="43858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 dirty="0"/>
              <a:t>=</a:t>
            </a:r>
            <a:endParaRPr lang="en-US" altLang="zh-CN" sz="2400" b="1" dirty="0"/>
          </a:p>
        </p:txBody>
      </p:sp>
      <p:grpSp>
        <p:nvGrpSpPr>
          <p:cNvPr id="291" name="组合 290"/>
          <p:cNvGrpSpPr/>
          <p:nvPr/>
        </p:nvGrpSpPr>
        <p:grpSpPr>
          <a:xfrm>
            <a:off x="2229739" y="2498176"/>
            <a:ext cx="807858" cy="912139"/>
            <a:chOff x="1547664" y="5013175"/>
            <a:chExt cx="1077144" cy="1192357"/>
          </a:xfrm>
        </p:grpSpPr>
        <p:sp>
          <p:nvSpPr>
            <p:cNvPr id="292" name="Text Box 131"/>
            <p:cNvSpPr txBox="1">
              <a:spLocks noChangeArrowheads="1"/>
            </p:cNvSpPr>
            <p:nvPr/>
          </p:nvSpPr>
          <p:spPr bwMode="auto">
            <a:xfrm>
              <a:off x="1691680" y="5301208"/>
              <a:ext cx="545343" cy="543143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zh-CN" sz="2100" b="1" dirty="0">
                  <a:solidFill>
                    <a:srgbClr val="000000"/>
                  </a:solidFill>
                </a:rPr>
                <a:t>×</a:t>
              </a:r>
              <a:endParaRPr lang="en-US" altLang="zh-CN" sz="2100" b="1" dirty="0">
                <a:solidFill>
                  <a:srgbClr val="000000"/>
                </a:solidFill>
              </a:endParaRPr>
            </a:p>
          </p:txBody>
        </p:sp>
        <p:grpSp>
          <p:nvGrpSpPr>
            <p:cNvPr id="293" name="Group 134"/>
            <p:cNvGrpSpPr/>
            <p:nvPr/>
          </p:nvGrpSpPr>
          <p:grpSpPr bwMode="auto">
            <a:xfrm>
              <a:off x="2123728" y="5013175"/>
              <a:ext cx="501080" cy="1192357"/>
              <a:chOff x="295" y="1887"/>
              <a:chExt cx="421" cy="751"/>
            </a:xfrm>
          </p:grpSpPr>
          <p:sp>
            <p:nvSpPr>
              <p:cNvPr id="295" name="Text Box 135"/>
              <p:cNvSpPr txBox="1">
                <a:spLocks noChangeArrowheads="1"/>
              </p:cNvSpPr>
              <p:nvPr/>
            </p:nvSpPr>
            <p:spPr bwMode="auto">
              <a:xfrm>
                <a:off x="356" y="1887"/>
                <a:ext cx="360" cy="34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2100" b="1" dirty="0">
                    <a:solidFill>
                      <a:srgbClr val="000000"/>
                    </a:solidFill>
                  </a:rPr>
                  <a:t>2</a:t>
                </a:r>
                <a:endParaRPr lang="en-US" altLang="zh-CN" sz="21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6" name="Text Box 136"/>
              <p:cNvSpPr txBox="1">
                <a:spLocks noChangeArrowheads="1"/>
              </p:cNvSpPr>
              <p:nvPr/>
            </p:nvSpPr>
            <p:spPr bwMode="auto">
              <a:xfrm>
                <a:off x="340" y="2296"/>
                <a:ext cx="360" cy="34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2100" b="1" dirty="0">
                    <a:solidFill>
                      <a:srgbClr val="000000"/>
                    </a:solidFill>
                  </a:rPr>
                  <a:t>9</a:t>
                </a:r>
                <a:endParaRPr lang="en-US" altLang="zh-CN" sz="21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" name="Line 137"/>
              <p:cNvSpPr>
                <a:spLocks noChangeShapeType="1"/>
              </p:cNvSpPr>
              <p:nvPr/>
            </p:nvSpPr>
            <p:spPr bwMode="auto">
              <a:xfrm>
                <a:off x="295" y="2251"/>
                <a:ext cx="363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94" name="Text Box 138"/>
            <p:cNvSpPr txBox="1">
              <a:spLocks noChangeArrowheads="1"/>
            </p:cNvSpPr>
            <p:nvPr/>
          </p:nvSpPr>
          <p:spPr bwMode="auto">
            <a:xfrm>
              <a:off x="1547664" y="5301208"/>
              <a:ext cx="365807" cy="543143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zh-CN" sz="2100" b="1" dirty="0">
                  <a:solidFill>
                    <a:srgbClr val="000000"/>
                  </a:solidFill>
                </a:rPr>
                <a:t>3</a:t>
              </a:r>
              <a:endParaRPr lang="en-US" altLang="zh-CN" sz="21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298" name="Text Box 114"/>
          <p:cNvSpPr txBox="1">
            <a:spLocks noChangeArrowheads="1"/>
          </p:cNvSpPr>
          <p:nvPr/>
        </p:nvSpPr>
        <p:spPr bwMode="auto">
          <a:xfrm>
            <a:off x="2985823" y="2736307"/>
            <a:ext cx="293591" cy="4385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</a:rPr>
              <a:t>=</a:t>
            </a:r>
            <a:endParaRPr lang="en-US" altLang="zh-CN" sz="2400" b="1" dirty="0">
              <a:solidFill>
                <a:srgbClr val="000000"/>
              </a:solidFill>
            </a:endParaRPr>
          </a:p>
        </p:txBody>
      </p:sp>
      <p:grpSp>
        <p:nvGrpSpPr>
          <p:cNvPr id="299" name="Group 94"/>
          <p:cNvGrpSpPr/>
          <p:nvPr/>
        </p:nvGrpSpPr>
        <p:grpSpPr bwMode="auto">
          <a:xfrm>
            <a:off x="4196012" y="2503515"/>
            <a:ext cx="360784" cy="856060"/>
            <a:chOff x="295" y="1887"/>
            <a:chExt cx="485" cy="719"/>
          </a:xfrm>
        </p:grpSpPr>
        <p:sp>
          <p:nvSpPr>
            <p:cNvPr id="300" name="Text Box 95"/>
            <p:cNvSpPr txBox="1">
              <a:spLocks noChangeArrowheads="1"/>
            </p:cNvSpPr>
            <p:nvPr/>
          </p:nvSpPr>
          <p:spPr bwMode="auto">
            <a:xfrm>
              <a:off x="340" y="1887"/>
              <a:ext cx="440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1" name="Text Box 96"/>
            <p:cNvSpPr txBox="1">
              <a:spLocks noChangeArrowheads="1"/>
            </p:cNvSpPr>
            <p:nvPr/>
          </p:nvSpPr>
          <p:spPr bwMode="auto">
            <a:xfrm>
              <a:off x="340" y="2296"/>
              <a:ext cx="440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9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2" name="Line 97"/>
            <p:cNvSpPr>
              <a:spLocks noChangeShapeType="1"/>
            </p:cNvSpPr>
            <p:nvPr/>
          </p:nvSpPr>
          <p:spPr bwMode="auto">
            <a:xfrm>
              <a:off x="295" y="2251"/>
              <a:ext cx="36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ffectLst/>
          </p:spPr>
          <p:txBody>
            <a:bodyPr/>
            <a:lstStyle/>
            <a:p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03" name="Group 94"/>
          <p:cNvGrpSpPr/>
          <p:nvPr/>
        </p:nvGrpSpPr>
        <p:grpSpPr bwMode="auto">
          <a:xfrm>
            <a:off x="3687901" y="2515866"/>
            <a:ext cx="382059" cy="856060"/>
            <a:chOff x="295" y="1887"/>
            <a:chExt cx="428" cy="719"/>
          </a:xfrm>
        </p:grpSpPr>
        <p:sp>
          <p:nvSpPr>
            <p:cNvPr id="304" name="Text Box 95"/>
            <p:cNvSpPr txBox="1">
              <a:spLocks noChangeArrowheads="1"/>
            </p:cNvSpPr>
            <p:nvPr/>
          </p:nvSpPr>
          <p:spPr bwMode="auto">
            <a:xfrm>
              <a:off x="356" y="1887"/>
              <a:ext cx="367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5" name="Text Box 96"/>
            <p:cNvSpPr txBox="1">
              <a:spLocks noChangeArrowheads="1"/>
            </p:cNvSpPr>
            <p:nvPr/>
          </p:nvSpPr>
          <p:spPr bwMode="auto">
            <a:xfrm>
              <a:off x="340" y="2296"/>
              <a:ext cx="367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9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6" name="Line 97"/>
            <p:cNvSpPr>
              <a:spLocks noChangeShapeType="1"/>
            </p:cNvSpPr>
            <p:nvPr/>
          </p:nvSpPr>
          <p:spPr bwMode="auto">
            <a:xfrm>
              <a:off x="295" y="2251"/>
              <a:ext cx="36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ffectLst/>
          </p:spPr>
          <p:txBody>
            <a:bodyPr/>
            <a:lstStyle/>
            <a:p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07" name="Group 94"/>
          <p:cNvGrpSpPr/>
          <p:nvPr/>
        </p:nvGrpSpPr>
        <p:grpSpPr bwMode="auto">
          <a:xfrm>
            <a:off x="3255853" y="2515866"/>
            <a:ext cx="360784" cy="856060"/>
            <a:chOff x="295" y="1887"/>
            <a:chExt cx="485" cy="719"/>
          </a:xfrm>
        </p:grpSpPr>
        <p:sp>
          <p:nvSpPr>
            <p:cNvPr id="308" name="Text Box 95"/>
            <p:cNvSpPr txBox="1">
              <a:spLocks noChangeArrowheads="1"/>
            </p:cNvSpPr>
            <p:nvPr/>
          </p:nvSpPr>
          <p:spPr bwMode="auto">
            <a:xfrm>
              <a:off x="340" y="1887"/>
              <a:ext cx="440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" name="Text Box 96"/>
            <p:cNvSpPr txBox="1">
              <a:spLocks noChangeArrowheads="1"/>
            </p:cNvSpPr>
            <p:nvPr/>
          </p:nvSpPr>
          <p:spPr bwMode="auto">
            <a:xfrm>
              <a:off x="340" y="2296"/>
              <a:ext cx="440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9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" name="Line 97"/>
            <p:cNvSpPr>
              <a:spLocks noChangeShapeType="1"/>
            </p:cNvSpPr>
            <p:nvPr/>
          </p:nvSpPr>
          <p:spPr bwMode="auto">
            <a:xfrm>
              <a:off x="295" y="2251"/>
              <a:ext cx="36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ffectLst/>
          </p:spPr>
          <p:txBody>
            <a:bodyPr/>
            <a:lstStyle/>
            <a:p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11" name="矩形 310"/>
          <p:cNvSpPr/>
          <p:nvPr/>
        </p:nvSpPr>
        <p:spPr>
          <a:xfrm>
            <a:off x="3957931" y="2714200"/>
            <a:ext cx="293591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400" b="1" dirty="0"/>
              <a:t>+</a:t>
            </a:r>
            <a:endParaRPr lang="en-US" altLang="zh-CN" sz="2400" b="1" dirty="0"/>
          </a:p>
        </p:txBody>
      </p:sp>
      <p:sp>
        <p:nvSpPr>
          <p:cNvPr id="312" name="矩形 311"/>
          <p:cNvSpPr/>
          <p:nvPr/>
        </p:nvSpPr>
        <p:spPr>
          <a:xfrm>
            <a:off x="3471877" y="2714200"/>
            <a:ext cx="293591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400" b="1" dirty="0"/>
              <a:t>+</a:t>
            </a:r>
            <a:endParaRPr lang="en-US" altLang="zh-CN" sz="2400" b="1" dirty="0"/>
          </a:p>
        </p:txBody>
      </p:sp>
      <p:sp>
        <p:nvSpPr>
          <p:cNvPr id="313" name="矩形 312"/>
          <p:cNvSpPr/>
          <p:nvPr/>
        </p:nvSpPr>
        <p:spPr>
          <a:xfrm>
            <a:off x="4411795" y="2723361"/>
            <a:ext cx="293591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en-US" altLang="zh-CN" sz="2400" b="1" dirty="0"/>
              <a:t>=</a:t>
            </a:r>
            <a:endParaRPr lang="en-US" altLang="zh-CN" sz="2400" b="1" dirty="0"/>
          </a:p>
        </p:txBody>
      </p:sp>
      <p:sp>
        <p:nvSpPr>
          <p:cNvPr id="314" name="流程图: 可选过程 313"/>
          <p:cNvSpPr/>
          <p:nvPr/>
        </p:nvSpPr>
        <p:spPr bwMode="auto">
          <a:xfrm>
            <a:off x="2210331" y="2473990"/>
            <a:ext cx="767179" cy="921750"/>
          </a:xfrm>
          <a:prstGeom prst="flowChartAlternateProcess">
            <a:avLst/>
          </a:prstGeom>
          <a:solidFill>
            <a:srgbClr val="FF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15" name="组合 314"/>
          <p:cNvGrpSpPr/>
          <p:nvPr/>
        </p:nvGrpSpPr>
        <p:grpSpPr>
          <a:xfrm>
            <a:off x="2208336" y="2515764"/>
            <a:ext cx="859367" cy="847144"/>
            <a:chOff x="1643476" y="5012614"/>
            <a:chExt cx="1008349" cy="1151077"/>
          </a:xfrm>
        </p:grpSpPr>
        <p:sp>
          <p:nvSpPr>
            <p:cNvPr id="316" name="Text Box 131"/>
            <p:cNvSpPr txBox="1">
              <a:spLocks noChangeArrowheads="1"/>
            </p:cNvSpPr>
            <p:nvPr/>
          </p:nvSpPr>
          <p:spPr bwMode="auto">
            <a:xfrm>
              <a:off x="1907704" y="5301208"/>
              <a:ext cx="423579" cy="50183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×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317" name="Group 134"/>
            <p:cNvGrpSpPr/>
            <p:nvPr/>
          </p:nvGrpSpPr>
          <p:grpSpPr bwMode="auto">
            <a:xfrm>
              <a:off x="1643476" y="5012614"/>
              <a:ext cx="433238" cy="1151077"/>
              <a:chOff x="315" y="1887"/>
              <a:chExt cx="364" cy="725"/>
            </a:xfrm>
          </p:grpSpPr>
          <p:sp>
            <p:nvSpPr>
              <p:cNvPr id="319" name="Text Box 135"/>
              <p:cNvSpPr txBox="1">
                <a:spLocks noChangeArrowheads="1"/>
              </p:cNvSpPr>
              <p:nvPr/>
            </p:nvSpPr>
            <p:spPr bwMode="auto">
              <a:xfrm>
                <a:off x="356" y="1887"/>
                <a:ext cx="323" cy="31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</a:t>
                </a:r>
                <a:endPara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20" name="Text Box 136"/>
              <p:cNvSpPr txBox="1">
                <a:spLocks noChangeArrowheads="1"/>
              </p:cNvSpPr>
              <p:nvPr/>
            </p:nvSpPr>
            <p:spPr bwMode="auto">
              <a:xfrm>
                <a:off x="340" y="2296"/>
                <a:ext cx="323" cy="31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9</a:t>
                </a:r>
                <a:endPara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21" name="Line 137"/>
              <p:cNvSpPr>
                <a:spLocks noChangeShapeType="1"/>
              </p:cNvSpPr>
              <p:nvPr/>
            </p:nvSpPr>
            <p:spPr bwMode="auto">
              <a:xfrm flipH="1" flipV="1">
                <a:off x="315" y="2246"/>
                <a:ext cx="291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318" name="Text Box 138"/>
            <p:cNvSpPr txBox="1">
              <a:spLocks noChangeArrowheads="1"/>
            </p:cNvSpPr>
            <p:nvPr/>
          </p:nvSpPr>
          <p:spPr bwMode="auto">
            <a:xfrm>
              <a:off x="2267744" y="5301208"/>
              <a:ext cx="384081" cy="50183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22" name="圆角矩形 321"/>
          <p:cNvSpPr/>
          <p:nvPr/>
        </p:nvSpPr>
        <p:spPr bwMode="auto">
          <a:xfrm>
            <a:off x="2167227" y="2469079"/>
            <a:ext cx="3366224" cy="925829"/>
          </a:xfrm>
          <a:prstGeom prst="roundRect">
            <a:avLst>
              <a:gd name="adj" fmla="val 14986"/>
            </a:avLst>
          </a:prstGeom>
          <a:solidFill>
            <a:srgbClr val="FF66FF">
              <a:alpha val="96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23" name="组合 322"/>
          <p:cNvGrpSpPr/>
          <p:nvPr/>
        </p:nvGrpSpPr>
        <p:grpSpPr>
          <a:xfrm>
            <a:off x="7166753" y="2557432"/>
            <a:ext cx="1227841" cy="734616"/>
            <a:chOff x="7884366" y="5098899"/>
            <a:chExt cx="1637120" cy="979488"/>
          </a:xfrm>
        </p:grpSpPr>
        <p:grpSp>
          <p:nvGrpSpPr>
            <p:cNvPr id="324" name="Group 85"/>
            <p:cNvGrpSpPr/>
            <p:nvPr/>
          </p:nvGrpSpPr>
          <p:grpSpPr bwMode="auto">
            <a:xfrm>
              <a:off x="7884366" y="5098899"/>
              <a:ext cx="527870" cy="979488"/>
              <a:chOff x="2971" y="2622"/>
              <a:chExt cx="380" cy="617"/>
            </a:xfrm>
          </p:grpSpPr>
          <p:sp>
            <p:nvSpPr>
              <p:cNvPr id="326" name="Text Box 80"/>
              <p:cNvSpPr txBox="1">
                <a:spLocks noChangeArrowheads="1"/>
              </p:cNvSpPr>
              <p:nvPr/>
            </p:nvSpPr>
            <p:spPr bwMode="auto">
              <a:xfrm>
                <a:off x="3037" y="2929"/>
                <a:ext cx="314" cy="31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3</a:t>
                </a:r>
                <a:endPara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27" name="Text Box 81"/>
              <p:cNvSpPr txBox="1">
                <a:spLocks noChangeArrowheads="1"/>
              </p:cNvSpPr>
              <p:nvPr/>
            </p:nvSpPr>
            <p:spPr bwMode="auto">
              <a:xfrm>
                <a:off x="3021" y="2622"/>
                <a:ext cx="314" cy="31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</a:t>
                </a:r>
                <a:endPara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28" name="Line 82"/>
              <p:cNvSpPr>
                <a:spLocks noChangeShapeType="1"/>
              </p:cNvSpPr>
              <p:nvPr/>
            </p:nvSpPr>
            <p:spPr bwMode="auto">
              <a:xfrm>
                <a:off x="2971" y="2931"/>
                <a:ext cx="363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325" name="矩形 324"/>
            <p:cNvSpPr/>
            <p:nvPr/>
          </p:nvSpPr>
          <p:spPr>
            <a:xfrm>
              <a:off x="8172400" y="5301208"/>
              <a:ext cx="1349086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  ( </a:t>
              </a:r>
              <a:r>
                <a:rPr lang="zh-CN" altLang="en-US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个 ）</a:t>
              </a:r>
              <a:endParaRPr lang="zh-CN" altLang="en-US" sz="18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29" name="组合 328"/>
          <p:cNvGrpSpPr/>
          <p:nvPr/>
        </p:nvGrpSpPr>
        <p:grpSpPr>
          <a:xfrm>
            <a:off x="3215381" y="2562206"/>
            <a:ext cx="1622290" cy="809721"/>
            <a:chOff x="1619672" y="5074524"/>
            <a:chExt cx="1050205" cy="1079629"/>
          </a:xfrm>
        </p:grpSpPr>
        <p:sp>
          <p:nvSpPr>
            <p:cNvPr id="330" name="Text Box 131"/>
            <p:cNvSpPr txBox="1">
              <a:spLocks noChangeArrowheads="1"/>
            </p:cNvSpPr>
            <p:nvPr/>
          </p:nvSpPr>
          <p:spPr bwMode="auto">
            <a:xfrm>
              <a:off x="2039208" y="5372655"/>
              <a:ext cx="233694" cy="492443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×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331" name="Group 134"/>
            <p:cNvGrpSpPr/>
            <p:nvPr/>
          </p:nvGrpSpPr>
          <p:grpSpPr bwMode="auto">
            <a:xfrm>
              <a:off x="1619672" y="5074524"/>
              <a:ext cx="314218" cy="1079629"/>
              <a:chOff x="295" y="1926"/>
              <a:chExt cx="264" cy="680"/>
            </a:xfrm>
          </p:grpSpPr>
          <p:sp>
            <p:nvSpPr>
              <p:cNvPr id="333" name="Text Box 135"/>
              <p:cNvSpPr txBox="1">
                <a:spLocks noChangeArrowheads="1"/>
              </p:cNvSpPr>
              <p:nvPr/>
            </p:nvSpPr>
            <p:spPr bwMode="auto">
              <a:xfrm>
                <a:off x="334" y="1926"/>
                <a:ext cx="178" cy="31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</a:t>
                </a:r>
                <a:endPara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34" name="Text Box 136"/>
              <p:cNvSpPr txBox="1">
                <a:spLocks noChangeArrowheads="1"/>
              </p:cNvSpPr>
              <p:nvPr/>
            </p:nvSpPr>
            <p:spPr bwMode="auto">
              <a:xfrm>
                <a:off x="340" y="2296"/>
                <a:ext cx="178" cy="31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9</a:t>
                </a:r>
                <a:endPara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35" name="Line 137"/>
              <p:cNvSpPr>
                <a:spLocks noChangeShapeType="1"/>
              </p:cNvSpPr>
              <p:nvPr/>
            </p:nvSpPr>
            <p:spPr bwMode="auto">
              <a:xfrm flipV="1">
                <a:off x="295" y="2250"/>
                <a:ext cx="264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332" name="Text Box 138"/>
            <p:cNvSpPr txBox="1">
              <a:spLocks noChangeArrowheads="1"/>
            </p:cNvSpPr>
            <p:nvPr/>
          </p:nvSpPr>
          <p:spPr bwMode="auto">
            <a:xfrm>
              <a:off x="2457974" y="5343639"/>
              <a:ext cx="211903" cy="492443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36" name="组合 335"/>
          <p:cNvGrpSpPr/>
          <p:nvPr/>
        </p:nvGrpSpPr>
        <p:grpSpPr>
          <a:xfrm>
            <a:off x="6205098" y="1938873"/>
            <a:ext cx="2387174" cy="563077"/>
            <a:chOff x="7600174" y="1853311"/>
            <a:chExt cx="2391975" cy="1296144"/>
          </a:xfrm>
        </p:grpSpPr>
        <p:sp>
          <p:nvSpPr>
            <p:cNvPr id="337" name="云形标注 336"/>
            <p:cNvSpPr/>
            <p:nvPr/>
          </p:nvSpPr>
          <p:spPr bwMode="auto">
            <a:xfrm>
              <a:off x="7600174" y="1853311"/>
              <a:ext cx="2304256" cy="1296144"/>
            </a:xfrm>
            <a:prstGeom prst="cloudCallout">
              <a:avLst/>
            </a:prstGeom>
            <a:solidFill>
              <a:srgbClr val="CCCC00">
                <a:alpha val="2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8" name="TextBox 161"/>
            <p:cNvSpPr txBox="1"/>
            <p:nvPr/>
          </p:nvSpPr>
          <p:spPr>
            <a:xfrm>
              <a:off x="7903917" y="2070541"/>
              <a:ext cx="2088232" cy="850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b="1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分子</a:t>
              </a:r>
              <a:r>
                <a:rPr lang="en-US" altLang="zh-CN" sz="1800" b="1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6</a:t>
              </a:r>
              <a:r>
                <a:rPr lang="zh-CN" altLang="en-US" sz="1800" b="1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怎么来的？</a:t>
              </a:r>
              <a:endParaRPr lang="zh-CN" altLang="en-US" sz="18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83148" y="3577042"/>
            <a:ext cx="6794200" cy="1072622"/>
            <a:chOff x="1310863" y="4769389"/>
            <a:chExt cx="9058933" cy="1430163"/>
          </a:xfrm>
        </p:grpSpPr>
        <p:sp>
          <p:nvSpPr>
            <p:cNvPr id="272" name="文本框 271"/>
            <p:cNvSpPr txBox="1"/>
            <p:nvPr/>
          </p:nvSpPr>
          <p:spPr>
            <a:xfrm>
              <a:off x="8779720" y="4769389"/>
              <a:ext cx="159007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b="1" dirty="0">
                  <a:solidFill>
                    <a:srgbClr val="CC0066"/>
                  </a:solidFill>
                  <a:latin typeface="微软雅黑" panose="020B0503020204020204" charset="-122"/>
                  <a:ea typeface="微软雅黑" panose="020B0503020204020204" charset="-122"/>
                </a:rPr>
                <a:t>就 是求</a:t>
              </a:r>
              <a:endParaRPr lang="zh-CN" altLang="en-US" sz="1800" dirty="0">
                <a:solidFill>
                  <a:srgbClr val="CC0066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310863" y="4769389"/>
              <a:ext cx="7652531" cy="1430163"/>
              <a:chOff x="1310863" y="4769389"/>
              <a:chExt cx="7652531" cy="1430163"/>
            </a:xfrm>
          </p:grpSpPr>
          <p:sp>
            <p:nvSpPr>
              <p:cNvPr id="271" name="文本框 270"/>
              <p:cNvSpPr txBox="1"/>
              <p:nvPr/>
            </p:nvSpPr>
            <p:spPr>
              <a:xfrm>
                <a:off x="2947452" y="4769389"/>
                <a:ext cx="6015942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800" b="1" dirty="0">
                    <a:latin typeface="微软雅黑" panose="020B0503020204020204" charset="-122"/>
                    <a:ea typeface="微软雅黑" panose="020B0503020204020204" charset="-122"/>
                  </a:rPr>
                  <a:t>分数乘整数的意义与整数乘法的意义相同，</a:t>
                </a:r>
                <a:endParaRPr lang="zh-CN" altLang="en-US" sz="1800" b="1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4" name="文本框 273"/>
              <p:cNvSpPr txBox="1"/>
              <p:nvPr/>
            </p:nvSpPr>
            <p:spPr>
              <a:xfrm>
                <a:off x="2965808" y="5302377"/>
                <a:ext cx="4762823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800" b="1" dirty="0">
                    <a:solidFill>
                      <a:srgbClr val="CC0066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几个相同加数和的简便运算。</a:t>
                </a:r>
                <a:endParaRPr lang="zh-CN" altLang="en-US" sz="1800" b="1" dirty="0">
                  <a:solidFill>
                    <a:srgbClr val="CC0066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339" name="Picture 2" descr="D:\我的文档\Tencent Files\514269640\FileRecv\资源\QQ截图20151211213309_副本.png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 flipH="1">
                <a:off x="1310863" y="4862916"/>
                <a:ext cx="1289021" cy="13366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7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25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5"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9" dur="1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4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9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4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8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3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8" dur="20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" grpId="0" animBg="1"/>
      <p:bldP spid="183" grpId="0" animBg="1"/>
      <p:bldP spid="239" grpId="0" build="allAtOnce"/>
      <p:bldP spid="240" grpId="0" build="allAtOnce"/>
      <p:bldP spid="280" grpId="0"/>
      <p:bldP spid="285" grpId="0"/>
      <p:bldP spid="290" grpId="0"/>
      <p:bldP spid="298" grpId="0"/>
      <p:bldP spid="311" grpId="0"/>
      <p:bldP spid="312" grpId="0"/>
      <p:bldP spid="313" grpId="0"/>
      <p:bldP spid="314" grpId="0" animBg="1"/>
      <p:bldP spid="3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816523" y="1983708"/>
            <a:ext cx="1102502" cy="732325"/>
            <a:chOff x="1619672" y="5149158"/>
            <a:chExt cx="952037" cy="976432"/>
          </a:xfrm>
        </p:grpSpPr>
        <p:sp>
          <p:nvSpPr>
            <p:cNvPr id="4" name="Text Box 131"/>
            <p:cNvSpPr txBox="1">
              <a:spLocks noChangeArrowheads="1"/>
            </p:cNvSpPr>
            <p:nvPr/>
          </p:nvSpPr>
          <p:spPr bwMode="auto">
            <a:xfrm>
              <a:off x="1976673" y="5345832"/>
              <a:ext cx="490295" cy="49244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×   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5" name="Group 134"/>
            <p:cNvGrpSpPr/>
            <p:nvPr/>
          </p:nvGrpSpPr>
          <p:grpSpPr bwMode="auto">
            <a:xfrm>
              <a:off x="1619672" y="5149158"/>
              <a:ext cx="336831" cy="976432"/>
              <a:chOff x="295" y="1973"/>
              <a:chExt cx="283" cy="615"/>
            </a:xfrm>
          </p:grpSpPr>
          <p:sp>
            <p:nvSpPr>
              <p:cNvPr id="7" name="Text Box 135"/>
              <p:cNvSpPr txBox="1">
                <a:spLocks noChangeArrowheads="1"/>
              </p:cNvSpPr>
              <p:nvPr/>
            </p:nvSpPr>
            <p:spPr bwMode="auto">
              <a:xfrm>
                <a:off x="341" y="1973"/>
                <a:ext cx="237" cy="31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</a:t>
                </a:r>
                <a:endPara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" name="Text Box 136"/>
              <p:cNvSpPr txBox="1">
                <a:spLocks noChangeArrowheads="1"/>
              </p:cNvSpPr>
              <p:nvPr/>
            </p:nvSpPr>
            <p:spPr bwMode="auto">
              <a:xfrm>
                <a:off x="341" y="2278"/>
                <a:ext cx="237" cy="31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9</a:t>
                </a:r>
                <a:endPara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9" name="Line 137"/>
              <p:cNvSpPr>
                <a:spLocks noChangeShapeType="1"/>
              </p:cNvSpPr>
              <p:nvPr/>
            </p:nvSpPr>
            <p:spPr bwMode="auto">
              <a:xfrm flipV="1">
                <a:off x="295" y="2250"/>
                <a:ext cx="264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" name="Text Box 138"/>
            <p:cNvSpPr txBox="1">
              <a:spLocks noChangeArrowheads="1"/>
            </p:cNvSpPr>
            <p:nvPr/>
          </p:nvSpPr>
          <p:spPr bwMode="auto">
            <a:xfrm>
              <a:off x="2289048" y="5345832"/>
              <a:ext cx="282661" cy="49244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0" name="TextBox 240"/>
          <p:cNvSpPr txBox="1"/>
          <p:nvPr/>
        </p:nvSpPr>
        <p:spPr>
          <a:xfrm flipV="1">
            <a:off x="4947173" y="1104817"/>
            <a:ext cx="270030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</a:rPr>
              <a:t>=</a:t>
            </a:r>
            <a:endParaRPr lang="zh-CN" altLang="en-US" sz="1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1" name="Group 126"/>
          <p:cNvGrpSpPr/>
          <p:nvPr/>
        </p:nvGrpSpPr>
        <p:grpSpPr bwMode="auto">
          <a:xfrm>
            <a:off x="5276205" y="1954283"/>
            <a:ext cx="820781" cy="778670"/>
            <a:chOff x="3152" y="3222"/>
            <a:chExt cx="499" cy="654"/>
          </a:xfrm>
        </p:grpSpPr>
        <p:sp>
          <p:nvSpPr>
            <p:cNvPr id="12" name="Text Box 120"/>
            <p:cNvSpPr txBox="1">
              <a:spLocks noChangeArrowheads="1"/>
            </p:cNvSpPr>
            <p:nvPr/>
          </p:nvSpPr>
          <p:spPr bwMode="auto">
            <a:xfrm>
              <a:off x="3288" y="3566"/>
              <a:ext cx="199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9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" name="Text Box 121"/>
            <p:cNvSpPr txBox="1">
              <a:spLocks noChangeArrowheads="1"/>
            </p:cNvSpPr>
            <p:nvPr/>
          </p:nvSpPr>
          <p:spPr bwMode="auto">
            <a:xfrm>
              <a:off x="3226" y="3222"/>
              <a:ext cx="393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2×3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Line 123"/>
            <p:cNvSpPr>
              <a:spLocks noChangeShapeType="1"/>
            </p:cNvSpPr>
            <p:nvPr/>
          </p:nvSpPr>
          <p:spPr bwMode="auto">
            <a:xfrm>
              <a:off x="3152" y="3521"/>
              <a:ext cx="499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ffectLst/>
          </p:spPr>
          <p:txBody>
            <a:bodyPr/>
            <a:lstStyle/>
            <a:p>
              <a:endParaRPr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5" name="TextBox 245"/>
          <p:cNvSpPr txBox="1"/>
          <p:nvPr/>
        </p:nvSpPr>
        <p:spPr>
          <a:xfrm>
            <a:off x="6102170" y="1090291"/>
            <a:ext cx="270030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</a:rPr>
              <a:t>=</a:t>
            </a:r>
            <a:endParaRPr lang="zh-CN" altLang="en-US" sz="1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6" name="Group 83"/>
          <p:cNvGrpSpPr/>
          <p:nvPr/>
        </p:nvGrpSpPr>
        <p:grpSpPr bwMode="auto">
          <a:xfrm>
            <a:off x="6485293" y="1963589"/>
            <a:ext cx="432197" cy="735807"/>
            <a:chOff x="295" y="1953"/>
            <a:chExt cx="363" cy="618"/>
          </a:xfrm>
        </p:grpSpPr>
        <p:sp>
          <p:nvSpPr>
            <p:cNvPr id="17" name="Text Box 74"/>
            <p:cNvSpPr txBox="1">
              <a:spLocks noChangeArrowheads="1"/>
            </p:cNvSpPr>
            <p:nvPr/>
          </p:nvSpPr>
          <p:spPr bwMode="auto">
            <a:xfrm>
              <a:off x="337" y="1953"/>
              <a:ext cx="275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Text Box 75"/>
            <p:cNvSpPr txBox="1">
              <a:spLocks noChangeArrowheads="1"/>
            </p:cNvSpPr>
            <p:nvPr/>
          </p:nvSpPr>
          <p:spPr bwMode="auto">
            <a:xfrm>
              <a:off x="337" y="2261"/>
              <a:ext cx="275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Line 76"/>
            <p:cNvSpPr>
              <a:spLocks noChangeShapeType="1"/>
            </p:cNvSpPr>
            <p:nvPr/>
          </p:nvSpPr>
          <p:spPr bwMode="auto">
            <a:xfrm>
              <a:off x="295" y="2251"/>
              <a:ext cx="36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ffectLst/>
          </p:spPr>
          <p:txBody>
            <a:bodyPr/>
            <a:lstStyle/>
            <a:p>
              <a:endParaRPr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 bwMode="auto">
          <a:xfrm>
            <a:off x="5779052" y="2010576"/>
            <a:ext cx="199620" cy="24883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直接连接符 20"/>
          <p:cNvCxnSpPr/>
          <p:nvPr/>
        </p:nvCxnSpPr>
        <p:spPr bwMode="auto">
          <a:xfrm>
            <a:off x="5499905" y="2406322"/>
            <a:ext cx="254952" cy="27045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Box 255"/>
          <p:cNvSpPr txBox="1"/>
          <p:nvPr/>
        </p:nvSpPr>
        <p:spPr>
          <a:xfrm>
            <a:off x="5870660" y="1800450"/>
            <a:ext cx="75608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sz="1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TextBox 256"/>
          <p:cNvSpPr txBox="1"/>
          <p:nvPr/>
        </p:nvSpPr>
        <p:spPr>
          <a:xfrm>
            <a:off x="5779052" y="2510868"/>
            <a:ext cx="37804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zh-CN" altLang="en-US" sz="1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829283" y="974680"/>
            <a:ext cx="1137424" cy="716844"/>
            <a:chOff x="1619672" y="5153918"/>
            <a:chExt cx="939852" cy="955791"/>
          </a:xfrm>
        </p:grpSpPr>
        <p:sp>
          <p:nvSpPr>
            <p:cNvPr id="25" name="Text Box 131"/>
            <p:cNvSpPr txBox="1">
              <a:spLocks noChangeArrowheads="1"/>
            </p:cNvSpPr>
            <p:nvPr/>
          </p:nvSpPr>
          <p:spPr bwMode="auto">
            <a:xfrm>
              <a:off x="1976672" y="5301208"/>
              <a:ext cx="298291" cy="49244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×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6" name="Group 134"/>
            <p:cNvGrpSpPr/>
            <p:nvPr/>
          </p:nvGrpSpPr>
          <p:grpSpPr bwMode="auto">
            <a:xfrm>
              <a:off x="1619672" y="5153918"/>
              <a:ext cx="320168" cy="955791"/>
              <a:chOff x="295" y="1976"/>
              <a:chExt cx="269" cy="602"/>
            </a:xfrm>
          </p:grpSpPr>
          <p:sp>
            <p:nvSpPr>
              <p:cNvPr id="28" name="Text Box 135"/>
              <p:cNvSpPr txBox="1">
                <a:spLocks noChangeArrowheads="1"/>
              </p:cNvSpPr>
              <p:nvPr/>
            </p:nvSpPr>
            <p:spPr bwMode="auto">
              <a:xfrm>
                <a:off x="332" y="1976"/>
                <a:ext cx="227" cy="31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</a:t>
                </a:r>
                <a:endPara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9" name="Text Box 136"/>
              <p:cNvSpPr txBox="1">
                <a:spLocks noChangeArrowheads="1"/>
              </p:cNvSpPr>
              <p:nvPr/>
            </p:nvSpPr>
            <p:spPr bwMode="auto">
              <a:xfrm>
                <a:off x="337" y="2268"/>
                <a:ext cx="227" cy="31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9</a:t>
                </a:r>
                <a:endPara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0" name="Line 137"/>
              <p:cNvSpPr>
                <a:spLocks noChangeShapeType="1"/>
              </p:cNvSpPr>
              <p:nvPr/>
            </p:nvSpPr>
            <p:spPr bwMode="auto">
              <a:xfrm flipV="1">
                <a:off x="295" y="2250"/>
                <a:ext cx="264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27" name="Text Box 138"/>
            <p:cNvSpPr txBox="1">
              <a:spLocks noChangeArrowheads="1"/>
            </p:cNvSpPr>
            <p:nvPr/>
          </p:nvSpPr>
          <p:spPr bwMode="auto">
            <a:xfrm>
              <a:off x="2289048" y="5301209"/>
              <a:ext cx="270476" cy="49244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1" name="Group 126"/>
          <p:cNvGrpSpPr/>
          <p:nvPr/>
        </p:nvGrpSpPr>
        <p:grpSpPr bwMode="auto">
          <a:xfrm>
            <a:off x="5394908" y="967944"/>
            <a:ext cx="702078" cy="701279"/>
            <a:chOff x="3152" y="3241"/>
            <a:chExt cx="591" cy="589"/>
          </a:xfrm>
        </p:grpSpPr>
        <p:sp>
          <p:nvSpPr>
            <p:cNvPr id="32" name="Text Box 120"/>
            <p:cNvSpPr txBox="1">
              <a:spLocks noChangeArrowheads="1"/>
            </p:cNvSpPr>
            <p:nvPr/>
          </p:nvSpPr>
          <p:spPr bwMode="auto">
            <a:xfrm>
              <a:off x="3334" y="3520"/>
              <a:ext cx="276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9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Text Box 121"/>
            <p:cNvSpPr txBox="1">
              <a:spLocks noChangeArrowheads="1"/>
            </p:cNvSpPr>
            <p:nvPr/>
          </p:nvSpPr>
          <p:spPr bwMode="auto">
            <a:xfrm>
              <a:off x="3192" y="3241"/>
              <a:ext cx="544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latin typeface="微软雅黑" panose="020B0503020204020204" charset="-122"/>
                  <a:ea typeface="微软雅黑" panose="020B0503020204020204" charset="-122"/>
                </a:rPr>
                <a:t>2×3</a:t>
              </a:r>
              <a:endParaRPr lang="en-US" altLang="zh-CN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Line 123"/>
            <p:cNvSpPr>
              <a:spLocks noChangeShapeType="1"/>
            </p:cNvSpPr>
            <p:nvPr/>
          </p:nvSpPr>
          <p:spPr bwMode="auto">
            <a:xfrm flipV="1">
              <a:off x="3152" y="3521"/>
              <a:ext cx="591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ffectLst/>
          </p:spPr>
          <p:txBody>
            <a:bodyPr/>
            <a:lstStyle/>
            <a:p>
              <a:endParaRPr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5" name="Text Box 116"/>
          <p:cNvSpPr txBox="1">
            <a:spLocks noChangeArrowheads="1"/>
          </p:cNvSpPr>
          <p:nvPr/>
        </p:nvSpPr>
        <p:spPr bwMode="auto">
          <a:xfrm>
            <a:off x="6499636" y="967016"/>
            <a:ext cx="271520" cy="35205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en-US" altLang="zh-CN" sz="1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Line 117"/>
          <p:cNvSpPr>
            <a:spLocks noChangeShapeType="1"/>
          </p:cNvSpPr>
          <p:nvPr/>
        </p:nvSpPr>
        <p:spPr bwMode="auto">
          <a:xfrm>
            <a:off x="6469217" y="1277941"/>
            <a:ext cx="324184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</a:ln>
          <a:effectLst/>
        </p:spPr>
        <p:txBody>
          <a:bodyPr lIns="68580" tIns="34290" rIns="68580" bIns="34290"/>
          <a:lstStyle/>
          <a:p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Text Box 118"/>
          <p:cNvSpPr txBox="1">
            <a:spLocks noChangeArrowheads="1"/>
          </p:cNvSpPr>
          <p:nvPr/>
        </p:nvSpPr>
        <p:spPr bwMode="auto">
          <a:xfrm>
            <a:off x="6499118" y="1297446"/>
            <a:ext cx="248894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9</a:t>
            </a:r>
            <a:endParaRPr lang="en-US" altLang="zh-CN" sz="1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8" name="Group 83"/>
          <p:cNvGrpSpPr/>
          <p:nvPr/>
        </p:nvGrpSpPr>
        <p:grpSpPr bwMode="auto">
          <a:xfrm>
            <a:off x="7232623" y="943132"/>
            <a:ext cx="432197" cy="697707"/>
            <a:chOff x="295" y="1964"/>
            <a:chExt cx="363" cy="586"/>
          </a:xfrm>
        </p:grpSpPr>
        <p:sp>
          <p:nvSpPr>
            <p:cNvPr id="39" name="Text Box 74"/>
            <p:cNvSpPr txBox="1">
              <a:spLocks noChangeArrowheads="1"/>
            </p:cNvSpPr>
            <p:nvPr/>
          </p:nvSpPr>
          <p:spPr bwMode="auto">
            <a:xfrm>
              <a:off x="335" y="1964"/>
              <a:ext cx="275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Text Box 75"/>
            <p:cNvSpPr txBox="1">
              <a:spLocks noChangeArrowheads="1"/>
            </p:cNvSpPr>
            <p:nvPr/>
          </p:nvSpPr>
          <p:spPr bwMode="auto">
            <a:xfrm>
              <a:off x="330" y="2240"/>
              <a:ext cx="275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Line 76"/>
            <p:cNvSpPr>
              <a:spLocks noChangeShapeType="1"/>
            </p:cNvSpPr>
            <p:nvPr/>
          </p:nvSpPr>
          <p:spPr bwMode="auto">
            <a:xfrm>
              <a:off x="295" y="2233"/>
              <a:ext cx="36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ffectLst/>
          </p:spPr>
          <p:txBody>
            <a:bodyPr/>
            <a:lstStyle/>
            <a:p>
              <a:endParaRPr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6874931" y="1085145"/>
            <a:ext cx="314028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</a:rPr>
              <a:t>=</a:t>
            </a:r>
            <a:endParaRPr lang="zh-CN" altLang="en-US" sz="1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925602" y="2121082"/>
            <a:ext cx="314028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</a:rPr>
              <a:t>=</a:t>
            </a:r>
            <a:endParaRPr lang="zh-CN" altLang="en-US" sz="1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180821" y="2151462"/>
            <a:ext cx="314028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</a:rPr>
              <a:t>=</a:t>
            </a:r>
            <a:endParaRPr lang="zh-CN" altLang="en-US" sz="1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TextBox 285"/>
          <p:cNvSpPr txBox="1"/>
          <p:nvPr/>
        </p:nvSpPr>
        <p:spPr>
          <a:xfrm>
            <a:off x="1267403" y="894575"/>
            <a:ext cx="415498" cy="1782198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</a:rPr>
              <a:t>方 法 一</a:t>
            </a:r>
            <a:endParaRPr lang="zh-CN" altLang="en-US" sz="1800" b="1" dirty="0">
              <a:solidFill>
                <a:srgbClr val="7030A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2317282" y="923818"/>
            <a:ext cx="1368339" cy="859684"/>
            <a:chOff x="694450" y="783530"/>
            <a:chExt cx="2049587" cy="1354052"/>
          </a:xfrm>
        </p:grpSpPr>
        <p:sp>
          <p:nvSpPr>
            <p:cNvPr id="47" name="右箭头 46"/>
            <p:cNvSpPr/>
            <p:nvPr/>
          </p:nvSpPr>
          <p:spPr bwMode="auto">
            <a:xfrm>
              <a:off x="694450" y="1129997"/>
              <a:ext cx="1541777" cy="514377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799821" y="783530"/>
              <a:ext cx="1944216" cy="1354052"/>
              <a:chOff x="799821" y="783530"/>
              <a:chExt cx="1944216" cy="1354052"/>
            </a:xfrm>
          </p:grpSpPr>
          <p:sp>
            <p:nvSpPr>
              <p:cNvPr id="49" name="TextBox 292"/>
              <p:cNvSpPr txBox="1"/>
              <p:nvPr/>
            </p:nvSpPr>
            <p:spPr>
              <a:xfrm>
                <a:off x="886086" y="783530"/>
                <a:ext cx="1728192" cy="5817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先  乘</a:t>
                </a:r>
                <a:endParaRPr lang="zh-CN" altLang="en-US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0" name="TextBox 293"/>
              <p:cNvSpPr txBox="1"/>
              <p:nvPr/>
            </p:nvSpPr>
            <p:spPr>
              <a:xfrm>
                <a:off x="799821" y="1555862"/>
                <a:ext cx="1944216" cy="5817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再约分</a:t>
                </a:r>
                <a:endParaRPr lang="zh-CN" altLang="en-US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2260296" y="1983911"/>
            <a:ext cx="1042235" cy="848826"/>
            <a:chOff x="611560" y="3672423"/>
            <a:chExt cx="1389646" cy="1131769"/>
          </a:xfrm>
        </p:grpSpPr>
        <p:sp>
          <p:nvSpPr>
            <p:cNvPr id="52" name="右箭头 51"/>
            <p:cNvSpPr/>
            <p:nvPr/>
          </p:nvSpPr>
          <p:spPr bwMode="auto">
            <a:xfrm>
              <a:off x="611560" y="4031747"/>
              <a:ext cx="1389646" cy="452318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732876" y="3672423"/>
              <a:ext cx="1169550" cy="1131769"/>
              <a:chOff x="732876" y="3672423"/>
              <a:chExt cx="1169550" cy="1131769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732876" y="3672423"/>
                <a:ext cx="1169550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先</a:t>
                </a:r>
                <a:r>
                  <a:rPr lang="zh-CN" altLang="en-US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约分</a:t>
                </a:r>
                <a:endParaRPr lang="zh-CN" altLang="en-US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779604" y="4311749"/>
                <a:ext cx="953679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zh-CN" altLang="en-US" sz="1800" b="1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再 乘</a:t>
                </a:r>
                <a:endParaRPr lang="zh-CN" altLang="en-US" sz="18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56" name="TextBox 289"/>
          <p:cNvSpPr txBox="1"/>
          <p:nvPr/>
        </p:nvSpPr>
        <p:spPr>
          <a:xfrm>
            <a:off x="1254110" y="1981371"/>
            <a:ext cx="415498" cy="1404156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 lvl="0"/>
            <a:r>
              <a:rPr lang="zh-CN" altLang="en-US" sz="1800" b="1" dirty="0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</a:rPr>
              <a:t>方 法 二</a:t>
            </a:r>
            <a:endParaRPr lang="zh-CN" altLang="en-US" sz="1800" b="1" dirty="0">
              <a:solidFill>
                <a:srgbClr val="7030A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6457024" y="2588137"/>
            <a:ext cx="2274357" cy="923330"/>
            <a:chOff x="8609365" y="3450847"/>
            <a:chExt cx="3032476" cy="1231106"/>
          </a:xfrm>
        </p:grpSpPr>
        <p:sp>
          <p:nvSpPr>
            <p:cNvPr id="62" name="云形标注 61"/>
            <p:cNvSpPr/>
            <p:nvPr/>
          </p:nvSpPr>
          <p:spPr>
            <a:xfrm>
              <a:off x="8609365" y="3502105"/>
              <a:ext cx="2576085" cy="1178595"/>
            </a:xfrm>
            <a:prstGeom prst="cloudCallout">
              <a:avLst>
                <a:gd name="adj1" fmla="val -69819"/>
                <a:gd name="adj2" fmla="val 35265"/>
              </a:avLst>
            </a:prstGeom>
            <a:solidFill>
              <a:schemeClr val="bg1"/>
            </a:solidFill>
            <a:ln w="19050">
              <a:solidFill>
                <a:srgbClr val="70B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8935188" y="3450847"/>
              <a:ext cx="2706653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b="1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能约分要先</a:t>
              </a:r>
              <a:endPara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800" b="1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约分再计算。</a:t>
              </a:r>
              <a:endPara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880514" y="3426397"/>
            <a:ext cx="5994417" cy="1077773"/>
            <a:chOff x="1174019" y="4568528"/>
            <a:chExt cx="7992556" cy="1437031"/>
          </a:xfrm>
        </p:grpSpPr>
        <p:sp>
          <p:nvSpPr>
            <p:cNvPr id="58" name="文本框 57"/>
            <p:cNvSpPr txBox="1"/>
            <p:nvPr/>
          </p:nvSpPr>
          <p:spPr>
            <a:xfrm>
              <a:off x="2541006" y="4668693"/>
              <a:ext cx="6596188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latin typeface="微软雅黑" panose="020B0503020204020204" charset="-122"/>
                  <a:ea typeface="微软雅黑" panose="020B0503020204020204" charset="-122"/>
                </a:rPr>
                <a:t>分数乘整数，用分数的分子和整数相乘的积作分子，分母不变。</a:t>
              </a:r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1174019" y="4568528"/>
              <a:ext cx="7992556" cy="1437031"/>
              <a:chOff x="1174019" y="4568528"/>
              <a:chExt cx="7992556" cy="1437031"/>
            </a:xfrm>
          </p:grpSpPr>
          <p:sp>
            <p:nvSpPr>
              <p:cNvPr id="57" name="矩形 56"/>
              <p:cNvSpPr/>
              <p:nvPr/>
            </p:nvSpPr>
            <p:spPr bwMode="auto">
              <a:xfrm>
                <a:off x="2492421" y="4568528"/>
                <a:ext cx="6674154" cy="1072350"/>
              </a:xfrm>
              <a:prstGeom prst="rect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61" name="Picture 2" descr="D:\我的文档\Tencent Files\514269640\FileRecv\资源\QQ截图20151211213309_副本.png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 flipH="1">
                <a:off x="1174019" y="4668923"/>
                <a:ext cx="1289021" cy="13366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35" grpId="0"/>
      <p:bldP spid="35" grpId="1"/>
      <p:bldP spid="36" grpId="0" animBg="1"/>
      <p:bldP spid="37" grpId="0"/>
      <p:bldP spid="42" grpId="0"/>
      <p:bldP spid="43" grpId="0"/>
      <p:bldP spid="44" grpId="0"/>
      <p:bldP spid="45" grpId="0"/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2" name="Picture 30" descr="0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36193" y="2317750"/>
            <a:ext cx="2779712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xt Box 6"/>
          <p:cNvSpPr txBox="1">
            <a:spLocks noChangeArrowheads="1"/>
          </p:cNvSpPr>
          <p:nvPr/>
        </p:nvSpPr>
        <p:spPr bwMode="auto">
          <a:xfrm>
            <a:off x="1522774" y="1200528"/>
            <a:ext cx="263366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</a:rPr>
              <a:t>一袋面包重       kg。</a:t>
            </a:r>
            <a:endParaRPr lang="zh-CN" altLang="en-US" sz="1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4" name="Group 28"/>
          <p:cNvGrpSpPr/>
          <p:nvPr/>
        </p:nvGrpSpPr>
        <p:grpSpPr bwMode="auto">
          <a:xfrm>
            <a:off x="2768168" y="1004891"/>
            <a:ext cx="504825" cy="746126"/>
            <a:chOff x="4144" y="1009"/>
            <a:chExt cx="318" cy="470"/>
          </a:xfrm>
        </p:grpSpPr>
        <p:sp>
          <p:nvSpPr>
            <p:cNvPr id="45" name="Text Box 25"/>
            <p:cNvSpPr txBox="1">
              <a:spLocks noChangeArrowheads="1"/>
            </p:cNvSpPr>
            <p:nvPr/>
          </p:nvSpPr>
          <p:spPr bwMode="auto">
            <a:xfrm>
              <a:off x="4144" y="1211"/>
              <a:ext cx="318" cy="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1800" b="1">
                  <a:latin typeface="微软雅黑" panose="020B0503020204020204" charset="-122"/>
                  <a:ea typeface="微软雅黑" panose="020B0503020204020204" charset="-122"/>
                </a:rPr>
                <a:t>10</a:t>
              </a:r>
              <a:endParaRPr lang="en-US" altLang="zh-CN" sz="18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Text Box 26"/>
            <p:cNvSpPr txBox="1">
              <a:spLocks noChangeArrowheads="1"/>
            </p:cNvSpPr>
            <p:nvPr/>
          </p:nvSpPr>
          <p:spPr bwMode="auto">
            <a:xfrm>
              <a:off x="4189" y="1009"/>
              <a:ext cx="227" cy="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1800" b="1"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en-US" altLang="zh-CN" sz="18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Line 27"/>
            <p:cNvSpPr>
              <a:spLocks noChangeShapeType="1"/>
            </p:cNvSpPr>
            <p:nvPr/>
          </p:nvSpPr>
          <p:spPr bwMode="auto">
            <a:xfrm>
              <a:off x="4189" y="1251"/>
              <a:ext cx="15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48" name="Text Box 11"/>
          <p:cNvSpPr txBox="1">
            <a:spLocks noChangeArrowheads="1"/>
          </p:cNvSpPr>
          <p:nvPr/>
        </p:nvSpPr>
        <p:spPr bwMode="auto">
          <a:xfrm>
            <a:off x="1785506" y="3630614"/>
            <a:ext cx="155892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</a:rPr>
              <a:t>3袋重？kg</a:t>
            </a:r>
            <a:endParaRPr lang="zh-CN" altLang="en-US" sz="1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214071" y="1706191"/>
            <a:ext cx="4296084" cy="1140917"/>
            <a:chOff x="5618761" y="2274921"/>
            <a:chExt cx="5728112" cy="1521223"/>
          </a:xfrm>
        </p:grpSpPr>
        <p:sp>
          <p:nvSpPr>
            <p:cNvPr id="41" name="矩形 40"/>
            <p:cNvSpPr/>
            <p:nvPr/>
          </p:nvSpPr>
          <p:spPr>
            <a:xfrm>
              <a:off x="5618761" y="2274921"/>
              <a:ext cx="5728112" cy="152122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49" name="组合 48"/>
            <p:cNvGrpSpPr/>
            <p:nvPr/>
          </p:nvGrpSpPr>
          <p:grpSpPr bwMode="auto">
            <a:xfrm>
              <a:off x="6187403" y="2512682"/>
              <a:ext cx="1866900" cy="960968"/>
              <a:chOff x="3780474" y="2136943"/>
              <a:chExt cx="1399848" cy="720726"/>
            </a:xfrm>
          </p:grpSpPr>
          <p:grpSp>
            <p:nvGrpSpPr>
              <p:cNvPr id="50" name="组合 15"/>
              <p:cNvGrpSpPr/>
              <p:nvPr/>
            </p:nvGrpSpPr>
            <p:grpSpPr bwMode="auto">
              <a:xfrm>
                <a:off x="3780474" y="2136943"/>
                <a:ext cx="1152256" cy="720726"/>
                <a:chOff x="3204410" y="2298459"/>
                <a:chExt cx="1152256" cy="720726"/>
              </a:xfrm>
            </p:grpSpPr>
            <p:grpSp>
              <p:nvGrpSpPr>
                <p:cNvPr id="52" name="Group 15"/>
                <p:cNvGrpSpPr/>
                <p:nvPr/>
              </p:nvGrpSpPr>
              <p:grpSpPr bwMode="auto">
                <a:xfrm>
                  <a:off x="3204410" y="2298459"/>
                  <a:ext cx="466725" cy="720726"/>
                  <a:chOff x="3739" y="1983"/>
                  <a:chExt cx="294" cy="454"/>
                </a:xfrm>
              </p:grpSpPr>
              <p:sp>
                <p:nvSpPr>
                  <p:cNvPr id="55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39" y="2169"/>
                    <a:ext cx="294" cy="26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CC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lnSpc>
                        <a:spcPct val="120000"/>
                      </a:lnSpc>
                      <a:spcBef>
                        <a:spcPct val="50000"/>
                      </a:spcBef>
                      <a:defRPr/>
                    </a:pPr>
                    <a:r>
                      <a:rPr lang="en-US" altLang="zh-CN" sz="1800" b="1" dirty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微软雅黑" panose="020B0503020204020204" charset="-122"/>
                        <a:ea typeface="微软雅黑" panose="020B0503020204020204" charset="-122"/>
                      </a:rPr>
                      <a:t>10</a:t>
                    </a:r>
                    <a:endPara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56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84" y="1983"/>
                    <a:ext cx="227" cy="26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CC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lnSpc>
                        <a:spcPct val="120000"/>
                      </a:lnSpc>
                      <a:spcBef>
                        <a:spcPct val="50000"/>
                      </a:spcBef>
                      <a:defRPr/>
                    </a:pPr>
                    <a:r>
                      <a:rPr lang="en-US" altLang="zh-CN" sz="1800" b="1" dirty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微软雅黑" panose="020B0503020204020204" charset="-122"/>
                        <a:ea typeface="微软雅黑" panose="020B0503020204020204" charset="-122"/>
                      </a:rPr>
                      <a:t>3</a:t>
                    </a:r>
                    <a:endPara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57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3785" y="2203"/>
                    <a:ext cx="159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zh-CN" altLang="en-US" sz="1800" b="1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</p:grpSp>
            <p:sp>
              <p:nvSpPr>
                <p:cNvPr id="53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996387" y="2449268"/>
                  <a:ext cx="360279" cy="4247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  <a:defRPr/>
                  </a:pPr>
                  <a:r>
                    <a: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3</a:t>
                  </a:r>
                  <a:endPara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54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636109" y="2449268"/>
                  <a:ext cx="360278" cy="4247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  <a:defRPr/>
                  </a:pPr>
                  <a:r>
                    <a: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×</a:t>
                  </a:r>
                  <a:endPara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51" name="文本框 16"/>
              <p:cNvSpPr txBox="1">
                <a:spLocks noChangeArrowheads="1"/>
              </p:cNvSpPr>
              <p:nvPr/>
            </p:nvSpPr>
            <p:spPr bwMode="auto">
              <a:xfrm>
                <a:off x="4820282" y="2311202"/>
                <a:ext cx="36004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800" b="1">
                    <a:latin typeface="微软雅黑" panose="020B0503020204020204" charset="-122"/>
                    <a:ea typeface="微软雅黑" panose="020B0503020204020204" charset="-122"/>
                  </a:rPr>
                  <a:t>=</a:t>
                </a:r>
                <a:endParaRPr lang="zh-CN" altLang="en-US" sz="1800" b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58" name="组合 57"/>
            <p:cNvGrpSpPr/>
            <p:nvPr/>
          </p:nvGrpSpPr>
          <p:grpSpPr bwMode="auto">
            <a:xfrm>
              <a:off x="8011439" y="2559241"/>
              <a:ext cx="1518180" cy="948273"/>
              <a:chOff x="4286590" y="3321366"/>
              <a:chExt cx="1137576" cy="711923"/>
            </a:xfrm>
          </p:grpSpPr>
          <p:grpSp>
            <p:nvGrpSpPr>
              <p:cNvPr id="59" name="组合 33"/>
              <p:cNvGrpSpPr/>
              <p:nvPr/>
            </p:nvGrpSpPr>
            <p:grpSpPr bwMode="auto">
              <a:xfrm>
                <a:off x="4356422" y="3321366"/>
                <a:ext cx="1067744" cy="711923"/>
                <a:chOff x="3851922" y="2136221"/>
                <a:chExt cx="1067744" cy="711923"/>
              </a:xfrm>
            </p:grpSpPr>
            <p:grpSp>
              <p:nvGrpSpPr>
                <p:cNvPr id="61" name="组合 34"/>
                <p:cNvGrpSpPr/>
                <p:nvPr/>
              </p:nvGrpSpPr>
              <p:grpSpPr bwMode="auto">
                <a:xfrm>
                  <a:off x="3851922" y="2136221"/>
                  <a:ext cx="780674" cy="711923"/>
                  <a:chOff x="3275858" y="2297737"/>
                  <a:chExt cx="780674" cy="711923"/>
                </a:xfrm>
              </p:grpSpPr>
              <p:grpSp>
                <p:nvGrpSpPr>
                  <p:cNvPr id="63" name="Group 15"/>
                  <p:cNvGrpSpPr/>
                  <p:nvPr/>
                </p:nvGrpSpPr>
                <p:grpSpPr bwMode="auto">
                  <a:xfrm>
                    <a:off x="3275858" y="2298459"/>
                    <a:ext cx="600076" cy="711201"/>
                    <a:chOff x="3784" y="1983"/>
                    <a:chExt cx="378" cy="448"/>
                  </a:xfrm>
                </p:grpSpPr>
                <p:sp>
                  <p:nvSpPr>
                    <p:cNvPr id="66" name="Text Box 1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868" y="2163"/>
                      <a:ext cx="294" cy="26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CC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ct val="50000"/>
                        </a:spcBef>
                        <a:defRPr/>
                      </a:pPr>
                      <a:r>
                        <a:rPr lang="en-US" altLang="zh-CN" sz="1800" b="1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微软雅黑" panose="020B0503020204020204" charset="-122"/>
                          <a:ea typeface="微软雅黑" panose="020B0503020204020204" charset="-122"/>
                        </a:rPr>
                        <a:t>10</a:t>
                      </a:r>
                      <a:endParaRPr lang="en-US" altLang="zh-CN" sz="1800" b="1" dirty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  <p:sp>
                  <p:nvSpPr>
                    <p:cNvPr id="67" name="Text Box 1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784" y="1983"/>
                      <a:ext cx="227" cy="26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CC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ct val="50000"/>
                        </a:spcBef>
                        <a:defRPr/>
                      </a:pPr>
                      <a:r>
                        <a:rPr lang="en-US" altLang="zh-CN" sz="1800" b="1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微软雅黑" panose="020B0503020204020204" charset="-122"/>
                          <a:ea typeface="微软雅黑" panose="020B0503020204020204" charset="-122"/>
                        </a:rPr>
                        <a:t>3</a:t>
                      </a:r>
                      <a:endParaRPr lang="en-US" altLang="zh-CN" sz="1800" b="1" dirty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</p:grpSp>
              <p:sp>
                <p:nvSpPr>
                  <p:cNvPr id="64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96504" y="2297737"/>
                    <a:ext cx="360028" cy="42516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CC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lnSpc>
                        <a:spcPct val="120000"/>
                      </a:lnSpc>
                      <a:spcBef>
                        <a:spcPct val="50000"/>
                      </a:spcBef>
                      <a:defRPr/>
                    </a:pPr>
                    <a:r>
                      <a:rPr lang="en-US" altLang="zh-CN" sz="1800" b="1" dirty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微软雅黑" panose="020B0503020204020204" charset="-122"/>
                        <a:ea typeface="微软雅黑" panose="020B0503020204020204" charset="-122"/>
                      </a:rPr>
                      <a:t>3</a:t>
                    </a:r>
                    <a:endPara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65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72876" y="2297737"/>
                    <a:ext cx="360027" cy="42516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CC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lnSpc>
                        <a:spcPct val="120000"/>
                      </a:lnSpc>
                      <a:spcBef>
                        <a:spcPct val="50000"/>
                      </a:spcBef>
                      <a:defRPr/>
                    </a:pPr>
                    <a:r>
                      <a:rPr lang="en-US" altLang="zh-CN" sz="1800" b="1" dirty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微软雅黑" panose="020B0503020204020204" charset="-122"/>
                        <a:ea typeface="微软雅黑" panose="020B0503020204020204" charset="-122"/>
                      </a:rPr>
                      <a:t>×</a:t>
                    </a:r>
                    <a:endPara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</p:grpSp>
            <p:sp>
              <p:nvSpPr>
                <p:cNvPr id="62" name="文本框 35"/>
                <p:cNvSpPr txBox="1">
                  <a:spLocks noChangeArrowheads="1"/>
                </p:cNvSpPr>
                <p:nvPr/>
              </p:nvSpPr>
              <p:spPr bwMode="auto">
                <a:xfrm>
                  <a:off x="4559626" y="2286950"/>
                  <a:ext cx="360040" cy="3697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1800" b="1">
                      <a:latin typeface="微软雅黑" panose="020B0503020204020204" charset="-122"/>
                      <a:ea typeface="微软雅黑" panose="020B0503020204020204" charset="-122"/>
                    </a:rPr>
                    <a:t>=</a:t>
                  </a:r>
                  <a:endParaRPr lang="zh-CN" altLang="en-US" sz="1800" b="1"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cxnSp>
            <p:nvCxnSpPr>
              <p:cNvPr id="60" name="直接连接符 59"/>
              <p:cNvCxnSpPr/>
              <p:nvPr/>
            </p:nvCxnSpPr>
            <p:spPr>
              <a:xfrm>
                <a:off x="4286590" y="3656667"/>
                <a:ext cx="791425" cy="1271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组合 67"/>
            <p:cNvGrpSpPr/>
            <p:nvPr/>
          </p:nvGrpSpPr>
          <p:grpSpPr bwMode="auto">
            <a:xfrm>
              <a:off x="9375103" y="2546548"/>
              <a:ext cx="1559983" cy="960968"/>
              <a:chOff x="7217589" y="2346923"/>
              <a:chExt cx="1172265" cy="720726"/>
            </a:xfrm>
          </p:grpSpPr>
          <p:grpSp>
            <p:nvGrpSpPr>
              <p:cNvPr id="69" name="Group 15"/>
              <p:cNvGrpSpPr/>
              <p:nvPr/>
            </p:nvGrpSpPr>
            <p:grpSpPr bwMode="auto">
              <a:xfrm>
                <a:off x="7217589" y="2346923"/>
                <a:ext cx="466725" cy="720726"/>
                <a:chOff x="3739" y="1983"/>
                <a:chExt cx="294" cy="454"/>
              </a:xfrm>
            </p:grpSpPr>
            <p:sp>
              <p:nvSpPr>
                <p:cNvPr id="71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739" y="2169"/>
                  <a:ext cx="294" cy="2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  <a:defRPr/>
                  </a:pPr>
                  <a:r>
                    <a: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10</a:t>
                  </a:r>
                  <a:endPara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72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784" y="1983"/>
                  <a:ext cx="223" cy="2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  <a:defRPr/>
                  </a:pPr>
                  <a:r>
                    <a: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9</a:t>
                  </a:r>
                  <a:endPara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73" name="Line 12"/>
                <p:cNvSpPr>
                  <a:spLocks noChangeShapeType="1"/>
                </p:cNvSpPr>
                <p:nvPr/>
              </p:nvSpPr>
              <p:spPr bwMode="auto">
                <a:xfrm>
                  <a:off x="3785" y="2203"/>
                  <a:ext cx="155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defRPr/>
                  </a:pPr>
                  <a:endParaRPr lang="zh-CN" altLang="en-US" sz="1800" b="1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70" name="矩形 16390"/>
              <p:cNvSpPr>
                <a:spLocks noChangeArrowheads="1"/>
              </p:cNvSpPr>
              <p:nvPr/>
            </p:nvSpPr>
            <p:spPr bwMode="auto">
              <a:xfrm>
                <a:off x="7519339" y="2512891"/>
                <a:ext cx="87051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800" b="1">
                    <a:latin typeface="微软雅黑" panose="020B0503020204020204" charset="-122"/>
                    <a:ea typeface="微软雅黑" panose="020B0503020204020204" charset="-122"/>
                  </a:rPr>
                  <a:t>（kg）</a:t>
                </a:r>
                <a:endParaRPr lang="zh-CN" altLang="en-US" sz="1800" b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 bwMode="auto">
          <a:xfrm>
            <a:off x="4999411" y="3106826"/>
            <a:ext cx="3095625" cy="720727"/>
            <a:chOff x="5594968" y="3035327"/>
            <a:chExt cx="2217392" cy="720726"/>
          </a:xfrm>
        </p:grpSpPr>
        <p:sp>
          <p:nvSpPr>
            <p:cNvPr id="75" name="Text Box 11"/>
            <p:cNvSpPr txBox="1">
              <a:spLocks noChangeArrowheads="1"/>
            </p:cNvSpPr>
            <p:nvPr/>
          </p:nvSpPr>
          <p:spPr bwMode="auto">
            <a:xfrm>
              <a:off x="5594968" y="3205706"/>
              <a:ext cx="2217392" cy="369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800" b="1" dirty="0">
                  <a:latin typeface="微软雅黑" panose="020B0503020204020204" charset="-122"/>
                  <a:ea typeface="微软雅黑" panose="020B0503020204020204" charset="-122"/>
                </a:rPr>
                <a:t>答：3袋面包重           。  </a:t>
              </a:r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76" name="组合 61"/>
            <p:cNvGrpSpPr/>
            <p:nvPr/>
          </p:nvGrpSpPr>
          <p:grpSpPr bwMode="auto">
            <a:xfrm>
              <a:off x="6704313" y="3035327"/>
              <a:ext cx="572044" cy="720726"/>
              <a:chOff x="7217589" y="2346923"/>
              <a:chExt cx="572044" cy="720726"/>
            </a:xfrm>
          </p:grpSpPr>
          <p:grpSp>
            <p:nvGrpSpPr>
              <p:cNvPr id="77" name="Group 15"/>
              <p:cNvGrpSpPr/>
              <p:nvPr/>
            </p:nvGrpSpPr>
            <p:grpSpPr bwMode="auto">
              <a:xfrm>
                <a:off x="7217589" y="2346923"/>
                <a:ext cx="466725" cy="720726"/>
                <a:chOff x="3739" y="1983"/>
                <a:chExt cx="294" cy="454"/>
              </a:xfrm>
            </p:grpSpPr>
            <p:sp>
              <p:nvSpPr>
                <p:cNvPr id="79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739" y="2169"/>
                  <a:ext cx="294" cy="2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  <a:defRPr/>
                  </a:pPr>
                  <a:r>
                    <a: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10</a:t>
                  </a:r>
                  <a:endPara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80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767" y="1983"/>
                  <a:ext cx="226" cy="2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  <a:defRPr/>
                  </a:pPr>
                  <a:r>
                    <a: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9</a:t>
                  </a:r>
                  <a:endPara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81" name="Line 12"/>
                <p:cNvSpPr>
                  <a:spLocks noChangeShapeType="1"/>
                </p:cNvSpPr>
                <p:nvPr/>
              </p:nvSpPr>
              <p:spPr bwMode="auto">
                <a:xfrm>
                  <a:off x="3747" y="2203"/>
                  <a:ext cx="15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defRPr/>
                  </a:pPr>
                  <a:endParaRPr lang="zh-CN" altLang="en-US" sz="1800" b="1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78" name="矩形 63"/>
              <p:cNvSpPr>
                <a:spLocks noChangeArrowheads="1"/>
              </p:cNvSpPr>
              <p:nvPr/>
            </p:nvSpPr>
            <p:spPr bwMode="auto">
              <a:xfrm>
                <a:off x="7450951" y="2501862"/>
                <a:ext cx="338682" cy="369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800" b="1" dirty="0">
                    <a:latin typeface="微软雅黑" panose="020B0503020204020204" charset="-122"/>
                    <a:ea typeface="微软雅黑" panose="020B0503020204020204" charset="-122"/>
                  </a:rPr>
                  <a:t>kg</a:t>
                </a:r>
                <a:endParaRPr lang="zh-CN" altLang="en-US" sz="1800" b="1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3" name="Group 292"/>
          <p:cNvGrpSpPr/>
          <p:nvPr/>
        </p:nvGrpSpPr>
        <p:grpSpPr bwMode="auto">
          <a:xfrm>
            <a:off x="2053166" y="1189732"/>
            <a:ext cx="4585097" cy="509588"/>
            <a:chOff x="839" y="1071"/>
            <a:chExt cx="3851" cy="428"/>
          </a:xfrm>
        </p:grpSpPr>
        <p:grpSp>
          <p:nvGrpSpPr>
            <p:cNvPr id="84" name="Group 270"/>
            <p:cNvGrpSpPr/>
            <p:nvPr/>
          </p:nvGrpSpPr>
          <p:grpSpPr bwMode="auto">
            <a:xfrm>
              <a:off x="839" y="1081"/>
              <a:ext cx="724" cy="418"/>
              <a:chOff x="2495" y="2354"/>
              <a:chExt cx="1083" cy="624"/>
            </a:xfrm>
          </p:grpSpPr>
          <p:sp>
            <p:nvSpPr>
              <p:cNvPr id="101" name="Rectangle 271" descr="宽下对角线"/>
              <p:cNvSpPr>
                <a:spLocks noChangeArrowheads="1"/>
              </p:cNvSpPr>
              <p:nvPr/>
            </p:nvSpPr>
            <p:spPr bwMode="auto">
              <a:xfrm>
                <a:off x="2495" y="2354"/>
                <a:ext cx="540" cy="312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FFFFF"/>
                </a:bgClr>
              </a:patt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2" name="Rectangle 272"/>
              <p:cNvSpPr>
                <a:spLocks noChangeArrowheads="1"/>
              </p:cNvSpPr>
              <p:nvPr/>
            </p:nvSpPr>
            <p:spPr bwMode="auto">
              <a:xfrm>
                <a:off x="3038" y="2354"/>
                <a:ext cx="540" cy="31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3" name="Rectangle 273"/>
              <p:cNvSpPr>
                <a:spLocks noChangeArrowheads="1"/>
              </p:cNvSpPr>
              <p:nvPr/>
            </p:nvSpPr>
            <p:spPr bwMode="auto">
              <a:xfrm>
                <a:off x="2498" y="2666"/>
                <a:ext cx="540" cy="31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4" name="Rectangle 274"/>
              <p:cNvSpPr>
                <a:spLocks noChangeArrowheads="1"/>
              </p:cNvSpPr>
              <p:nvPr/>
            </p:nvSpPr>
            <p:spPr bwMode="auto">
              <a:xfrm>
                <a:off x="3038" y="2666"/>
                <a:ext cx="540" cy="31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85" name="Group 275"/>
            <p:cNvGrpSpPr/>
            <p:nvPr/>
          </p:nvGrpSpPr>
          <p:grpSpPr bwMode="auto">
            <a:xfrm>
              <a:off x="1924" y="1081"/>
              <a:ext cx="723" cy="418"/>
              <a:chOff x="2495" y="2354"/>
              <a:chExt cx="1083" cy="624"/>
            </a:xfrm>
          </p:grpSpPr>
          <p:sp>
            <p:nvSpPr>
              <p:cNvPr id="97" name="Rectangle 276" descr="宽下对角线"/>
              <p:cNvSpPr>
                <a:spLocks noChangeArrowheads="1"/>
              </p:cNvSpPr>
              <p:nvPr/>
            </p:nvSpPr>
            <p:spPr bwMode="auto">
              <a:xfrm>
                <a:off x="2495" y="2354"/>
                <a:ext cx="540" cy="312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FFFFF"/>
                </a:bgClr>
              </a:patt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98" name="Rectangle 277"/>
              <p:cNvSpPr>
                <a:spLocks noChangeArrowheads="1"/>
              </p:cNvSpPr>
              <p:nvPr/>
            </p:nvSpPr>
            <p:spPr bwMode="auto">
              <a:xfrm>
                <a:off x="3038" y="2354"/>
                <a:ext cx="540" cy="31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99" name="Rectangle 278"/>
              <p:cNvSpPr>
                <a:spLocks noChangeArrowheads="1"/>
              </p:cNvSpPr>
              <p:nvPr/>
            </p:nvSpPr>
            <p:spPr bwMode="auto">
              <a:xfrm>
                <a:off x="2498" y="2666"/>
                <a:ext cx="540" cy="31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0" name="Rectangle 279"/>
              <p:cNvSpPr>
                <a:spLocks noChangeArrowheads="1"/>
              </p:cNvSpPr>
              <p:nvPr/>
            </p:nvSpPr>
            <p:spPr bwMode="auto">
              <a:xfrm>
                <a:off x="3038" y="2666"/>
                <a:ext cx="540" cy="31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86" name="Text Box 280"/>
            <p:cNvSpPr txBox="1">
              <a:spLocks noChangeArrowheads="1"/>
            </p:cNvSpPr>
            <p:nvPr/>
          </p:nvSpPr>
          <p:spPr bwMode="auto">
            <a:xfrm>
              <a:off x="1564" y="1091"/>
              <a:ext cx="363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800" b="1">
                  <a:latin typeface="微软雅黑" panose="020B0503020204020204" charset="-122"/>
                  <a:ea typeface="微软雅黑" panose="020B0503020204020204" charset="-122"/>
                </a:rPr>
                <a:t>＋</a:t>
              </a:r>
              <a:endParaRPr lang="zh-CN" altLang="en-US" sz="18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Text Box 281"/>
            <p:cNvSpPr txBox="1">
              <a:spLocks noChangeArrowheads="1"/>
            </p:cNvSpPr>
            <p:nvPr/>
          </p:nvSpPr>
          <p:spPr bwMode="auto">
            <a:xfrm>
              <a:off x="2604" y="1094"/>
              <a:ext cx="361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800" b="1">
                  <a:latin typeface="微软雅黑" panose="020B0503020204020204" charset="-122"/>
                  <a:ea typeface="微软雅黑" panose="020B0503020204020204" charset="-122"/>
                </a:rPr>
                <a:t>＝</a:t>
              </a:r>
              <a:endParaRPr lang="zh-CN" altLang="en-US" sz="18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88" name="Group 282"/>
            <p:cNvGrpSpPr/>
            <p:nvPr/>
          </p:nvGrpSpPr>
          <p:grpSpPr bwMode="auto">
            <a:xfrm>
              <a:off x="2976" y="1071"/>
              <a:ext cx="724" cy="418"/>
              <a:chOff x="5693" y="2651"/>
              <a:chExt cx="1083" cy="624"/>
            </a:xfrm>
          </p:grpSpPr>
          <p:sp>
            <p:nvSpPr>
              <p:cNvPr id="93" name="Rectangle 283" descr="宽下对角线"/>
              <p:cNvSpPr>
                <a:spLocks noChangeArrowheads="1"/>
              </p:cNvSpPr>
              <p:nvPr/>
            </p:nvSpPr>
            <p:spPr bwMode="auto">
              <a:xfrm>
                <a:off x="5693" y="2651"/>
                <a:ext cx="540" cy="312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FFFFF"/>
                </a:bgClr>
              </a:patt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94" name="Rectangle 284" descr="宽下对角线"/>
              <p:cNvSpPr>
                <a:spLocks noChangeArrowheads="1"/>
              </p:cNvSpPr>
              <p:nvPr/>
            </p:nvSpPr>
            <p:spPr bwMode="auto">
              <a:xfrm>
                <a:off x="6236" y="2651"/>
                <a:ext cx="540" cy="312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FFFFF"/>
                </a:bgClr>
              </a:patt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95" name="Rectangle 285"/>
              <p:cNvSpPr>
                <a:spLocks noChangeArrowheads="1"/>
              </p:cNvSpPr>
              <p:nvPr/>
            </p:nvSpPr>
            <p:spPr bwMode="auto">
              <a:xfrm>
                <a:off x="5696" y="2963"/>
                <a:ext cx="540" cy="31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96" name="Rectangle 286"/>
              <p:cNvSpPr>
                <a:spLocks noChangeArrowheads="1"/>
              </p:cNvSpPr>
              <p:nvPr/>
            </p:nvSpPr>
            <p:spPr bwMode="auto">
              <a:xfrm>
                <a:off x="6236" y="2963"/>
                <a:ext cx="540" cy="31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89" name="Text Box 287"/>
            <p:cNvSpPr txBox="1">
              <a:spLocks noChangeArrowheads="1"/>
            </p:cNvSpPr>
            <p:nvPr/>
          </p:nvSpPr>
          <p:spPr bwMode="auto">
            <a:xfrm>
              <a:off x="3647" y="1090"/>
              <a:ext cx="361" cy="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800" b="1">
                  <a:latin typeface="微软雅黑" panose="020B0503020204020204" charset="-122"/>
                  <a:ea typeface="微软雅黑" panose="020B0503020204020204" charset="-122"/>
                </a:rPr>
                <a:t>＝</a:t>
              </a:r>
              <a:endParaRPr lang="zh-CN" altLang="en-US" sz="18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90" name="Group 288"/>
            <p:cNvGrpSpPr/>
            <p:nvPr/>
          </p:nvGrpSpPr>
          <p:grpSpPr bwMode="auto">
            <a:xfrm>
              <a:off x="3968" y="1079"/>
              <a:ext cx="722" cy="420"/>
              <a:chOff x="7178" y="2663"/>
              <a:chExt cx="1080" cy="627"/>
            </a:xfrm>
          </p:grpSpPr>
          <p:sp>
            <p:nvSpPr>
              <p:cNvPr id="91" name="Rectangle 289" descr="宽下对角线"/>
              <p:cNvSpPr>
                <a:spLocks noChangeArrowheads="1"/>
              </p:cNvSpPr>
              <p:nvPr/>
            </p:nvSpPr>
            <p:spPr bwMode="auto">
              <a:xfrm>
                <a:off x="7178" y="2663"/>
                <a:ext cx="1080" cy="312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FFFFF"/>
                </a:bgClr>
              </a:patt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92" name="Rectangle 290"/>
              <p:cNvSpPr>
                <a:spLocks noChangeArrowheads="1"/>
              </p:cNvSpPr>
              <p:nvPr/>
            </p:nvSpPr>
            <p:spPr bwMode="auto">
              <a:xfrm>
                <a:off x="7178" y="2978"/>
                <a:ext cx="1080" cy="31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105" name="Rectangle 291"/>
          <p:cNvSpPr>
            <a:spLocks noChangeArrowheads="1"/>
          </p:cNvSpPr>
          <p:nvPr/>
        </p:nvSpPr>
        <p:spPr bwMode="auto">
          <a:xfrm>
            <a:off x="4048892" y="698784"/>
            <a:ext cx="183594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 anchor="ctr">
            <a:spAutoFit/>
          </a:bodyPr>
          <a:lstStyle>
            <a:lvl1pPr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看 图 填 空</a:t>
            </a:r>
            <a:endParaRPr lang="zh-CN" altLang="en-US" sz="1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06" name="Group 336"/>
          <p:cNvGrpSpPr/>
          <p:nvPr/>
        </p:nvGrpSpPr>
        <p:grpSpPr bwMode="auto">
          <a:xfrm>
            <a:off x="1540245" y="2784037"/>
            <a:ext cx="6421041" cy="542922"/>
            <a:chOff x="204" y="2357"/>
            <a:chExt cx="5393" cy="456"/>
          </a:xfrm>
        </p:grpSpPr>
        <p:grpSp>
          <p:nvGrpSpPr>
            <p:cNvPr id="107" name="Group 294"/>
            <p:cNvGrpSpPr/>
            <p:nvPr/>
          </p:nvGrpSpPr>
          <p:grpSpPr bwMode="auto">
            <a:xfrm>
              <a:off x="204" y="2367"/>
              <a:ext cx="1077" cy="383"/>
              <a:chOff x="2678" y="4538"/>
              <a:chExt cx="1800" cy="312"/>
            </a:xfrm>
          </p:grpSpPr>
          <p:sp>
            <p:nvSpPr>
              <p:cNvPr id="139" name="Rectangle 295" descr="宽下对角线"/>
              <p:cNvSpPr>
                <a:spLocks noChangeArrowheads="1"/>
              </p:cNvSpPr>
              <p:nvPr/>
            </p:nvSpPr>
            <p:spPr bwMode="auto">
              <a:xfrm>
                <a:off x="2678" y="4538"/>
                <a:ext cx="360" cy="156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FFFFF"/>
                </a:bgClr>
              </a:patt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0" name="Rectangle 296" descr="宽下对角线"/>
              <p:cNvSpPr>
                <a:spLocks noChangeArrowheads="1"/>
              </p:cNvSpPr>
              <p:nvPr/>
            </p:nvSpPr>
            <p:spPr bwMode="auto">
              <a:xfrm>
                <a:off x="2678" y="4694"/>
                <a:ext cx="360" cy="156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FFFFF"/>
                </a:bgClr>
              </a:patt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1" name="Rectangle 297" descr="宽下对角线"/>
              <p:cNvSpPr>
                <a:spLocks noChangeArrowheads="1"/>
              </p:cNvSpPr>
              <p:nvPr/>
            </p:nvSpPr>
            <p:spPr bwMode="auto">
              <a:xfrm>
                <a:off x="3038" y="4538"/>
                <a:ext cx="360" cy="156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FFFFF"/>
                </a:bgClr>
              </a:patt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2" name="Rectangle 298"/>
              <p:cNvSpPr>
                <a:spLocks noChangeArrowheads="1"/>
              </p:cNvSpPr>
              <p:nvPr/>
            </p:nvSpPr>
            <p:spPr bwMode="auto">
              <a:xfrm>
                <a:off x="3038" y="4694"/>
                <a:ext cx="360" cy="15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3" name="Rectangle 299"/>
              <p:cNvSpPr>
                <a:spLocks noChangeArrowheads="1"/>
              </p:cNvSpPr>
              <p:nvPr/>
            </p:nvSpPr>
            <p:spPr bwMode="auto">
              <a:xfrm>
                <a:off x="3398" y="4538"/>
                <a:ext cx="360" cy="15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4" name="Rectangle 300"/>
              <p:cNvSpPr>
                <a:spLocks noChangeArrowheads="1"/>
              </p:cNvSpPr>
              <p:nvPr/>
            </p:nvSpPr>
            <p:spPr bwMode="auto">
              <a:xfrm>
                <a:off x="3398" y="4694"/>
                <a:ext cx="360" cy="15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5" name="Rectangle 301"/>
              <p:cNvSpPr>
                <a:spLocks noChangeArrowheads="1"/>
              </p:cNvSpPr>
              <p:nvPr/>
            </p:nvSpPr>
            <p:spPr bwMode="auto">
              <a:xfrm>
                <a:off x="3758" y="4538"/>
                <a:ext cx="360" cy="15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6" name="Rectangle 302"/>
              <p:cNvSpPr>
                <a:spLocks noChangeArrowheads="1"/>
              </p:cNvSpPr>
              <p:nvPr/>
            </p:nvSpPr>
            <p:spPr bwMode="auto">
              <a:xfrm>
                <a:off x="3758" y="4694"/>
                <a:ext cx="360" cy="15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7" name="Rectangle 303"/>
              <p:cNvSpPr>
                <a:spLocks noChangeArrowheads="1"/>
              </p:cNvSpPr>
              <p:nvPr/>
            </p:nvSpPr>
            <p:spPr bwMode="auto">
              <a:xfrm>
                <a:off x="4118" y="4538"/>
                <a:ext cx="360" cy="15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8" name="Rectangle 304"/>
              <p:cNvSpPr>
                <a:spLocks noChangeArrowheads="1"/>
              </p:cNvSpPr>
              <p:nvPr/>
            </p:nvSpPr>
            <p:spPr bwMode="auto">
              <a:xfrm>
                <a:off x="4118" y="4694"/>
                <a:ext cx="360" cy="15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08" name="Text Box 305"/>
            <p:cNvSpPr txBox="1">
              <a:spLocks noChangeArrowheads="1"/>
            </p:cNvSpPr>
            <p:nvPr/>
          </p:nvSpPr>
          <p:spPr bwMode="auto">
            <a:xfrm>
              <a:off x="1270" y="2387"/>
              <a:ext cx="364" cy="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800" b="1">
                  <a:latin typeface="微软雅黑" panose="020B0503020204020204" charset="-122"/>
                  <a:ea typeface="微软雅黑" panose="020B0503020204020204" charset="-122"/>
                </a:rPr>
                <a:t>＋</a:t>
              </a:r>
              <a:endParaRPr lang="zh-CN" altLang="en-US" sz="18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Text Box 306"/>
            <p:cNvSpPr txBox="1">
              <a:spLocks noChangeArrowheads="1"/>
            </p:cNvSpPr>
            <p:nvPr/>
          </p:nvSpPr>
          <p:spPr bwMode="auto">
            <a:xfrm>
              <a:off x="2696" y="2404"/>
              <a:ext cx="363" cy="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800" b="1" dirty="0">
                  <a:latin typeface="微软雅黑" panose="020B0503020204020204" charset="-122"/>
                  <a:ea typeface="微软雅黑" panose="020B0503020204020204" charset="-122"/>
                </a:rPr>
                <a:t>＝</a:t>
              </a:r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10" name="Group 307"/>
            <p:cNvGrpSpPr/>
            <p:nvPr/>
          </p:nvGrpSpPr>
          <p:grpSpPr bwMode="auto">
            <a:xfrm>
              <a:off x="1619" y="2367"/>
              <a:ext cx="1077" cy="383"/>
              <a:chOff x="2678" y="4538"/>
              <a:chExt cx="1800" cy="312"/>
            </a:xfrm>
          </p:grpSpPr>
          <p:sp>
            <p:nvSpPr>
              <p:cNvPr id="129" name="Rectangle 308" descr="宽下对角线"/>
              <p:cNvSpPr>
                <a:spLocks noChangeArrowheads="1"/>
              </p:cNvSpPr>
              <p:nvPr/>
            </p:nvSpPr>
            <p:spPr bwMode="auto">
              <a:xfrm>
                <a:off x="2678" y="4538"/>
                <a:ext cx="360" cy="156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FFFFF"/>
                </a:bgClr>
              </a:patt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0" name="Rectangle 309" descr="宽下对角线"/>
              <p:cNvSpPr>
                <a:spLocks noChangeArrowheads="1"/>
              </p:cNvSpPr>
              <p:nvPr/>
            </p:nvSpPr>
            <p:spPr bwMode="auto">
              <a:xfrm>
                <a:off x="2678" y="4694"/>
                <a:ext cx="360" cy="156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FFFFF"/>
                </a:bgClr>
              </a:patt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1" name="Rectangle 310" descr="宽下对角线"/>
              <p:cNvSpPr>
                <a:spLocks noChangeArrowheads="1"/>
              </p:cNvSpPr>
              <p:nvPr/>
            </p:nvSpPr>
            <p:spPr bwMode="auto">
              <a:xfrm>
                <a:off x="3038" y="4538"/>
                <a:ext cx="360" cy="156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FFFFF"/>
                </a:bgClr>
              </a:patt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2" name="Rectangle 311"/>
              <p:cNvSpPr>
                <a:spLocks noChangeArrowheads="1"/>
              </p:cNvSpPr>
              <p:nvPr/>
            </p:nvSpPr>
            <p:spPr bwMode="auto">
              <a:xfrm>
                <a:off x="3038" y="4694"/>
                <a:ext cx="360" cy="15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3" name="Rectangle 312"/>
              <p:cNvSpPr>
                <a:spLocks noChangeArrowheads="1"/>
              </p:cNvSpPr>
              <p:nvPr/>
            </p:nvSpPr>
            <p:spPr bwMode="auto">
              <a:xfrm>
                <a:off x="3398" y="4538"/>
                <a:ext cx="360" cy="15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4" name="Rectangle 313"/>
              <p:cNvSpPr>
                <a:spLocks noChangeArrowheads="1"/>
              </p:cNvSpPr>
              <p:nvPr/>
            </p:nvSpPr>
            <p:spPr bwMode="auto">
              <a:xfrm>
                <a:off x="3398" y="4694"/>
                <a:ext cx="360" cy="15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5" name="Rectangle 314"/>
              <p:cNvSpPr>
                <a:spLocks noChangeArrowheads="1"/>
              </p:cNvSpPr>
              <p:nvPr/>
            </p:nvSpPr>
            <p:spPr bwMode="auto">
              <a:xfrm>
                <a:off x="3758" y="4538"/>
                <a:ext cx="360" cy="15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6" name="Rectangle 315"/>
              <p:cNvSpPr>
                <a:spLocks noChangeArrowheads="1"/>
              </p:cNvSpPr>
              <p:nvPr/>
            </p:nvSpPr>
            <p:spPr bwMode="auto">
              <a:xfrm>
                <a:off x="3758" y="4694"/>
                <a:ext cx="360" cy="15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7" name="Rectangle 316"/>
              <p:cNvSpPr>
                <a:spLocks noChangeArrowheads="1"/>
              </p:cNvSpPr>
              <p:nvPr/>
            </p:nvSpPr>
            <p:spPr bwMode="auto">
              <a:xfrm>
                <a:off x="4118" y="4538"/>
                <a:ext cx="360" cy="15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8" name="Rectangle 317"/>
              <p:cNvSpPr>
                <a:spLocks noChangeArrowheads="1"/>
              </p:cNvSpPr>
              <p:nvPr/>
            </p:nvSpPr>
            <p:spPr bwMode="auto">
              <a:xfrm>
                <a:off x="4118" y="4694"/>
                <a:ext cx="360" cy="15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11" name="Group 318"/>
            <p:cNvGrpSpPr/>
            <p:nvPr/>
          </p:nvGrpSpPr>
          <p:grpSpPr bwMode="auto">
            <a:xfrm>
              <a:off x="3065" y="2367"/>
              <a:ext cx="1076" cy="383"/>
              <a:chOff x="6383" y="4382"/>
              <a:chExt cx="1800" cy="312"/>
            </a:xfrm>
          </p:grpSpPr>
          <p:sp>
            <p:nvSpPr>
              <p:cNvPr id="119" name="Rectangle 319" descr="宽下对角线"/>
              <p:cNvSpPr>
                <a:spLocks noChangeArrowheads="1"/>
              </p:cNvSpPr>
              <p:nvPr/>
            </p:nvSpPr>
            <p:spPr bwMode="auto">
              <a:xfrm>
                <a:off x="6383" y="4382"/>
                <a:ext cx="360" cy="156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FFFFF"/>
                </a:bgClr>
              </a:patt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20" name="Rectangle 320" descr="宽下对角线"/>
              <p:cNvSpPr>
                <a:spLocks noChangeArrowheads="1"/>
              </p:cNvSpPr>
              <p:nvPr/>
            </p:nvSpPr>
            <p:spPr bwMode="auto">
              <a:xfrm>
                <a:off x="6383" y="4538"/>
                <a:ext cx="360" cy="156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FFFFF"/>
                </a:bgClr>
              </a:patt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21" name="Rectangle 321" descr="宽下对角线"/>
              <p:cNvSpPr>
                <a:spLocks noChangeArrowheads="1"/>
              </p:cNvSpPr>
              <p:nvPr/>
            </p:nvSpPr>
            <p:spPr bwMode="auto">
              <a:xfrm>
                <a:off x="6743" y="4382"/>
                <a:ext cx="360" cy="156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FFFFF"/>
                </a:bgClr>
              </a:patt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22" name="Rectangle 322" descr="宽下对角线"/>
              <p:cNvSpPr>
                <a:spLocks noChangeArrowheads="1"/>
              </p:cNvSpPr>
              <p:nvPr/>
            </p:nvSpPr>
            <p:spPr bwMode="auto">
              <a:xfrm>
                <a:off x="6743" y="4538"/>
                <a:ext cx="360" cy="156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FFFFF"/>
                </a:bgClr>
              </a:patt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23" name="Rectangle 323" descr="宽下对角线"/>
              <p:cNvSpPr>
                <a:spLocks noChangeArrowheads="1"/>
              </p:cNvSpPr>
              <p:nvPr/>
            </p:nvSpPr>
            <p:spPr bwMode="auto">
              <a:xfrm>
                <a:off x="7103" y="4382"/>
                <a:ext cx="360" cy="156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FFFFF"/>
                </a:bgClr>
              </a:patt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24" name="Rectangle 324" descr="宽下对角线"/>
              <p:cNvSpPr>
                <a:spLocks noChangeArrowheads="1"/>
              </p:cNvSpPr>
              <p:nvPr/>
            </p:nvSpPr>
            <p:spPr bwMode="auto">
              <a:xfrm>
                <a:off x="7103" y="4538"/>
                <a:ext cx="360" cy="156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FFFFF"/>
                </a:bgClr>
              </a:patt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25" name="Rectangle 325"/>
              <p:cNvSpPr>
                <a:spLocks noChangeArrowheads="1"/>
              </p:cNvSpPr>
              <p:nvPr/>
            </p:nvSpPr>
            <p:spPr bwMode="auto">
              <a:xfrm>
                <a:off x="7463" y="4382"/>
                <a:ext cx="360" cy="15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26" name="Rectangle 326"/>
              <p:cNvSpPr>
                <a:spLocks noChangeArrowheads="1"/>
              </p:cNvSpPr>
              <p:nvPr/>
            </p:nvSpPr>
            <p:spPr bwMode="auto">
              <a:xfrm>
                <a:off x="7463" y="4538"/>
                <a:ext cx="360" cy="15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27" name="Rectangle 327"/>
              <p:cNvSpPr>
                <a:spLocks noChangeArrowheads="1"/>
              </p:cNvSpPr>
              <p:nvPr/>
            </p:nvSpPr>
            <p:spPr bwMode="auto">
              <a:xfrm>
                <a:off x="7823" y="4382"/>
                <a:ext cx="360" cy="15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28" name="Rectangle 328"/>
              <p:cNvSpPr>
                <a:spLocks noChangeArrowheads="1"/>
              </p:cNvSpPr>
              <p:nvPr/>
            </p:nvSpPr>
            <p:spPr bwMode="auto">
              <a:xfrm>
                <a:off x="7823" y="4538"/>
                <a:ext cx="360" cy="15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12" name="Group 329"/>
            <p:cNvGrpSpPr/>
            <p:nvPr/>
          </p:nvGrpSpPr>
          <p:grpSpPr bwMode="auto">
            <a:xfrm>
              <a:off x="4520" y="2357"/>
              <a:ext cx="1077" cy="383"/>
              <a:chOff x="8258" y="4382"/>
              <a:chExt cx="1800" cy="312"/>
            </a:xfrm>
          </p:grpSpPr>
          <p:sp>
            <p:nvSpPr>
              <p:cNvPr id="114" name="Rectangle 330" descr="宽下对角线"/>
              <p:cNvSpPr>
                <a:spLocks noChangeArrowheads="1"/>
              </p:cNvSpPr>
              <p:nvPr/>
            </p:nvSpPr>
            <p:spPr bwMode="auto">
              <a:xfrm>
                <a:off x="8258" y="4382"/>
                <a:ext cx="360" cy="312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FFFFF"/>
                </a:bgClr>
              </a:patt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15" name="Rectangle 331" descr="宽下对角线"/>
              <p:cNvSpPr>
                <a:spLocks noChangeArrowheads="1"/>
              </p:cNvSpPr>
              <p:nvPr/>
            </p:nvSpPr>
            <p:spPr bwMode="auto">
              <a:xfrm>
                <a:off x="8618" y="4382"/>
                <a:ext cx="360" cy="312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FFFFF"/>
                </a:bgClr>
              </a:patt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16" name="Rectangle 332" descr="宽下对角线"/>
              <p:cNvSpPr>
                <a:spLocks noChangeArrowheads="1"/>
              </p:cNvSpPr>
              <p:nvPr/>
            </p:nvSpPr>
            <p:spPr bwMode="auto">
              <a:xfrm>
                <a:off x="8978" y="4382"/>
                <a:ext cx="360" cy="312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FFFFF"/>
                </a:bgClr>
              </a:patt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17" name="Rectangle 333"/>
              <p:cNvSpPr>
                <a:spLocks noChangeArrowheads="1"/>
              </p:cNvSpPr>
              <p:nvPr/>
            </p:nvSpPr>
            <p:spPr bwMode="auto">
              <a:xfrm>
                <a:off x="9338" y="4382"/>
                <a:ext cx="360" cy="31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18" name="Rectangle 334"/>
              <p:cNvSpPr>
                <a:spLocks noChangeArrowheads="1"/>
              </p:cNvSpPr>
              <p:nvPr/>
            </p:nvSpPr>
            <p:spPr bwMode="auto">
              <a:xfrm>
                <a:off x="9698" y="4382"/>
                <a:ext cx="360" cy="31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13" name="Text Box 335"/>
            <p:cNvSpPr txBox="1">
              <a:spLocks noChangeArrowheads="1"/>
            </p:cNvSpPr>
            <p:nvPr/>
          </p:nvSpPr>
          <p:spPr bwMode="auto">
            <a:xfrm>
              <a:off x="4151" y="2399"/>
              <a:ext cx="364" cy="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800" b="1" dirty="0">
                  <a:latin typeface="微软雅黑" panose="020B0503020204020204" charset="-122"/>
                  <a:ea typeface="微软雅黑" panose="020B0503020204020204" charset="-122"/>
                </a:rPr>
                <a:t>＝</a:t>
              </a:r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aphicFrame>
        <p:nvGraphicFramePr>
          <p:cNvPr id="149" name="Object 337"/>
          <p:cNvGraphicFramePr>
            <a:graphicFrameLocks noChangeAspect="1"/>
          </p:cNvGraphicFramePr>
          <p:nvPr/>
        </p:nvGraphicFramePr>
        <p:xfrm>
          <a:off x="1671638" y="1913335"/>
          <a:ext cx="384572" cy="7322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公式" r:id="rId1" imgW="5181600" imgH="9753600" progId="Equation.3">
                  <p:embed/>
                </p:oleObj>
              </mc:Choice>
              <mc:Fallback>
                <p:oleObj name="公式" r:id="rId1" imgW="5181600" imgH="9753600" progId="Equation.3">
                  <p:embed/>
                  <p:pic>
                    <p:nvPicPr>
                      <p:cNvPr id="0" name="图片 10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1638" y="1913335"/>
                        <a:ext cx="384572" cy="7322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0" name="Object 341"/>
          <p:cNvGraphicFramePr>
            <a:graphicFrameLocks noChangeAspect="1"/>
          </p:cNvGraphicFramePr>
          <p:nvPr/>
        </p:nvGraphicFramePr>
        <p:xfrm>
          <a:off x="2298674" y="1901798"/>
          <a:ext cx="429815" cy="756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公式" r:id="rId3" imgW="241300" imgH="419100" progId="Equation.3">
                  <p:embed/>
                </p:oleObj>
              </mc:Choice>
              <mc:Fallback>
                <p:oleObj name="公式" r:id="rId3" imgW="241300" imgH="419100" progId="Equation.3">
                  <p:embed/>
                  <p:pic>
                    <p:nvPicPr>
                      <p:cNvPr id="0" name="图片 10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8674" y="1901798"/>
                        <a:ext cx="429815" cy="7560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1" name="Object 344"/>
          <p:cNvGraphicFramePr>
            <a:graphicFrameLocks noChangeAspect="1"/>
          </p:cNvGraphicFramePr>
          <p:nvPr/>
        </p:nvGraphicFramePr>
        <p:xfrm>
          <a:off x="2999951" y="1901798"/>
          <a:ext cx="429816" cy="756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公式" r:id="rId5" imgW="241300" imgH="419100" progId="Equation.3">
                  <p:embed/>
                </p:oleObj>
              </mc:Choice>
              <mc:Fallback>
                <p:oleObj name="公式" r:id="rId5" imgW="241300" imgH="419100" progId="Equation.3">
                  <p:embed/>
                  <p:pic>
                    <p:nvPicPr>
                      <p:cNvPr id="0" name="图片 10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9951" y="1901798"/>
                        <a:ext cx="429816" cy="7560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2" name="Object 347"/>
          <p:cNvGraphicFramePr>
            <a:graphicFrameLocks noChangeAspect="1"/>
          </p:cNvGraphicFramePr>
          <p:nvPr/>
        </p:nvGraphicFramePr>
        <p:xfrm>
          <a:off x="3648843" y="1901798"/>
          <a:ext cx="429815" cy="756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公式" r:id="rId6" imgW="241300" imgH="419100" progId="Equation.3">
                  <p:embed/>
                </p:oleObj>
              </mc:Choice>
              <mc:Fallback>
                <p:oleObj name="公式" r:id="rId6" imgW="241300" imgH="419100" progId="Equation.3">
                  <p:embed/>
                  <p:pic>
                    <p:nvPicPr>
                      <p:cNvPr id="0" name="图片 10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8843" y="1901798"/>
                        <a:ext cx="429815" cy="7560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" name="Object 350"/>
          <p:cNvGraphicFramePr>
            <a:graphicFrameLocks noChangeAspect="1"/>
          </p:cNvGraphicFramePr>
          <p:nvPr/>
        </p:nvGraphicFramePr>
        <p:xfrm>
          <a:off x="4779937" y="1901798"/>
          <a:ext cx="429815" cy="756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公式" r:id="rId7" imgW="241300" imgH="419100" progId="Equation.3">
                  <p:embed/>
                </p:oleObj>
              </mc:Choice>
              <mc:Fallback>
                <p:oleObj name="公式" r:id="rId7" imgW="241300" imgH="419100" progId="Equation.3">
                  <p:embed/>
                  <p:pic>
                    <p:nvPicPr>
                      <p:cNvPr id="0" name="图片 10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9937" y="1901798"/>
                        <a:ext cx="429815" cy="7560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4" name="Object 353"/>
          <p:cNvGraphicFramePr>
            <a:graphicFrameLocks noChangeAspect="1"/>
          </p:cNvGraphicFramePr>
          <p:nvPr/>
        </p:nvGraphicFramePr>
        <p:xfrm>
          <a:off x="6661124" y="1901798"/>
          <a:ext cx="429815" cy="756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公式" r:id="rId8" imgW="241300" imgH="419100" progId="Equation.3">
                  <p:embed/>
                </p:oleObj>
              </mc:Choice>
              <mc:Fallback>
                <p:oleObj name="公式" r:id="rId8" imgW="241300" imgH="419100" progId="Equation.3">
                  <p:embed/>
                  <p:pic>
                    <p:nvPicPr>
                      <p:cNvPr id="0" name="图片 10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1124" y="1901798"/>
                        <a:ext cx="429815" cy="7560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5" name="Text Box 354"/>
          <p:cNvSpPr txBox="1">
            <a:spLocks noChangeArrowheads="1"/>
          </p:cNvSpPr>
          <p:nvPr/>
        </p:nvSpPr>
        <p:spPr bwMode="auto">
          <a:xfrm>
            <a:off x="1953392" y="2092521"/>
            <a:ext cx="48577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</a:rPr>
              <a:t>＋</a:t>
            </a:r>
            <a:endParaRPr lang="zh-CN" altLang="en-US" sz="1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6" name="Text Box 355"/>
          <p:cNvSpPr txBox="1">
            <a:spLocks noChangeArrowheads="1"/>
          </p:cNvSpPr>
          <p:nvPr/>
        </p:nvSpPr>
        <p:spPr bwMode="auto">
          <a:xfrm>
            <a:off x="2595139" y="2090140"/>
            <a:ext cx="48577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1800" b="1">
                <a:latin typeface="微软雅黑" panose="020B0503020204020204" charset="-122"/>
                <a:ea typeface="微软雅黑" panose="020B0503020204020204" charset="-122"/>
              </a:rPr>
              <a:t>＝</a:t>
            </a:r>
            <a:endParaRPr lang="zh-CN" altLang="en-US" sz="1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7" name="Text Box 356"/>
          <p:cNvSpPr txBox="1">
            <a:spLocks noChangeArrowheads="1"/>
          </p:cNvSpPr>
          <p:nvPr/>
        </p:nvSpPr>
        <p:spPr bwMode="auto">
          <a:xfrm>
            <a:off x="3269033" y="2090140"/>
            <a:ext cx="48577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1800" b="1">
                <a:latin typeface="微软雅黑" panose="020B0503020204020204" charset="-122"/>
                <a:ea typeface="微软雅黑" panose="020B0503020204020204" charset="-122"/>
              </a:rPr>
              <a:t>＝</a:t>
            </a:r>
            <a:endParaRPr lang="zh-CN" altLang="en-US" sz="1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8" name="Text Box 357"/>
          <p:cNvSpPr txBox="1">
            <a:spLocks noChangeArrowheads="1"/>
          </p:cNvSpPr>
          <p:nvPr/>
        </p:nvSpPr>
        <p:spPr bwMode="auto">
          <a:xfrm>
            <a:off x="5017002" y="2090624"/>
            <a:ext cx="1852613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×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（　）</a:t>
            </a: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</a:rPr>
              <a:t>＝</a:t>
            </a:r>
            <a:endParaRPr lang="zh-CN" altLang="en-US" sz="1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59" name="Group 374"/>
          <p:cNvGrpSpPr/>
          <p:nvPr/>
        </p:nvGrpSpPr>
        <p:grpSpPr bwMode="auto">
          <a:xfrm>
            <a:off x="1638948" y="1921074"/>
            <a:ext cx="458391" cy="739378"/>
            <a:chOff x="294" y="1606"/>
            <a:chExt cx="385" cy="621"/>
          </a:xfrm>
        </p:grpSpPr>
        <p:sp>
          <p:nvSpPr>
            <p:cNvPr id="160" name="Text Box 372"/>
            <p:cNvSpPr txBox="1">
              <a:spLocks noChangeArrowheads="1"/>
            </p:cNvSpPr>
            <p:nvPr/>
          </p:nvSpPr>
          <p:spPr bwMode="auto">
            <a:xfrm>
              <a:off x="294" y="1606"/>
              <a:ext cx="385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  </a:t>
              </a:r>
              <a:endPara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1" name="Text Box 373"/>
            <p:cNvSpPr txBox="1">
              <a:spLocks noChangeArrowheads="1"/>
            </p:cNvSpPr>
            <p:nvPr/>
          </p:nvSpPr>
          <p:spPr bwMode="auto">
            <a:xfrm>
              <a:off x="340" y="1917"/>
              <a:ext cx="27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endPara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62" name="Group 375"/>
          <p:cNvGrpSpPr/>
          <p:nvPr/>
        </p:nvGrpSpPr>
        <p:grpSpPr bwMode="auto">
          <a:xfrm>
            <a:off x="2299099" y="1909168"/>
            <a:ext cx="458390" cy="739378"/>
            <a:chOff x="294" y="1606"/>
            <a:chExt cx="385" cy="621"/>
          </a:xfrm>
        </p:grpSpPr>
        <p:sp>
          <p:nvSpPr>
            <p:cNvPr id="163" name="Text Box 376"/>
            <p:cNvSpPr txBox="1">
              <a:spLocks noChangeArrowheads="1"/>
            </p:cNvSpPr>
            <p:nvPr/>
          </p:nvSpPr>
          <p:spPr bwMode="auto">
            <a:xfrm>
              <a:off x="294" y="1606"/>
              <a:ext cx="385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4" name="Text Box 377"/>
            <p:cNvSpPr txBox="1">
              <a:spLocks noChangeArrowheads="1"/>
            </p:cNvSpPr>
            <p:nvPr/>
          </p:nvSpPr>
          <p:spPr bwMode="auto">
            <a:xfrm>
              <a:off x="340" y="1917"/>
              <a:ext cx="27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65" name="Group 378"/>
          <p:cNvGrpSpPr/>
          <p:nvPr/>
        </p:nvGrpSpPr>
        <p:grpSpPr bwMode="auto">
          <a:xfrm>
            <a:off x="2997570" y="1892273"/>
            <a:ext cx="458391" cy="739378"/>
            <a:chOff x="294" y="1606"/>
            <a:chExt cx="385" cy="621"/>
          </a:xfrm>
        </p:grpSpPr>
        <p:sp>
          <p:nvSpPr>
            <p:cNvPr id="166" name="Text Box 379"/>
            <p:cNvSpPr txBox="1">
              <a:spLocks noChangeArrowheads="1"/>
            </p:cNvSpPr>
            <p:nvPr/>
          </p:nvSpPr>
          <p:spPr bwMode="auto">
            <a:xfrm>
              <a:off x="294" y="1606"/>
              <a:ext cx="385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7" name="Text Box 380"/>
            <p:cNvSpPr txBox="1">
              <a:spLocks noChangeArrowheads="1"/>
            </p:cNvSpPr>
            <p:nvPr/>
          </p:nvSpPr>
          <p:spPr bwMode="auto">
            <a:xfrm>
              <a:off x="340" y="1917"/>
              <a:ext cx="27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68" name="Group 381"/>
          <p:cNvGrpSpPr/>
          <p:nvPr/>
        </p:nvGrpSpPr>
        <p:grpSpPr bwMode="auto">
          <a:xfrm>
            <a:off x="3648843" y="1892273"/>
            <a:ext cx="458390" cy="739378"/>
            <a:chOff x="294" y="1606"/>
            <a:chExt cx="385" cy="621"/>
          </a:xfrm>
        </p:grpSpPr>
        <p:sp>
          <p:nvSpPr>
            <p:cNvPr id="169" name="Text Box 382"/>
            <p:cNvSpPr txBox="1">
              <a:spLocks noChangeArrowheads="1"/>
            </p:cNvSpPr>
            <p:nvPr/>
          </p:nvSpPr>
          <p:spPr bwMode="auto">
            <a:xfrm>
              <a:off x="294" y="1606"/>
              <a:ext cx="385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0" name="Text Box 383"/>
            <p:cNvSpPr txBox="1">
              <a:spLocks noChangeArrowheads="1"/>
            </p:cNvSpPr>
            <p:nvPr/>
          </p:nvSpPr>
          <p:spPr bwMode="auto">
            <a:xfrm>
              <a:off x="340" y="1917"/>
              <a:ext cx="27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aphicFrame>
        <p:nvGraphicFramePr>
          <p:cNvPr id="171" name="Object 384"/>
          <p:cNvGraphicFramePr>
            <a:graphicFrameLocks noChangeAspect="1"/>
          </p:cNvGraphicFramePr>
          <p:nvPr/>
        </p:nvGraphicFramePr>
        <p:xfrm>
          <a:off x="7373118" y="1885322"/>
          <a:ext cx="429815" cy="756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公式" r:id="rId9" imgW="241300" imgH="419100" progId="Equation.3">
                  <p:embed/>
                </p:oleObj>
              </mc:Choice>
              <mc:Fallback>
                <p:oleObj name="公式" r:id="rId9" imgW="241300" imgH="419100" progId="Equation.3">
                  <p:embed/>
                  <p:pic>
                    <p:nvPicPr>
                      <p:cNvPr id="0" name="图片 10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3118" y="1885322"/>
                        <a:ext cx="429815" cy="7560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2" name="Text Box 385"/>
          <p:cNvSpPr txBox="1">
            <a:spLocks noChangeArrowheads="1"/>
          </p:cNvSpPr>
          <p:nvPr/>
        </p:nvSpPr>
        <p:spPr bwMode="auto">
          <a:xfrm>
            <a:off x="6994499" y="2106090"/>
            <a:ext cx="48577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</a:rPr>
              <a:t>＝</a:t>
            </a:r>
            <a:endParaRPr lang="zh-CN" altLang="en-US" sz="1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73" name="Group 386"/>
          <p:cNvGrpSpPr/>
          <p:nvPr/>
        </p:nvGrpSpPr>
        <p:grpSpPr bwMode="auto">
          <a:xfrm>
            <a:off x="7373118" y="1892273"/>
            <a:ext cx="458390" cy="739378"/>
            <a:chOff x="294" y="1606"/>
            <a:chExt cx="385" cy="621"/>
          </a:xfrm>
        </p:grpSpPr>
        <p:sp>
          <p:nvSpPr>
            <p:cNvPr id="174" name="Text Box 387"/>
            <p:cNvSpPr txBox="1">
              <a:spLocks noChangeArrowheads="1"/>
            </p:cNvSpPr>
            <p:nvPr/>
          </p:nvSpPr>
          <p:spPr bwMode="auto">
            <a:xfrm>
              <a:off x="294" y="1606"/>
              <a:ext cx="385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5" name="Text Box 388"/>
            <p:cNvSpPr txBox="1">
              <a:spLocks noChangeArrowheads="1"/>
            </p:cNvSpPr>
            <p:nvPr/>
          </p:nvSpPr>
          <p:spPr bwMode="auto">
            <a:xfrm>
              <a:off x="340" y="1917"/>
              <a:ext cx="27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76" name="Group 391"/>
          <p:cNvGrpSpPr/>
          <p:nvPr/>
        </p:nvGrpSpPr>
        <p:grpSpPr bwMode="auto">
          <a:xfrm>
            <a:off x="4767649" y="1921075"/>
            <a:ext cx="458390" cy="739378"/>
            <a:chOff x="294" y="1606"/>
            <a:chExt cx="385" cy="621"/>
          </a:xfrm>
        </p:grpSpPr>
        <p:sp>
          <p:nvSpPr>
            <p:cNvPr id="177" name="Text Box 392"/>
            <p:cNvSpPr txBox="1">
              <a:spLocks noChangeArrowheads="1"/>
            </p:cNvSpPr>
            <p:nvPr/>
          </p:nvSpPr>
          <p:spPr bwMode="auto">
            <a:xfrm>
              <a:off x="294" y="1606"/>
              <a:ext cx="385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8" name="Text Box 393"/>
            <p:cNvSpPr txBox="1">
              <a:spLocks noChangeArrowheads="1"/>
            </p:cNvSpPr>
            <p:nvPr/>
          </p:nvSpPr>
          <p:spPr bwMode="auto">
            <a:xfrm>
              <a:off x="340" y="1917"/>
              <a:ext cx="27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79" name="Text Box 394"/>
          <p:cNvSpPr txBox="1">
            <a:spLocks noChangeArrowheads="1"/>
          </p:cNvSpPr>
          <p:nvPr/>
        </p:nvSpPr>
        <p:spPr bwMode="auto">
          <a:xfrm>
            <a:off x="5667107" y="2097042"/>
            <a:ext cx="48577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1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80" name="Group 395"/>
          <p:cNvGrpSpPr/>
          <p:nvPr/>
        </p:nvGrpSpPr>
        <p:grpSpPr bwMode="auto">
          <a:xfrm>
            <a:off x="6653980" y="1908263"/>
            <a:ext cx="458390" cy="739378"/>
            <a:chOff x="294" y="1606"/>
            <a:chExt cx="385" cy="621"/>
          </a:xfrm>
        </p:grpSpPr>
        <p:sp>
          <p:nvSpPr>
            <p:cNvPr id="181" name="Text Box 396"/>
            <p:cNvSpPr txBox="1">
              <a:spLocks noChangeArrowheads="1"/>
            </p:cNvSpPr>
            <p:nvPr/>
          </p:nvSpPr>
          <p:spPr bwMode="auto">
            <a:xfrm>
              <a:off x="294" y="1606"/>
              <a:ext cx="385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2" name="Text Box 397"/>
            <p:cNvSpPr txBox="1">
              <a:spLocks noChangeArrowheads="1"/>
            </p:cNvSpPr>
            <p:nvPr/>
          </p:nvSpPr>
          <p:spPr bwMode="auto">
            <a:xfrm>
              <a:off x="340" y="1917"/>
              <a:ext cx="27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83" name="Group 400"/>
          <p:cNvGrpSpPr/>
          <p:nvPr/>
        </p:nvGrpSpPr>
        <p:grpSpPr bwMode="auto">
          <a:xfrm>
            <a:off x="1525958" y="3463898"/>
            <a:ext cx="594122" cy="754857"/>
            <a:chOff x="220" y="2915"/>
            <a:chExt cx="499" cy="634"/>
          </a:xfrm>
        </p:grpSpPr>
        <p:sp>
          <p:nvSpPr>
            <p:cNvPr id="184" name="Text Box 398"/>
            <p:cNvSpPr txBox="1">
              <a:spLocks noChangeArrowheads="1"/>
            </p:cNvSpPr>
            <p:nvPr/>
          </p:nvSpPr>
          <p:spPr bwMode="auto">
            <a:xfrm>
              <a:off x="220" y="3239"/>
              <a:ext cx="499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10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5" name="Text Box 399"/>
            <p:cNvSpPr txBox="1">
              <a:spLocks noChangeArrowheads="1"/>
            </p:cNvSpPr>
            <p:nvPr/>
          </p:nvSpPr>
          <p:spPr bwMode="auto">
            <a:xfrm>
              <a:off x="316" y="2915"/>
              <a:ext cx="31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86" name="Group 401"/>
          <p:cNvGrpSpPr/>
          <p:nvPr/>
        </p:nvGrpSpPr>
        <p:grpSpPr bwMode="auto">
          <a:xfrm>
            <a:off x="2241523" y="3453183"/>
            <a:ext cx="594122" cy="754857"/>
            <a:chOff x="220" y="2915"/>
            <a:chExt cx="499" cy="634"/>
          </a:xfrm>
        </p:grpSpPr>
        <p:sp>
          <p:nvSpPr>
            <p:cNvPr id="187" name="Text Box 402"/>
            <p:cNvSpPr txBox="1">
              <a:spLocks noChangeArrowheads="1"/>
            </p:cNvSpPr>
            <p:nvPr/>
          </p:nvSpPr>
          <p:spPr bwMode="auto">
            <a:xfrm>
              <a:off x="220" y="3239"/>
              <a:ext cx="499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10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8" name="Text Box 403"/>
            <p:cNvSpPr txBox="1">
              <a:spLocks noChangeArrowheads="1"/>
            </p:cNvSpPr>
            <p:nvPr/>
          </p:nvSpPr>
          <p:spPr bwMode="auto">
            <a:xfrm>
              <a:off x="316" y="2915"/>
              <a:ext cx="31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89" name="Group 404"/>
          <p:cNvGrpSpPr/>
          <p:nvPr/>
        </p:nvGrpSpPr>
        <p:grpSpPr bwMode="auto">
          <a:xfrm>
            <a:off x="2965423" y="3460327"/>
            <a:ext cx="594122" cy="754857"/>
            <a:chOff x="220" y="2915"/>
            <a:chExt cx="499" cy="634"/>
          </a:xfrm>
        </p:grpSpPr>
        <p:sp>
          <p:nvSpPr>
            <p:cNvPr id="190" name="Text Box 405"/>
            <p:cNvSpPr txBox="1">
              <a:spLocks noChangeArrowheads="1"/>
            </p:cNvSpPr>
            <p:nvPr/>
          </p:nvSpPr>
          <p:spPr bwMode="auto">
            <a:xfrm>
              <a:off x="220" y="3239"/>
              <a:ext cx="499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10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1" name="Text Box 406"/>
            <p:cNvSpPr txBox="1">
              <a:spLocks noChangeArrowheads="1"/>
            </p:cNvSpPr>
            <p:nvPr/>
          </p:nvSpPr>
          <p:spPr bwMode="auto">
            <a:xfrm>
              <a:off x="316" y="2915"/>
              <a:ext cx="31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6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92" name="Group 407"/>
          <p:cNvGrpSpPr/>
          <p:nvPr/>
        </p:nvGrpSpPr>
        <p:grpSpPr bwMode="auto">
          <a:xfrm>
            <a:off x="3721471" y="3449610"/>
            <a:ext cx="594122" cy="754857"/>
            <a:chOff x="220" y="2915"/>
            <a:chExt cx="499" cy="634"/>
          </a:xfrm>
        </p:grpSpPr>
        <p:sp>
          <p:nvSpPr>
            <p:cNvPr id="193" name="Text Box 408"/>
            <p:cNvSpPr txBox="1">
              <a:spLocks noChangeArrowheads="1"/>
            </p:cNvSpPr>
            <p:nvPr/>
          </p:nvSpPr>
          <p:spPr bwMode="auto">
            <a:xfrm>
              <a:off x="220" y="3239"/>
              <a:ext cx="499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5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4" name="Text Box 409"/>
            <p:cNvSpPr txBox="1">
              <a:spLocks noChangeArrowheads="1"/>
            </p:cNvSpPr>
            <p:nvPr/>
          </p:nvSpPr>
          <p:spPr bwMode="auto">
            <a:xfrm>
              <a:off x="316" y="2915"/>
              <a:ext cx="31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95" name="Group 410"/>
          <p:cNvGrpSpPr/>
          <p:nvPr/>
        </p:nvGrpSpPr>
        <p:grpSpPr bwMode="auto">
          <a:xfrm>
            <a:off x="4941861" y="3462708"/>
            <a:ext cx="594122" cy="754857"/>
            <a:chOff x="220" y="2915"/>
            <a:chExt cx="499" cy="634"/>
          </a:xfrm>
        </p:grpSpPr>
        <p:sp>
          <p:nvSpPr>
            <p:cNvPr id="196" name="Text Box 411"/>
            <p:cNvSpPr txBox="1">
              <a:spLocks noChangeArrowheads="1"/>
            </p:cNvSpPr>
            <p:nvPr/>
          </p:nvSpPr>
          <p:spPr bwMode="auto">
            <a:xfrm>
              <a:off x="220" y="3239"/>
              <a:ext cx="499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10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7" name="Text Box 412"/>
            <p:cNvSpPr txBox="1">
              <a:spLocks noChangeArrowheads="1"/>
            </p:cNvSpPr>
            <p:nvPr/>
          </p:nvSpPr>
          <p:spPr bwMode="auto">
            <a:xfrm>
              <a:off x="316" y="2915"/>
              <a:ext cx="31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98" name="Text Box 413"/>
          <p:cNvSpPr txBox="1">
            <a:spLocks noChangeArrowheads="1"/>
          </p:cNvSpPr>
          <p:nvPr/>
        </p:nvSpPr>
        <p:spPr bwMode="auto">
          <a:xfrm>
            <a:off x="5691131" y="3580659"/>
            <a:ext cx="48577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1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99" name="Group 414"/>
          <p:cNvGrpSpPr/>
          <p:nvPr/>
        </p:nvGrpSpPr>
        <p:grpSpPr bwMode="auto">
          <a:xfrm>
            <a:off x="6350371" y="3453183"/>
            <a:ext cx="594122" cy="754857"/>
            <a:chOff x="220" y="2915"/>
            <a:chExt cx="499" cy="634"/>
          </a:xfrm>
        </p:grpSpPr>
        <p:sp>
          <p:nvSpPr>
            <p:cNvPr id="200" name="Text Box 415"/>
            <p:cNvSpPr txBox="1">
              <a:spLocks noChangeArrowheads="1"/>
            </p:cNvSpPr>
            <p:nvPr/>
          </p:nvSpPr>
          <p:spPr bwMode="auto">
            <a:xfrm>
              <a:off x="220" y="3239"/>
              <a:ext cx="499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10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1" name="Text Box 416"/>
            <p:cNvSpPr txBox="1">
              <a:spLocks noChangeArrowheads="1"/>
            </p:cNvSpPr>
            <p:nvPr/>
          </p:nvSpPr>
          <p:spPr bwMode="auto">
            <a:xfrm>
              <a:off x="316" y="2915"/>
              <a:ext cx="31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6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02" name="Group 417"/>
          <p:cNvGrpSpPr/>
          <p:nvPr/>
        </p:nvGrpSpPr>
        <p:grpSpPr bwMode="auto">
          <a:xfrm>
            <a:off x="7088558" y="3435323"/>
            <a:ext cx="594122" cy="754857"/>
            <a:chOff x="220" y="2915"/>
            <a:chExt cx="499" cy="634"/>
          </a:xfrm>
        </p:grpSpPr>
        <p:sp>
          <p:nvSpPr>
            <p:cNvPr id="203" name="Text Box 418"/>
            <p:cNvSpPr txBox="1">
              <a:spLocks noChangeArrowheads="1"/>
            </p:cNvSpPr>
            <p:nvPr/>
          </p:nvSpPr>
          <p:spPr bwMode="auto">
            <a:xfrm>
              <a:off x="220" y="3239"/>
              <a:ext cx="499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5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4" name="Text Box 419"/>
            <p:cNvSpPr txBox="1">
              <a:spLocks noChangeArrowheads="1"/>
            </p:cNvSpPr>
            <p:nvPr/>
          </p:nvSpPr>
          <p:spPr bwMode="auto">
            <a:xfrm>
              <a:off x="316" y="2915"/>
              <a:ext cx="31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en-US" altLang="zh-CN" sz="1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05" name="Group 437"/>
          <p:cNvGrpSpPr/>
          <p:nvPr/>
        </p:nvGrpSpPr>
        <p:grpSpPr bwMode="auto">
          <a:xfrm>
            <a:off x="1544716" y="3444253"/>
            <a:ext cx="2902744" cy="726281"/>
            <a:chOff x="161" y="2931"/>
            <a:chExt cx="2438" cy="610"/>
          </a:xfrm>
        </p:grpSpPr>
        <p:sp>
          <p:nvSpPr>
            <p:cNvPr id="206" name="Text Box 364"/>
            <p:cNvSpPr txBox="1">
              <a:spLocks noChangeArrowheads="1"/>
            </p:cNvSpPr>
            <p:nvPr/>
          </p:nvSpPr>
          <p:spPr bwMode="auto">
            <a:xfrm>
              <a:off x="498" y="3090"/>
              <a:ext cx="40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sz="1800" b="1" dirty="0">
                  <a:latin typeface="微软雅黑" panose="020B0503020204020204" charset="-122"/>
                  <a:ea typeface="微软雅黑" panose="020B0503020204020204" charset="-122"/>
                </a:rPr>
                <a:t>＋</a:t>
              </a:r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7" name="Text Box 365"/>
            <p:cNvSpPr txBox="1">
              <a:spLocks noChangeArrowheads="1"/>
            </p:cNvSpPr>
            <p:nvPr/>
          </p:nvSpPr>
          <p:spPr bwMode="auto">
            <a:xfrm>
              <a:off x="1116" y="3089"/>
              <a:ext cx="40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sz="1800" b="1" dirty="0">
                  <a:latin typeface="微软雅黑" panose="020B0503020204020204" charset="-122"/>
                  <a:ea typeface="微软雅黑" panose="020B0503020204020204" charset="-122"/>
                </a:rPr>
                <a:t>＝</a:t>
              </a:r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8" name="Text Box 366"/>
            <p:cNvSpPr txBox="1">
              <a:spLocks noChangeArrowheads="1"/>
            </p:cNvSpPr>
            <p:nvPr/>
          </p:nvSpPr>
          <p:spPr bwMode="auto">
            <a:xfrm>
              <a:off x="1744" y="3089"/>
              <a:ext cx="40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sz="1800" b="1" dirty="0">
                  <a:latin typeface="微软雅黑" panose="020B0503020204020204" charset="-122"/>
                  <a:ea typeface="微软雅黑" panose="020B0503020204020204" charset="-122"/>
                </a:rPr>
                <a:t>＝</a:t>
              </a:r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09" name="Group 423"/>
            <p:cNvGrpSpPr/>
            <p:nvPr/>
          </p:nvGrpSpPr>
          <p:grpSpPr bwMode="auto">
            <a:xfrm>
              <a:off x="2006" y="2931"/>
              <a:ext cx="593" cy="604"/>
              <a:chOff x="113" y="3475"/>
              <a:chExt cx="593" cy="604"/>
            </a:xfrm>
          </p:grpSpPr>
          <p:sp>
            <p:nvSpPr>
              <p:cNvPr id="222" name="Text Box 420"/>
              <p:cNvSpPr txBox="1">
                <a:spLocks noChangeArrowheads="1"/>
              </p:cNvSpPr>
              <p:nvPr/>
            </p:nvSpPr>
            <p:spPr bwMode="auto">
              <a:xfrm>
                <a:off x="116" y="3769"/>
                <a:ext cx="590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( </a:t>
                </a: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   )</a:t>
                </a:r>
                <a:endParaRPr lang="en-US" altLang="zh-CN" sz="18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23" name="Text Box 421"/>
              <p:cNvSpPr txBox="1">
                <a:spLocks noChangeArrowheads="1"/>
              </p:cNvSpPr>
              <p:nvPr/>
            </p:nvSpPr>
            <p:spPr bwMode="auto">
              <a:xfrm>
                <a:off x="113" y="3475"/>
                <a:ext cx="590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(   </a:t>
                </a: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)</a:t>
                </a:r>
                <a:endParaRPr lang="en-US" altLang="zh-CN" sz="18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24" name="Line 422"/>
              <p:cNvSpPr>
                <a:spLocks noChangeShapeType="1"/>
              </p:cNvSpPr>
              <p:nvPr/>
            </p:nvSpPr>
            <p:spPr bwMode="auto">
              <a:xfrm>
                <a:off x="169" y="3793"/>
                <a:ext cx="40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210" name="Group 424"/>
            <p:cNvGrpSpPr/>
            <p:nvPr/>
          </p:nvGrpSpPr>
          <p:grpSpPr bwMode="auto">
            <a:xfrm>
              <a:off x="756" y="2944"/>
              <a:ext cx="600" cy="591"/>
              <a:chOff x="106" y="3488"/>
              <a:chExt cx="600" cy="591"/>
            </a:xfrm>
          </p:grpSpPr>
          <p:sp>
            <p:nvSpPr>
              <p:cNvPr id="219" name="Text Box 425"/>
              <p:cNvSpPr txBox="1">
                <a:spLocks noChangeArrowheads="1"/>
              </p:cNvSpPr>
              <p:nvPr/>
            </p:nvSpPr>
            <p:spPr bwMode="auto">
              <a:xfrm>
                <a:off x="116" y="3769"/>
                <a:ext cx="590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( </a:t>
                </a: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   </a:t>
                </a: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)</a:t>
                </a:r>
                <a:endParaRPr lang="en-US" altLang="zh-CN" sz="18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20" name="Text Box 426"/>
              <p:cNvSpPr txBox="1">
                <a:spLocks noChangeArrowheads="1"/>
              </p:cNvSpPr>
              <p:nvPr/>
            </p:nvSpPr>
            <p:spPr bwMode="auto">
              <a:xfrm>
                <a:off x="106" y="3488"/>
                <a:ext cx="590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(   </a:t>
                </a: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)</a:t>
                </a:r>
                <a:endParaRPr lang="en-US" altLang="zh-CN" sz="18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21" name="Line 427"/>
              <p:cNvSpPr>
                <a:spLocks noChangeShapeType="1"/>
              </p:cNvSpPr>
              <p:nvPr/>
            </p:nvSpPr>
            <p:spPr bwMode="auto">
              <a:xfrm>
                <a:off x="134" y="3793"/>
                <a:ext cx="40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211" name="Group 428"/>
            <p:cNvGrpSpPr/>
            <p:nvPr/>
          </p:nvGrpSpPr>
          <p:grpSpPr bwMode="auto">
            <a:xfrm>
              <a:off x="161" y="2958"/>
              <a:ext cx="590" cy="583"/>
              <a:chOff x="116" y="3496"/>
              <a:chExt cx="590" cy="583"/>
            </a:xfrm>
          </p:grpSpPr>
          <p:sp>
            <p:nvSpPr>
              <p:cNvPr id="216" name="Text Box 429"/>
              <p:cNvSpPr txBox="1">
                <a:spLocks noChangeArrowheads="1"/>
              </p:cNvSpPr>
              <p:nvPr/>
            </p:nvSpPr>
            <p:spPr bwMode="auto">
              <a:xfrm>
                <a:off x="116" y="3769"/>
                <a:ext cx="590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( </a:t>
                </a: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   </a:t>
                </a: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)</a:t>
                </a:r>
                <a:endParaRPr lang="en-US" altLang="zh-CN" sz="18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17" name="Text Box 430"/>
              <p:cNvSpPr txBox="1">
                <a:spLocks noChangeArrowheads="1"/>
              </p:cNvSpPr>
              <p:nvPr/>
            </p:nvSpPr>
            <p:spPr bwMode="auto">
              <a:xfrm>
                <a:off x="133" y="3496"/>
                <a:ext cx="416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( </a:t>
                </a: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  </a:t>
                </a: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)</a:t>
                </a:r>
                <a:endParaRPr lang="en-US" altLang="zh-CN" sz="18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18" name="Line 431"/>
              <p:cNvSpPr>
                <a:spLocks noChangeShapeType="1"/>
              </p:cNvSpPr>
              <p:nvPr/>
            </p:nvSpPr>
            <p:spPr bwMode="auto">
              <a:xfrm>
                <a:off x="141" y="3793"/>
                <a:ext cx="40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212" name="Group 432"/>
            <p:cNvGrpSpPr/>
            <p:nvPr/>
          </p:nvGrpSpPr>
          <p:grpSpPr bwMode="auto">
            <a:xfrm>
              <a:off x="1371" y="2931"/>
              <a:ext cx="593" cy="604"/>
              <a:chOff x="113" y="3475"/>
              <a:chExt cx="593" cy="604"/>
            </a:xfrm>
          </p:grpSpPr>
          <p:sp>
            <p:nvSpPr>
              <p:cNvPr id="213" name="Text Box 433"/>
              <p:cNvSpPr txBox="1">
                <a:spLocks noChangeArrowheads="1"/>
              </p:cNvSpPr>
              <p:nvPr/>
            </p:nvSpPr>
            <p:spPr bwMode="auto">
              <a:xfrm>
                <a:off x="116" y="3769"/>
                <a:ext cx="590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( </a:t>
                </a: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   </a:t>
                </a: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)</a:t>
                </a:r>
                <a:endParaRPr lang="en-US" altLang="zh-CN" sz="18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14" name="Text Box 434"/>
              <p:cNvSpPr txBox="1">
                <a:spLocks noChangeArrowheads="1"/>
              </p:cNvSpPr>
              <p:nvPr/>
            </p:nvSpPr>
            <p:spPr bwMode="auto">
              <a:xfrm>
                <a:off x="113" y="3475"/>
                <a:ext cx="590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( </a:t>
                </a: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  </a:t>
                </a: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)</a:t>
                </a:r>
                <a:endParaRPr lang="en-US" altLang="zh-CN" sz="18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15" name="Line 435"/>
              <p:cNvSpPr>
                <a:spLocks noChangeShapeType="1"/>
              </p:cNvSpPr>
              <p:nvPr/>
            </p:nvSpPr>
            <p:spPr bwMode="auto">
              <a:xfrm>
                <a:off x="148" y="3793"/>
                <a:ext cx="40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225" name="Group 458"/>
          <p:cNvGrpSpPr/>
          <p:nvPr/>
        </p:nvGrpSpPr>
        <p:grpSpPr bwMode="auto">
          <a:xfrm>
            <a:off x="4943052" y="3409580"/>
            <a:ext cx="2887266" cy="748903"/>
            <a:chOff x="79" y="3464"/>
            <a:chExt cx="2425" cy="629"/>
          </a:xfrm>
        </p:grpSpPr>
        <p:sp>
          <p:nvSpPr>
            <p:cNvPr id="226" name="Text Box 439"/>
            <p:cNvSpPr txBox="1">
              <a:spLocks noChangeArrowheads="1"/>
            </p:cNvSpPr>
            <p:nvPr/>
          </p:nvSpPr>
          <p:spPr bwMode="auto">
            <a:xfrm>
              <a:off x="463" y="3603"/>
              <a:ext cx="40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800" b="1"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×</a:t>
              </a:r>
              <a:endParaRPr lang="en-US" altLang="zh-CN" sz="1800" b="1"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227" name="Text Box 440"/>
            <p:cNvSpPr txBox="1">
              <a:spLocks noChangeArrowheads="1"/>
            </p:cNvSpPr>
            <p:nvPr/>
          </p:nvSpPr>
          <p:spPr bwMode="auto">
            <a:xfrm>
              <a:off x="1020" y="3650"/>
              <a:ext cx="40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sz="1800" b="1" dirty="0">
                  <a:latin typeface="微软雅黑" panose="020B0503020204020204" charset="-122"/>
                  <a:ea typeface="微软雅黑" panose="020B0503020204020204" charset="-122"/>
                </a:rPr>
                <a:t>＝</a:t>
              </a:r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8" name="Text Box 441"/>
            <p:cNvSpPr txBox="1">
              <a:spLocks noChangeArrowheads="1"/>
            </p:cNvSpPr>
            <p:nvPr/>
          </p:nvSpPr>
          <p:spPr bwMode="auto">
            <a:xfrm>
              <a:off x="1649" y="3643"/>
              <a:ext cx="40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sz="1800" b="1" dirty="0">
                  <a:latin typeface="微软雅黑" panose="020B0503020204020204" charset="-122"/>
                  <a:ea typeface="微软雅黑" panose="020B0503020204020204" charset="-122"/>
                </a:rPr>
                <a:t>＝</a:t>
              </a:r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29" name="Group 442"/>
            <p:cNvGrpSpPr/>
            <p:nvPr/>
          </p:nvGrpSpPr>
          <p:grpSpPr bwMode="auto">
            <a:xfrm>
              <a:off x="1873" y="3464"/>
              <a:ext cx="631" cy="623"/>
              <a:chOff x="116" y="3456"/>
              <a:chExt cx="631" cy="623"/>
            </a:xfrm>
          </p:grpSpPr>
          <p:sp>
            <p:nvSpPr>
              <p:cNvPr id="239" name="Text Box 443"/>
              <p:cNvSpPr txBox="1">
                <a:spLocks noChangeArrowheads="1"/>
              </p:cNvSpPr>
              <p:nvPr/>
            </p:nvSpPr>
            <p:spPr bwMode="auto">
              <a:xfrm>
                <a:off x="116" y="3769"/>
                <a:ext cx="590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(  </a:t>
                </a: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   )</a:t>
                </a:r>
                <a:endParaRPr lang="en-US" altLang="zh-CN" sz="18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40" name="Text Box 444"/>
              <p:cNvSpPr txBox="1">
                <a:spLocks noChangeArrowheads="1"/>
              </p:cNvSpPr>
              <p:nvPr/>
            </p:nvSpPr>
            <p:spPr bwMode="auto">
              <a:xfrm>
                <a:off x="157" y="3456"/>
                <a:ext cx="590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(  </a:t>
                </a: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 )</a:t>
                </a:r>
                <a:endParaRPr lang="en-US" altLang="zh-CN" sz="18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41" name="Line 445"/>
              <p:cNvSpPr>
                <a:spLocks noChangeShapeType="1"/>
              </p:cNvSpPr>
              <p:nvPr/>
            </p:nvSpPr>
            <p:spPr bwMode="auto">
              <a:xfrm>
                <a:off x="204" y="3793"/>
                <a:ext cx="40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230" name="Text Box 447"/>
            <p:cNvSpPr txBox="1">
              <a:spLocks noChangeArrowheads="1"/>
            </p:cNvSpPr>
            <p:nvPr/>
          </p:nvSpPr>
          <p:spPr bwMode="auto">
            <a:xfrm>
              <a:off x="716" y="3641"/>
              <a:ext cx="5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1800" dirty="0">
                  <a:latin typeface="微软雅黑" panose="020B0503020204020204" charset="-122"/>
                  <a:ea typeface="微软雅黑" panose="020B0503020204020204" charset="-122"/>
                </a:rPr>
                <a:t>(  </a:t>
              </a:r>
              <a:r>
                <a:rPr lang="en-US" altLang="zh-CN" sz="1800" dirty="0">
                  <a:latin typeface="微软雅黑" panose="020B0503020204020204" charset="-122"/>
                  <a:ea typeface="微软雅黑" panose="020B0503020204020204" charset="-122"/>
                </a:rPr>
                <a:t> )</a:t>
              </a:r>
              <a:endParaRPr lang="en-US" altLang="zh-CN" sz="18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31" name="Group 450"/>
            <p:cNvGrpSpPr/>
            <p:nvPr/>
          </p:nvGrpSpPr>
          <p:grpSpPr bwMode="auto">
            <a:xfrm>
              <a:off x="79" y="3489"/>
              <a:ext cx="601" cy="604"/>
              <a:chOff x="116" y="3475"/>
              <a:chExt cx="601" cy="604"/>
            </a:xfrm>
          </p:grpSpPr>
          <p:sp>
            <p:nvSpPr>
              <p:cNvPr id="236" name="Text Box 451"/>
              <p:cNvSpPr txBox="1">
                <a:spLocks noChangeArrowheads="1"/>
              </p:cNvSpPr>
              <p:nvPr/>
            </p:nvSpPr>
            <p:spPr bwMode="auto">
              <a:xfrm>
                <a:off x="116" y="3769"/>
                <a:ext cx="590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(     </a:t>
                </a: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)</a:t>
                </a:r>
                <a:endParaRPr lang="en-US" altLang="zh-CN" sz="18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37" name="Text Box 452"/>
              <p:cNvSpPr txBox="1">
                <a:spLocks noChangeArrowheads="1"/>
              </p:cNvSpPr>
              <p:nvPr/>
            </p:nvSpPr>
            <p:spPr bwMode="auto">
              <a:xfrm>
                <a:off x="127" y="3475"/>
                <a:ext cx="590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( </a:t>
                </a: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  </a:t>
                </a: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)</a:t>
                </a:r>
                <a:endParaRPr lang="en-US" altLang="zh-CN" sz="18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38" name="Line 453"/>
              <p:cNvSpPr>
                <a:spLocks noChangeShapeType="1"/>
              </p:cNvSpPr>
              <p:nvPr/>
            </p:nvSpPr>
            <p:spPr bwMode="auto">
              <a:xfrm>
                <a:off x="141" y="3793"/>
                <a:ext cx="40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232" name="Group 454"/>
            <p:cNvGrpSpPr/>
            <p:nvPr/>
          </p:nvGrpSpPr>
          <p:grpSpPr bwMode="auto">
            <a:xfrm>
              <a:off x="1253" y="3494"/>
              <a:ext cx="640" cy="597"/>
              <a:chOff x="116" y="3482"/>
              <a:chExt cx="640" cy="597"/>
            </a:xfrm>
          </p:grpSpPr>
          <p:sp>
            <p:nvSpPr>
              <p:cNvPr id="233" name="Text Box 455"/>
              <p:cNvSpPr txBox="1">
                <a:spLocks noChangeArrowheads="1"/>
              </p:cNvSpPr>
              <p:nvPr/>
            </p:nvSpPr>
            <p:spPr bwMode="auto">
              <a:xfrm>
                <a:off x="116" y="3769"/>
                <a:ext cx="590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( </a:t>
                </a: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    </a:t>
                </a: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)</a:t>
                </a:r>
                <a:endParaRPr lang="en-US" altLang="zh-CN" sz="18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34" name="Text Box 456"/>
              <p:cNvSpPr txBox="1">
                <a:spLocks noChangeArrowheads="1"/>
              </p:cNvSpPr>
              <p:nvPr/>
            </p:nvSpPr>
            <p:spPr bwMode="auto">
              <a:xfrm>
                <a:off x="166" y="3482"/>
                <a:ext cx="590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(   </a:t>
                </a: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)</a:t>
                </a:r>
                <a:endParaRPr lang="en-US" altLang="zh-CN" sz="18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35" name="Line 457"/>
              <p:cNvSpPr>
                <a:spLocks noChangeShapeType="1"/>
              </p:cNvSpPr>
              <p:nvPr/>
            </p:nvSpPr>
            <p:spPr bwMode="auto">
              <a:xfrm>
                <a:off x="185" y="3795"/>
                <a:ext cx="40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/>
      <p:bldP spid="1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960215" y="2953324"/>
            <a:ext cx="3210899" cy="1058444"/>
            <a:chOff x="2068180" y="2173457"/>
            <a:chExt cx="4952091" cy="2126485"/>
          </a:xfrm>
        </p:grpSpPr>
        <p:sp>
          <p:nvSpPr>
            <p:cNvPr id="4" name="圆角矩形 3"/>
            <p:cNvSpPr/>
            <p:nvPr/>
          </p:nvSpPr>
          <p:spPr>
            <a:xfrm>
              <a:off x="2068180" y="2173457"/>
              <a:ext cx="4952091" cy="2126485"/>
            </a:xfrm>
            <a:prstGeom prst="roundRect">
              <a:avLst>
                <a:gd name="adj" fmla="val 10006"/>
              </a:avLst>
            </a:prstGeom>
            <a:solidFill>
              <a:srgbClr val="FFC000"/>
            </a:solidFill>
            <a:ln w="25400" cap="flat" cmpd="sng" algn="ctr">
              <a:noFill/>
              <a:prstDash val="solid"/>
            </a:ln>
            <a:effectLst>
              <a:outerShdw dist="38100" algn="l" rotWithShape="0">
                <a:prstClr val="black">
                  <a:alpha val="4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" name="圆角矩形 21"/>
            <p:cNvSpPr/>
            <p:nvPr/>
          </p:nvSpPr>
          <p:spPr>
            <a:xfrm>
              <a:off x="2068180" y="2180179"/>
              <a:ext cx="4952091" cy="1411155"/>
            </a:xfrm>
            <a:custGeom>
              <a:avLst/>
              <a:gdLst/>
              <a:ahLst/>
              <a:cxnLst/>
              <a:rect l="l" t="t" r="r" b="b"/>
              <a:pathLst>
                <a:path w="3024336" h="587758">
                  <a:moveTo>
                    <a:pt x="88623" y="0"/>
                  </a:moveTo>
                  <a:lnTo>
                    <a:pt x="2935713" y="0"/>
                  </a:lnTo>
                  <a:cubicBezTo>
                    <a:pt x="2984658" y="0"/>
                    <a:pt x="3024336" y="39678"/>
                    <a:pt x="3024336" y="88623"/>
                  </a:cubicBezTo>
                  <a:lnTo>
                    <a:pt x="3024336" y="402900"/>
                  </a:lnTo>
                  <a:cubicBezTo>
                    <a:pt x="2669482" y="517144"/>
                    <a:pt x="2179692" y="587758"/>
                    <a:pt x="1638765" y="587758"/>
                  </a:cubicBezTo>
                  <a:cubicBezTo>
                    <a:pt x="953663" y="587758"/>
                    <a:pt x="350591" y="474486"/>
                    <a:pt x="0" y="302375"/>
                  </a:cubicBezTo>
                  <a:lnTo>
                    <a:pt x="0" y="88623"/>
                  </a:lnTo>
                  <a:cubicBezTo>
                    <a:pt x="0" y="39678"/>
                    <a:pt x="39678" y="0"/>
                    <a:pt x="88623" y="0"/>
                  </a:cubicBezTo>
                  <a:close/>
                </a:path>
              </a:pathLst>
            </a:custGeom>
            <a:solidFill>
              <a:srgbClr val="FFFFFF">
                <a:alpha val="27843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2203965" y="2331242"/>
              <a:ext cx="4680520" cy="1810914"/>
            </a:xfrm>
            <a:prstGeom prst="roundRect">
              <a:avLst>
                <a:gd name="adj" fmla="val 10006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63500" dist="25400" dir="13500000">
                <a:prstClr val="black">
                  <a:alpha val="61000"/>
                </a:prstClr>
              </a:inn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835809" y="1281990"/>
            <a:ext cx="3210899" cy="1058444"/>
            <a:chOff x="2068180" y="2173457"/>
            <a:chExt cx="4952091" cy="2126485"/>
          </a:xfrm>
        </p:grpSpPr>
        <p:sp>
          <p:nvSpPr>
            <p:cNvPr id="8" name="圆角矩形 7"/>
            <p:cNvSpPr/>
            <p:nvPr/>
          </p:nvSpPr>
          <p:spPr>
            <a:xfrm>
              <a:off x="2068180" y="2173457"/>
              <a:ext cx="4952091" cy="2126485"/>
            </a:xfrm>
            <a:prstGeom prst="roundRect">
              <a:avLst>
                <a:gd name="adj" fmla="val 10006"/>
              </a:avLst>
            </a:prstGeom>
            <a:solidFill>
              <a:srgbClr val="FFC000"/>
            </a:solidFill>
            <a:ln w="25400" cap="flat" cmpd="sng" algn="ctr">
              <a:noFill/>
              <a:prstDash val="solid"/>
            </a:ln>
            <a:effectLst>
              <a:outerShdw dist="38100" algn="l" rotWithShape="0">
                <a:prstClr val="black">
                  <a:alpha val="4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" name="圆角矩形 21"/>
            <p:cNvSpPr/>
            <p:nvPr/>
          </p:nvSpPr>
          <p:spPr>
            <a:xfrm>
              <a:off x="2068180" y="2180179"/>
              <a:ext cx="4952091" cy="1411155"/>
            </a:xfrm>
            <a:custGeom>
              <a:avLst/>
              <a:gdLst/>
              <a:ahLst/>
              <a:cxnLst/>
              <a:rect l="l" t="t" r="r" b="b"/>
              <a:pathLst>
                <a:path w="3024336" h="587758">
                  <a:moveTo>
                    <a:pt x="88623" y="0"/>
                  </a:moveTo>
                  <a:lnTo>
                    <a:pt x="2935713" y="0"/>
                  </a:lnTo>
                  <a:cubicBezTo>
                    <a:pt x="2984658" y="0"/>
                    <a:pt x="3024336" y="39678"/>
                    <a:pt x="3024336" y="88623"/>
                  </a:cubicBezTo>
                  <a:lnTo>
                    <a:pt x="3024336" y="402900"/>
                  </a:lnTo>
                  <a:cubicBezTo>
                    <a:pt x="2669482" y="517144"/>
                    <a:pt x="2179692" y="587758"/>
                    <a:pt x="1638765" y="587758"/>
                  </a:cubicBezTo>
                  <a:cubicBezTo>
                    <a:pt x="953663" y="587758"/>
                    <a:pt x="350591" y="474486"/>
                    <a:pt x="0" y="302375"/>
                  </a:cubicBezTo>
                  <a:lnTo>
                    <a:pt x="0" y="88623"/>
                  </a:lnTo>
                  <a:cubicBezTo>
                    <a:pt x="0" y="39678"/>
                    <a:pt x="39678" y="0"/>
                    <a:pt x="88623" y="0"/>
                  </a:cubicBezTo>
                  <a:close/>
                </a:path>
              </a:pathLst>
            </a:custGeom>
            <a:solidFill>
              <a:srgbClr val="FFFFFF">
                <a:alpha val="27843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2203965" y="2331242"/>
              <a:ext cx="4680520" cy="1810914"/>
            </a:xfrm>
            <a:prstGeom prst="roundRect">
              <a:avLst>
                <a:gd name="adj" fmla="val 10006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63500" dist="25400" dir="13500000">
                <a:prstClr val="black">
                  <a:alpha val="61000"/>
                </a:prstClr>
              </a:inn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36665" y="1328724"/>
            <a:ext cx="3210899" cy="1058444"/>
            <a:chOff x="2068180" y="2173457"/>
            <a:chExt cx="4952091" cy="2126485"/>
          </a:xfrm>
        </p:grpSpPr>
        <p:sp>
          <p:nvSpPr>
            <p:cNvPr id="12" name="圆角矩形 11"/>
            <p:cNvSpPr/>
            <p:nvPr/>
          </p:nvSpPr>
          <p:spPr>
            <a:xfrm>
              <a:off x="2068180" y="2173457"/>
              <a:ext cx="4952091" cy="2126485"/>
            </a:xfrm>
            <a:prstGeom prst="roundRect">
              <a:avLst>
                <a:gd name="adj" fmla="val 10006"/>
              </a:avLst>
            </a:prstGeom>
            <a:solidFill>
              <a:srgbClr val="FFC000"/>
            </a:solidFill>
            <a:ln w="25400" cap="flat" cmpd="sng" algn="ctr">
              <a:noFill/>
              <a:prstDash val="solid"/>
            </a:ln>
            <a:effectLst>
              <a:outerShdw dist="38100" algn="l" rotWithShape="0">
                <a:prstClr val="black">
                  <a:alpha val="4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" name="圆角矩形 21"/>
            <p:cNvSpPr/>
            <p:nvPr/>
          </p:nvSpPr>
          <p:spPr>
            <a:xfrm>
              <a:off x="2068180" y="2180179"/>
              <a:ext cx="4952091" cy="1411155"/>
            </a:xfrm>
            <a:custGeom>
              <a:avLst/>
              <a:gdLst/>
              <a:ahLst/>
              <a:cxnLst/>
              <a:rect l="l" t="t" r="r" b="b"/>
              <a:pathLst>
                <a:path w="3024336" h="587758">
                  <a:moveTo>
                    <a:pt x="88623" y="0"/>
                  </a:moveTo>
                  <a:lnTo>
                    <a:pt x="2935713" y="0"/>
                  </a:lnTo>
                  <a:cubicBezTo>
                    <a:pt x="2984658" y="0"/>
                    <a:pt x="3024336" y="39678"/>
                    <a:pt x="3024336" y="88623"/>
                  </a:cubicBezTo>
                  <a:lnTo>
                    <a:pt x="3024336" y="402900"/>
                  </a:lnTo>
                  <a:cubicBezTo>
                    <a:pt x="2669482" y="517144"/>
                    <a:pt x="2179692" y="587758"/>
                    <a:pt x="1638765" y="587758"/>
                  </a:cubicBezTo>
                  <a:cubicBezTo>
                    <a:pt x="953663" y="587758"/>
                    <a:pt x="350591" y="474486"/>
                    <a:pt x="0" y="302375"/>
                  </a:cubicBezTo>
                  <a:lnTo>
                    <a:pt x="0" y="88623"/>
                  </a:lnTo>
                  <a:cubicBezTo>
                    <a:pt x="0" y="39678"/>
                    <a:pt x="39678" y="0"/>
                    <a:pt x="88623" y="0"/>
                  </a:cubicBezTo>
                  <a:close/>
                </a:path>
              </a:pathLst>
            </a:custGeom>
            <a:solidFill>
              <a:srgbClr val="FFFFFF">
                <a:alpha val="27843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2203965" y="2331242"/>
              <a:ext cx="4680520" cy="1810914"/>
            </a:xfrm>
            <a:prstGeom prst="roundRect">
              <a:avLst>
                <a:gd name="adj" fmla="val 10006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63500" dist="25400" dir="13500000">
                <a:prstClr val="black">
                  <a:alpha val="61000"/>
                </a:prstClr>
              </a:inn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5" name="Group 82"/>
          <p:cNvGrpSpPr/>
          <p:nvPr/>
        </p:nvGrpSpPr>
        <p:grpSpPr bwMode="auto">
          <a:xfrm>
            <a:off x="1348802" y="1522679"/>
            <a:ext cx="1454150" cy="719139"/>
            <a:chOff x="3335" y="793"/>
            <a:chExt cx="916" cy="453"/>
          </a:xfrm>
        </p:grpSpPr>
        <p:sp>
          <p:nvSpPr>
            <p:cNvPr id="17" name="Text Box 73"/>
            <p:cNvSpPr txBox="1">
              <a:spLocks noChangeArrowheads="1"/>
            </p:cNvSpPr>
            <p:nvPr/>
          </p:nvSpPr>
          <p:spPr bwMode="auto">
            <a:xfrm>
              <a:off x="3562" y="891"/>
              <a:ext cx="68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latin typeface="微软雅黑" panose="020B0503020204020204" charset="-122"/>
                  <a:ea typeface="微软雅黑" panose="020B0503020204020204" charset="-122"/>
                </a:rPr>
                <a:t>×4=</a:t>
              </a:r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8" name="Group 74"/>
            <p:cNvGrpSpPr/>
            <p:nvPr/>
          </p:nvGrpSpPr>
          <p:grpSpPr bwMode="auto">
            <a:xfrm>
              <a:off x="3335" y="793"/>
              <a:ext cx="318" cy="453"/>
              <a:chOff x="4144" y="1026"/>
              <a:chExt cx="318" cy="453"/>
            </a:xfrm>
          </p:grpSpPr>
          <p:sp>
            <p:nvSpPr>
              <p:cNvPr id="19" name="Text Box 75"/>
              <p:cNvSpPr txBox="1">
                <a:spLocks noChangeArrowheads="1"/>
              </p:cNvSpPr>
              <p:nvPr/>
            </p:nvSpPr>
            <p:spPr bwMode="auto">
              <a:xfrm>
                <a:off x="4144" y="1211"/>
                <a:ext cx="318" cy="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1800" b="1" dirty="0">
                    <a:latin typeface="微软雅黑" panose="020B0503020204020204" charset="-122"/>
                    <a:ea typeface="微软雅黑" panose="020B0503020204020204" charset="-122"/>
                  </a:rPr>
                  <a:t>15</a:t>
                </a:r>
                <a:endParaRPr lang="en-US" altLang="zh-CN" sz="1800" b="1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0" name="Text Box 76"/>
              <p:cNvSpPr txBox="1">
                <a:spLocks noChangeArrowheads="1"/>
              </p:cNvSpPr>
              <p:nvPr/>
            </p:nvSpPr>
            <p:spPr bwMode="auto">
              <a:xfrm>
                <a:off x="4189" y="1026"/>
                <a:ext cx="227" cy="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1800" b="1">
                    <a:latin typeface="微软雅黑" panose="020B0503020204020204" charset="-122"/>
                    <a:ea typeface="微软雅黑" panose="020B0503020204020204" charset="-122"/>
                  </a:rPr>
                  <a:t>2</a:t>
                </a:r>
                <a:endParaRPr lang="en-US" altLang="zh-CN" sz="1800" b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1" name="Line 77"/>
              <p:cNvSpPr>
                <a:spLocks noChangeShapeType="1"/>
              </p:cNvSpPr>
              <p:nvPr/>
            </p:nvSpPr>
            <p:spPr bwMode="auto">
              <a:xfrm>
                <a:off x="4147" y="1251"/>
                <a:ext cx="22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22" name="Group 83"/>
          <p:cNvGrpSpPr/>
          <p:nvPr/>
        </p:nvGrpSpPr>
        <p:grpSpPr bwMode="auto">
          <a:xfrm>
            <a:off x="5314985" y="1461150"/>
            <a:ext cx="1454150" cy="703263"/>
            <a:chOff x="3335" y="803"/>
            <a:chExt cx="916" cy="443"/>
          </a:xfrm>
        </p:grpSpPr>
        <p:sp>
          <p:nvSpPr>
            <p:cNvPr id="23" name="Text Box 84"/>
            <p:cNvSpPr txBox="1">
              <a:spLocks noChangeArrowheads="1"/>
            </p:cNvSpPr>
            <p:nvPr/>
          </p:nvSpPr>
          <p:spPr bwMode="auto">
            <a:xfrm>
              <a:off x="3562" y="891"/>
              <a:ext cx="68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latin typeface="微软雅黑" panose="020B0503020204020204" charset="-122"/>
                  <a:ea typeface="微软雅黑" panose="020B0503020204020204" charset="-122"/>
                </a:rPr>
                <a:t>×8=</a:t>
              </a:r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4" name="Group 85"/>
            <p:cNvGrpSpPr/>
            <p:nvPr/>
          </p:nvGrpSpPr>
          <p:grpSpPr bwMode="auto">
            <a:xfrm>
              <a:off x="3335" y="803"/>
              <a:ext cx="318" cy="443"/>
              <a:chOff x="4144" y="1036"/>
              <a:chExt cx="318" cy="443"/>
            </a:xfrm>
          </p:grpSpPr>
          <p:sp>
            <p:nvSpPr>
              <p:cNvPr id="25" name="Text Box 86"/>
              <p:cNvSpPr txBox="1">
                <a:spLocks noChangeArrowheads="1"/>
              </p:cNvSpPr>
              <p:nvPr/>
            </p:nvSpPr>
            <p:spPr bwMode="auto">
              <a:xfrm>
                <a:off x="4144" y="1211"/>
                <a:ext cx="318" cy="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1800" b="1" dirty="0">
                    <a:latin typeface="微软雅黑" panose="020B0503020204020204" charset="-122"/>
                    <a:ea typeface="微软雅黑" panose="020B0503020204020204" charset="-122"/>
                  </a:rPr>
                  <a:t>12</a:t>
                </a:r>
                <a:endParaRPr lang="en-US" altLang="zh-CN" sz="1800" b="1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" name="Text Box 87"/>
              <p:cNvSpPr txBox="1">
                <a:spLocks noChangeArrowheads="1"/>
              </p:cNvSpPr>
              <p:nvPr/>
            </p:nvSpPr>
            <p:spPr bwMode="auto">
              <a:xfrm>
                <a:off x="4189" y="1036"/>
                <a:ext cx="227" cy="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1800" b="1">
                    <a:latin typeface="微软雅黑" panose="020B0503020204020204" charset="-122"/>
                    <a:ea typeface="微软雅黑" panose="020B0503020204020204" charset="-122"/>
                  </a:rPr>
                  <a:t>5</a:t>
                </a:r>
                <a:endParaRPr lang="en-US" altLang="zh-CN" sz="1800" b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" name="Line 88"/>
              <p:cNvSpPr>
                <a:spLocks noChangeShapeType="1"/>
              </p:cNvSpPr>
              <p:nvPr/>
            </p:nvSpPr>
            <p:spPr bwMode="auto">
              <a:xfrm>
                <a:off x="4147" y="1251"/>
                <a:ext cx="22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28" name="Group 107"/>
          <p:cNvGrpSpPr/>
          <p:nvPr/>
        </p:nvGrpSpPr>
        <p:grpSpPr bwMode="auto">
          <a:xfrm>
            <a:off x="4123605" y="3236131"/>
            <a:ext cx="1398589" cy="701676"/>
            <a:chOff x="4684" y="1894"/>
            <a:chExt cx="881" cy="442"/>
          </a:xfrm>
        </p:grpSpPr>
        <p:sp>
          <p:nvSpPr>
            <p:cNvPr id="29" name="Text Box 108"/>
            <p:cNvSpPr txBox="1">
              <a:spLocks noChangeArrowheads="1"/>
            </p:cNvSpPr>
            <p:nvPr/>
          </p:nvSpPr>
          <p:spPr bwMode="auto">
            <a:xfrm>
              <a:off x="4876" y="1979"/>
              <a:ext cx="68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800" b="1">
                  <a:latin typeface="微软雅黑" panose="020B0503020204020204" charset="-122"/>
                  <a:ea typeface="微软雅黑" panose="020B0503020204020204" charset="-122"/>
                </a:rPr>
                <a:t>×0=</a:t>
              </a:r>
              <a:endParaRPr lang="zh-CN" altLang="en-US" sz="18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Text Box 109"/>
            <p:cNvSpPr txBox="1">
              <a:spLocks noChangeArrowheads="1"/>
            </p:cNvSpPr>
            <p:nvPr/>
          </p:nvSpPr>
          <p:spPr bwMode="auto">
            <a:xfrm>
              <a:off x="4692" y="2068"/>
              <a:ext cx="318" cy="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1800" b="1" dirty="0"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en-US" altLang="zh-CN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Text Box 110"/>
            <p:cNvSpPr txBox="1">
              <a:spLocks noChangeArrowheads="1"/>
            </p:cNvSpPr>
            <p:nvPr/>
          </p:nvSpPr>
          <p:spPr bwMode="auto">
            <a:xfrm>
              <a:off x="4694" y="1894"/>
              <a:ext cx="227" cy="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1800" b="1"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18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Line 111"/>
            <p:cNvSpPr>
              <a:spLocks noChangeShapeType="1"/>
            </p:cNvSpPr>
            <p:nvPr/>
          </p:nvSpPr>
          <p:spPr bwMode="auto">
            <a:xfrm>
              <a:off x="4684" y="2106"/>
              <a:ext cx="18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 bwMode="auto">
          <a:xfrm>
            <a:off x="2321939" y="1536966"/>
            <a:ext cx="819150" cy="700077"/>
            <a:chOff x="4318708" y="3321366"/>
            <a:chExt cx="818526" cy="699223"/>
          </a:xfrm>
        </p:grpSpPr>
        <p:grpSp>
          <p:nvGrpSpPr>
            <p:cNvPr id="34" name="组合 55"/>
            <p:cNvGrpSpPr/>
            <p:nvPr/>
          </p:nvGrpSpPr>
          <p:grpSpPr bwMode="auto">
            <a:xfrm>
              <a:off x="4356422" y="3321366"/>
              <a:ext cx="780812" cy="699223"/>
              <a:chOff x="3275858" y="2297737"/>
              <a:chExt cx="780812" cy="699223"/>
            </a:xfrm>
          </p:grpSpPr>
          <p:grpSp>
            <p:nvGrpSpPr>
              <p:cNvPr id="36" name="Group 15"/>
              <p:cNvGrpSpPr/>
              <p:nvPr/>
            </p:nvGrpSpPr>
            <p:grpSpPr bwMode="auto">
              <a:xfrm>
                <a:off x="3275858" y="2298459"/>
                <a:ext cx="600076" cy="698501"/>
                <a:chOff x="3784" y="1983"/>
                <a:chExt cx="378" cy="440"/>
              </a:xfrm>
            </p:grpSpPr>
            <p:sp>
              <p:nvSpPr>
                <p:cNvPr id="39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868" y="2156"/>
                  <a:ext cx="294" cy="2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  <a:defRPr/>
                  </a:pPr>
                  <a:r>
                    <a: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15</a:t>
                  </a:r>
                  <a:endPara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40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784" y="1983"/>
                  <a:ext cx="227" cy="2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  <a:defRPr/>
                  </a:pPr>
                  <a:r>
                    <a: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2</a:t>
                  </a:r>
                  <a:endPara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37" name="Text Box 10"/>
              <p:cNvSpPr txBox="1">
                <a:spLocks noChangeArrowheads="1"/>
              </p:cNvSpPr>
              <p:nvPr/>
            </p:nvSpPr>
            <p:spPr bwMode="auto">
              <a:xfrm>
                <a:off x="3696582" y="2297737"/>
                <a:ext cx="360088" cy="4242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  <a:defRPr/>
                </a:pPr>
                <a:r>
                  <a: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rPr>
                  <a:t>4</a:t>
                </a:r>
                <a:endParaRPr lang="en-US" altLang="zh-CN" sz="18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8" name="Text Box 10"/>
              <p:cNvSpPr txBox="1">
                <a:spLocks noChangeArrowheads="1"/>
              </p:cNvSpPr>
              <p:nvPr/>
            </p:nvSpPr>
            <p:spPr bwMode="auto">
              <a:xfrm>
                <a:off x="3472915" y="2297737"/>
                <a:ext cx="360089" cy="4242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  <a:defRPr/>
                </a:pPr>
                <a:r>
                  <a: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rPr>
                  <a:t>×</a:t>
                </a:r>
                <a:endParaRPr lang="en-US" altLang="zh-CN" sz="18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4318708" y="3657506"/>
              <a:ext cx="791560" cy="1268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 bwMode="auto">
          <a:xfrm>
            <a:off x="3058539" y="1525856"/>
            <a:ext cx="981075" cy="720726"/>
            <a:chOff x="3302942" y="1779666"/>
            <a:chExt cx="980787" cy="720726"/>
          </a:xfrm>
        </p:grpSpPr>
        <p:grpSp>
          <p:nvGrpSpPr>
            <p:cNvPr id="42" name="组合 69"/>
            <p:cNvGrpSpPr/>
            <p:nvPr/>
          </p:nvGrpSpPr>
          <p:grpSpPr bwMode="auto">
            <a:xfrm>
              <a:off x="3491880" y="1779666"/>
              <a:ext cx="791849" cy="720726"/>
              <a:chOff x="3204410" y="2298459"/>
              <a:chExt cx="791849" cy="720726"/>
            </a:xfrm>
          </p:grpSpPr>
          <p:grpSp>
            <p:nvGrpSpPr>
              <p:cNvPr id="44" name="Group 15"/>
              <p:cNvGrpSpPr/>
              <p:nvPr/>
            </p:nvGrpSpPr>
            <p:grpSpPr bwMode="auto">
              <a:xfrm>
                <a:off x="3204410" y="2298459"/>
                <a:ext cx="466725" cy="720726"/>
                <a:chOff x="3739" y="1983"/>
                <a:chExt cx="294" cy="454"/>
              </a:xfrm>
            </p:grpSpPr>
            <p:sp>
              <p:nvSpPr>
                <p:cNvPr id="46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739" y="2169"/>
                  <a:ext cx="294" cy="2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  <a:defRPr/>
                  </a:pPr>
                  <a:r>
                    <a: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15</a:t>
                  </a:r>
                  <a:endPara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47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784" y="1983"/>
                  <a:ext cx="227" cy="2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  <a:defRPr/>
                  </a:pPr>
                  <a:r>
                    <a: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8</a:t>
                  </a:r>
                  <a:endPara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48" name="Line 12"/>
                <p:cNvSpPr>
                  <a:spLocks noChangeShapeType="1"/>
                </p:cNvSpPr>
                <p:nvPr/>
              </p:nvSpPr>
              <p:spPr bwMode="auto">
                <a:xfrm>
                  <a:off x="3792" y="2203"/>
                  <a:ext cx="159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defRPr/>
                  </a:pPr>
                  <a:endParaRPr lang="zh-CN" altLang="en-US" sz="1800" b="1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45" name="Text Box 10"/>
              <p:cNvSpPr txBox="1">
                <a:spLocks noChangeArrowheads="1"/>
              </p:cNvSpPr>
              <p:nvPr/>
            </p:nvSpPr>
            <p:spPr bwMode="auto">
              <a:xfrm>
                <a:off x="3636003" y="2449268"/>
                <a:ext cx="360256" cy="4247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  <a:defRPr/>
                </a:pPr>
                <a:endParaRPr lang="en-US" altLang="zh-CN" sz="18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43" name="文本框 70"/>
            <p:cNvSpPr txBox="1">
              <a:spLocks noChangeArrowheads="1"/>
            </p:cNvSpPr>
            <p:nvPr/>
          </p:nvSpPr>
          <p:spPr bwMode="auto">
            <a:xfrm>
              <a:off x="3302942" y="1930619"/>
              <a:ext cx="3600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800" b="1">
                  <a:latin typeface="微软雅黑" panose="020B0503020204020204" charset="-122"/>
                  <a:ea typeface="微软雅黑" panose="020B0503020204020204" charset="-122"/>
                </a:rPr>
                <a:t>=</a:t>
              </a:r>
              <a:endParaRPr lang="zh-CN" altLang="en-US" sz="18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 bwMode="auto">
          <a:xfrm>
            <a:off x="6225413" y="1464324"/>
            <a:ext cx="840582" cy="700077"/>
            <a:chOff x="4297292" y="3321366"/>
            <a:chExt cx="839942" cy="699223"/>
          </a:xfrm>
        </p:grpSpPr>
        <p:grpSp>
          <p:nvGrpSpPr>
            <p:cNvPr id="50" name="组合 77"/>
            <p:cNvGrpSpPr/>
            <p:nvPr/>
          </p:nvGrpSpPr>
          <p:grpSpPr bwMode="auto">
            <a:xfrm>
              <a:off x="4356422" y="3321366"/>
              <a:ext cx="780812" cy="699223"/>
              <a:chOff x="3275858" y="2297737"/>
              <a:chExt cx="780812" cy="699223"/>
            </a:xfrm>
          </p:grpSpPr>
          <p:grpSp>
            <p:nvGrpSpPr>
              <p:cNvPr id="52" name="Group 15"/>
              <p:cNvGrpSpPr/>
              <p:nvPr/>
            </p:nvGrpSpPr>
            <p:grpSpPr bwMode="auto">
              <a:xfrm>
                <a:off x="3275858" y="2298459"/>
                <a:ext cx="600076" cy="698501"/>
                <a:chOff x="3784" y="1983"/>
                <a:chExt cx="378" cy="440"/>
              </a:xfrm>
            </p:grpSpPr>
            <p:sp>
              <p:nvSpPr>
                <p:cNvPr id="55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868" y="2156"/>
                  <a:ext cx="294" cy="2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  <a:defRPr/>
                  </a:pPr>
                  <a:r>
                    <a: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12</a:t>
                  </a:r>
                  <a:endPara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56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784" y="1983"/>
                  <a:ext cx="227" cy="2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  <a:defRPr/>
                  </a:pPr>
                  <a:r>
                    <a: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5</a:t>
                  </a:r>
                  <a:endPara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53" name="Text Box 10"/>
              <p:cNvSpPr txBox="1">
                <a:spLocks noChangeArrowheads="1"/>
              </p:cNvSpPr>
              <p:nvPr/>
            </p:nvSpPr>
            <p:spPr bwMode="auto">
              <a:xfrm>
                <a:off x="3696582" y="2297737"/>
                <a:ext cx="360088" cy="4242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  <a:defRPr/>
                </a:pPr>
                <a:r>
                  <a: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rPr>
                  <a:t>8</a:t>
                </a:r>
                <a:endParaRPr lang="en-US" altLang="zh-CN" sz="18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4" name="Text Box 10"/>
              <p:cNvSpPr txBox="1">
                <a:spLocks noChangeArrowheads="1"/>
              </p:cNvSpPr>
              <p:nvPr/>
            </p:nvSpPr>
            <p:spPr bwMode="auto">
              <a:xfrm>
                <a:off x="3472915" y="2297737"/>
                <a:ext cx="360089" cy="4242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  <a:defRPr/>
                </a:pPr>
                <a:r>
                  <a: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rPr>
                  <a:t>×</a:t>
                </a:r>
                <a:endParaRPr lang="en-US" altLang="zh-CN" sz="18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cxnSp>
          <p:nvCxnSpPr>
            <p:cNvPr id="51" name="直接连接符 50"/>
            <p:cNvCxnSpPr/>
            <p:nvPr/>
          </p:nvCxnSpPr>
          <p:spPr>
            <a:xfrm>
              <a:off x="4297292" y="3657506"/>
              <a:ext cx="791560" cy="1268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直接连接符 56"/>
          <p:cNvCxnSpPr/>
          <p:nvPr/>
        </p:nvCxnSpPr>
        <p:spPr>
          <a:xfrm>
            <a:off x="6796122" y="1542111"/>
            <a:ext cx="131763" cy="2159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6577047" y="1842149"/>
            <a:ext cx="131763" cy="2159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矩形 58"/>
          <p:cNvSpPr/>
          <p:nvPr/>
        </p:nvSpPr>
        <p:spPr>
          <a:xfrm>
            <a:off x="6686454" y="1331857"/>
            <a:ext cx="280365" cy="4016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altLang="zh-CN" sz="18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1800" b="1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538212" y="2023111"/>
            <a:ext cx="280365" cy="4016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altLang="zh-CN" sz="18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1800" b="1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1" name="组合 60"/>
          <p:cNvGrpSpPr/>
          <p:nvPr/>
        </p:nvGrpSpPr>
        <p:grpSpPr bwMode="auto">
          <a:xfrm>
            <a:off x="6977097" y="1464328"/>
            <a:ext cx="981075" cy="709613"/>
            <a:chOff x="3302942" y="1779669"/>
            <a:chExt cx="980787" cy="709614"/>
          </a:xfrm>
        </p:grpSpPr>
        <p:grpSp>
          <p:nvGrpSpPr>
            <p:cNvPr id="62" name="组合 89"/>
            <p:cNvGrpSpPr/>
            <p:nvPr/>
          </p:nvGrpSpPr>
          <p:grpSpPr bwMode="auto">
            <a:xfrm>
              <a:off x="3515699" y="1779669"/>
              <a:ext cx="768030" cy="709614"/>
              <a:chOff x="3228229" y="2298462"/>
              <a:chExt cx="768030" cy="709614"/>
            </a:xfrm>
          </p:grpSpPr>
          <p:grpSp>
            <p:nvGrpSpPr>
              <p:cNvPr id="64" name="Group 15"/>
              <p:cNvGrpSpPr/>
              <p:nvPr/>
            </p:nvGrpSpPr>
            <p:grpSpPr bwMode="auto">
              <a:xfrm>
                <a:off x="3228229" y="2298462"/>
                <a:ext cx="538163" cy="709614"/>
                <a:chOff x="3754" y="1983"/>
                <a:chExt cx="339" cy="447"/>
              </a:xfrm>
            </p:grpSpPr>
            <p:sp>
              <p:nvSpPr>
                <p:cNvPr id="66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799" y="2162"/>
                  <a:ext cx="294" cy="2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  <a:defRPr/>
                  </a:pPr>
                  <a:r>
                    <a: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3</a:t>
                  </a:r>
                  <a:endPara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67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754" y="1983"/>
                  <a:ext cx="309" cy="2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  <a:defRPr/>
                  </a:pPr>
                  <a:r>
                    <a: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10</a:t>
                  </a:r>
                  <a:endPara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68" name="Line 12"/>
                <p:cNvSpPr>
                  <a:spLocks noChangeShapeType="1"/>
                </p:cNvSpPr>
                <p:nvPr/>
              </p:nvSpPr>
              <p:spPr bwMode="auto">
                <a:xfrm>
                  <a:off x="3792" y="2203"/>
                  <a:ext cx="159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defRPr/>
                  </a:pPr>
                  <a:endParaRPr lang="zh-CN" altLang="en-US" sz="1800" b="1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65" name="Text Box 10"/>
              <p:cNvSpPr txBox="1">
                <a:spLocks noChangeArrowheads="1"/>
              </p:cNvSpPr>
              <p:nvPr/>
            </p:nvSpPr>
            <p:spPr bwMode="auto">
              <a:xfrm>
                <a:off x="3636003" y="2449269"/>
                <a:ext cx="360256" cy="4247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  <a:defRPr/>
                </a:pPr>
                <a:endParaRPr lang="en-US" altLang="zh-CN" sz="18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3" name="文本框 90"/>
            <p:cNvSpPr txBox="1">
              <a:spLocks noChangeArrowheads="1"/>
            </p:cNvSpPr>
            <p:nvPr/>
          </p:nvSpPr>
          <p:spPr bwMode="auto">
            <a:xfrm>
              <a:off x="3302942" y="1930619"/>
              <a:ext cx="360040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800" b="1">
                  <a:latin typeface="微软雅黑" panose="020B0503020204020204" charset="-122"/>
                  <a:ea typeface="微软雅黑" panose="020B0503020204020204" charset="-122"/>
                </a:rPr>
                <a:t>=</a:t>
              </a:r>
              <a:endParaRPr lang="zh-CN" altLang="en-US" sz="18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69" name="矩形 68"/>
          <p:cNvSpPr/>
          <p:nvPr/>
        </p:nvSpPr>
        <p:spPr>
          <a:xfrm>
            <a:off x="4987202" y="3336139"/>
            <a:ext cx="280365" cy="4016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altLang="zh-CN" sz="1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0</a:t>
            </a:r>
            <a:endParaRPr lang="en-US" altLang="zh-CN" sz="1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知识总结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MH_PageTitle"/>
          <p:cNvSpPr txBox="1"/>
          <p:nvPr/>
        </p:nvSpPr>
        <p:spPr>
          <a:xfrm>
            <a:off x="3458266" y="701185"/>
            <a:ext cx="2599182" cy="994172"/>
          </a:xfrm>
          <a:prstGeom prst="rect">
            <a:avLst/>
          </a:prstGeom>
        </p:spPr>
        <p:txBody>
          <a:bodyPr lIns="68580" tIns="34290" rIns="68580" bIns="3429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分数乘法的意义</a:t>
            </a:r>
            <a:endParaRPr lang="zh-CN" altLang="en-US" dirty="0"/>
          </a:p>
        </p:txBody>
      </p:sp>
      <p:grpSp>
        <p:nvGrpSpPr>
          <p:cNvPr id="10" name="组合 9"/>
          <p:cNvGrpSpPr/>
          <p:nvPr/>
        </p:nvGrpSpPr>
        <p:grpSpPr>
          <a:xfrm>
            <a:off x="1638993" y="1695356"/>
            <a:ext cx="2933008" cy="2682858"/>
            <a:chOff x="2185323" y="2260475"/>
            <a:chExt cx="3910677" cy="3577144"/>
          </a:xfrm>
        </p:grpSpPr>
        <p:grpSp>
          <p:nvGrpSpPr>
            <p:cNvPr id="2" name="组合 1"/>
            <p:cNvGrpSpPr/>
            <p:nvPr/>
          </p:nvGrpSpPr>
          <p:grpSpPr>
            <a:xfrm>
              <a:off x="2185323" y="2260475"/>
              <a:ext cx="3910677" cy="753934"/>
              <a:chOff x="2185323" y="2260475"/>
              <a:chExt cx="3910677" cy="753934"/>
            </a:xfrm>
          </p:grpSpPr>
          <p:sp>
            <p:nvSpPr>
              <p:cNvPr id="4" name="MH_Other_1"/>
              <p:cNvSpPr/>
              <p:nvPr/>
            </p:nvSpPr>
            <p:spPr>
              <a:xfrm>
                <a:off x="2185323" y="2269301"/>
                <a:ext cx="958278" cy="745108"/>
              </a:xfrm>
              <a:custGeom>
                <a:avLst/>
                <a:gdLst>
                  <a:gd name="connsiteX0" fmla="*/ 0 w 717819"/>
                  <a:gd name="connsiteY0" fmla="*/ 0 h 779310"/>
                  <a:gd name="connsiteX1" fmla="*/ 717819 w 717819"/>
                  <a:gd name="connsiteY1" fmla="*/ 0 h 779310"/>
                  <a:gd name="connsiteX2" fmla="*/ 1786 w 717819"/>
                  <a:gd name="connsiteY2" fmla="*/ 779310 h 779310"/>
                  <a:gd name="connsiteX3" fmla="*/ 0 w 717819"/>
                  <a:gd name="connsiteY3" fmla="*/ 779310 h 779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7819" h="779310">
                    <a:moveTo>
                      <a:pt x="0" y="0"/>
                    </a:moveTo>
                    <a:lnTo>
                      <a:pt x="717819" y="0"/>
                    </a:lnTo>
                    <a:lnTo>
                      <a:pt x="1786" y="779310"/>
                    </a:lnTo>
                    <a:lnTo>
                      <a:pt x="0" y="77931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r>
                  <a:rPr lang="en-US" altLang="zh-CN" sz="1800" b="1" dirty="0">
                    <a:solidFill>
                      <a:srgbClr val="FFFFFF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1</a:t>
                </a:r>
                <a:endParaRPr lang="zh-CN" altLang="en-US" sz="1800" b="1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" name="MH_SubTitle_1"/>
              <p:cNvSpPr/>
              <p:nvPr/>
            </p:nvSpPr>
            <p:spPr>
              <a:xfrm>
                <a:off x="2185323" y="2260475"/>
                <a:ext cx="3910677" cy="739775"/>
              </a:xfrm>
              <a:custGeom>
                <a:avLst/>
                <a:gdLst>
                  <a:gd name="connsiteX0" fmla="*/ 2148718 w 2191263"/>
                  <a:gd name="connsiteY0" fmla="*/ 0 h 626989"/>
                  <a:gd name="connsiteX1" fmla="*/ 2191263 w 2191263"/>
                  <a:gd name="connsiteY1" fmla="*/ 0 h 626989"/>
                  <a:gd name="connsiteX2" fmla="*/ 2191263 w 2191263"/>
                  <a:gd name="connsiteY2" fmla="*/ 626989 h 626989"/>
                  <a:gd name="connsiteX3" fmla="*/ 2148718 w 2191263"/>
                  <a:gd name="connsiteY3" fmla="*/ 626989 h 626989"/>
                  <a:gd name="connsiteX4" fmla="*/ 565885 w 2191263"/>
                  <a:gd name="connsiteY4" fmla="*/ 0 h 626989"/>
                  <a:gd name="connsiteX5" fmla="*/ 2110617 w 2191263"/>
                  <a:gd name="connsiteY5" fmla="*/ 0 h 626989"/>
                  <a:gd name="connsiteX6" fmla="*/ 2110617 w 2191263"/>
                  <a:gd name="connsiteY6" fmla="*/ 626989 h 626989"/>
                  <a:gd name="connsiteX7" fmla="*/ 0 w 2191263"/>
                  <a:gd name="connsiteY7" fmla="*/ 626989 h 626989"/>
                  <a:gd name="connsiteX8" fmla="*/ 0 w 2191263"/>
                  <a:gd name="connsiteY8" fmla="*/ 615893 h 626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1263" h="626989">
                    <a:moveTo>
                      <a:pt x="2148718" y="0"/>
                    </a:moveTo>
                    <a:lnTo>
                      <a:pt x="2191263" y="0"/>
                    </a:lnTo>
                    <a:lnTo>
                      <a:pt x="2191263" y="626989"/>
                    </a:lnTo>
                    <a:lnTo>
                      <a:pt x="2148718" y="626989"/>
                    </a:lnTo>
                    <a:close/>
                    <a:moveTo>
                      <a:pt x="565885" y="0"/>
                    </a:moveTo>
                    <a:lnTo>
                      <a:pt x="2110617" y="0"/>
                    </a:lnTo>
                    <a:lnTo>
                      <a:pt x="2110617" y="626989"/>
                    </a:lnTo>
                    <a:lnTo>
                      <a:pt x="0" y="626989"/>
                    </a:lnTo>
                    <a:lnTo>
                      <a:pt x="0" y="615893"/>
                    </a:lnTo>
                    <a:close/>
                  </a:path>
                </a:pathLst>
              </a:custGeom>
              <a:solidFill>
                <a:srgbClr val="2BC3B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0" rIns="0" bIns="0" anchor="ctr">
                <a:normAutofit/>
              </a:bodyPr>
              <a:lstStyle/>
              <a:p>
                <a:pPr algn="ctr">
                  <a:defRPr/>
                </a:pPr>
                <a:r>
                  <a:rPr lang="zh-CN" altLang="en-US" sz="1800" b="1" dirty="0">
                    <a:solidFill>
                      <a:srgbClr val="FFFFFF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分数乘整数的意义</a:t>
                </a:r>
                <a:endParaRPr lang="zh-CN" altLang="en-US" sz="1800" b="1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8" name="MH_Text_1"/>
            <p:cNvSpPr/>
            <p:nvPr/>
          </p:nvSpPr>
          <p:spPr>
            <a:xfrm>
              <a:off x="2185323" y="3307144"/>
              <a:ext cx="3030918" cy="2530475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1800" b="1" dirty="0">
                  <a:latin typeface="微软雅黑" panose="020B0503020204020204" charset="-122"/>
                  <a:ea typeface="微软雅黑" panose="020B0503020204020204" charset="-122"/>
                </a:rPr>
                <a:t>与整数乘法的意义相同</a:t>
              </a:r>
              <a:r>
                <a:rPr lang="zh-CN" altLang="en-US" sz="1800" b="1" dirty="0">
                  <a:latin typeface="微软雅黑" panose="020B0503020204020204" charset="-122"/>
                  <a:ea typeface="微软雅黑" panose="020B0503020204020204" charset="-122"/>
                </a:rPr>
                <a:t>，就是求几个相同加数和的</a:t>
              </a:r>
              <a:r>
                <a:rPr lang="zh-CN" altLang="en-US" sz="1800" b="1" dirty="0">
                  <a:latin typeface="微软雅黑" panose="020B0503020204020204" charset="-122"/>
                  <a:ea typeface="微软雅黑" panose="020B0503020204020204" charset="-122"/>
                </a:rPr>
                <a:t>简便</a:t>
              </a:r>
              <a:r>
                <a:rPr lang="zh-CN" altLang="en-US" sz="1800" b="1" dirty="0">
                  <a:latin typeface="微软雅黑" panose="020B0503020204020204" charset="-122"/>
                  <a:ea typeface="微软雅黑" panose="020B0503020204020204" charset="-122"/>
                </a:rPr>
                <a:t>运算。</a:t>
              </a:r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879875" y="1682926"/>
            <a:ext cx="2845354" cy="2674715"/>
            <a:chOff x="6506499" y="2243901"/>
            <a:chExt cx="3793805" cy="3566286"/>
          </a:xfrm>
        </p:grpSpPr>
        <p:sp>
          <p:nvSpPr>
            <p:cNvPr id="6" name="MH_Other_2"/>
            <p:cNvSpPr/>
            <p:nvPr/>
          </p:nvSpPr>
          <p:spPr>
            <a:xfrm>
              <a:off x="6506499" y="2269301"/>
              <a:ext cx="928686" cy="714375"/>
            </a:xfrm>
            <a:custGeom>
              <a:avLst/>
              <a:gdLst>
                <a:gd name="connsiteX0" fmla="*/ 0 w 717819"/>
                <a:gd name="connsiteY0" fmla="*/ 0 h 779310"/>
                <a:gd name="connsiteX1" fmla="*/ 717819 w 717819"/>
                <a:gd name="connsiteY1" fmla="*/ 0 h 779310"/>
                <a:gd name="connsiteX2" fmla="*/ 1786 w 717819"/>
                <a:gd name="connsiteY2" fmla="*/ 779310 h 779310"/>
                <a:gd name="connsiteX3" fmla="*/ 0 w 717819"/>
                <a:gd name="connsiteY3" fmla="*/ 779310 h 779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7819" h="779310">
                  <a:moveTo>
                    <a:pt x="0" y="0"/>
                  </a:moveTo>
                  <a:lnTo>
                    <a:pt x="717819" y="0"/>
                  </a:lnTo>
                  <a:lnTo>
                    <a:pt x="1786" y="779310"/>
                  </a:lnTo>
                  <a:lnTo>
                    <a:pt x="0" y="77931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en-US" altLang="zh-CN" sz="18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zh-CN" altLang="en-US" sz="18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" name="MH_SubTitle_2"/>
            <p:cNvSpPr/>
            <p:nvPr/>
          </p:nvSpPr>
          <p:spPr>
            <a:xfrm>
              <a:off x="6506499" y="2243901"/>
              <a:ext cx="3793805" cy="739775"/>
            </a:xfrm>
            <a:custGeom>
              <a:avLst/>
              <a:gdLst>
                <a:gd name="connsiteX0" fmla="*/ 2148718 w 2191263"/>
                <a:gd name="connsiteY0" fmla="*/ 0 h 626989"/>
                <a:gd name="connsiteX1" fmla="*/ 2191263 w 2191263"/>
                <a:gd name="connsiteY1" fmla="*/ 0 h 626989"/>
                <a:gd name="connsiteX2" fmla="*/ 2191263 w 2191263"/>
                <a:gd name="connsiteY2" fmla="*/ 626989 h 626989"/>
                <a:gd name="connsiteX3" fmla="*/ 2148718 w 2191263"/>
                <a:gd name="connsiteY3" fmla="*/ 626989 h 626989"/>
                <a:gd name="connsiteX4" fmla="*/ 565885 w 2191263"/>
                <a:gd name="connsiteY4" fmla="*/ 0 h 626989"/>
                <a:gd name="connsiteX5" fmla="*/ 2110617 w 2191263"/>
                <a:gd name="connsiteY5" fmla="*/ 0 h 626989"/>
                <a:gd name="connsiteX6" fmla="*/ 2110617 w 2191263"/>
                <a:gd name="connsiteY6" fmla="*/ 626989 h 626989"/>
                <a:gd name="connsiteX7" fmla="*/ 0 w 2191263"/>
                <a:gd name="connsiteY7" fmla="*/ 626989 h 626989"/>
                <a:gd name="connsiteX8" fmla="*/ 0 w 2191263"/>
                <a:gd name="connsiteY8" fmla="*/ 615893 h 626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1263" h="626989">
                  <a:moveTo>
                    <a:pt x="2148718" y="0"/>
                  </a:moveTo>
                  <a:lnTo>
                    <a:pt x="2191263" y="0"/>
                  </a:lnTo>
                  <a:lnTo>
                    <a:pt x="2191263" y="626989"/>
                  </a:lnTo>
                  <a:lnTo>
                    <a:pt x="2148718" y="626989"/>
                  </a:lnTo>
                  <a:close/>
                  <a:moveTo>
                    <a:pt x="565885" y="0"/>
                  </a:moveTo>
                  <a:lnTo>
                    <a:pt x="2110617" y="0"/>
                  </a:lnTo>
                  <a:lnTo>
                    <a:pt x="2110617" y="626989"/>
                  </a:lnTo>
                  <a:lnTo>
                    <a:pt x="0" y="626989"/>
                  </a:lnTo>
                  <a:lnTo>
                    <a:pt x="0" y="615893"/>
                  </a:lnTo>
                  <a:close/>
                </a:path>
              </a:pathLst>
            </a:custGeom>
            <a:solidFill>
              <a:srgbClr val="2BC3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0" rIns="0" bIns="0" anchor="ctr">
              <a:normAutofit/>
            </a:bodyPr>
            <a:lstStyle/>
            <a:p>
              <a:pPr algn="ctr">
                <a:defRPr/>
              </a:pPr>
              <a:r>
                <a:rPr lang="zh-CN" altLang="en-US" sz="1800" b="1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    分数乘整数的计算方法</a:t>
              </a:r>
              <a:endParaRPr lang="zh-CN" altLang="en-US" sz="18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" name="MH_Text_2"/>
            <p:cNvSpPr/>
            <p:nvPr/>
          </p:nvSpPr>
          <p:spPr>
            <a:xfrm>
              <a:off x="7115337" y="3279712"/>
              <a:ext cx="2789237" cy="2530475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1800" b="1" dirty="0">
                  <a:latin typeface="微软雅黑" panose="020B0503020204020204" charset="-122"/>
                  <a:ea typeface="微软雅黑" panose="020B0503020204020204" charset="-122"/>
                </a:rPr>
                <a:t>用分数的分子和整数相乘的积作分子，分母不变</a:t>
              </a:r>
              <a:r>
                <a:rPr lang="zh-CN" altLang="en-US" sz="1800" b="1" dirty="0"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734</Words>
  <Application>WPS 演示</Application>
  <PresentationFormat>全屏显示(16:9)</PresentationFormat>
  <Paragraphs>467</Paragraphs>
  <Slides>9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7</vt:i4>
      </vt:variant>
      <vt:variant>
        <vt:lpstr>幻灯片标题</vt:lpstr>
      </vt:variant>
      <vt:variant>
        <vt:i4>9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楷体</vt:lpstr>
      <vt:lpstr>Times New Roman</vt:lpstr>
      <vt:lpstr>华文楷体</vt:lpstr>
      <vt:lpstr>Calibri</vt:lpstr>
      <vt:lpstr>Arial</vt:lpstr>
      <vt:lpstr>Arial Unicode MS</vt:lpstr>
      <vt:lpstr>Calibri Light</vt:lpstr>
      <vt:lpstr>第一PPT模板网-WWW.1PPT.COM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720</cp:revision>
  <dcterms:created xsi:type="dcterms:W3CDTF">2016-02-25T11:28:00Z</dcterms:created>
  <dcterms:modified xsi:type="dcterms:W3CDTF">2023-10-29T07:39:05Z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3076A679A6324BE0B36373C0F4A80E04_12</vt:lpwstr>
  </property>
</Properties>
</file>