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0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9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424371"/>
            <a:ext cx="9144000" cy="17774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分数乘法的意义</a:t>
            </a:r>
            <a:endParaRPr lang="en-US" altLang="zh-CN" sz="41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3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zh-CN" altLang="en-US" sz="33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915236" y="5565607"/>
            <a:ext cx="825587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57639" y="306338"/>
            <a:ext cx="2831545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</a:t>
            </a:r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数学六年级</a:t>
            </a:r>
            <a:endParaRPr lang="zh-CN" altLang="en-US" sz="21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49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84392" y="1570558"/>
            <a:ext cx="591650" cy="633911"/>
          </a:xfrm>
          <a:prstGeom prst="rect">
            <a:avLst/>
          </a:prstGeom>
          <a:noFill/>
          <a:ln w="9525">
            <a:noFill/>
            <a:bevel/>
          </a:ln>
        </p:spPr>
      </p:pic>
      <p:grpSp>
        <p:nvGrpSpPr>
          <p:cNvPr id="3" name="组合 2"/>
          <p:cNvGrpSpPr/>
          <p:nvPr/>
        </p:nvGrpSpPr>
        <p:grpSpPr>
          <a:xfrm>
            <a:off x="3644938" y="545837"/>
            <a:ext cx="2108597" cy="734616"/>
            <a:chOff x="4859917" y="727782"/>
            <a:chExt cx="2811463" cy="979488"/>
          </a:xfrm>
        </p:grpSpPr>
        <p:grpSp>
          <p:nvGrpSpPr>
            <p:cNvPr id="2" name="组合 1"/>
            <p:cNvGrpSpPr/>
            <p:nvPr/>
          </p:nvGrpSpPr>
          <p:grpSpPr>
            <a:xfrm>
              <a:off x="4859917" y="727782"/>
              <a:ext cx="2811463" cy="979488"/>
              <a:chOff x="2826730" y="4609356"/>
              <a:chExt cx="2811463" cy="979488"/>
            </a:xfrm>
          </p:grpSpPr>
          <p:sp>
            <p:nvSpPr>
              <p:cNvPr id="92" name="MH_Other_1"/>
              <p:cNvSpPr/>
              <p:nvPr/>
            </p:nvSpPr>
            <p:spPr>
              <a:xfrm>
                <a:off x="2826730" y="4609356"/>
                <a:ext cx="2811463" cy="842962"/>
              </a:xfrm>
              <a:custGeom>
                <a:avLst/>
                <a:gdLst>
                  <a:gd name="connsiteX0" fmla="*/ 0 w 3302000"/>
                  <a:gd name="connsiteY0" fmla="*/ 304800 h 990600"/>
                  <a:gd name="connsiteX1" fmla="*/ 397933 w 3302000"/>
                  <a:gd name="connsiteY1" fmla="*/ 922867 h 990600"/>
                  <a:gd name="connsiteX2" fmla="*/ 3090333 w 3302000"/>
                  <a:gd name="connsiteY2" fmla="*/ 990600 h 990600"/>
                  <a:gd name="connsiteX3" fmla="*/ 3302000 w 3302000"/>
                  <a:gd name="connsiteY3" fmla="*/ 0 h 990600"/>
                  <a:gd name="connsiteX4" fmla="*/ 0 w 3302000"/>
                  <a:gd name="connsiteY4" fmla="*/ 304800 h 99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02000" h="990600">
                    <a:moveTo>
                      <a:pt x="0" y="304800"/>
                    </a:moveTo>
                    <a:lnTo>
                      <a:pt x="397933" y="922867"/>
                    </a:lnTo>
                    <a:lnTo>
                      <a:pt x="3090333" y="990600"/>
                    </a:lnTo>
                    <a:lnTo>
                      <a:pt x="3302000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66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endParaRPr lang="zh-CN" altLang="en-US" sz="1100">
                  <a:latin typeface="Arial" panose="020B06040202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93" name="MH_Other_2"/>
              <p:cNvSpPr/>
              <p:nvPr/>
            </p:nvSpPr>
            <p:spPr>
              <a:xfrm>
                <a:off x="3064854" y="4768107"/>
                <a:ext cx="2414588" cy="820737"/>
              </a:xfrm>
              <a:custGeom>
                <a:avLst/>
                <a:gdLst>
                  <a:gd name="connsiteX0" fmla="*/ 0 w 2836333"/>
                  <a:gd name="connsiteY0" fmla="*/ 0 h 965200"/>
                  <a:gd name="connsiteX1" fmla="*/ 245533 w 2836333"/>
                  <a:gd name="connsiteY1" fmla="*/ 685800 h 965200"/>
                  <a:gd name="connsiteX2" fmla="*/ 2658533 w 2836333"/>
                  <a:gd name="connsiteY2" fmla="*/ 965200 h 965200"/>
                  <a:gd name="connsiteX3" fmla="*/ 2836333 w 2836333"/>
                  <a:gd name="connsiteY3" fmla="*/ 101600 h 965200"/>
                  <a:gd name="connsiteX4" fmla="*/ 0 w 2836333"/>
                  <a:gd name="connsiteY4" fmla="*/ 0 h 96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6333" h="965200">
                    <a:moveTo>
                      <a:pt x="0" y="0"/>
                    </a:moveTo>
                    <a:lnTo>
                      <a:pt x="245533" y="685800"/>
                    </a:lnTo>
                    <a:lnTo>
                      <a:pt x="2658533" y="965200"/>
                    </a:lnTo>
                    <a:lnTo>
                      <a:pt x="2836333" y="10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FFF"/>
              </a:solidFill>
              <a:ln w="3175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endParaRPr lang="zh-CN" altLang="en-US" sz="1100">
                  <a:latin typeface="Arial" panose="020B0604020202020204" pitchFamily="34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74" name="矩形 73"/>
            <p:cNvSpPr/>
            <p:nvPr/>
          </p:nvSpPr>
          <p:spPr>
            <a:xfrm>
              <a:off x="5460442" y="1016706"/>
              <a:ext cx="190907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66F4E"/>
                  </a:solidFill>
                  <a:latin typeface="微软雅黑" panose="020B0503020204020204" charset="-122"/>
                  <a:ea typeface="微软雅黑" panose="020B0503020204020204" charset="-122"/>
                </a:rPr>
                <a:t>1桶水有12</a:t>
              </a:r>
              <a:r>
                <a:rPr lang="en-US" altLang="zh-CN" sz="1800" b="1" dirty="0">
                  <a:solidFill>
                    <a:srgbClr val="F66F4E"/>
                  </a:solidFill>
                  <a:latin typeface="微软雅黑" panose="020B0503020204020204" charset="-122"/>
                  <a:ea typeface="微软雅黑" panose="020B0503020204020204" charset="-122"/>
                </a:rPr>
                <a:t>L</a:t>
              </a:r>
              <a:endParaRPr lang="zh-CN" altLang="en-US" sz="1800" b="1" dirty="0">
                <a:solidFill>
                  <a:srgbClr val="F66F4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1" name="左大括号 110"/>
          <p:cNvSpPr/>
          <p:nvPr/>
        </p:nvSpPr>
        <p:spPr>
          <a:xfrm rot="16200000">
            <a:off x="4616624" y="594894"/>
            <a:ext cx="224754" cy="3443904"/>
          </a:xfrm>
          <a:prstGeom prst="leftBrace">
            <a:avLst>
              <a:gd name="adj1" fmla="val 30878"/>
              <a:gd name="adj2" fmla="val 49537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1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03411" y="1570558"/>
            <a:ext cx="591650" cy="633911"/>
          </a:xfrm>
          <a:prstGeom prst="rect">
            <a:avLst/>
          </a:prstGeom>
          <a:noFill/>
          <a:ln w="9525">
            <a:noFill/>
            <a:bevel/>
          </a:ln>
        </p:spPr>
      </p:pic>
      <p:pic>
        <p:nvPicPr>
          <p:cNvPr id="11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72268" y="1570558"/>
            <a:ext cx="591650" cy="633911"/>
          </a:xfrm>
          <a:prstGeom prst="rect">
            <a:avLst/>
          </a:prstGeom>
          <a:noFill/>
          <a:ln w="9525">
            <a:noFill/>
            <a:bevel/>
          </a:ln>
        </p:spPr>
      </p:pic>
      <p:sp>
        <p:nvSpPr>
          <p:cNvPr id="114" name="Text Box 3"/>
          <p:cNvSpPr txBox="1">
            <a:spLocks noChangeArrowheads="1"/>
          </p:cNvSpPr>
          <p:nvPr/>
        </p:nvSpPr>
        <p:spPr bwMode="auto">
          <a:xfrm>
            <a:off x="3810253" y="2571750"/>
            <a:ext cx="165934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桶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是多少升？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65560" y="3009524"/>
            <a:ext cx="2344212" cy="478071"/>
            <a:chOff x="2620747" y="4012698"/>
            <a:chExt cx="3125616" cy="637428"/>
          </a:xfrm>
        </p:grpSpPr>
        <p:sp>
          <p:nvSpPr>
            <p:cNvPr id="118" name="MH_Text_2"/>
            <p:cNvSpPr/>
            <p:nvPr/>
          </p:nvSpPr>
          <p:spPr bwMode="auto">
            <a:xfrm>
              <a:off x="2620747" y="4012698"/>
              <a:ext cx="2477294" cy="637428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800" dirty="0">
                <a:solidFill>
                  <a:srgbClr val="CC006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15" name="Text Box 7"/>
            <p:cNvSpPr txBox="1">
              <a:spLocks noChangeArrowheads="1"/>
            </p:cNvSpPr>
            <p:nvPr/>
          </p:nvSpPr>
          <p:spPr bwMode="auto">
            <a:xfrm>
              <a:off x="2722027" y="4133013"/>
              <a:ext cx="3024336" cy="492443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12× </a:t>
              </a:r>
              <a:r>
                <a:rPr lang="en-US" altLang="zh-CN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3</a:t>
              </a:r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 </a:t>
              </a:r>
              <a:r>
                <a:rPr lang="en-US" altLang="zh-CN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=36</a:t>
              </a:r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（</a:t>
              </a:r>
              <a:r>
                <a:rPr lang="en-US" altLang="zh-CN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L</a:t>
              </a:r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）</a:t>
              </a:r>
              <a:endParaRPr lang="zh-CN" altLang="en-US" sz="1800" dirty="0">
                <a:solidFill>
                  <a:srgbClr val="CC006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6" name="Text Box 3"/>
          <p:cNvSpPr txBox="1">
            <a:spLocks noChangeArrowheads="1"/>
          </p:cNvSpPr>
          <p:nvPr/>
        </p:nvSpPr>
        <p:spPr bwMode="auto">
          <a:xfrm>
            <a:off x="3446365" y="3866127"/>
            <a:ext cx="1931058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答：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桶是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36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升。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41625" y="3001235"/>
            <a:ext cx="3109135" cy="466005"/>
            <a:chOff x="6055499" y="4001646"/>
            <a:chExt cx="4145513" cy="621340"/>
          </a:xfrm>
        </p:grpSpPr>
        <p:sp>
          <p:nvSpPr>
            <p:cNvPr id="119" name="MH_Text_2"/>
            <p:cNvSpPr/>
            <p:nvPr/>
          </p:nvSpPr>
          <p:spPr bwMode="auto">
            <a:xfrm>
              <a:off x="6055499" y="4001646"/>
              <a:ext cx="2867247" cy="621340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800" dirty="0">
                <a:solidFill>
                  <a:srgbClr val="CC006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17" name="Text Box 11"/>
            <p:cNvSpPr txBox="1">
              <a:spLocks noChangeArrowheads="1"/>
            </p:cNvSpPr>
            <p:nvPr/>
          </p:nvSpPr>
          <p:spPr bwMode="auto">
            <a:xfrm>
              <a:off x="6119300" y="4100579"/>
              <a:ext cx="4081712" cy="492443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表示</a:t>
              </a:r>
              <a:r>
                <a:rPr lang="en-US" altLang="zh-CN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3</a:t>
              </a:r>
              <a:r>
                <a:rPr lang="zh-CN" altLang="en-US" sz="1800" dirty="0">
                  <a:solidFill>
                    <a:srgbClr val="CC0066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个12L是多少</a:t>
              </a:r>
              <a:endParaRPr lang="zh-CN" altLang="en-US" sz="1800" dirty="0">
                <a:solidFill>
                  <a:srgbClr val="CC006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20" name="下箭头 119"/>
          <p:cNvSpPr/>
          <p:nvPr/>
        </p:nvSpPr>
        <p:spPr>
          <a:xfrm rot="16200000">
            <a:off x="4029448" y="3019242"/>
            <a:ext cx="306260" cy="45863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111" grpId="0" animBg="1"/>
      <p:bldP spid="114" grpId="0"/>
      <p:bldP spid="116" grpId="0"/>
      <p:bldP spid="1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5" name="Text Box 7"/>
          <p:cNvSpPr txBox="1">
            <a:spLocks noChangeArrowheads="1"/>
          </p:cNvSpPr>
          <p:nvPr/>
        </p:nvSpPr>
        <p:spPr bwMode="auto">
          <a:xfrm>
            <a:off x="1275185" y="1919086"/>
            <a:ext cx="2268252" cy="330860"/>
          </a:xfrm>
          <a:prstGeom prst="rect">
            <a:avLst/>
          </a:prstGeom>
          <a:noFill/>
          <a:ln w="9525">
            <a:noFill/>
            <a:beve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×      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1700" dirty="0">
                <a:latin typeface="微软雅黑" panose="020B0503020204020204" charset="-122"/>
                <a:ea typeface="微软雅黑" panose="020B0503020204020204" charset="-122"/>
              </a:rPr>
              <a:t>=6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700" dirty="0">
                <a:latin typeface="微软雅黑" panose="020B0503020204020204" charset="-122"/>
                <a:ea typeface="微软雅黑" panose="020B0503020204020204" charset="-122"/>
              </a:rPr>
              <a:t>L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0" name="Text Box 11"/>
          <p:cNvSpPr txBox="1">
            <a:spLocks noChangeArrowheads="1"/>
          </p:cNvSpPr>
          <p:nvPr/>
        </p:nvSpPr>
        <p:spPr bwMode="auto">
          <a:xfrm>
            <a:off x="1069069" y="2427683"/>
            <a:ext cx="3061284" cy="330860"/>
          </a:xfrm>
          <a:prstGeom prst="rect">
            <a:avLst/>
          </a:prstGeom>
          <a:noFill/>
          <a:ln w="9525">
            <a:noFill/>
            <a:beve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表示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12L的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    是多少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41" name="Group 86"/>
          <p:cNvGrpSpPr/>
          <p:nvPr/>
        </p:nvGrpSpPr>
        <p:grpSpPr bwMode="auto">
          <a:xfrm>
            <a:off x="1607199" y="1249682"/>
            <a:ext cx="319088" cy="650083"/>
            <a:chOff x="376" y="1977"/>
            <a:chExt cx="268" cy="546"/>
          </a:xfrm>
        </p:grpSpPr>
        <p:sp>
          <p:nvSpPr>
            <p:cNvPr id="342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3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4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45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4035" y="1248805"/>
            <a:ext cx="591650" cy="633911"/>
          </a:xfrm>
          <a:prstGeom prst="rect">
            <a:avLst/>
          </a:prstGeom>
          <a:noFill/>
          <a:ln w="9525">
            <a:noFill/>
            <a:bevel/>
          </a:ln>
        </p:spPr>
      </p:pic>
      <p:sp>
        <p:nvSpPr>
          <p:cNvPr id="346" name="Text Box 3"/>
          <p:cNvSpPr txBox="1">
            <a:spLocks noChangeArrowheads="1"/>
          </p:cNvSpPr>
          <p:nvPr/>
        </p:nvSpPr>
        <p:spPr bwMode="auto">
          <a:xfrm>
            <a:off x="1922338" y="1369051"/>
            <a:ext cx="1446550" cy="330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桶是多少升？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5" name="组合 354"/>
          <p:cNvGrpSpPr/>
          <p:nvPr/>
        </p:nvGrpSpPr>
        <p:grpSpPr>
          <a:xfrm>
            <a:off x="3668862" y="339725"/>
            <a:ext cx="2108597" cy="734616"/>
            <a:chOff x="2826730" y="4609356"/>
            <a:chExt cx="2811463" cy="979488"/>
          </a:xfrm>
        </p:grpSpPr>
        <p:sp>
          <p:nvSpPr>
            <p:cNvPr id="356" name="MH_Other_1"/>
            <p:cNvSpPr/>
            <p:nvPr/>
          </p:nvSpPr>
          <p:spPr>
            <a:xfrm>
              <a:off x="2826730" y="4609356"/>
              <a:ext cx="2811463" cy="842962"/>
            </a:xfrm>
            <a:custGeom>
              <a:avLst/>
              <a:gdLst>
                <a:gd name="connsiteX0" fmla="*/ 0 w 3302000"/>
                <a:gd name="connsiteY0" fmla="*/ 304800 h 990600"/>
                <a:gd name="connsiteX1" fmla="*/ 397933 w 3302000"/>
                <a:gd name="connsiteY1" fmla="*/ 922867 h 990600"/>
                <a:gd name="connsiteX2" fmla="*/ 3090333 w 3302000"/>
                <a:gd name="connsiteY2" fmla="*/ 990600 h 990600"/>
                <a:gd name="connsiteX3" fmla="*/ 3302000 w 3302000"/>
                <a:gd name="connsiteY3" fmla="*/ 0 h 990600"/>
                <a:gd name="connsiteX4" fmla="*/ 0 w 3302000"/>
                <a:gd name="connsiteY4" fmla="*/ 3048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0" h="990600">
                  <a:moveTo>
                    <a:pt x="0" y="304800"/>
                  </a:moveTo>
                  <a:lnTo>
                    <a:pt x="397933" y="922867"/>
                  </a:lnTo>
                  <a:lnTo>
                    <a:pt x="3090333" y="990600"/>
                  </a:lnTo>
                  <a:lnTo>
                    <a:pt x="3302000" y="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F66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10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7" name="MH_Other_2"/>
            <p:cNvSpPr/>
            <p:nvPr/>
          </p:nvSpPr>
          <p:spPr>
            <a:xfrm>
              <a:off x="3064854" y="4768107"/>
              <a:ext cx="2414588" cy="820737"/>
            </a:xfrm>
            <a:custGeom>
              <a:avLst/>
              <a:gdLst>
                <a:gd name="connsiteX0" fmla="*/ 0 w 2836333"/>
                <a:gd name="connsiteY0" fmla="*/ 0 h 965200"/>
                <a:gd name="connsiteX1" fmla="*/ 245533 w 2836333"/>
                <a:gd name="connsiteY1" fmla="*/ 685800 h 965200"/>
                <a:gd name="connsiteX2" fmla="*/ 2658533 w 2836333"/>
                <a:gd name="connsiteY2" fmla="*/ 965200 h 965200"/>
                <a:gd name="connsiteX3" fmla="*/ 2836333 w 2836333"/>
                <a:gd name="connsiteY3" fmla="*/ 101600 h 965200"/>
                <a:gd name="connsiteX4" fmla="*/ 0 w 2836333"/>
                <a:gd name="connsiteY4" fmla="*/ 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6333" h="965200">
                  <a:moveTo>
                    <a:pt x="0" y="0"/>
                  </a:moveTo>
                  <a:lnTo>
                    <a:pt x="245533" y="685800"/>
                  </a:lnTo>
                  <a:lnTo>
                    <a:pt x="2658533" y="965200"/>
                  </a:lnTo>
                  <a:lnTo>
                    <a:pt x="283633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FFF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10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358" name="矩形 357"/>
          <p:cNvSpPr/>
          <p:nvPr/>
        </p:nvSpPr>
        <p:spPr>
          <a:xfrm>
            <a:off x="4119256" y="556419"/>
            <a:ext cx="138283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66F4E"/>
                </a:solidFill>
                <a:latin typeface="微软雅黑" panose="020B0503020204020204" charset="-122"/>
                <a:ea typeface="微软雅黑" panose="020B0503020204020204" charset="-122"/>
              </a:rPr>
              <a:t>1桶水有12</a:t>
            </a:r>
            <a:r>
              <a:rPr lang="en-US" altLang="zh-CN" sz="1800" b="1" dirty="0">
                <a:solidFill>
                  <a:srgbClr val="F66F4E"/>
                </a:solidFill>
                <a:latin typeface="微软雅黑" panose="020B0503020204020204" charset="-122"/>
                <a:ea typeface="微软雅黑" panose="020B0503020204020204" charset="-122"/>
              </a:rPr>
              <a:t>L</a:t>
            </a:r>
            <a:endParaRPr lang="zh-CN" altLang="en-US" sz="1800" b="1" dirty="0">
              <a:solidFill>
                <a:srgbClr val="F66F4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9" name="Text Box 7"/>
          <p:cNvSpPr txBox="1">
            <a:spLocks noChangeArrowheads="1"/>
          </p:cNvSpPr>
          <p:nvPr/>
        </p:nvSpPr>
        <p:spPr bwMode="auto">
          <a:xfrm>
            <a:off x="5589797" y="1900613"/>
            <a:ext cx="2268252" cy="330860"/>
          </a:xfrm>
          <a:prstGeom prst="rect">
            <a:avLst/>
          </a:prstGeom>
          <a:noFill/>
          <a:ln w="9525">
            <a:noFill/>
            <a:beve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×      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1700" dirty="0">
                <a:latin typeface="微软雅黑" panose="020B0503020204020204" charset="-122"/>
                <a:ea typeface="微软雅黑" panose="020B0503020204020204" charset="-122"/>
              </a:rPr>
              <a:t>=3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700" dirty="0">
                <a:latin typeface="微软雅黑" panose="020B0503020204020204" charset="-122"/>
                <a:ea typeface="微软雅黑" panose="020B0503020204020204" charset="-122"/>
              </a:rPr>
              <a:t>L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0" name="Text Box 11"/>
          <p:cNvSpPr txBox="1">
            <a:spLocks noChangeArrowheads="1"/>
          </p:cNvSpPr>
          <p:nvPr/>
        </p:nvSpPr>
        <p:spPr bwMode="auto">
          <a:xfrm>
            <a:off x="5457331" y="2432807"/>
            <a:ext cx="3061284" cy="330860"/>
          </a:xfrm>
          <a:prstGeom prst="rect">
            <a:avLst/>
          </a:prstGeom>
          <a:noFill/>
          <a:ln w="9525">
            <a:noFill/>
            <a:beve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表示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12L的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     是多少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65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38647" y="1206408"/>
            <a:ext cx="591650" cy="633911"/>
          </a:xfrm>
          <a:prstGeom prst="rect">
            <a:avLst/>
          </a:prstGeom>
          <a:noFill/>
          <a:ln w="9525">
            <a:noFill/>
            <a:bevel/>
          </a:ln>
        </p:spPr>
      </p:pic>
      <p:sp>
        <p:nvSpPr>
          <p:cNvPr id="366" name="Text Box 3"/>
          <p:cNvSpPr txBox="1">
            <a:spLocks noChangeArrowheads="1"/>
          </p:cNvSpPr>
          <p:nvPr/>
        </p:nvSpPr>
        <p:spPr bwMode="auto">
          <a:xfrm>
            <a:off x="6238858" y="1317876"/>
            <a:ext cx="1446550" cy="330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700" dirty="0">
                <a:latin typeface="微软雅黑" panose="020B0503020204020204" charset="-122"/>
                <a:ea typeface="微软雅黑" panose="020B0503020204020204" charset="-122"/>
              </a:rPr>
              <a:t>桶是多少升？</a:t>
            </a:r>
            <a:endParaRPr lang="zh-CN" altLang="en-US" sz="1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83" name="Group 86"/>
          <p:cNvGrpSpPr/>
          <p:nvPr/>
        </p:nvGrpSpPr>
        <p:grpSpPr bwMode="auto">
          <a:xfrm>
            <a:off x="1833658" y="1761014"/>
            <a:ext cx="319088" cy="641748"/>
            <a:chOff x="376" y="1977"/>
            <a:chExt cx="268" cy="539"/>
          </a:xfrm>
        </p:grpSpPr>
        <p:sp>
          <p:nvSpPr>
            <p:cNvPr id="384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5" name="Text Box 88"/>
            <p:cNvSpPr txBox="1">
              <a:spLocks noChangeArrowheads="1"/>
            </p:cNvSpPr>
            <p:nvPr/>
          </p:nvSpPr>
          <p:spPr bwMode="auto">
            <a:xfrm>
              <a:off x="381" y="2219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6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7" name="Group 86"/>
          <p:cNvGrpSpPr/>
          <p:nvPr/>
        </p:nvGrpSpPr>
        <p:grpSpPr bwMode="auto">
          <a:xfrm>
            <a:off x="2147372" y="2296367"/>
            <a:ext cx="319088" cy="633413"/>
            <a:chOff x="376" y="1991"/>
            <a:chExt cx="268" cy="532"/>
          </a:xfrm>
        </p:grpSpPr>
        <p:sp>
          <p:nvSpPr>
            <p:cNvPr id="388" name="Text Box 87"/>
            <p:cNvSpPr txBox="1">
              <a:spLocks noChangeArrowheads="1"/>
            </p:cNvSpPr>
            <p:nvPr/>
          </p:nvSpPr>
          <p:spPr bwMode="auto">
            <a:xfrm>
              <a:off x="376" y="1991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9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0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91" name="Group 86"/>
          <p:cNvGrpSpPr/>
          <p:nvPr/>
        </p:nvGrpSpPr>
        <p:grpSpPr bwMode="auto">
          <a:xfrm>
            <a:off x="5917766" y="1169893"/>
            <a:ext cx="319088" cy="650083"/>
            <a:chOff x="376" y="1977"/>
            <a:chExt cx="268" cy="546"/>
          </a:xfrm>
        </p:grpSpPr>
        <p:sp>
          <p:nvSpPr>
            <p:cNvPr id="392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3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4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95" name="Group 86"/>
          <p:cNvGrpSpPr/>
          <p:nvPr/>
        </p:nvGrpSpPr>
        <p:grpSpPr bwMode="auto">
          <a:xfrm>
            <a:off x="6131583" y="1752630"/>
            <a:ext cx="319088" cy="650083"/>
            <a:chOff x="376" y="1977"/>
            <a:chExt cx="268" cy="546"/>
          </a:xfrm>
        </p:grpSpPr>
        <p:sp>
          <p:nvSpPr>
            <p:cNvPr id="396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7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8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99" name="Group 86"/>
          <p:cNvGrpSpPr/>
          <p:nvPr/>
        </p:nvGrpSpPr>
        <p:grpSpPr bwMode="auto">
          <a:xfrm>
            <a:off x="6544981" y="2290200"/>
            <a:ext cx="319088" cy="650083"/>
            <a:chOff x="376" y="1977"/>
            <a:chExt cx="268" cy="546"/>
          </a:xfrm>
        </p:grpSpPr>
        <p:sp>
          <p:nvSpPr>
            <p:cNvPr id="400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1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2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03" name="Text Box 3"/>
          <p:cNvSpPr txBox="1">
            <a:spLocks noChangeArrowheads="1"/>
          </p:cNvSpPr>
          <p:nvPr/>
        </p:nvSpPr>
        <p:spPr bwMode="auto">
          <a:xfrm>
            <a:off x="1330762" y="2925685"/>
            <a:ext cx="1933463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答：    桶是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升。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04" name="Group 86"/>
          <p:cNvGrpSpPr/>
          <p:nvPr/>
        </p:nvGrpSpPr>
        <p:grpSpPr bwMode="auto">
          <a:xfrm>
            <a:off x="1833047" y="2820381"/>
            <a:ext cx="325041" cy="640557"/>
            <a:chOff x="376" y="1998"/>
            <a:chExt cx="273" cy="538"/>
          </a:xfrm>
        </p:grpSpPr>
        <p:sp>
          <p:nvSpPr>
            <p:cNvPr id="405" name="Text Box 87"/>
            <p:cNvSpPr txBox="1">
              <a:spLocks noChangeArrowheads="1"/>
            </p:cNvSpPr>
            <p:nvPr/>
          </p:nvSpPr>
          <p:spPr bwMode="auto">
            <a:xfrm>
              <a:off x="376" y="1998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6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8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7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08" name="Text Box 3"/>
          <p:cNvSpPr txBox="1">
            <a:spLocks noChangeArrowheads="1"/>
          </p:cNvSpPr>
          <p:nvPr/>
        </p:nvSpPr>
        <p:spPr bwMode="auto">
          <a:xfrm>
            <a:off x="5689849" y="2921771"/>
            <a:ext cx="1933463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答：    桶是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升。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09" name="Group 86"/>
          <p:cNvGrpSpPr/>
          <p:nvPr/>
        </p:nvGrpSpPr>
        <p:grpSpPr bwMode="auto">
          <a:xfrm>
            <a:off x="6192134" y="2824800"/>
            <a:ext cx="325041" cy="632222"/>
            <a:chOff x="376" y="2005"/>
            <a:chExt cx="273" cy="531"/>
          </a:xfrm>
        </p:grpSpPr>
        <p:sp>
          <p:nvSpPr>
            <p:cNvPr id="410" name="Text Box 87"/>
            <p:cNvSpPr txBox="1">
              <a:spLocks noChangeArrowheads="1"/>
            </p:cNvSpPr>
            <p:nvPr/>
          </p:nvSpPr>
          <p:spPr bwMode="auto">
            <a:xfrm>
              <a:off x="376" y="2005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17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1" name="Text Box 88"/>
            <p:cNvSpPr txBox="1">
              <a:spLocks noChangeArrowheads="1"/>
            </p:cNvSpPr>
            <p:nvPr/>
          </p:nvSpPr>
          <p:spPr bwMode="auto">
            <a:xfrm>
              <a:off x="381" y="2226"/>
              <a:ext cx="268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2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83147" y="3647187"/>
            <a:ext cx="6422285" cy="1002477"/>
            <a:chOff x="1310863" y="4862916"/>
            <a:chExt cx="8563046" cy="1336636"/>
          </a:xfrm>
        </p:grpSpPr>
        <p:pic>
          <p:nvPicPr>
            <p:cNvPr id="339" name="Picture 2" descr="D:\我的文档\Tencent Files\514269640\FileRecv\资源\QQ截图20151211213309_副本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1310863" y="4862916"/>
              <a:ext cx="1289021" cy="1336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" name="矩形 412"/>
            <p:cNvSpPr/>
            <p:nvPr/>
          </p:nvSpPr>
          <p:spPr>
            <a:xfrm>
              <a:off x="2817125" y="5018272"/>
              <a:ext cx="7056784" cy="931606"/>
            </a:xfrm>
            <a:prstGeom prst="rect">
              <a:avLst/>
            </a:prstGeom>
            <a:solidFill>
              <a:srgbClr val="FF33CC">
                <a:alpha val="4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矩形 413"/>
            <p:cNvSpPr/>
            <p:nvPr/>
          </p:nvSpPr>
          <p:spPr>
            <a:xfrm>
              <a:off x="2890083" y="5033971"/>
              <a:ext cx="6797134" cy="923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1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     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一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数乘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几分之几表示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的是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求这个数的几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分之</a:t>
              </a: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几是多少。</a:t>
              </a:r>
              <a:endParaRPr lang="zh-CN" altLang="en-US" sz="1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415" name="MH_Other_2"/>
          <p:cNvCxnSpPr/>
          <p:nvPr/>
        </p:nvCxnSpPr>
        <p:spPr>
          <a:xfrm>
            <a:off x="790009" y="2309916"/>
            <a:ext cx="2755106" cy="0"/>
          </a:xfrm>
          <a:prstGeom prst="line">
            <a:avLst/>
          </a:prstGeom>
          <a:ln w="38100">
            <a:solidFill>
              <a:srgbClr val="F574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MH_Other_4"/>
          <p:cNvCxnSpPr/>
          <p:nvPr/>
        </p:nvCxnSpPr>
        <p:spPr>
          <a:xfrm>
            <a:off x="777793" y="2849998"/>
            <a:ext cx="2755106" cy="0"/>
          </a:xfrm>
          <a:prstGeom prst="line">
            <a:avLst/>
          </a:prstGeom>
          <a:ln w="38100">
            <a:solidFill>
              <a:srgbClr val="7F8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MH_Other_6"/>
          <p:cNvCxnSpPr/>
          <p:nvPr/>
        </p:nvCxnSpPr>
        <p:spPr>
          <a:xfrm>
            <a:off x="5094378" y="2329165"/>
            <a:ext cx="2755106" cy="0"/>
          </a:xfrm>
          <a:prstGeom prst="line">
            <a:avLst/>
          </a:prstGeom>
          <a:ln w="38100">
            <a:solidFill>
              <a:srgbClr val="FDC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MH_Other_8"/>
          <p:cNvCxnSpPr/>
          <p:nvPr/>
        </p:nvCxnSpPr>
        <p:spPr>
          <a:xfrm>
            <a:off x="5095655" y="2860255"/>
            <a:ext cx="2755106" cy="0"/>
          </a:xfrm>
          <a:prstGeom prst="line">
            <a:avLst/>
          </a:prstGeom>
          <a:ln w="38100">
            <a:solidFill>
              <a:srgbClr val="33B0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0"/>
      <p:bldP spid="340" grpId="0"/>
      <p:bldP spid="359" grpId="0"/>
      <p:bldP spid="360" grpId="0"/>
      <p:bldP spid="403" grpId="0"/>
      <p:bldP spid="4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0215" y="2953324"/>
            <a:ext cx="3210899" cy="1058444"/>
            <a:chOff x="2068180" y="2173457"/>
            <a:chExt cx="4952091" cy="2126485"/>
          </a:xfrm>
        </p:grpSpPr>
        <p:sp>
          <p:nvSpPr>
            <p:cNvPr id="4" name="圆角矩形 3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35809" y="1281990"/>
            <a:ext cx="3210899" cy="1058444"/>
            <a:chOff x="2068180" y="2173457"/>
            <a:chExt cx="4952091" cy="2126485"/>
          </a:xfrm>
        </p:grpSpPr>
        <p:sp>
          <p:nvSpPr>
            <p:cNvPr id="8" name="圆角矩形 7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6665" y="1328724"/>
            <a:ext cx="3210899" cy="1058444"/>
            <a:chOff x="2068180" y="2173457"/>
            <a:chExt cx="4952091" cy="2126485"/>
          </a:xfrm>
        </p:grpSpPr>
        <p:sp>
          <p:nvSpPr>
            <p:cNvPr id="12" name="圆角矩形 11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03965" y="2331242"/>
              <a:ext cx="4680520" cy="1810914"/>
            </a:xfrm>
            <a:prstGeom prst="roundRect">
              <a:avLst>
                <a:gd name="adj" fmla="val 10006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800" kern="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Group 82"/>
          <p:cNvGrpSpPr/>
          <p:nvPr/>
        </p:nvGrpSpPr>
        <p:grpSpPr bwMode="auto">
          <a:xfrm>
            <a:off x="1124963" y="1513154"/>
            <a:ext cx="1235075" cy="719139"/>
            <a:chOff x="3194" y="787"/>
            <a:chExt cx="778" cy="453"/>
          </a:xfrm>
        </p:grpSpPr>
        <p:sp>
          <p:nvSpPr>
            <p:cNvPr id="17" name="Text Box 73"/>
            <p:cNvSpPr txBox="1">
              <a:spLocks noChangeArrowheads="1"/>
            </p:cNvSpPr>
            <p:nvPr/>
          </p:nvSpPr>
          <p:spPr bwMode="auto">
            <a:xfrm>
              <a:off x="3194" y="886"/>
              <a:ext cx="77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×       =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8" name="Group 74"/>
            <p:cNvGrpSpPr/>
            <p:nvPr/>
          </p:nvGrpSpPr>
          <p:grpSpPr bwMode="auto">
            <a:xfrm>
              <a:off x="3449" y="787"/>
              <a:ext cx="318" cy="453"/>
              <a:chOff x="4258" y="1020"/>
              <a:chExt cx="318" cy="453"/>
            </a:xfrm>
          </p:grpSpPr>
          <p:sp>
            <p:nvSpPr>
              <p:cNvPr id="19" name="Text Box 75"/>
              <p:cNvSpPr txBox="1">
                <a:spLocks noChangeArrowheads="1"/>
              </p:cNvSpPr>
              <p:nvPr/>
            </p:nvSpPr>
            <p:spPr bwMode="auto">
              <a:xfrm>
                <a:off x="4258" y="1205"/>
                <a:ext cx="318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 dirty="0">
                    <a:latin typeface="微软雅黑" panose="020B0503020204020204" charset="-122"/>
                    <a:ea typeface="微软雅黑" panose="020B0503020204020204" charset="-122"/>
                  </a:rPr>
                  <a:t>13</a:t>
                </a:r>
                <a:endParaRPr lang="en-US" altLang="zh-CN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0" name="Text Box 76"/>
              <p:cNvSpPr txBox="1">
                <a:spLocks noChangeArrowheads="1"/>
              </p:cNvSpPr>
              <p:nvPr/>
            </p:nvSpPr>
            <p:spPr bwMode="auto">
              <a:xfrm>
                <a:off x="4303" y="1020"/>
                <a:ext cx="227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Line 77"/>
              <p:cNvSpPr>
                <a:spLocks noChangeShapeType="1"/>
              </p:cNvSpPr>
              <p:nvPr/>
            </p:nvSpPr>
            <p:spPr bwMode="auto">
              <a:xfrm>
                <a:off x="4261" y="1245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2" name="Group 83"/>
          <p:cNvGrpSpPr/>
          <p:nvPr/>
        </p:nvGrpSpPr>
        <p:grpSpPr bwMode="auto">
          <a:xfrm>
            <a:off x="5092737" y="1419875"/>
            <a:ext cx="1390651" cy="703263"/>
            <a:chOff x="3195" y="777"/>
            <a:chExt cx="876" cy="443"/>
          </a:xfrm>
        </p:grpSpPr>
        <p:sp>
          <p:nvSpPr>
            <p:cNvPr id="23" name="Text Box 84"/>
            <p:cNvSpPr txBox="1">
              <a:spLocks noChangeArrowheads="1"/>
            </p:cNvSpPr>
            <p:nvPr/>
          </p:nvSpPr>
          <p:spPr bwMode="auto">
            <a:xfrm>
              <a:off x="3195" y="886"/>
              <a:ext cx="8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×      =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4" name="Group 85"/>
            <p:cNvGrpSpPr/>
            <p:nvPr/>
          </p:nvGrpSpPr>
          <p:grpSpPr bwMode="auto">
            <a:xfrm>
              <a:off x="3511" y="777"/>
              <a:ext cx="318" cy="443"/>
              <a:chOff x="4320" y="1010"/>
              <a:chExt cx="318" cy="443"/>
            </a:xfrm>
          </p:grpSpPr>
          <p:sp>
            <p:nvSpPr>
              <p:cNvPr id="25" name="Text Box 86"/>
              <p:cNvSpPr txBox="1">
                <a:spLocks noChangeArrowheads="1"/>
              </p:cNvSpPr>
              <p:nvPr/>
            </p:nvSpPr>
            <p:spPr bwMode="auto">
              <a:xfrm>
                <a:off x="4320" y="1185"/>
                <a:ext cx="318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 dirty="0">
                    <a:latin typeface="微软雅黑" panose="020B0503020204020204" charset="-122"/>
                    <a:ea typeface="微软雅黑" panose="020B0503020204020204" charset="-122"/>
                  </a:rPr>
                  <a:t>18</a:t>
                </a:r>
                <a:endParaRPr lang="en-US" altLang="zh-CN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Text Box 87"/>
              <p:cNvSpPr txBox="1">
                <a:spLocks noChangeArrowheads="1"/>
              </p:cNvSpPr>
              <p:nvPr/>
            </p:nvSpPr>
            <p:spPr bwMode="auto">
              <a:xfrm>
                <a:off x="4365" y="1010"/>
                <a:ext cx="227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800" b="1" dirty="0"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en-US" altLang="zh-CN" sz="18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Line 88"/>
              <p:cNvSpPr>
                <a:spLocks noChangeShapeType="1"/>
              </p:cNvSpPr>
              <p:nvPr/>
            </p:nvSpPr>
            <p:spPr bwMode="auto">
              <a:xfrm>
                <a:off x="4323" y="1225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8" name="Group 107"/>
          <p:cNvGrpSpPr/>
          <p:nvPr/>
        </p:nvGrpSpPr>
        <p:grpSpPr bwMode="auto">
          <a:xfrm>
            <a:off x="3752397" y="3156710"/>
            <a:ext cx="1093789" cy="701676"/>
            <a:chOff x="4876" y="1881"/>
            <a:chExt cx="689" cy="442"/>
          </a:xfrm>
        </p:grpSpPr>
        <p:sp>
          <p:nvSpPr>
            <p:cNvPr id="29" name="Text Box 108"/>
            <p:cNvSpPr txBox="1">
              <a:spLocks noChangeArrowheads="1"/>
            </p:cNvSpPr>
            <p:nvPr/>
          </p:nvSpPr>
          <p:spPr bwMode="auto">
            <a:xfrm>
              <a:off x="4876" y="1979"/>
              <a:ext cx="6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2 ×    =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Text Box 109"/>
            <p:cNvSpPr txBox="1">
              <a:spLocks noChangeArrowheads="1"/>
            </p:cNvSpPr>
            <p:nvPr/>
          </p:nvSpPr>
          <p:spPr bwMode="auto">
            <a:xfrm>
              <a:off x="5193" y="2055"/>
              <a:ext cx="318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Text Box 110"/>
            <p:cNvSpPr txBox="1">
              <a:spLocks noChangeArrowheads="1"/>
            </p:cNvSpPr>
            <p:nvPr/>
          </p:nvSpPr>
          <p:spPr bwMode="auto">
            <a:xfrm>
              <a:off x="5195" y="1881"/>
              <a:ext cx="227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Line 111"/>
            <p:cNvSpPr>
              <a:spLocks noChangeShapeType="1"/>
            </p:cNvSpPr>
            <p:nvPr/>
          </p:nvSpPr>
          <p:spPr bwMode="auto">
            <a:xfrm>
              <a:off x="5193" y="2086"/>
              <a:ext cx="1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2321938" y="1536964"/>
            <a:ext cx="819150" cy="700076"/>
            <a:chOff x="4318708" y="3321366"/>
            <a:chExt cx="818526" cy="699223"/>
          </a:xfrm>
        </p:grpSpPr>
        <p:grpSp>
          <p:nvGrpSpPr>
            <p:cNvPr id="34" name="组合 55"/>
            <p:cNvGrpSpPr/>
            <p:nvPr/>
          </p:nvGrpSpPr>
          <p:grpSpPr bwMode="auto">
            <a:xfrm>
              <a:off x="4356422" y="3321366"/>
              <a:ext cx="780812" cy="699223"/>
              <a:chOff x="3275858" y="2297737"/>
              <a:chExt cx="780812" cy="699223"/>
            </a:xfrm>
          </p:grpSpPr>
          <p:grpSp>
            <p:nvGrpSpPr>
              <p:cNvPr id="36" name="Group 15"/>
              <p:cNvGrpSpPr/>
              <p:nvPr/>
            </p:nvGrpSpPr>
            <p:grpSpPr bwMode="auto">
              <a:xfrm>
                <a:off x="3275858" y="2298459"/>
                <a:ext cx="600076" cy="698501"/>
                <a:chOff x="3784" y="1983"/>
                <a:chExt cx="378" cy="440"/>
              </a:xfrm>
            </p:grpSpPr>
            <p:sp>
              <p:nvSpPr>
                <p:cNvPr id="3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868" y="2156"/>
                  <a:ext cx="294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13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4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3696582" y="2297737"/>
                <a:ext cx="360088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Text Box 10"/>
              <p:cNvSpPr txBox="1">
                <a:spLocks noChangeArrowheads="1"/>
              </p:cNvSpPr>
              <p:nvPr/>
            </p:nvSpPr>
            <p:spPr bwMode="auto">
              <a:xfrm>
                <a:off x="3472915" y="2297737"/>
                <a:ext cx="360089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 flipV="1">
              <a:off x="4318708" y="3645726"/>
              <a:ext cx="725765" cy="117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 bwMode="auto">
          <a:xfrm>
            <a:off x="3058539" y="1525856"/>
            <a:ext cx="981075" cy="720726"/>
            <a:chOff x="3302942" y="1779666"/>
            <a:chExt cx="980787" cy="720726"/>
          </a:xfrm>
        </p:grpSpPr>
        <p:grpSp>
          <p:nvGrpSpPr>
            <p:cNvPr id="42" name="组合 69"/>
            <p:cNvGrpSpPr/>
            <p:nvPr/>
          </p:nvGrpSpPr>
          <p:grpSpPr bwMode="auto">
            <a:xfrm>
              <a:off x="3491880" y="1779666"/>
              <a:ext cx="791849" cy="720726"/>
              <a:chOff x="3204410" y="2298459"/>
              <a:chExt cx="791849" cy="720726"/>
            </a:xfrm>
          </p:grpSpPr>
          <p:grpSp>
            <p:nvGrpSpPr>
              <p:cNvPr id="44" name="Group 15"/>
              <p:cNvGrpSpPr/>
              <p:nvPr/>
            </p:nvGrpSpPr>
            <p:grpSpPr bwMode="auto">
              <a:xfrm>
                <a:off x="3204410" y="2298459"/>
                <a:ext cx="466725" cy="720726"/>
                <a:chOff x="3739" y="1983"/>
                <a:chExt cx="294" cy="454"/>
              </a:xfrm>
            </p:grpSpPr>
            <p:sp>
              <p:nvSpPr>
                <p:cNvPr id="4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39" y="2169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13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8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>
                  <a:off x="3792" y="2203"/>
                  <a:ext cx="15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45" name="Text Box 10"/>
              <p:cNvSpPr txBox="1">
                <a:spLocks noChangeArrowheads="1"/>
              </p:cNvSpPr>
              <p:nvPr/>
            </p:nvSpPr>
            <p:spPr bwMode="auto">
              <a:xfrm>
                <a:off x="3636003" y="2449268"/>
                <a:ext cx="360256" cy="4247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70"/>
            <p:cNvSpPr txBox="1">
              <a:spLocks noChangeArrowheads="1"/>
            </p:cNvSpPr>
            <p:nvPr/>
          </p:nvSpPr>
          <p:spPr bwMode="auto">
            <a:xfrm>
              <a:off x="3302942" y="1930619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 bwMode="auto">
          <a:xfrm>
            <a:off x="6225413" y="1464324"/>
            <a:ext cx="840582" cy="700076"/>
            <a:chOff x="4297292" y="3321366"/>
            <a:chExt cx="839942" cy="699223"/>
          </a:xfrm>
        </p:grpSpPr>
        <p:grpSp>
          <p:nvGrpSpPr>
            <p:cNvPr id="50" name="组合 77"/>
            <p:cNvGrpSpPr/>
            <p:nvPr/>
          </p:nvGrpSpPr>
          <p:grpSpPr bwMode="auto">
            <a:xfrm>
              <a:off x="4356422" y="3321366"/>
              <a:ext cx="780812" cy="699223"/>
              <a:chOff x="3275858" y="2297737"/>
              <a:chExt cx="780812" cy="699223"/>
            </a:xfrm>
          </p:grpSpPr>
          <p:grpSp>
            <p:nvGrpSpPr>
              <p:cNvPr id="52" name="Group 15"/>
              <p:cNvGrpSpPr/>
              <p:nvPr/>
            </p:nvGrpSpPr>
            <p:grpSpPr bwMode="auto">
              <a:xfrm>
                <a:off x="3275858" y="2298459"/>
                <a:ext cx="600076" cy="698501"/>
                <a:chOff x="3784" y="1983"/>
                <a:chExt cx="378" cy="440"/>
              </a:xfrm>
            </p:grpSpPr>
            <p:sp>
              <p:nvSpPr>
                <p:cNvPr id="5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868" y="2156"/>
                  <a:ext cx="294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18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84" y="1983"/>
                  <a:ext cx="227" cy="2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6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53" name="Text Box 10"/>
              <p:cNvSpPr txBox="1">
                <a:spLocks noChangeArrowheads="1"/>
              </p:cNvSpPr>
              <p:nvPr/>
            </p:nvSpPr>
            <p:spPr bwMode="auto">
              <a:xfrm>
                <a:off x="3696582" y="2297737"/>
                <a:ext cx="360088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4" name="Text Box 10"/>
              <p:cNvSpPr txBox="1">
                <a:spLocks noChangeArrowheads="1"/>
              </p:cNvSpPr>
              <p:nvPr/>
            </p:nvSpPr>
            <p:spPr bwMode="auto">
              <a:xfrm>
                <a:off x="3472915" y="2297737"/>
                <a:ext cx="360089" cy="424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r>
                  <a: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×</a:t>
                </a: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cxnSp>
          <p:nvCxnSpPr>
            <p:cNvPr id="51" name="直接连接符 50"/>
            <p:cNvCxnSpPr/>
            <p:nvPr/>
          </p:nvCxnSpPr>
          <p:spPr>
            <a:xfrm>
              <a:off x="4297292" y="3657506"/>
              <a:ext cx="791560" cy="126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直接连接符 56"/>
          <p:cNvCxnSpPr/>
          <p:nvPr/>
        </p:nvCxnSpPr>
        <p:spPr>
          <a:xfrm>
            <a:off x="6352158" y="1542111"/>
            <a:ext cx="131763" cy="2159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6577047" y="1842149"/>
            <a:ext cx="131763" cy="2159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6166478" y="1341013"/>
            <a:ext cx="281167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8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538212" y="2023111"/>
            <a:ext cx="280365" cy="4016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1" name="组合 60"/>
          <p:cNvGrpSpPr/>
          <p:nvPr/>
        </p:nvGrpSpPr>
        <p:grpSpPr bwMode="auto">
          <a:xfrm>
            <a:off x="6977097" y="1464328"/>
            <a:ext cx="981075" cy="709613"/>
            <a:chOff x="3302942" y="1779669"/>
            <a:chExt cx="980787" cy="709614"/>
          </a:xfrm>
        </p:grpSpPr>
        <p:grpSp>
          <p:nvGrpSpPr>
            <p:cNvPr id="62" name="组合 89"/>
            <p:cNvGrpSpPr/>
            <p:nvPr/>
          </p:nvGrpSpPr>
          <p:grpSpPr bwMode="auto">
            <a:xfrm>
              <a:off x="3576018" y="1779669"/>
              <a:ext cx="707711" cy="709614"/>
              <a:chOff x="3288548" y="2298462"/>
              <a:chExt cx="707711" cy="709614"/>
            </a:xfrm>
          </p:grpSpPr>
          <p:grpSp>
            <p:nvGrpSpPr>
              <p:cNvPr id="64" name="Group 15"/>
              <p:cNvGrpSpPr/>
              <p:nvPr/>
            </p:nvGrpSpPr>
            <p:grpSpPr bwMode="auto">
              <a:xfrm>
                <a:off x="3288548" y="2298462"/>
                <a:ext cx="508000" cy="709614"/>
                <a:chOff x="3792" y="1983"/>
                <a:chExt cx="320" cy="447"/>
              </a:xfrm>
            </p:grpSpPr>
            <p:sp>
              <p:nvSpPr>
                <p:cNvPr id="6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799" y="2162"/>
                  <a:ext cx="294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3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803" y="1983"/>
                  <a:ext cx="309" cy="2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  <a:defRPr/>
                  </a:pPr>
                  <a:r>
                    <a:rPr lang="en-US" altLang="zh-CN" sz="180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微软雅黑" panose="020B0503020204020204" charset="-122"/>
                      <a:ea typeface="微软雅黑" panose="020B0503020204020204" charset="-122"/>
                    </a:rPr>
                    <a:t>5</a:t>
                  </a:r>
                  <a:endParaRPr lang="en-US" altLang="zh-CN" sz="18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8" name="Line 12"/>
                <p:cNvSpPr>
                  <a:spLocks noChangeShapeType="1"/>
                </p:cNvSpPr>
                <p:nvPr/>
              </p:nvSpPr>
              <p:spPr bwMode="auto">
                <a:xfrm>
                  <a:off x="3792" y="2203"/>
                  <a:ext cx="159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1800" b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65" name="Text Box 10"/>
              <p:cNvSpPr txBox="1">
                <a:spLocks noChangeArrowheads="1"/>
              </p:cNvSpPr>
              <p:nvPr/>
            </p:nvSpPr>
            <p:spPr bwMode="auto">
              <a:xfrm>
                <a:off x="3636003" y="2449269"/>
                <a:ext cx="360256" cy="424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  <a:defRPr/>
                </a:pPr>
                <a:endParaRPr lang="en-US" altLang="zh-CN" sz="18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3" name="文本框 90"/>
            <p:cNvSpPr txBox="1">
              <a:spLocks noChangeArrowheads="1"/>
            </p:cNvSpPr>
            <p:nvPr/>
          </p:nvSpPr>
          <p:spPr bwMode="auto">
            <a:xfrm>
              <a:off x="3302942" y="1930619"/>
              <a:ext cx="360040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8" name="Text Box 109"/>
          <p:cNvSpPr txBox="1">
            <a:spLocks noChangeArrowheads="1"/>
          </p:cNvSpPr>
          <p:nvPr/>
        </p:nvSpPr>
        <p:spPr bwMode="auto">
          <a:xfrm>
            <a:off x="4781418" y="3429961"/>
            <a:ext cx="504826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Text Box 110"/>
          <p:cNvSpPr txBox="1">
            <a:spLocks noChangeArrowheads="1"/>
          </p:cNvSpPr>
          <p:nvPr/>
        </p:nvSpPr>
        <p:spPr bwMode="auto">
          <a:xfrm>
            <a:off x="4784592" y="3153736"/>
            <a:ext cx="360363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Line 111"/>
          <p:cNvSpPr>
            <a:spLocks noChangeShapeType="1"/>
          </p:cNvSpPr>
          <p:nvPr/>
        </p:nvSpPr>
        <p:spPr bwMode="auto">
          <a:xfrm>
            <a:off x="4787100" y="3479968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Group 86"/>
          <p:cNvGrpSpPr/>
          <p:nvPr/>
        </p:nvGrpSpPr>
        <p:grpSpPr bwMode="auto">
          <a:xfrm>
            <a:off x="4389181" y="1005034"/>
            <a:ext cx="441722" cy="661990"/>
            <a:chOff x="340" y="1977"/>
            <a:chExt cx="371" cy="556"/>
          </a:xfrm>
        </p:grpSpPr>
        <p:sp>
          <p:nvSpPr>
            <p:cNvPr id="4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3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Text Box 88"/>
            <p:cNvSpPr txBox="1">
              <a:spLocks noChangeArrowheads="1"/>
            </p:cNvSpPr>
            <p:nvPr/>
          </p:nvSpPr>
          <p:spPr bwMode="auto">
            <a:xfrm>
              <a:off x="340" y="2236"/>
              <a:ext cx="371" cy="2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7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45775" y="1145768"/>
            <a:ext cx="5200911" cy="330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r>
              <a:rPr lang="zh-CN" altLang="en-US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袋面粉重</a:t>
            </a:r>
            <a:r>
              <a:rPr lang="en-US" altLang="zh-CN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3kg</a:t>
            </a:r>
            <a:r>
              <a:rPr lang="zh-CN" altLang="en-US" sz="17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。已经吃了它的     ，吃了多少千克？</a:t>
            </a:r>
            <a:endParaRPr lang="zh-CN" altLang="en-US" sz="17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MH_SubTitle_1"/>
          <p:cNvSpPr/>
          <p:nvPr/>
        </p:nvSpPr>
        <p:spPr>
          <a:xfrm>
            <a:off x="1625227" y="2132065"/>
            <a:ext cx="660356" cy="660356"/>
          </a:xfrm>
          <a:prstGeom prst="ellipse">
            <a:avLst/>
          </a:prstGeom>
          <a:noFill/>
          <a:ln>
            <a:solidFill>
              <a:srgbClr val="76B8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800" dirty="0">
              <a:solidFill>
                <a:srgbClr val="76B82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MH_SubTitle_2"/>
          <p:cNvSpPr/>
          <p:nvPr/>
        </p:nvSpPr>
        <p:spPr>
          <a:xfrm>
            <a:off x="3443312" y="2132065"/>
            <a:ext cx="660356" cy="660356"/>
          </a:xfrm>
          <a:prstGeom prst="ellipse">
            <a:avLst/>
          </a:prstGeom>
          <a:noFill/>
          <a:ln>
            <a:solidFill>
              <a:srgbClr val="53A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500" dirty="0">
              <a:solidFill>
                <a:srgbClr val="53A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MH_SubTitle_3"/>
          <p:cNvSpPr/>
          <p:nvPr/>
        </p:nvSpPr>
        <p:spPr>
          <a:xfrm>
            <a:off x="5090756" y="2115770"/>
            <a:ext cx="660356" cy="660356"/>
          </a:xfrm>
          <a:prstGeom prst="ellipse">
            <a:avLst/>
          </a:prstGeom>
          <a:noFill/>
          <a:ln>
            <a:solidFill>
              <a:srgbClr val="823D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500" dirty="0">
              <a:solidFill>
                <a:srgbClr val="823DB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MH_Other_1"/>
          <p:cNvSpPr/>
          <p:nvPr/>
        </p:nvSpPr>
        <p:spPr>
          <a:xfrm>
            <a:off x="2646745" y="2268682"/>
            <a:ext cx="340784" cy="340784"/>
          </a:xfrm>
          <a:prstGeom prst="ellipse">
            <a:avLst/>
          </a:prstGeom>
          <a:solidFill>
            <a:srgbClr val="76B82E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iti SC" panose="02010609000101010101" pitchFamily="49" charset="2"/>
              </a:rPr>
              <a:t>×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Heiti SC" panose="02010609000101010101" pitchFamily="49" charset="2"/>
            </a:endParaRPr>
          </a:p>
        </p:txBody>
      </p:sp>
      <p:sp>
        <p:nvSpPr>
          <p:cNvPr id="22" name="MH_Other_2"/>
          <p:cNvSpPr/>
          <p:nvPr/>
        </p:nvSpPr>
        <p:spPr>
          <a:xfrm>
            <a:off x="4410051" y="2291851"/>
            <a:ext cx="340784" cy="340784"/>
          </a:xfrm>
          <a:prstGeom prst="ellipse">
            <a:avLst/>
          </a:prstGeom>
          <a:solidFill>
            <a:srgbClr val="53A1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Heiti SC" panose="02010609000101010101" pitchFamily="49" charset="2"/>
              </a:rPr>
              <a:t>=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cs typeface="Heiti SC" panose="02010609000101010101" pitchFamily="49" charset="2"/>
            </a:endParaRPr>
          </a:p>
        </p:txBody>
      </p:sp>
      <p:grpSp>
        <p:nvGrpSpPr>
          <p:cNvPr id="23" name="Group 86"/>
          <p:cNvGrpSpPr/>
          <p:nvPr/>
        </p:nvGrpSpPr>
        <p:grpSpPr bwMode="auto">
          <a:xfrm>
            <a:off x="3568107" y="2091141"/>
            <a:ext cx="453629" cy="723903"/>
            <a:chOff x="340" y="1938"/>
            <a:chExt cx="381" cy="608"/>
          </a:xfrm>
        </p:grpSpPr>
        <p:sp>
          <p:nvSpPr>
            <p:cNvPr id="24" name="Text Box 87"/>
            <p:cNvSpPr txBox="1">
              <a:spLocks noChangeArrowheads="1"/>
            </p:cNvSpPr>
            <p:nvPr/>
          </p:nvSpPr>
          <p:spPr bwMode="auto">
            <a:xfrm>
              <a:off x="381" y="1938"/>
              <a:ext cx="268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53A1FF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dirty="0">
                <a:solidFill>
                  <a:srgbClr val="53A1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Text Box 88"/>
            <p:cNvSpPr txBox="1">
              <a:spLocks noChangeArrowheads="1"/>
            </p:cNvSpPr>
            <p:nvPr/>
          </p:nvSpPr>
          <p:spPr bwMode="auto">
            <a:xfrm>
              <a:off x="340" y="2236"/>
              <a:ext cx="381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53A1FF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dirty="0">
                <a:solidFill>
                  <a:srgbClr val="53A1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53A1FF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Group 86"/>
          <p:cNvGrpSpPr/>
          <p:nvPr/>
        </p:nvGrpSpPr>
        <p:grpSpPr bwMode="auto">
          <a:xfrm>
            <a:off x="3757147" y="3199763"/>
            <a:ext cx="453629" cy="677468"/>
            <a:chOff x="340" y="1977"/>
            <a:chExt cx="381" cy="569"/>
          </a:xfrm>
        </p:grpSpPr>
        <p:sp>
          <p:nvSpPr>
            <p:cNvPr id="28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8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340" y="2236"/>
              <a:ext cx="381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737923" y="2291852"/>
            <a:ext cx="75047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rgbClr val="823DB6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1800" dirty="0">
                <a:solidFill>
                  <a:srgbClr val="823DB6"/>
                </a:solidFill>
                <a:latin typeface="微软雅黑" panose="020B0503020204020204" charset="-122"/>
                <a:ea typeface="微软雅黑" panose="020B0503020204020204" charset="-122"/>
              </a:rPr>
              <a:t>千克）</a:t>
            </a:r>
            <a:endParaRPr lang="zh-CN" altLang="en-US" sz="1800" dirty="0">
              <a:solidFill>
                <a:srgbClr val="823DB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2829081" y="3313167"/>
            <a:ext cx="209696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答：吃了     千克。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2" name="Group 86"/>
          <p:cNvGrpSpPr/>
          <p:nvPr/>
        </p:nvGrpSpPr>
        <p:grpSpPr bwMode="auto">
          <a:xfrm>
            <a:off x="5194959" y="2132066"/>
            <a:ext cx="453629" cy="677468"/>
            <a:chOff x="340" y="1977"/>
            <a:chExt cx="381" cy="569"/>
          </a:xfrm>
        </p:grpSpPr>
        <p:sp>
          <p:nvSpPr>
            <p:cNvPr id="33" name="Text Box 87"/>
            <p:cNvSpPr txBox="1">
              <a:spLocks noChangeArrowheads="1"/>
            </p:cNvSpPr>
            <p:nvPr/>
          </p:nvSpPr>
          <p:spPr bwMode="auto">
            <a:xfrm>
              <a:off x="376" y="1977"/>
              <a:ext cx="268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823DB6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altLang="zh-CN" sz="1800" dirty="0">
                <a:solidFill>
                  <a:srgbClr val="823DB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Text Box 88"/>
            <p:cNvSpPr txBox="1">
              <a:spLocks noChangeArrowheads="1"/>
            </p:cNvSpPr>
            <p:nvPr/>
          </p:nvSpPr>
          <p:spPr bwMode="auto">
            <a:xfrm>
              <a:off x="340" y="2236"/>
              <a:ext cx="381" cy="3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823DB6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altLang="zh-CN" sz="1800" dirty="0">
                <a:solidFill>
                  <a:srgbClr val="823DB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Line 89"/>
            <p:cNvSpPr>
              <a:spLocks noChangeShapeType="1"/>
            </p:cNvSpPr>
            <p:nvPr/>
          </p:nvSpPr>
          <p:spPr bwMode="auto">
            <a:xfrm flipV="1">
              <a:off x="381" y="2229"/>
              <a:ext cx="242" cy="0"/>
            </a:xfrm>
            <a:prstGeom prst="line">
              <a:avLst/>
            </a:prstGeom>
            <a:noFill/>
            <a:ln w="28575">
              <a:solidFill>
                <a:srgbClr val="823DB6"/>
              </a:solidFill>
              <a:round/>
            </a:ln>
            <a:effectLst/>
          </p:spPr>
          <p:txBody>
            <a:bodyPr/>
            <a:lstStyle/>
            <a:p>
              <a:endParaRPr lang="zh-CN" altLang="en-US" sz="17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93871" y="2291805"/>
            <a:ext cx="523068" cy="4016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800" dirty="0">
                <a:solidFill>
                  <a:srgbClr val="76B82E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1800" dirty="0">
              <a:solidFill>
                <a:srgbClr val="76B82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81248" y="1155650"/>
            <a:ext cx="1348352" cy="1572050"/>
            <a:chOff x="9162624" y="1208868"/>
            <a:chExt cx="2414610" cy="2634712"/>
          </a:xfrm>
        </p:grpSpPr>
        <p:sp>
          <p:nvSpPr>
            <p:cNvPr id="9" name="圆角矩形 8"/>
            <p:cNvSpPr/>
            <p:nvPr/>
          </p:nvSpPr>
          <p:spPr>
            <a:xfrm>
              <a:off x="9162624" y="1208868"/>
              <a:ext cx="2414610" cy="263471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76" name="Picture 4" descr="http://p3.so.qhimgs1.com/bdr/_240_/t01a844d33bcfaf47b3.jpg"/>
            <p:cNvPicPr>
              <a:picLocks noChangeAspect="1" noChangeArrowheads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2917" b="98333" l="0" r="100000">
                          <a14:foregroundMark x1="28333" y1="36667" x2="30833" y2="52083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6928" y="1341398"/>
              <a:ext cx="2286001" cy="228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Rectangle 13"/>
          <p:cNvSpPr>
            <a:spLocks noChangeArrowheads="1"/>
          </p:cNvSpPr>
          <p:nvPr/>
        </p:nvSpPr>
        <p:spPr bwMode="auto">
          <a:xfrm>
            <a:off x="2718127" y="567500"/>
            <a:ext cx="415885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计算，并说出算式所表示的意义</a:t>
            </a:r>
            <a:endParaRPr lang="zh-CN" altLang="en-US" sz="18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Rectangle 15"/>
          <p:cNvSpPr>
            <a:spLocks noChangeArrowheads="1"/>
          </p:cNvSpPr>
          <p:nvPr/>
        </p:nvSpPr>
        <p:spPr bwMode="auto">
          <a:xfrm>
            <a:off x="1799755" y="1207875"/>
            <a:ext cx="626506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1.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一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条路，每天修  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千米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天修多少千米？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grpSp>
        <p:nvGrpSpPr>
          <p:cNvPr id="86" name="Group 23"/>
          <p:cNvGrpSpPr/>
          <p:nvPr/>
        </p:nvGrpSpPr>
        <p:grpSpPr bwMode="auto">
          <a:xfrm>
            <a:off x="4130999" y="1686507"/>
            <a:ext cx="1048941" cy="701278"/>
            <a:chOff x="2299" y="1962"/>
            <a:chExt cx="881" cy="589"/>
          </a:xfrm>
        </p:grpSpPr>
        <p:sp>
          <p:nvSpPr>
            <p:cNvPr id="87" name="Text Box 24"/>
            <p:cNvSpPr txBox="1">
              <a:spLocks noChangeArrowheads="1"/>
            </p:cNvSpPr>
            <p:nvPr/>
          </p:nvSpPr>
          <p:spPr bwMode="auto">
            <a:xfrm>
              <a:off x="2299" y="2098"/>
              <a:ext cx="45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8" name="Group 25"/>
            <p:cNvGrpSpPr/>
            <p:nvPr/>
          </p:nvGrpSpPr>
          <p:grpSpPr bwMode="auto">
            <a:xfrm>
              <a:off x="2513" y="1962"/>
              <a:ext cx="667" cy="589"/>
              <a:chOff x="2513" y="1962"/>
              <a:chExt cx="667" cy="589"/>
            </a:xfrm>
          </p:grpSpPr>
          <p:sp>
            <p:nvSpPr>
              <p:cNvPr id="89" name="Line 26"/>
              <p:cNvSpPr>
                <a:spLocks noChangeShapeType="1"/>
              </p:cNvSpPr>
              <p:nvPr/>
            </p:nvSpPr>
            <p:spPr bwMode="auto">
              <a:xfrm>
                <a:off x="2636" y="2279"/>
                <a:ext cx="44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0" name="Text Box 27"/>
              <p:cNvSpPr txBox="1">
                <a:spLocks noChangeArrowheads="1"/>
              </p:cNvSpPr>
              <p:nvPr/>
            </p:nvSpPr>
            <p:spPr bwMode="auto">
              <a:xfrm>
                <a:off x="2513" y="1962"/>
                <a:ext cx="667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4×1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1" name="Text Box 28"/>
              <p:cNvSpPr txBox="1">
                <a:spLocks noChangeArrowheads="1"/>
              </p:cNvSpPr>
              <p:nvPr/>
            </p:nvSpPr>
            <p:spPr bwMode="auto">
              <a:xfrm>
                <a:off x="2608" y="2241"/>
                <a:ext cx="454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92" name="Group 29"/>
          <p:cNvGrpSpPr/>
          <p:nvPr/>
        </p:nvGrpSpPr>
        <p:grpSpPr bwMode="auto">
          <a:xfrm>
            <a:off x="3419005" y="1686507"/>
            <a:ext cx="907256" cy="701278"/>
            <a:chOff x="1718" y="1962"/>
            <a:chExt cx="762" cy="589"/>
          </a:xfrm>
        </p:grpSpPr>
        <p:grpSp>
          <p:nvGrpSpPr>
            <p:cNvPr id="93" name="Group 30"/>
            <p:cNvGrpSpPr/>
            <p:nvPr/>
          </p:nvGrpSpPr>
          <p:grpSpPr bwMode="auto">
            <a:xfrm>
              <a:off x="2010" y="1962"/>
              <a:ext cx="470" cy="589"/>
              <a:chOff x="2010" y="1962"/>
              <a:chExt cx="470" cy="589"/>
            </a:xfrm>
          </p:grpSpPr>
          <p:sp>
            <p:nvSpPr>
              <p:cNvPr id="95" name="Line 31"/>
              <p:cNvSpPr>
                <a:spLocks noChangeShapeType="1"/>
              </p:cNvSpPr>
              <p:nvPr/>
            </p:nvSpPr>
            <p:spPr bwMode="auto">
              <a:xfrm>
                <a:off x="2123" y="2279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6" name="Text Box 32"/>
              <p:cNvSpPr txBox="1">
                <a:spLocks noChangeArrowheads="1"/>
              </p:cNvSpPr>
              <p:nvPr/>
            </p:nvSpPr>
            <p:spPr bwMode="auto">
              <a:xfrm>
                <a:off x="2080" y="1962"/>
                <a:ext cx="34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7" name="Text Box 33"/>
              <p:cNvSpPr txBox="1">
                <a:spLocks noChangeArrowheads="1"/>
              </p:cNvSpPr>
              <p:nvPr/>
            </p:nvSpPr>
            <p:spPr bwMode="auto">
              <a:xfrm>
                <a:off x="2010" y="2241"/>
                <a:ext cx="47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94" name="Text Box 34"/>
            <p:cNvSpPr txBox="1">
              <a:spLocks noChangeArrowheads="1"/>
            </p:cNvSpPr>
            <p:nvPr/>
          </p:nvSpPr>
          <p:spPr bwMode="auto">
            <a:xfrm>
              <a:off x="1718" y="2098"/>
              <a:ext cx="6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4×</a:t>
              </a:r>
              <a:endPara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8" name="Group 35"/>
          <p:cNvGrpSpPr/>
          <p:nvPr/>
        </p:nvGrpSpPr>
        <p:grpSpPr bwMode="auto">
          <a:xfrm>
            <a:off x="4950148" y="1710319"/>
            <a:ext cx="2196704" cy="677466"/>
            <a:chOff x="2987" y="1982"/>
            <a:chExt cx="1845" cy="569"/>
          </a:xfrm>
        </p:grpSpPr>
        <p:grpSp>
          <p:nvGrpSpPr>
            <p:cNvPr id="99" name="Group 36"/>
            <p:cNvGrpSpPr/>
            <p:nvPr/>
          </p:nvGrpSpPr>
          <p:grpSpPr bwMode="auto">
            <a:xfrm>
              <a:off x="2987" y="1982"/>
              <a:ext cx="806" cy="569"/>
              <a:chOff x="2987" y="1982"/>
              <a:chExt cx="806" cy="569"/>
            </a:xfrm>
          </p:grpSpPr>
          <p:sp>
            <p:nvSpPr>
              <p:cNvPr id="101" name="Text Box 37"/>
              <p:cNvSpPr txBox="1">
                <a:spLocks noChangeArrowheads="1"/>
              </p:cNvSpPr>
              <p:nvPr/>
            </p:nvSpPr>
            <p:spPr bwMode="auto">
              <a:xfrm>
                <a:off x="2987" y="2101"/>
                <a:ext cx="454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＝</a:t>
                </a:r>
                <a:endPara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02" name="Group 38"/>
              <p:cNvGrpSpPr/>
              <p:nvPr/>
            </p:nvGrpSpPr>
            <p:grpSpPr bwMode="auto">
              <a:xfrm>
                <a:off x="3248" y="1982"/>
                <a:ext cx="545" cy="569"/>
                <a:chOff x="3248" y="1982"/>
                <a:chExt cx="545" cy="569"/>
              </a:xfrm>
            </p:grpSpPr>
            <p:sp>
              <p:nvSpPr>
                <p:cNvPr id="103" name="Line 39"/>
                <p:cNvSpPr>
                  <a:spLocks noChangeShapeType="1"/>
                </p:cNvSpPr>
                <p:nvPr/>
              </p:nvSpPr>
              <p:spPr bwMode="auto">
                <a:xfrm>
                  <a:off x="3337" y="2279"/>
                  <a:ext cx="442" cy="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180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04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248" y="1982"/>
                  <a:ext cx="545" cy="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800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05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3334" y="2241"/>
                  <a:ext cx="416" cy="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80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3</a:t>
                  </a:r>
                  <a:endPara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sp>
          <p:nvSpPr>
            <p:cNvPr id="100" name="Text Box 42"/>
            <p:cNvSpPr txBox="1">
              <a:spLocks noChangeArrowheads="1"/>
            </p:cNvSpPr>
            <p:nvPr/>
          </p:nvSpPr>
          <p:spPr bwMode="auto">
            <a:xfrm>
              <a:off x="3606" y="2098"/>
              <a:ext cx="1226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（千米）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6" name="Group 43"/>
          <p:cNvGrpSpPr/>
          <p:nvPr/>
        </p:nvGrpSpPr>
        <p:grpSpPr bwMode="auto">
          <a:xfrm>
            <a:off x="2880843" y="2336588"/>
            <a:ext cx="4374356" cy="672703"/>
            <a:chOff x="521" y="3279"/>
            <a:chExt cx="3674" cy="565"/>
          </a:xfrm>
        </p:grpSpPr>
        <p:sp>
          <p:nvSpPr>
            <p:cNvPr id="107" name="Text Box 44"/>
            <p:cNvSpPr txBox="1">
              <a:spLocks noChangeArrowheads="1"/>
            </p:cNvSpPr>
            <p:nvPr/>
          </p:nvSpPr>
          <p:spPr bwMode="auto">
            <a:xfrm>
              <a:off x="521" y="3387"/>
              <a:ext cx="367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答：</a:t>
              </a:r>
              <a:r>
                <a:rPr lang="en-US" altLang="zh-CN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天可以修          </a:t>
              </a:r>
              <a:r>
                <a:rPr lang="zh-CN" altLang="en-US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        。 </a:t>
              </a:r>
              <a:endPara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8" name="Group 45"/>
            <p:cNvGrpSpPr/>
            <p:nvPr/>
          </p:nvGrpSpPr>
          <p:grpSpPr bwMode="auto">
            <a:xfrm>
              <a:off x="1806" y="3279"/>
              <a:ext cx="1658" cy="565"/>
              <a:chOff x="2987" y="2009"/>
              <a:chExt cx="1658" cy="565"/>
            </a:xfrm>
          </p:grpSpPr>
          <p:grpSp>
            <p:nvGrpSpPr>
              <p:cNvPr id="109" name="Group 46"/>
              <p:cNvGrpSpPr/>
              <p:nvPr/>
            </p:nvGrpSpPr>
            <p:grpSpPr bwMode="auto">
              <a:xfrm>
                <a:off x="2987" y="2009"/>
                <a:ext cx="643" cy="565"/>
                <a:chOff x="2987" y="2009"/>
                <a:chExt cx="643" cy="565"/>
              </a:xfrm>
            </p:grpSpPr>
            <p:sp>
              <p:nvSpPr>
                <p:cNvPr id="111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2987" y="2101"/>
                  <a:ext cx="454" cy="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endParaRPr lang="zh-CN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grpSp>
              <p:nvGrpSpPr>
                <p:cNvPr id="112" name="Group 48"/>
                <p:cNvGrpSpPr/>
                <p:nvPr/>
              </p:nvGrpSpPr>
              <p:grpSpPr bwMode="auto">
                <a:xfrm>
                  <a:off x="3085" y="2009"/>
                  <a:ext cx="545" cy="565"/>
                  <a:chOff x="3085" y="2009"/>
                  <a:chExt cx="545" cy="565"/>
                </a:xfrm>
              </p:grpSpPr>
              <p:sp>
                <p:nvSpPr>
                  <p:cNvPr id="11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107" y="2259"/>
                    <a:ext cx="44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 sz="18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14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85" y="2009"/>
                    <a:ext cx="545" cy="3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1800" dirty="0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2</a:t>
                    </a:r>
                    <a:endParaRPr lang="en-US" altLang="zh-CN" sz="1800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15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2" y="2264"/>
                    <a:ext cx="416" cy="3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1800" dirty="0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3</a:t>
                    </a:r>
                    <a:endParaRPr lang="en-US" altLang="zh-CN" sz="1800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</p:grpSp>
          <p:sp>
            <p:nvSpPr>
              <p:cNvPr id="110" name="Text Box 52"/>
              <p:cNvSpPr txBox="1">
                <a:spLocks noChangeArrowheads="1"/>
              </p:cNvSpPr>
              <p:nvPr/>
            </p:nvSpPr>
            <p:spPr bwMode="auto">
              <a:xfrm>
                <a:off x="3419" y="2126"/>
                <a:ext cx="122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  </a:t>
                </a:r>
                <a:r>
                  <a:rPr lang="zh-CN" altLang="en-US" sz="1800" dirty="0">
                    <a:solidFill>
                      <a:srgbClr val="00B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千米</a:t>
                </a:r>
                <a:endParaRPr lang="zh-CN" altLang="en-US" sz="1800" dirty="0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aphicFrame>
        <p:nvGraphicFramePr>
          <p:cNvPr id="116" name="Object 53"/>
          <p:cNvGraphicFramePr>
            <a:graphicFrameLocks noChangeAspect="1"/>
          </p:cNvGraphicFramePr>
          <p:nvPr/>
        </p:nvGraphicFramePr>
        <p:xfrm>
          <a:off x="3751454" y="1028015"/>
          <a:ext cx="246459" cy="63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公式" r:id="rId1" imgW="152400" imgH="393700" progId="Equation.3">
                  <p:embed/>
                </p:oleObj>
              </mc:Choice>
              <mc:Fallback>
                <p:oleObj name="公式" r:id="rId1" imgW="152400" imgH="393700" progId="Equation.3">
                  <p:embed/>
                  <p:pic>
                    <p:nvPicPr>
                      <p:cNvPr id="0" name="图片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1454" y="1028015"/>
                        <a:ext cx="246459" cy="6322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7" name="Group 94"/>
          <p:cNvGrpSpPr/>
          <p:nvPr/>
        </p:nvGrpSpPr>
        <p:grpSpPr bwMode="auto">
          <a:xfrm>
            <a:off x="1785274" y="2819982"/>
            <a:ext cx="6669881" cy="632222"/>
            <a:chOff x="468" y="2335"/>
            <a:chExt cx="5602" cy="531"/>
          </a:xfrm>
        </p:grpSpPr>
        <p:sp>
          <p:nvSpPr>
            <p:cNvPr id="118" name="Rectangle 54"/>
            <p:cNvSpPr>
              <a:spLocks noChangeArrowheads="1"/>
            </p:cNvSpPr>
            <p:nvPr/>
          </p:nvSpPr>
          <p:spPr bwMode="auto">
            <a:xfrm>
              <a:off x="468" y="2478"/>
              <a:ext cx="560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2. 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一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条路，每天修全路的  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  ，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天修全路的几分之几？</a:t>
              </a:r>
              <a:endParaRPr lang="zh-CN" altLang="en-US" sz="18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9" name="Object 55"/>
            <p:cNvGraphicFramePr>
              <a:graphicFrameLocks noChangeAspect="1"/>
            </p:cNvGraphicFramePr>
            <p:nvPr/>
          </p:nvGraphicFramePr>
          <p:xfrm>
            <a:off x="2686" y="2335"/>
            <a:ext cx="207" cy="5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公式" r:id="rId3" imgW="152400" imgH="393700" progId="Equation.3">
                    <p:embed/>
                  </p:oleObj>
                </mc:Choice>
                <mc:Fallback>
                  <p:oleObj name="公式" r:id="rId3" imgW="152400" imgH="393700" progId="Equation.3">
                    <p:embed/>
                    <p:pic>
                      <p:nvPicPr>
                        <p:cNvPr id="0" name="图片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6" y="2335"/>
                          <a:ext cx="207" cy="5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0" name="Line 56"/>
          <p:cNvSpPr>
            <a:spLocks noChangeShapeType="1"/>
          </p:cNvSpPr>
          <p:nvPr/>
        </p:nvSpPr>
        <p:spPr bwMode="auto">
          <a:xfrm>
            <a:off x="4482234" y="1763838"/>
            <a:ext cx="226219" cy="1964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1" name="Line 57"/>
          <p:cNvSpPr>
            <a:spLocks noChangeShapeType="1"/>
          </p:cNvSpPr>
          <p:nvPr/>
        </p:nvSpPr>
        <p:spPr bwMode="auto">
          <a:xfrm>
            <a:off x="4702498" y="2167519"/>
            <a:ext cx="148829" cy="12977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2" name="Text Box 58"/>
          <p:cNvSpPr txBox="1">
            <a:spLocks noChangeArrowheads="1"/>
          </p:cNvSpPr>
          <p:nvPr/>
        </p:nvSpPr>
        <p:spPr bwMode="auto">
          <a:xfrm>
            <a:off x="4276255" y="1527930"/>
            <a:ext cx="41671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Text Box 59"/>
          <p:cNvSpPr txBox="1">
            <a:spLocks noChangeArrowheads="1"/>
          </p:cNvSpPr>
          <p:nvPr/>
        </p:nvSpPr>
        <p:spPr bwMode="auto">
          <a:xfrm>
            <a:off x="4708452" y="2136563"/>
            <a:ext cx="438150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4" name="Group 60"/>
          <p:cNvGrpSpPr/>
          <p:nvPr/>
        </p:nvGrpSpPr>
        <p:grpSpPr bwMode="auto">
          <a:xfrm>
            <a:off x="4132190" y="3510544"/>
            <a:ext cx="1048940" cy="701278"/>
            <a:chOff x="2299" y="1962"/>
            <a:chExt cx="881" cy="589"/>
          </a:xfrm>
        </p:grpSpPr>
        <p:sp>
          <p:nvSpPr>
            <p:cNvPr id="125" name="Text Box 61"/>
            <p:cNvSpPr txBox="1">
              <a:spLocks noChangeArrowheads="1"/>
            </p:cNvSpPr>
            <p:nvPr/>
          </p:nvSpPr>
          <p:spPr bwMode="auto">
            <a:xfrm>
              <a:off x="2299" y="2098"/>
              <a:ext cx="45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26" name="Group 62"/>
            <p:cNvGrpSpPr/>
            <p:nvPr/>
          </p:nvGrpSpPr>
          <p:grpSpPr bwMode="auto">
            <a:xfrm>
              <a:off x="2513" y="1962"/>
              <a:ext cx="667" cy="589"/>
              <a:chOff x="2513" y="1962"/>
              <a:chExt cx="667" cy="589"/>
            </a:xfrm>
          </p:grpSpPr>
          <p:sp>
            <p:nvSpPr>
              <p:cNvPr id="127" name="Line 63"/>
              <p:cNvSpPr>
                <a:spLocks noChangeShapeType="1"/>
              </p:cNvSpPr>
              <p:nvPr/>
            </p:nvSpPr>
            <p:spPr bwMode="auto">
              <a:xfrm>
                <a:off x="2636" y="2279"/>
                <a:ext cx="44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8" name="Text Box 64"/>
              <p:cNvSpPr txBox="1">
                <a:spLocks noChangeArrowheads="1"/>
              </p:cNvSpPr>
              <p:nvPr/>
            </p:nvSpPr>
            <p:spPr bwMode="auto">
              <a:xfrm>
                <a:off x="2513" y="1962"/>
                <a:ext cx="667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4×1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9" name="Text Box 65"/>
              <p:cNvSpPr txBox="1">
                <a:spLocks noChangeArrowheads="1"/>
              </p:cNvSpPr>
              <p:nvPr/>
            </p:nvSpPr>
            <p:spPr bwMode="auto">
              <a:xfrm>
                <a:off x="2608" y="2241"/>
                <a:ext cx="454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30" name="Group 66"/>
          <p:cNvGrpSpPr/>
          <p:nvPr/>
        </p:nvGrpSpPr>
        <p:grpSpPr bwMode="auto">
          <a:xfrm>
            <a:off x="3420196" y="3510544"/>
            <a:ext cx="907256" cy="701278"/>
            <a:chOff x="1718" y="1962"/>
            <a:chExt cx="762" cy="589"/>
          </a:xfrm>
        </p:grpSpPr>
        <p:grpSp>
          <p:nvGrpSpPr>
            <p:cNvPr id="131" name="Group 67"/>
            <p:cNvGrpSpPr/>
            <p:nvPr/>
          </p:nvGrpSpPr>
          <p:grpSpPr bwMode="auto">
            <a:xfrm>
              <a:off x="2010" y="1962"/>
              <a:ext cx="470" cy="589"/>
              <a:chOff x="2010" y="1962"/>
              <a:chExt cx="470" cy="589"/>
            </a:xfrm>
          </p:grpSpPr>
          <p:sp>
            <p:nvSpPr>
              <p:cNvPr id="133" name="Line 68"/>
              <p:cNvSpPr>
                <a:spLocks noChangeShapeType="1"/>
              </p:cNvSpPr>
              <p:nvPr/>
            </p:nvSpPr>
            <p:spPr bwMode="auto">
              <a:xfrm>
                <a:off x="2123" y="2279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4" name="Text Box 69"/>
              <p:cNvSpPr txBox="1">
                <a:spLocks noChangeArrowheads="1"/>
              </p:cNvSpPr>
              <p:nvPr/>
            </p:nvSpPr>
            <p:spPr bwMode="auto">
              <a:xfrm>
                <a:off x="2080" y="1962"/>
                <a:ext cx="34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5" name="Text Box 70"/>
              <p:cNvSpPr txBox="1">
                <a:spLocks noChangeArrowheads="1"/>
              </p:cNvSpPr>
              <p:nvPr/>
            </p:nvSpPr>
            <p:spPr bwMode="auto">
              <a:xfrm>
                <a:off x="2010" y="2241"/>
                <a:ext cx="47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32" name="Text Box 71"/>
            <p:cNvSpPr txBox="1">
              <a:spLocks noChangeArrowheads="1"/>
            </p:cNvSpPr>
            <p:nvPr/>
          </p:nvSpPr>
          <p:spPr bwMode="auto">
            <a:xfrm>
              <a:off x="1718" y="2098"/>
              <a:ext cx="6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4×</a:t>
              </a:r>
              <a:endPara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6" name="Group 72"/>
          <p:cNvGrpSpPr/>
          <p:nvPr/>
        </p:nvGrpSpPr>
        <p:grpSpPr bwMode="auto">
          <a:xfrm>
            <a:off x="4960269" y="3529800"/>
            <a:ext cx="2196703" cy="677466"/>
            <a:chOff x="2987" y="1982"/>
            <a:chExt cx="1845" cy="569"/>
          </a:xfrm>
        </p:grpSpPr>
        <p:grpSp>
          <p:nvGrpSpPr>
            <p:cNvPr id="137" name="Group 73"/>
            <p:cNvGrpSpPr/>
            <p:nvPr/>
          </p:nvGrpSpPr>
          <p:grpSpPr bwMode="auto">
            <a:xfrm>
              <a:off x="2987" y="1982"/>
              <a:ext cx="816" cy="569"/>
              <a:chOff x="2987" y="1982"/>
              <a:chExt cx="816" cy="569"/>
            </a:xfrm>
          </p:grpSpPr>
          <p:sp>
            <p:nvSpPr>
              <p:cNvPr id="139" name="Text Box 74"/>
              <p:cNvSpPr txBox="1">
                <a:spLocks noChangeArrowheads="1"/>
              </p:cNvSpPr>
              <p:nvPr/>
            </p:nvSpPr>
            <p:spPr bwMode="auto">
              <a:xfrm>
                <a:off x="2987" y="2101"/>
                <a:ext cx="454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＝</a:t>
                </a:r>
                <a:endPara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40" name="Group 75"/>
              <p:cNvGrpSpPr/>
              <p:nvPr/>
            </p:nvGrpSpPr>
            <p:grpSpPr bwMode="auto">
              <a:xfrm>
                <a:off x="3258" y="1982"/>
                <a:ext cx="545" cy="569"/>
                <a:chOff x="3258" y="1982"/>
                <a:chExt cx="545" cy="569"/>
              </a:xfrm>
            </p:grpSpPr>
            <p:sp>
              <p:nvSpPr>
                <p:cNvPr id="141" name="Line 76"/>
                <p:cNvSpPr>
                  <a:spLocks noChangeShapeType="1"/>
                </p:cNvSpPr>
                <p:nvPr/>
              </p:nvSpPr>
              <p:spPr bwMode="auto">
                <a:xfrm>
                  <a:off x="3337" y="2279"/>
                  <a:ext cx="442" cy="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180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42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3258" y="1982"/>
                  <a:ext cx="545" cy="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800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43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3334" y="2241"/>
                  <a:ext cx="416" cy="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180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3</a:t>
                  </a:r>
                  <a:endParaRPr lang="en-US" altLang="zh-CN" sz="180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sp>
          <p:nvSpPr>
            <p:cNvPr id="138" name="Text Box 79"/>
            <p:cNvSpPr txBox="1">
              <a:spLocks noChangeArrowheads="1"/>
            </p:cNvSpPr>
            <p:nvPr/>
          </p:nvSpPr>
          <p:spPr bwMode="auto">
            <a:xfrm>
              <a:off x="3606" y="2098"/>
              <a:ext cx="1226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zh-CN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4" name="Line 90"/>
          <p:cNvSpPr>
            <a:spLocks noChangeShapeType="1"/>
          </p:cNvSpPr>
          <p:nvPr/>
        </p:nvSpPr>
        <p:spPr bwMode="auto">
          <a:xfrm>
            <a:off x="4483424" y="3599499"/>
            <a:ext cx="226219" cy="1964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5" name="Line 91"/>
          <p:cNvSpPr>
            <a:spLocks noChangeShapeType="1"/>
          </p:cNvSpPr>
          <p:nvPr/>
        </p:nvSpPr>
        <p:spPr bwMode="auto">
          <a:xfrm>
            <a:off x="4703690" y="3991557"/>
            <a:ext cx="148828" cy="12977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6" name="Text Box 92"/>
          <p:cNvSpPr txBox="1">
            <a:spLocks noChangeArrowheads="1"/>
          </p:cNvSpPr>
          <p:nvPr/>
        </p:nvSpPr>
        <p:spPr bwMode="auto">
          <a:xfrm>
            <a:off x="4277446" y="3293850"/>
            <a:ext cx="41671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7" name="Text Box 93"/>
          <p:cNvSpPr txBox="1">
            <a:spLocks noChangeArrowheads="1"/>
          </p:cNvSpPr>
          <p:nvPr/>
        </p:nvSpPr>
        <p:spPr bwMode="auto">
          <a:xfrm>
            <a:off x="4709642" y="3960601"/>
            <a:ext cx="438150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横卷形 1"/>
          <p:cNvSpPr/>
          <p:nvPr/>
        </p:nvSpPr>
        <p:spPr>
          <a:xfrm>
            <a:off x="1685354" y="913748"/>
            <a:ext cx="5184183" cy="774954"/>
          </a:xfrm>
          <a:prstGeom prst="horizontalScroll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8" name="横卷形 67"/>
          <p:cNvSpPr/>
          <p:nvPr/>
        </p:nvSpPr>
        <p:spPr>
          <a:xfrm>
            <a:off x="1724413" y="2804220"/>
            <a:ext cx="5658515" cy="774954"/>
          </a:xfrm>
          <a:prstGeom prst="horizontalScroll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Text Box 44"/>
          <p:cNvSpPr txBox="1">
            <a:spLocks noChangeArrowheads="1"/>
          </p:cNvSpPr>
          <p:nvPr/>
        </p:nvSpPr>
        <p:spPr bwMode="auto">
          <a:xfrm>
            <a:off x="2935585" y="4280794"/>
            <a:ext cx="4374356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答：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天可以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修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全路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        。 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0" name="Text Box 50"/>
          <p:cNvSpPr txBox="1">
            <a:spLocks noChangeArrowheads="1"/>
          </p:cNvSpPr>
          <p:nvPr/>
        </p:nvSpPr>
        <p:spPr bwMode="auto">
          <a:xfrm>
            <a:off x="4936784" y="4148705"/>
            <a:ext cx="648891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Text Box 51"/>
          <p:cNvSpPr txBox="1">
            <a:spLocks noChangeArrowheads="1"/>
          </p:cNvSpPr>
          <p:nvPr/>
        </p:nvSpPr>
        <p:spPr bwMode="auto">
          <a:xfrm>
            <a:off x="5027272" y="4445171"/>
            <a:ext cx="495300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Line 49"/>
          <p:cNvSpPr>
            <a:spLocks noChangeShapeType="1"/>
          </p:cNvSpPr>
          <p:nvPr/>
        </p:nvSpPr>
        <p:spPr bwMode="auto">
          <a:xfrm>
            <a:off x="5027272" y="4473764"/>
            <a:ext cx="526256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 animBg="1"/>
      <p:bldP spid="122" grpId="0"/>
      <p:bldP spid="123" grpId="0"/>
      <p:bldP spid="144" grpId="0" animBg="1"/>
      <p:bldP spid="145" grpId="0" animBg="1"/>
      <p:bldP spid="146" grpId="0"/>
      <p:bldP spid="147" grpId="0"/>
      <p:bldP spid="69" grpId="0"/>
      <p:bldP spid="70" grpId="0"/>
      <p:bldP spid="71" grpId="0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Rectangle 43"/>
          <p:cNvSpPr>
            <a:spLocks noChangeArrowheads="1"/>
          </p:cNvSpPr>
          <p:nvPr/>
        </p:nvSpPr>
        <p:spPr bwMode="auto">
          <a:xfrm>
            <a:off x="1934517" y="721822"/>
            <a:ext cx="5832872" cy="9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只树袋熊一天大约吃   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 </a:t>
            </a:r>
            <a:r>
              <a:rPr lang="en-US" altLang="zh-CN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kg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的桉树叶，</a:t>
            </a:r>
            <a:r>
              <a:rPr lang="en-US" altLang="zh-CN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10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只树袋熊一星期大约吃多少千克桉树叶？</a:t>
            </a:r>
            <a:endParaRPr lang="zh-CN" altLang="en-US" sz="18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3" name="Object 42"/>
          <p:cNvGraphicFramePr>
            <a:graphicFrameLocks noChangeAspect="1"/>
          </p:cNvGraphicFramePr>
          <p:nvPr/>
        </p:nvGraphicFramePr>
        <p:xfrm>
          <a:off x="4279140" y="655213"/>
          <a:ext cx="235744" cy="63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公式" r:id="rId1" imgW="3657600" imgH="9753600" progId="Equation.3">
                  <p:embed/>
                </p:oleObj>
              </mc:Choice>
              <mc:Fallback>
                <p:oleObj name="公式" r:id="rId1" imgW="3657600" imgH="9753600" progId="Equation.3">
                  <p:embed/>
                  <p:pic>
                    <p:nvPicPr>
                      <p:cNvPr id="0" name="图片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140" y="655213"/>
                        <a:ext cx="235744" cy="6322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4" name="Group 98"/>
          <p:cNvGrpSpPr/>
          <p:nvPr/>
        </p:nvGrpSpPr>
        <p:grpSpPr bwMode="auto">
          <a:xfrm>
            <a:off x="3770460" y="3157907"/>
            <a:ext cx="1531144" cy="704851"/>
            <a:chOff x="1519" y="3004"/>
            <a:chExt cx="1286" cy="592"/>
          </a:xfrm>
        </p:grpSpPr>
        <p:sp>
          <p:nvSpPr>
            <p:cNvPr id="85" name="Text Box 57"/>
            <p:cNvSpPr txBox="1">
              <a:spLocks noChangeArrowheads="1"/>
            </p:cNvSpPr>
            <p:nvPr/>
          </p:nvSpPr>
          <p:spPr bwMode="auto">
            <a:xfrm>
              <a:off x="1519" y="3141"/>
              <a:ext cx="45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" name="Line 59"/>
            <p:cNvSpPr>
              <a:spLocks noChangeShapeType="1"/>
            </p:cNvSpPr>
            <p:nvPr/>
          </p:nvSpPr>
          <p:spPr bwMode="auto">
            <a:xfrm>
              <a:off x="1837" y="3322"/>
              <a:ext cx="907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Text Box 60"/>
            <p:cNvSpPr txBox="1">
              <a:spLocks noChangeArrowheads="1"/>
            </p:cNvSpPr>
            <p:nvPr/>
          </p:nvSpPr>
          <p:spPr bwMode="auto">
            <a:xfrm>
              <a:off x="1758" y="3004"/>
              <a:ext cx="1047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10×7×6</a:t>
              </a:r>
              <a:endPara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8" name="Text Box 61"/>
            <p:cNvSpPr txBox="1">
              <a:spLocks noChangeArrowheads="1"/>
            </p:cNvSpPr>
            <p:nvPr/>
          </p:nvSpPr>
          <p:spPr bwMode="auto">
            <a:xfrm>
              <a:off x="1882" y="3286"/>
              <a:ext cx="713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endPara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9" name="Group 97"/>
          <p:cNvGrpSpPr/>
          <p:nvPr/>
        </p:nvGrpSpPr>
        <p:grpSpPr bwMode="auto">
          <a:xfrm>
            <a:off x="2475060" y="3157909"/>
            <a:ext cx="1468041" cy="715566"/>
            <a:chOff x="559" y="3005"/>
            <a:chExt cx="1233" cy="601"/>
          </a:xfrm>
        </p:grpSpPr>
        <p:grpSp>
          <p:nvGrpSpPr>
            <p:cNvPr id="90" name="Group 79"/>
            <p:cNvGrpSpPr/>
            <p:nvPr/>
          </p:nvGrpSpPr>
          <p:grpSpPr bwMode="auto">
            <a:xfrm>
              <a:off x="1322" y="3005"/>
              <a:ext cx="470" cy="601"/>
              <a:chOff x="2019" y="1962"/>
              <a:chExt cx="470" cy="601"/>
            </a:xfrm>
          </p:grpSpPr>
          <p:sp>
            <p:nvSpPr>
              <p:cNvPr id="92" name="Line 64"/>
              <p:cNvSpPr>
                <a:spLocks noChangeShapeType="1"/>
              </p:cNvSpPr>
              <p:nvPr/>
            </p:nvSpPr>
            <p:spPr bwMode="auto">
              <a:xfrm>
                <a:off x="2123" y="2259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3" name="Text Box 65"/>
              <p:cNvSpPr txBox="1">
                <a:spLocks noChangeArrowheads="1"/>
              </p:cNvSpPr>
              <p:nvPr/>
            </p:nvSpPr>
            <p:spPr bwMode="auto">
              <a:xfrm>
                <a:off x="2080" y="1962"/>
                <a:ext cx="34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</a:t>
                </a:r>
                <a:endParaRPr lang="en-US" altLang="zh-CN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4" name="Text Box 66"/>
              <p:cNvSpPr txBox="1">
                <a:spLocks noChangeArrowheads="1"/>
              </p:cNvSpPr>
              <p:nvPr/>
            </p:nvSpPr>
            <p:spPr bwMode="auto">
              <a:xfrm>
                <a:off x="2019" y="2253"/>
                <a:ext cx="470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7</a:t>
                </a:r>
                <a:endParaRPr lang="en-US" altLang="zh-CN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91" name="Text Box 67"/>
            <p:cNvSpPr txBox="1">
              <a:spLocks noChangeArrowheads="1"/>
            </p:cNvSpPr>
            <p:nvPr/>
          </p:nvSpPr>
          <p:spPr bwMode="auto">
            <a:xfrm>
              <a:off x="559" y="3141"/>
              <a:ext cx="1043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10× 7 ×</a:t>
              </a:r>
              <a:endPara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5" name="Group 103"/>
          <p:cNvGrpSpPr/>
          <p:nvPr/>
        </p:nvGrpSpPr>
        <p:grpSpPr bwMode="auto">
          <a:xfrm>
            <a:off x="5190876" y="3319834"/>
            <a:ext cx="2090738" cy="372666"/>
            <a:chOff x="2713" y="3067"/>
            <a:chExt cx="1756" cy="313"/>
          </a:xfrm>
        </p:grpSpPr>
        <p:sp>
          <p:nvSpPr>
            <p:cNvPr id="96" name="Text Box 69"/>
            <p:cNvSpPr txBox="1">
              <a:spLocks noChangeArrowheads="1"/>
            </p:cNvSpPr>
            <p:nvPr/>
          </p:nvSpPr>
          <p:spPr bwMode="auto">
            <a:xfrm>
              <a:off x="2713" y="3070"/>
              <a:ext cx="45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Text Box 73"/>
            <p:cNvSpPr txBox="1">
              <a:spLocks noChangeArrowheads="1"/>
            </p:cNvSpPr>
            <p:nvPr/>
          </p:nvSpPr>
          <p:spPr bwMode="auto">
            <a:xfrm>
              <a:off x="2835" y="3067"/>
              <a:ext cx="163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60</a:t>
              </a:r>
              <a:r>
                <a:rPr lang="zh-CN" altLang="en-US" sz="1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（千克）</a:t>
              </a:r>
              <a:endParaRPr lang="zh-CN" altLang="en-US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98" name="Text Box 83"/>
          <p:cNvSpPr txBox="1">
            <a:spLocks noChangeArrowheads="1"/>
          </p:cNvSpPr>
          <p:nvPr/>
        </p:nvSpPr>
        <p:spPr bwMode="auto">
          <a:xfrm>
            <a:off x="1934517" y="3917526"/>
            <a:ext cx="5670947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答：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10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只树袋熊一星期大约吃</a:t>
            </a:r>
            <a:r>
              <a:rPr lang="en-US" altLang="zh-CN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60</a:t>
            </a:r>
            <a:r>
              <a:rPr lang="zh-CN" altLang="en-US" sz="18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千克桉树叶。</a:t>
            </a:r>
            <a:endParaRPr lang="zh-CN" altLang="en-US" sz="18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99" name="Picture 95" descr="例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CFFFC"/>
              </a:clrFrom>
              <a:clrTo>
                <a:srgbClr val="FCFFFC">
                  <a:alpha val="0"/>
                </a:srgbClr>
              </a:clrTo>
            </a:clrChange>
            <a:lum bright="-24000" contrast="36000"/>
          </a:blip>
          <a:srcRect/>
          <a:stretch>
            <a:fillRect/>
          </a:stretch>
        </p:blipFill>
        <p:spPr bwMode="auto">
          <a:xfrm>
            <a:off x="4850119" y="1481031"/>
            <a:ext cx="2591991" cy="15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Line 99"/>
          <p:cNvSpPr>
            <a:spLocks noChangeShapeType="1"/>
          </p:cNvSpPr>
          <p:nvPr/>
        </p:nvSpPr>
        <p:spPr bwMode="auto">
          <a:xfrm>
            <a:off x="4624139" y="3263874"/>
            <a:ext cx="226219" cy="1964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Line 100"/>
          <p:cNvSpPr>
            <a:spLocks noChangeShapeType="1"/>
          </p:cNvSpPr>
          <p:nvPr/>
        </p:nvSpPr>
        <p:spPr bwMode="auto">
          <a:xfrm>
            <a:off x="4531270" y="3621061"/>
            <a:ext cx="148828" cy="12977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" name="Text Box 101"/>
          <p:cNvSpPr txBox="1">
            <a:spLocks noChangeArrowheads="1"/>
          </p:cNvSpPr>
          <p:nvPr/>
        </p:nvSpPr>
        <p:spPr bwMode="auto">
          <a:xfrm>
            <a:off x="4418160" y="2923355"/>
            <a:ext cx="41671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3" name="Text Box 102"/>
          <p:cNvSpPr txBox="1">
            <a:spLocks noChangeArrowheads="1"/>
          </p:cNvSpPr>
          <p:nvPr/>
        </p:nvSpPr>
        <p:spPr bwMode="auto">
          <a:xfrm>
            <a:off x="4526507" y="3590105"/>
            <a:ext cx="438150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/>
            <a:r>
              <a:rPr lang="en-US" altLang="zh-CN" sz="1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0" grpId="0" animBg="1"/>
      <p:bldP spid="101" grpId="0" animBg="1"/>
      <p:bldP spid="102" grpId="0"/>
      <p:bldP spid="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MH_PageTitle"/>
          <p:cNvSpPr txBox="1"/>
          <p:nvPr/>
        </p:nvSpPr>
        <p:spPr>
          <a:xfrm>
            <a:off x="3458266" y="701185"/>
            <a:ext cx="2599182" cy="994172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分数乘法的意义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479550" y="1786579"/>
            <a:ext cx="2644775" cy="1319213"/>
            <a:chOff x="1972734" y="2382104"/>
            <a:chExt cx="3526366" cy="1758951"/>
          </a:xfrm>
        </p:grpSpPr>
        <p:sp>
          <p:nvSpPr>
            <p:cNvPr id="5" name="MH_Other_1"/>
            <p:cNvSpPr/>
            <p:nvPr/>
          </p:nvSpPr>
          <p:spPr>
            <a:xfrm>
              <a:off x="1972734" y="2382104"/>
              <a:ext cx="3395133" cy="1758950"/>
            </a:xfrm>
            <a:prstGeom prst="roundRect">
              <a:avLst>
                <a:gd name="adj" fmla="val 5417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6" name="MH_SubTitle_1"/>
            <p:cNvSpPr/>
            <p:nvPr/>
          </p:nvSpPr>
          <p:spPr>
            <a:xfrm rot="326747" flipH="1">
              <a:off x="2220385" y="2491642"/>
              <a:ext cx="2899833" cy="1477962"/>
            </a:xfrm>
            <a:prstGeom prst="roundRect">
              <a:avLst>
                <a:gd name="adj" fmla="val 5417"/>
              </a:avLst>
            </a:pr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>
              <a:normAutofit fontScale="85000" lnSpcReduction="10000"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800" dirty="0">
                  <a:solidFill>
                    <a:srgbClr val="5A8B25"/>
                  </a:solidFill>
                  <a:latin typeface="微软雅黑" panose="020B0503020204020204" charset="-122"/>
                  <a:ea typeface="微软雅黑" panose="020B0503020204020204" charset="-122"/>
                </a:rPr>
                <a:t>求</a:t>
              </a:r>
              <a:r>
                <a:rPr lang="zh-CN" altLang="en-US" sz="1800" dirty="0">
                  <a:solidFill>
                    <a:srgbClr val="5A8B25"/>
                  </a:solidFill>
                  <a:latin typeface="微软雅黑" panose="020B0503020204020204" charset="-122"/>
                  <a:ea typeface="微软雅黑" panose="020B0503020204020204" charset="-122"/>
                </a:rPr>
                <a:t>一个数的几分之几是多少时，我们也可以用乘法计算来表示。</a:t>
              </a:r>
              <a:endParaRPr lang="zh-CN" altLang="en-US" sz="1800" dirty="0">
                <a:solidFill>
                  <a:srgbClr val="5A8B2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just">
                <a:lnSpc>
                  <a:spcPct val="120000"/>
                </a:lnSpc>
                <a:defRPr/>
              </a:pPr>
              <a:endParaRPr lang="zh-CN" altLang="en-US" sz="1200" dirty="0">
                <a:solidFill>
                  <a:srgbClr val="5A8B2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MH_Other_2"/>
            <p:cNvSpPr/>
            <p:nvPr/>
          </p:nvSpPr>
          <p:spPr>
            <a:xfrm>
              <a:off x="4597400" y="3699730"/>
              <a:ext cx="770467" cy="441325"/>
            </a:xfrm>
            <a:custGeom>
              <a:avLst/>
              <a:gdLst>
                <a:gd name="connsiteX0" fmla="*/ 833138 w 833138"/>
                <a:gd name="connsiteY0" fmla="*/ 0 h 636333"/>
                <a:gd name="connsiteX1" fmla="*/ 833138 w 833138"/>
                <a:gd name="connsiteY1" fmla="*/ 498741 h 636333"/>
                <a:gd name="connsiteX2" fmla="*/ 695546 w 833138"/>
                <a:gd name="connsiteY2" fmla="*/ 636333 h 636333"/>
                <a:gd name="connsiteX3" fmla="*/ 0 w 833138"/>
                <a:gd name="connsiteY3" fmla="*/ 636333 h 6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138" h="636333">
                  <a:moveTo>
                    <a:pt x="833138" y="0"/>
                  </a:moveTo>
                  <a:lnTo>
                    <a:pt x="833138" y="498741"/>
                  </a:lnTo>
                  <a:cubicBezTo>
                    <a:pt x="833138" y="574731"/>
                    <a:pt x="771536" y="636333"/>
                    <a:pt x="695546" y="636333"/>
                  </a:cubicBezTo>
                  <a:lnTo>
                    <a:pt x="0" y="6363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dist="38100" dir="96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8" name="MH_Other_3"/>
            <p:cNvSpPr/>
            <p:nvPr/>
          </p:nvSpPr>
          <p:spPr>
            <a:xfrm flipH="1">
              <a:off x="1972734" y="3698143"/>
              <a:ext cx="768351" cy="441325"/>
            </a:xfrm>
            <a:custGeom>
              <a:avLst/>
              <a:gdLst>
                <a:gd name="connsiteX0" fmla="*/ 833138 w 833138"/>
                <a:gd name="connsiteY0" fmla="*/ 0 h 636333"/>
                <a:gd name="connsiteX1" fmla="*/ 833138 w 833138"/>
                <a:gd name="connsiteY1" fmla="*/ 498741 h 636333"/>
                <a:gd name="connsiteX2" fmla="*/ 695546 w 833138"/>
                <a:gd name="connsiteY2" fmla="*/ 636333 h 636333"/>
                <a:gd name="connsiteX3" fmla="*/ 0 w 833138"/>
                <a:gd name="connsiteY3" fmla="*/ 636333 h 6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138" h="636333">
                  <a:moveTo>
                    <a:pt x="833138" y="0"/>
                  </a:moveTo>
                  <a:lnTo>
                    <a:pt x="833138" y="498741"/>
                  </a:lnTo>
                  <a:cubicBezTo>
                    <a:pt x="833138" y="574731"/>
                    <a:pt x="771536" y="636333"/>
                    <a:pt x="695546" y="636333"/>
                  </a:cubicBezTo>
                  <a:lnTo>
                    <a:pt x="0" y="6363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9" name="MH_Other_4"/>
            <p:cNvSpPr/>
            <p:nvPr/>
          </p:nvSpPr>
          <p:spPr>
            <a:xfrm rot="7146684" flipH="1">
              <a:off x="4809332" y="1943162"/>
              <a:ext cx="153987" cy="1225549"/>
            </a:xfrm>
            <a:custGeom>
              <a:avLst/>
              <a:gdLst>
                <a:gd name="connsiteX0" fmla="*/ 153471 w 153471"/>
                <a:gd name="connsiteY0" fmla="*/ 934000 h 1209604"/>
                <a:gd name="connsiteX1" fmla="*/ 0 w 153471"/>
                <a:gd name="connsiteY1" fmla="*/ 1209604 h 1209604"/>
                <a:gd name="connsiteX2" fmla="*/ 0 w 153471"/>
                <a:gd name="connsiteY2" fmla="*/ 0 h 1209604"/>
                <a:gd name="connsiteX3" fmla="*/ 153471 w 153471"/>
                <a:gd name="connsiteY3" fmla="*/ 85461 h 1209604"/>
                <a:gd name="connsiteX0-1" fmla="*/ 153471 w 153471"/>
                <a:gd name="connsiteY0-2" fmla="*/ 934000 h 1285021"/>
                <a:gd name="connsiteX1-3" fmla="*/ 12652 w 153471"/>
                <a:gd name="connsiteY1-4" fmla="*/ 1285021 h 1285021"/>
                <a:gd name="connsiteX2-5" fmla="*/ 0 w 153471"/>
                <a:gd name="connsiteY2-6" fmla="*/ 0 h 1285021"/>
                <a:gd name="connsiteX3-7" fmla="*/ 153471 w 153471"/>
                <a:gd name="connsiteY3-8" fmla="*/ 85461 h 1285021"/>
                <a:gd name="connsiteX4" fmla="*/ 153471 w 153471"/>
                <a:gd name="connsiteY4" fmla="*/ 934000 h 1285021"/>
                <a:gd name="connsiteX0-9" fmla="*/ 152805 w 152805"/>
                <a:gd name="connsiteY0-10" fmla="*/ 955277 h 1306298"/>
                <a:gd name="connsiteX1-11" fmla="*/ 11986 w 152805"/>
                <a:gd name="connsiteY1-12" fmla="*/ 1306298 h 1306298"/>
                <a:gd name="connsiteX2-13" fmla="*/ 0 w 152805"/>
                <a:gd name="connsiteY2-14" fmla="*/ 0 h 1306298"/>
                <a:gd name="connsiteX3-15" fmla="*/ 152805 w 152805"/>
                <a:gd name="connsiteY3-16" fmla="*/ 106738 h 1306298"/>
                <a:gd name="connsiteX4-17" fmla="*/ 152805 w 152805"/>
                <a:gd name="connsiteY4-18" fmla="*/ 955277 h 1306298"/>
                <a:gd name="connsiteX0-19" fmla="*/ 156701 w 156701"/>
                <a:gd name="connsiteY0-20" fmla="*/ 974710 h 1325731"/>
                <a:gd name="connsiteX1-21" fmla="*/ 15882 w 156701"/>
                <a:gd name="connsiteY1-22" fmla="*/ 1325731 h 1325731"/>
                <a:gd name="connsiteX2-23" fmla="*/ 0 w 156701"/>
                <a:gd name="connsiteY2-24" fmla="*/ 0 h 1325731"/>
                <a:gd name="connsiteX3-25" fmla="*/ 156701 w 156701"/>
                <a:gd name="connsiteY3-26" fmla="*/ 126171 h 1325731"/>
                <a:gd name="connsiteX4-27" fmla="*/ 156701 w 156701"/>
                <a:gd name="connsiteY4-28" fmla="*/ 974710 h 13257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6701" h="1325731">
                  <a:moveTo>
                    <a:pt x="156701" y="974710"/>
                  </a:moveTo>
                  <a:lnTo>
                    <a:pt x="15882" y="1325731"/>
                  </a:lnTo>
                  <a:lnTo>
                    <a:pt x="0" y="0"/>
                  </a:lnTo>
                  <a:lnTo>
                    <a:pt x="156701" y="126171"/>
                  </a:lnTo>
                  <a:lnTo>
                    <a:pt x="156701" y="974710"/>
                  </a:lnTo>
                  <a:close/>
                </a:path>
              </a:pathLst>
            </a:custGeom>
            <a:gradFill>
              <a:gsLst>
                <a:gs pos="76460">
                  <a:srgbClr val="92D050"/>
                </a:gs>
                <a:gs pos="19880">
                  <a:srgbClr val="92D050"/>
                </a:gs>
                <a:gs pos="56000">
                  <a:srgbClr val="C9E7A7"/>
                </a:gs>
                <a:gs pos="0">
                  <a:srgbClr val="4D771F"/>
                </a:gs>
                <a:gs pos="100000">
                  <a:srgbClr val="4D771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60950" y="1786579"/>
            <a:ext cx="2644775" cy="1319213"/>
            <a:chOff x="6747934" y="2382104"/>
            <a:chExt cx="3526366" cy="1758951"/>
          </a:xfrm>
        </p:grpSpPr>
        <p:sp>
          <p:nvSpPr>
            <p:cNvPr id="11" name="MH_Other_9"/>
            <p:cNvSpPr/>
            <p:nvPr/>
          </p:nvSpPr>
          <p:spPr>
            <a:xfrm>
              <a:off x="6747934" y="2382104"/>
              <a:ext cx="3395133" cy="1758950"/>
            </a:xfrm>
            <a:prstGeom prst="roundRect">
              <a:avLst>
                <a:gd name="adj" fmla="val 5417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12" name="MH_SubTitle_2"/>
            <p:cNvSpPr/>
            <p:nvPr/>
          </p:nvSpPr>
          <p:spPr>
            <a:xfrm rot="326747" flipH="1">
              <a:off x="6995585" y="2491642"/>
              <a:ext cx="2899833" cy="1477962"/>
            </a:xfrm>
            <a:prstGeom prst="roundRect">
              <a:avLst>
                <a:gd name="adj" fmla="val 5417"/>
              </a:avLst>
            </a:prstGeom>
            <a:solidFill>
              <a:srgbClr val="FFFF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anchor="ctr">
              <a:norm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700" dirty="0">
                  <a:solidFill>
                    <a:srgbClr val="5A8B25"/>
                  </a:solidFill>
                  <a:latin typeface="微软雅黑" panose="020B0503020204020204" charset="-122"/>
                  <a:ea typeface="微软雅黑" panose="020B0503020204020204" charset="-122"/>
                </a:rPr>
                <a:t>在</a:t>
              </a:r>
              <a:r>
                <a:rPr lang="zh-CN" altLang="en-US" sz="1700" dirty="0">
                  <a:solidFill>
                    <a:srgbClr val="5A8B25"/>
                  </a:solidFill>
                  <a:latin typeface="微软雅黑" panose="020B0503020204020204" charset="-122"/>
                  <a:ea typeface="微软雅黑" panose="020B0503020204020204" charset="-122"/>
                </a:rPr>
                <a:t>计算时要做到能够约分的先</a:t>
              </a:r>
              <a:r>
                <a:rPr lang="zh-CN" altLang="en-US" sz="1700" dirty="0">
                  <a:solidFill>
                    <a:srgbClr val="5A8B25"/>
                  </a:solidFill>
                  <a:latin typeface="微软雅黑" panose="020B0503020204020204" charset="-122"/>
                  <a:ea typeface="微软雅黑" panose="020B0503020204020204" charset="-122"/>
                </a:rPr>
                <a:t>约分。</a:t>
              </a:r>
              <a:endParaRPr lang="en-US" altLang="zh-CN" sz="1700" dirty="0">
                <a:solidFill>
                  <a:srgbClr val="5A8B2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MH_Other_10"/>
            <p:cNvSpPr/>
            <p:nvPr/>
          </p:nvSpPr>
          <p:spPr>
            <a:xfrm>
              <a:off x="9372600" y="3699730"/>
              <a:ext cx="770467" cy="441325"/>
            </a:xfrm>
            <a:custGeom>
              <a:avLst/>
              <a:gdLst>
                <a:gd name="connsiteX0" fmla="*/ 833138 w 833138"/>
                <a:gd name="connsiteY0" fmla="*/ 0 h 636333"/>
                <a:gd name="connsiteX1" fmla="*/ 833138 w 833138"/>
                <a:gd name="connsiteY1" fmla="*/ 498741 h 636333"/>
                <a:gd name="connsiteX2" fmla="*/ 695546 w 833138"/>
                <a:gd name="connsiteY2" fmla="*/ 636333 h 636333"/>
                <a:gd name="connsiteX3" fmla="*/ 0 w 833138"/>
                <a:gd name="connsiteY3" fmla="*/ 636333 h 6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138" h="636333">
                  <a:moveTo>
                    <a:pt x="833138" y="0"/>
                  </a:moveTo>
                  <a:lnTo>
                    <a:pt x="833138" y="498741"/>
                  </a:lnTo>
                  <a:cubicBezTo>
                    <a:pt x="833138" y="574731"/>
                    <a:pt x="771536" y="636333"/>
                    <a:pt x="695546" y="636333"/>
                  </a:cubicBezTo>
                  <a:lnTo>
                    <a:pt x="0" y="6363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dist="38100" dir="96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14" name="MH_Other_11"/>
            <p:cNvSpPr/>
            <p:nvPr/>
          </p:nvSpPr>
          <p:spPr>
            <a:xfrm flipH="1">
              <a:off x="6747934" y="3698143"/>
              <a:ext cx="768351" cy="441325"/>
            </a:xfrm>
            <a:custGeom>
              <a:avLst/>
              <a:gdLst>
                <a:gd name="connsiteX0" fmla="*/ 833138 w 833138"/>
                <a:gd name="connsiteY0" fmla="*/ 0 h 636333"/>
                <a:gd name="connsiteX1" fmla="*/ 833138 w 833138"/>
                <a:gd name="connsiteY1" fmla="*/ 498741 h 636333"/>
                <a:gd name="connsiteX2" fmla="*/ 695546 w 833138"/>
                <a:gd name="connsiteY2" fmla="*/ 636333 h 636333"/>
                <a:gd name="connsiteX3" fmla="*/ 0 w 833138"/>
                <a:gd name="connsiteY3" fmla="*/ 636333 h 6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138" h="636333">
                  <a:moveTo>
                    <a:pt x="833138" y="0"/>
                  </a:moveTo>
                  <a:lnTo>
                    <a:pt x="833138" y="498741"/>
                  </a:lnTo>
                  <a:cubicBezTo>
                    <a:pt x="833138" y="574731"/>
                    <a:pt x="771536" y="636333"/>
                    <a:pt x="695546" y="636333"/>
                  </a:cubicBezTo>
                  <a:lnTo>
                    <a:pt x="0" y="636333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  <p:sp>
          <p:nvSpPr>
            <p:cNvPr id="15" name="MH_Other_12"/>
            <p:cNvSpPr/>
            <p:nvPr/>
          </p:nvSpPr>
          <p:spPr>
            <a:xfrm rot="7146684" flipH="1">
              <a:off x="9584532" y="1943162"/>
              <a:ext cx="153987" cy="1225549"/>
            </a:xfrm>
            <a:custGeom>
              <a:avLst/>
              <a:gdLst>
                <a:gd name="connsiteX0" fmla="*/ 153471 w 153471"/>
                <a:gd name="connsiteY0" fmla="*/ 934000 h 1209604"/>
                <a:gd name="connsiteX1" fmla="*/ 0 w 153471"/>
                <a:gd name="connsiteY1" fmla="*/ 1209604 h 1209604"/>
                <a:gd name="connsiteX2" fmla="*/ 0 w 153471"/>
                <a:gd name="connsiteY2" fmla="*/ 0 h 1209604"/>
                <a:gd name="connsiteX3" fmla="*/ 153471 w 153471"/>
                <a:gd name="connsiteY3" fmla="*/ 85461 h 1209604"/>
                <a:gd name="connsiteX0-1" fmla="*/ 153471 w 153471"/>
                <a:gd name="connsiteY0-2" fmla="*/ 934000 h 1285021"/>
                <a:gd name="connsiteX1-3" fmla="*/ 12652 w 153471"/>
                <a:gd name="connsiteY1-4" fmla="*/ 1285021 h 1285021"/>
                <a:gd name="connsiteX2-5" fmla="*/ 0 w 153471"/>
                <a:gd name="connsiteY2-6" fmla="*/ 0 h 1285021"/>
                <a:gd name="connsiteX3-7" fmla="*/ 153471 w 153471"/>
                <a:gd name="connsiteY3-8" fmla="*/ 85461 h 1285021"/>
                <a:gd name="connsiteX4" fmla="*/ 153471 w 153471"/>
                <a:gd name="connsiteY4" fmla="*/ 934000 h 1285021"/>
                <a:gd name="connsiteX0-9" fmla="*/ 152805 w 152805"/>
                <a:gd name="connsiteY0-10" fmla="*/ 955277 h 1306298"/>
                <a:gd name="connsiteX1-11" fmla="*/ 11986 w 152805"/>
                <a:gd name="connsiteY1-12" fmla="*/ 1306298 h 1306298"/>
                <a:gd name="connsiteX2-13" fmla="*/ 0 w 152805"/>
                <a:gd name="connsiteY2-14" fmla="*/ 0 h 1306298"/>
                <a:gd name="connsiteX3-15" fmla="*/ 152805 w 152805"/>
                <a:gd name="connsiteY3-16" fmla="*/ 106738 h 1306298"/>
                <a:gd name="connsiteX4-17" fmla="*/ 152805 w 152805"/>
                <a:gd name="connsiteY4-18" fmla="*/ 955277 h 1306298"/>
                <a:gd name="connsiteX0-19" fmla="*/ 156701 w 156701"/>
                <a:gd name="connsiteY0-20" fmla="*/ 974710 h 1325731"/>
                <a:gd name="connsiteX1-21" fmla="*/ 15882 w 156701"/>
                <a:gd name="connsiteY1-22" fmla="*/ 1325731 h 1325731"/>
                <a:gd name="connsiteX2-23" fmla="*/ 0 w 156701"/>
                <a:gd name="connsiteY2-24" fmla="*/ 0 h 1325731"/>
                <a:gd name="connsiteX3-25" fmla="*/ 156701 w 156701"/>
                <a:gd name="connsiteY3-26" fmla="*/ 126171 h 1325731"/>
                <a:gd name="connsiteX4-27" fmla="*/ 156701 w 156701"/>
                <a:gd name="connsiteY4-28" fmla="*/ 974710 h 13257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6701" h="1325731">
                  <a:moveTo>
                    <a:pt x="156701" y="974710"/>
                  </a:moveTo>
                  <a:lnTo>
                    <a:pt x="15882" y="1325731"/>
                  </a:lnTo>
                  <a:lnTo>
                    <a:pt x="0" y="0"/>
                  </a:lnTo>
                  <a:lnTo>
                    <a:pt x="156701" y="126171"/>
                  </a:lnTo>
                  <a:lnTo>
                    <a:pt x="156701" y="974710"/>
                  </a:lnTo>
                  <a:close/>
                </a:path>
              </a:pathLst>
            </a:custGeom>
            <a:gradFill>
              <a:gsLst>
                <a:gs pos="76460">
                  <a:srgbClr val="92D050"/>
                </a:gs>
                <a:gs pos="19880">
                  <a:srgbClr val="92D050"/>
                </a:gs>
                <a:gs pos="56000">
                  <a:srgbClr val="C9E7A7"/>
                </a:gs>
                <a:gs pos="0">
                  <a:srgbClr val="4D771F"/>
                </a:gs>
                <a:gs pos="100000">
                  <a:srgbClr val="4D771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657</Words>
  <Application>WPS 演示</Application>
  <PresentationFormat>全屏显示(16:9)</PresentationFormat>
  <Paragraphs>260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Times New Roman</vt:lpstr>
      <vt:lpstr>华文楷体</vt:lpstr>
      <vt:lpstr>Calibri</vt:lpstr>
      <vt:lpstr>Heiti SC</vt:lpstr>
      <vt:lpstr>Segoe Print</vt:lpstr>
      <vt:lpstr>Arial</vt:lpstr>
      <vt:lpstr>Arial Unicode MS</vt:lpstr>
      <vt:lpstr>Calibri Light</vt:lpstr>
      <vt:lpstr>第一PPT模板网-WWW.1PPT.COM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2023-10-29T07:39:55Z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464B6F392420457592CED0BC436F3AD4_12</vt:lpwstr>
  </property>
</Properties>
</file>