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doc" ContentType="application/msword"/>
  <Default Extension="emf" ContentType="image/x-emf"/>
  <Default Extension="tiff" ContentType="image/tiff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9" r:id="rId4"/>
    <p:sldId id="260" r:id="rId5"/>
    <p:sldId id="261" r:id="rId6"/>
    <p:sldId id="27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0" r:id="rId15"/>
    <p:sldId id="281" r:id="rId16"/>
    <p:sldId id="282" r:id="rId17"/>
    <p:sldId id="283" r:id="rId18"/>
    <p:sldId id="269" r:id="rId19"/>
  </p:sldIdLst>
  <p:sldSz cx="9144000" cy="5143500" type="screen16x9"/>
  <p:notesSz cx="6858000" cy="9144000"/>
  <p:custDataLst>
    <p:tags r:id="rId23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82" userDrawn="1">
          <p15:clr>
            <a:srgbClr val="A4A3A4"/>
          </p15:clr>
        </p15:guide>
        <p15:guide id="2" pos="1092" userDrawn="1">
          <p15:clr>
            <a:srgbClr val="A4A3A4"/>
          </p15:clr>
        </p15:guide>
        <p15:guide id="3" orient="horz" pos="156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6387" autoAdjust="0"/>
  </p:normalViewPr>
  <p:slideViewPr>
    <p:cSldViewPr snapToGrid="0" showGuides="1">
      <p:cViewPr varScale="1">
        <p:scale>
          <a:sx n="155" d="100"/>
          <a:sy n="155" d="100"/>
        </p:scale>
        <p:origin x="-438" y="-78"/>
      </p:cViewPr>
      <p:guideLst>
        <p:guide orient="horz" pos="2482"/>
        <p:guide pos="1092"/>
        <p:guide orient="horz" pos="156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7" Type="http://schemas.openxmlformats.org/officeDocument/2006/relationships/image" Target="../media/image14.emf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emf"/><Relationship Id="rId8" Type="http://schemas.openxmlformats.org/officeDocument/2006/relationships/oleObject" Target="../embeddings/Document4.doc"/><Relationship Id="rId7" Type="http://schemas.openxmlformats.org/officeDocument/2006/relationships/image" Target="../media/image10.emf"/><Relationship Id="rId6" Type="http://schemas.openxmlformats.org/officeDocument/2006/relationships/oleObject" Target="../embeddings/Document3.doc"/><Relationship Id="rId5" Type="http://schemas.openxmlformats.org/officeDocument/2006/relationships/image" Target="../media/image9.emf"/><Relationship Id="rId4" Type="http://schemas.openxmlformats.org/officeDocument/2006/relationships/oleObject" Target="../embeddings/Document2.doc"/><Relationship Id="rId3" Type="http://schemas.openxmlformats.org/officeDocument/2006/relationships/image" Target="../media/image8.emf"/><Relationship Id="rId2" Type="http://schemas.openxmlformats.org/officeDocument/2006/relationships/oleObject" Target="../embeddings/Document1.doc"/><Relationship Id="rId17" Type="http://schemas.openxmlformats.org/officeDocument/2006/relationships/vmlDrawing" Target="../drawings/vmlDrawing1.vml"/><Relationship Id="rId16" Type="http://schemas.openxmlformats.org/officeDocument/2006/relationships/slideLayout" Target="../slideLayouts/slideLayout4.xml"/><Relationship Id="rId15" Type="http://schemas.openxmlformats.org/officeDocument/2006/relationships/image" Target="../media/image14.emf"/><Relationship Id="rId14" Type="http://schemas.openxmlformats.org/officeDocument/2006/relationships/oleObject" Target="../embeddings/Document7.doc"/><Relationship Id="rId13" Type="http://schemas.openxmlformats.org/officeDocument/2006/relationships/image" Target="../media/image13.emf"/><Relationship Id="rId12" Type="http://schemas.openxmlformats.org/officeDocument/2006/relationships/oleObject" Target="../embeddings/Document6.doc"/><Relationship Id="rId11" Type="http://schemas.openxmlformats.org/officeDocument/2006/relationships/image" Target="../media/image12.emf"/><Relationship Id="rId10" Type="http://schemas.openxmlformats.org/officeDocument/2006/relationships/oleObject" Target="../embeddings/Document5.doc"/><Relationship Id="rId1" Type="http://schemas.openxmlformats.org/officeDocument/2006/relationships/image" Target="../media/image7.tiff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GIF"/><Relationship Id="rId3" Type="http://schemas.openxmlformats.org/officeDocument/2006/relationships/image" Target="../media/image16.emf"/><Relationship Id="rId2" Type="http://schemas.openxmlformats.org/officeDocument/2006/relationships/oleObject" Target="../embeddings/Document8.doc"/><Relationship Id="rId1" Type="http://schemas.openxmlformats.org/officeDocument/2006/relationships/image" Target="../media/image15.tiff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3.vml"/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0.GIF"/><Relationship Id="rId2" Type="http://schemas.openxmlformats.org/officeDocument/2006/relationships/image" Target="../media/image19.emf"/><Relationship Id="rId1" Type="http://schemas.openxmlformats.org/officeDocument/2006/relationships/oleObject" Target="../embeddings/Document9.doc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4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2.emf"/><Relationship Id="rId2" Type="http://schemas.openxmlformats.org/officeDocument/2006/relationships/oleObject" Target="../embeddings/Document10.doc"/><Relationship Id="rId1" Type="http://schemas.openxmlformats.org/officeDocument/2006/relationships/image" Target="../media/image21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7" Type="http://schemas.openxmlformats.org/officeDocument/2006/relationships/slideLayout" Target="../slideLayouts/slideLayout2.xml"/><Relationship Id="rId26" Type="http://schemas.openxmlformats.org/officeDocument/2006/relationships/image" Target="../media/image3.png"/><Relationship Id="rId25" Type="http://schemas.openxmlformats.org/officeDocument/2006/relationships/image" Target="../media/image2.png"/><Relationship Id="rId24" Type="http://schemas.openxmlformats.org/officeDocument/2006/relationships/image" Target="../media/image5.jpeg"/><Relationship Id="rId23" Type="http://schemas.openxmlformats.org/officeDocument/2006/relationships/image" Target="../media/image4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jpe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1280424"/>
            <a:ext cx="9144000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5400" dirty="0" smtClean="0">
                <a:latin typeface="汉仪大宋简" pitchFamily="49" charset="-122"/>
                <a:ea typeface="汉仪大宋简" pitchFamily="49" charset="-122"/>
              </a:rPr>
              <a:t>分</a:t>
            </a:r>
            <a:r>
              <a:rPr lang="zh-CN" altLang="en-US" sz="5400" dirty="0">
                <a:latin typeface="汉仪大宋简" pitchFamily="49" charset="-122"/>
                <a:ea typeface="汉仪大宋简" pitchFamily="49" charset="-122"/>
              </a:rPr>
              <a:t>数</a:t>
            </a:r>
            <a:r>
              <a:rPr lang="zh-CN" altLang="en-US" sz="5400" dirty="0" smtClean="0">
                <a:latin typeface="汉仪大宋简" pitchFamily="49" charset="-122"/>
                <a:ea typeface="汉仪大宋简" pitchFamily="49" charset="-122"/>
              </a:rPr>
              <a:t>乘</a:t>
            </a:r>
            <a:r>
              <a:rPr lang="zh-CN" altLang="en-US" sz="5400" dirty="0">
                <a:latin typeface="汉仪大宋简" pitchFamily="49" charset="-122"/>
                <a:ea typeface="汉仪大宋简" pitchFamily="49" charset="-122"/>
              </a:rPr>
              <a:t>小数</a:t>
            </a:r>
            <a:endParaRPr lang="zh-CN" altLang="en-US" sz="5400" dirty="0">
              <a:latin typeface="汉仪大宋简" pitchFamily="49" charset="-122"/>
              <a:ea typeface="汉仪大宋简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511519" y="588646"/>
            <a:ext cx="8399264" cy="4268514"/>
            <a:chOff x="511519" y="964749"/>
            <a:chExt cx="8399264" cy="4268514"/>
          </a:xfrm>
        </p:grpSpPr>
        <p:grpSp>
          <p:nvGrpSpPr>
            <p:cNvPr id="32" name="组合 31"/>
            <p:cNvGrpSpPr/>
            <p:nvPr/>
          </p:nvGrpSpPr>
          <p:grpSpPr>
            <a:xfrm>
              <a:off x="519854" y="1206994"/>
              <a:ext cx="8113606" cy="3947889"/>
              <a:chOff x="699652" y="1472798"/>
              <a:chExt cx="5749886" cy="3769235"/>
            </a:xfrm>
          </p:grpSpPr>
          <p:sp>
            <p:nvSpPr>
              <p:cNvPr id="43" name="圆角矩形 42"/>
              <p:cNvSpPr/>
              <p:nvPr/>
            </p:nvSpPr>
            <p:spPr>
              <a:xfrm>
                <a:off x="699652" y="1472798"/>
                <a:ext cx="5749886" cy="3769235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44" name="圆角矩形 28"/>
              <p:cNvSpPr/>
              <p:nvPr/>
            </p:nvSpPr>
            <p:spPr>
              <a:xfrm>
                <a:off x="758908" y="1540403"/>
                <a:ext cx="5655860" cy="3667037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921742" y="964749"/>
              <a:ext cx="989041" cy="626109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475760" y="4687655"/>
              <a:ext cx="581367" cy="509850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2372228" y="1542602"/>
            <a:ext cx="399098" cy="706755"/>
            <a:chOff x="8113694" y="2034403"/>
            <a:chExt cx="399098" cy="706755"/>
          </a:xfrm>
        </p:grpSpPr>
        <p:sp>
          <p:nvSpPr>
            <p:cNvPr id="12" name="TextBox 10"/>
            <p:cNvSpPr txBox="1">
              <a:spLocks noChangeArrowheads="1"/>
            </p:cNvSpPr>
            <p:nvPr/>
          </p:nvSpPr>
          <p:spPr bwMode="auto">
            <a:xfrm>
              <a:off x="8113694" y="2034403"/>
              <a:ext cx="399098" cy="706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r>
                <a:rPr lang="en-US" sz="2000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en-US" sz="2000">
                <a:solidFill>
                  <a:srgbClr val="E7E6E6">
                    <a:lumMod val="10000"/>
                  </a:srgbClr>
                </a:solidFill>
                <a:ea typeface="+mn-ea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8216565" y="2398168"/>
              <a:ext cx="193357" cy="0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1457271" y="2456432"/>
            <a:ext cx="1003110" cy="706755"/>
            <a:chOff x="5509998" y="4012406"/>
            <a:chExt cx="1003110" cy="706755"/>
          </a:xfrm>
        </p:grpSpPr>
        <p:grpSp>
          <p:nvGrpSpPr>
            <p:cNvPr id="15" name="组合 14"/>
            <p:cNvGrpSpPr/>
            <p:nvPr/>
          </p:nvGrpSpPr>
          <p:grpSpPr>
            <a:xfrm>
              <a:off x="6114010" y="4012406"/>
              <a:ext cx="399098" cy="706755"/>
              <a:chOff x="3530056" y="2206916"/>
              <a:chExt cx="399098" cy="706755"/>
            </a:xfrm>
          </p:grpSpPr>
          <p:sp>
            <p:nvSpPr>
              <p:cNvPr id="17" name="TextBox 10"/>
              <p:cNvSpPr txBox="1">
                <a:spLocks noChangeArrowheads="1"/>
              </p:cNvSpPr>
              <p:nvPr/>
            </p:nvSpPr>
            <p:spPr bwMode="auto">
              <a:xfrm>
                <a:off x="3530056" y="2206916"/>
                <a:ext cx="399098" cy="7067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r>
                  <a:rPr lang="en-US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en-US" sz="2000">
                  <a:solidFill>
                    <a:sysClr val="windowText" lastClr="000000"/>
                  </a:solidFill>
                  <a:ea typeface="+mn-ea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3632927" y="2577824"/>
                <a:ext cx="193357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Rectangle 67"/>
            <p:cNvSpPr>
              <a:spLocks noChangeArrowheads="1"/>
            </p:cNvSpPr>
            <p:nvPr/>
          </p:nvSpPr>
          <p:spPr bwMode="auto">
            <a:xfrm>
              <a:off x="5509998" y="4170907"/>
              <a:ext cx="822959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30000"/>
                </a:spcBef>
              </a:pP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+mj-ea"/>
                  <a:ea typeface="+mj-ea"/>
                </a:rPr>
                <a:t>.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</a:rPr>
                <a:t>×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174772" y="3122752"/>
            <a:ext cx="1501765" cy="706755"/>
            <a:chOff x="3428691" y="3056440"/>
            <a:chExt cx="1501765" cy="706755"/>
          </a:xfrm>
        </p:grpSpPr>
        <p:sp>
          <p:nvSpPr>
            <p:cNvPr id="19" name="Rectangle 67"/>
            <p:cNvSpPr>
              <a:spLocks noChangeArrowheads="1"/>
            </p:cNvSpPr>
            <p:nvPr/>
          </p:nvSpPr>
          <p:spPr bwMode="auto">
            <a:xfrm>
              <a:off x="3428691" y="3207649"/>
              <a:ext cx="822959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30000"/>
                </a:spcBef>
              </a:pPr>
              <a:r>
                <a:rPr lang="zh-CN" altLang="en-US" sz="2000">
                  <a:solidFill>
                    <a:srgbClr val="E7E6E6">
                      <a:lumMod val="10000"/>
                    </a:srgbClr>
                  </a:solidFill>
                  <a:latin typeface="+mj-ea"/>
                  <a:ea typeface="+mj-ea"/>
                </a:rPr>
                <a:t>＝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+mj-ea"/>
                  <a:ea typeface="+mj-ea"/>
                </a:rPr>
                <a:t>.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en-US" altLang="zh-CN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251247" y="3237790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</a:rPr>
                <a:t>×</a:t>
              </a:r>
              <a:endParaRPr lang="zh-CN" altLang="en-US" sz="1800">
                <a:solidFill>
                  <a:srgbClr val="034A90"/>
                </a:solidFill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531358" y="3056440"/>
              <a:ext cx="399098" cy="706755"/>
              <a:chOff x="8113694" y="2034403"/>
              <a:chExt cx="399098" cy="706755"/>
            </a:xfrm>
          </p:grpSpPr>
          <p:sp>
            <p:nvSpPr>
              <p:cNvPr id="28" name="TextBox 10"/>
              <p:cNvSpPr txBox="1">
                <a:spLocks noChangeArrowheads="1"/>
              </p:cNvSpPr>
              <p:nvPr/>
            </p:nvSpPr>
            <p:spPr bwMode="auto">
              <a:xfrm>
                <a:off x="8113694" y="2034403"/>
                <a:ext cx="399098" cy="7067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 smtClean="0">
                    <a:solidFill>
                      <a:srgbClr val="E7E6E6">
                        <a:lumMod val="10000"/>
                      </a:srgb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r>
                  <a:rPr lang="en-US" sz="2000" smtClean="0">
                    <a:solidFill>
                      <a:srgbClr val="E7E6E6">
                        <a:lumMod val="10000"/>
                      </a:srgb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en-US" sz="2000">
                  <a:solidFill>
                    <a:srgbClr val="E7E6E6">
                      <a:lumMod val="10000"/>
                    </a:srgbClr>
                  </a:solidFill>
                  <a:ea typeface="+mn-ea"/>
                </a:endParaRPr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>
                <a:off x="8216565" y="2398168"/>
                <a:ext cx="193357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组合 35"/>
          <p:cNvGrpSpPr/>
          <p:nvPr/>
        </p:nvGrpSpPr>
        <p:grpSpPr>
          <a:xfrm>
            <a:off x="1174773" y="3790556"/>
            <a:ext cx="2069411" cy="402291"/>
            <a:chOff x="3428692" y="3881089"/>
            <a:chExt cx="2069411" cy="402291"/>
          </a:xfrm>
        </p:grpSpPr>
        <p:sp>
          <p:nvSpPr>
            <p:cNvPr id="30" name="Rectangle 67"/>
            <p:cNvSpPr>
              <a:spLocks noChangeArrowheads="1"/>
            </p:cNvSpPr>
            <p:nvPr/>
          </p:nvSpPr>
          <p:spPr bwMode="auto">
            <a:xfrm>
              <a:off x="3428692" y="3881089"/>
              <a:ext cx="438238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30000"/>
                </a:spcBef>
              </a:pPr>
              <a:r>
                <a:rPr lang="zh-CN" altLang="en-US" sz="2000">
                  <a:solidFill>
                    <a:srgbClr val="E7E6E6">
                      <a:lumMod val="10000"/>
                    </a:srgbClr>
                  </a:solidFill>
                  <a:latin typeface="+mj-ea"/>
                  <a:ea typeface="+mj-ea"/>
                </a:rPr>
                <a:t>＝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3688988" y="3881089"/>
              <a:ext cx="1809115" cy="3987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+mj-ea"/>
                  <a:ea typeface="+mj-ea"/>
                </a:rPr>
                <a:t>.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8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</a:rPr>
                <a:t>(</a:t>
              </a:r>
              <a:r>
                <a:rPr lang="zh-CN" altLang="en-US" sz="2000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米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</a:rPr>
                <a:t>)</a:t>
              </a:r>
              <a:endParaRPr lang="zh-CN" altLang="en-US" sz="1800">
                <a:solidFill>
                  <a:srgbClr val="034A90"/>
                </a:solidFill>
              </a:endParaRPr>
            </a:p>
          </p:txBody>
        </p:sp>
      </p:grpSp>
      <p:sp>
        <p:nvSpPr>
          <p:cNvPr id="38" name="Text Box 54"/>
          <p:cNvSpPr txBox="1">
            <a:spLocks noChangeArrowheads="1"/>
          </p:cNvSpPr>
          <p:nvPr/>
        </p:nvSpPr>
        <p:spPr bwMode="auto">
          <a:xfrm>
            <a:off x="1416144" y="2996196"/>
            <a:ext cx="65024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2000" smtClean="0">
                <a:solidFill>
                  <a:srgbClr val="C00000"/>
                </a:solidFill>
                <a:latin typeface="+mj-ea"/>
                <a:ea typeface="+mj-ea"/>
              </a:rPr>
              <a:t>.</a:t>
            </a:r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lang="en-US" altLang="zh-CN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Text Box 54"/>
          <p:cNvSpPr txBox="1">
            <a:spLocks noChangeArrowheads="1"/>
          </p:cNvSpPr>
          <p:nvPr/>
        </p:nvSpPr>
        <p:spPr bwMode="auto">
          <a:xfrm>
            <a:off x="2577335" y="3409257"/>
            <a:ext cx="3736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zh-CN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Line 53"/>
          <p:cNvSpPr>
            <a:spLocks noChangeShapeType="1"/>
          </p:cNvSpPr>
          <p:nvPr/>
        </p:nvSpPr>
        <p:spPr bwMode="auto">
          <a:xfrm>
            <a:off x="2382172" y="3523870"/>
            <a:ext cx="226060" cy="18034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34A90"/>
              </a:solidFill>
            </a:endParaRPr>
          </a:p>
        </p:txBody>
      </p:sp>
      <p:sp>
        <p:nvSpPr>
          <p:cNvPr id="41" name="Line 53"/>
          <p:cNvSpPr>
            <a:spLocks noChangeShapeType="1"/>
          </p:cNvSpPr>
          <p:nvPr/>
        </p:nvSpPr>
        <p:spPr bwMode="auto">
          <a:xfrm>
            <a:off x="1456977" y="3394965"/>
            <a:ext cx="455930" cy="12827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34A90"/>
              </a:solidFill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1197949" y="4221735"/>
            <a:ext cx="4221216" cy="40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</a:t>
            </a:r>
            <a:r>
              <a:rPr lang="zh-CN" altLang="en-US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露出水面部分的长度是</a:t>
            </a:r>
            <a:r>
              <a:rPr lang="en-US" altLang="zh-CN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1.8</a:t>
            </a:r>
            <a:r>
              <a:rPr lang="zh-CN" altLang="en-US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米</a:t>
            </a:r>
            <a:r>
              <a:rPr lang="zh-CN" altLang="en-US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0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552813" y="2615185"/>
            <a:ext cx="4476762" cy="40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提问：水里部分的长度是多少米？</a:t>
            </a:r>
            <a:endParaRPr lang="zh-CN" altLang="en-US" sz="20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/>
            <a:endParaRPr lang="zh-CN" altLang="en-US" sz="20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/>
            <a:endParaRPr lang="zh-CN" altLang="en-US" sz="20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732517" y="3122550"/>
            <a:ext cx="4605735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  <a:sym typeface="+mn-ea"/>
              </a:rPr>
              <a:t>.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4</a:t>
            </a:r>
            <a:r>
              <a:rPr lang="zh-CN" altLang="en-US" sz="20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  <a:sym typeface="+mn-ea"/>
              </a:rPr>
              <a:t>－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  <a:sym typeface="+mn-ea"/>
              </a:rPr>
              <a:t>.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8</a:t>
            </a:r>
            <a:r>
              <a:rPr lang="zh-CN" altLang="en-US" sz="20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  <a:sym typeface="+mn-ea"/>
              </a:rPr>
              <a:t>＝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0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  <a:sym typeface="+mn-ea"/>
              </a:rPr>
              <a:t>.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6(</a:t>
            </a:r>
            <a:r>
              <a:rPr lang="zh-CN" altLang="en-US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米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)</a:t>
            </a:r>
            <a:endParaRPr lang="zh-CN" altLang="en-US" sz="20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    答</a:t>
            </a:r>
            <a:r>
              <a: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：水里部分的长度是</a:t>
            </a:r>
            <a:r>
              <a:rPr lang="en-US" altLang="zh-CN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0</a:t>
            </a:r>
            <a:r>
              <a:rPr lang="en-US" altLang="zh-CN" sz="200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  <a:sym typeface="+mn-ea"/>
              </a:rPr>
              <a:t>.</a:t>
            </a:r>
            <a:r>
              <a:rPr lang="en-US" altLang="zh-CN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6</a:t>
            </a:r>
            <a:r>
              <a: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米。</a:t>
            </a:r>
            <a:endParaRPr lang="zh-CN" altLang="en-US" sz="2000">
              <a:solidFill>
                <a:srgbClr val="034A9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66443" y="1128018"/>
            <a:ext cx="77203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000">
                <a:solidFill>
                  <a:schemeClr val="accent1"/>
                </a:solidFill>
                <a:latin typeface="+mj-ea"/>
                <a:ea typeface="+mj-ea"/>
              </a:rPr>
              <a:t>.(</a:t>
            </a:r>
            <a:r>
              <a:rPr lang="en-US" altLang="zh-CN" sz="20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000" smtClean="0">
                <a:solidFill>
                  <a:schemeClr val="accent1"/>
                </a:solidFill>
                <a:latin typeface="+mj-ea"/>
                <a:ea typeface="+mj-ea"/>
              </a:rPr>
              <a:t>)</a:t>
            </a:r>
            <a:r>
              <a:rPr lang="zh-CN" altLang="en-US" sz="20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20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根竹竿有</a:t>
            </a:r>
            <a:r>
              <a:rPr lang="en-US" altLang="zh-CN" sz="20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000">
                <a:solidFill>
                  <a:schemeClr val="accent1"/>
                </a:solidFill>
                <a:latin typeface="+mj-ea"/>
                <a:ea typeface="+mj-ea"/>
              </a:rPr>
              <a:t>.</a:t>
            </a:r>
            <a:r>
              <a:rPr lang="en-US" altLang="zh-CN" sz="20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0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米，一部分插在水里，露出水面部分的长度</a:t>
            </a:r>
            <a:r>
              <a:rPr lang="zh-CN" altLang="en-US" sz="20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占</a:t>
            </a:r>
            <a:endParaRPr lang="en-US" altLang="zh-CN" sz="2000" smtClean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0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0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竹竿</a:t>
            </a:r>
            <a:r>
              <a:rPr lang="zh-CN" altLang="en-US" sz="20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长度</a:t>
            </a:r>
            <a:r>
              <a:rPr lang="zh-CN" altLang="en-US" sz="20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   ，</a:t>
            </a:r>
            <a:r>
              <a:rPr lang="zh-CN" altLang="en-US" sz="20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露出水面部分的长度是多少</a:t>
            </a:r>
            <a:r>
              <a:rPr lang="zh-CN" altLang="en-US" sz="20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米？</a:t>
            </a:r>
            <a:r>
              <a:rPr lang="zh-CN" altLang="en-US" sz="20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你还能提出</a:t>
            </a:r>
            <a:r>
              <a:rPr lang="zh-CN" altLang="en-US" sz="20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什么</a:t>
            </a:r>
            <a:endParaRPr lang="en-US" altLang="zh-CN" sz="2000" smtClean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0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0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问题</a:t>
            </a:r>
            <a:r>
              <a:rPr lang="zh-CN" altLang="en-US" sz="20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200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637976" y="305597"/>
            <a:ext cx="1363353" cy="467844"/>
            <a:chOff x="540152" y="650222"/>
            <a:chExt cx="1363353" cy="467844"/>
          </a:xfrm>
        </p:grpSpPr>
        <p:grpSp>
          <p:nvGrpSpPr>
            <p:cNvPr id="46" name="组合 45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48" name="圆角矩形 47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47" name="Rectangle 4"/>
            <p:cNvSpPr>
              <a:spLocks noChangeArrowheads="1"/>
            </p:cNvSpPr>
            <p:nvPr/>
          </p:nvSpPr>
          <p:spPr bwMode="auto">
            <a:xfrm>
              <a:off x="552076" y="668070"/>
              <a:ext cx="1351429" cy="449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巩固应用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 animBg="1"/>
      <p:bldP spid="41" grpId="0" animBg="1"/>
      <p:bldP spid="37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11519" y="588646"/>
            <a:ext cx="8399264" cy="4268514"/>
            <a:chOff x="511519" y="964749"/>
            <a:chExt cx="8399264" cy="4268514"/>
          </a:xfrm>
        </p:grpSpPr>
        <p:grpSp>
          <p:nvGrpSpPr>
            <p:cNvPr id="7" name="组合 6"/>
            <p:cNvGrpSpPr/>
            <p:nvPr/>
          </p:nvGrpSpPr>
          <p:grpSpPr>
            <a:xfrm>
              <a:off x="519854" y="1206994"/>
              <a:ext cx="8113606" cy="3947889"/>
              <a:chOff x="699652" y="1472798"/>
              <a:chExt cx="5749886" cy="3769235"/>
            </a:xfrm>
          </p:grpSpPr>
          <p:sp>
            <p:nvSpPr>
              <p:cNvPr id="13" name="圆角矩形 12"/>
              <p:cNvSpPr/>
              <p:nvPr/>
            </p:nvSpPr>
            <p:spPr>
              <a:xfrm>
                <a:off x="699652" y="1472798"/>
                <a:ext cx="5749886" cy="3769235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14" name="圆角矩形 28"/>
              <p:cNvSpPr/>
              <p:nvPr/>
            </p:nvSpPr>
            <p:spPr>
              <a:xfrm>
                <a:off x="758908" y="1540403"/>
                <a:ext cx="5655860" cy="3667037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921742" y="964749"/>
              <a:ext cx="989041" cy="626109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475760" y="4687655"/>
              <a:ext cx="581367" cy="509850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637976" y="305597"/>
            <a:ext cx="1363353" cy="467844"/>
            <a:chOff x="540152" y="650222"/>
            <a:chExt cx="1363353" cy="467844"/>
          </a:xfrm>
        </p:grpSpPr>
        <p:grpSp>
          <p:nvGrpSpPr>
            <p:cNvPr id="16" name="组合 15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18" name="圆角矩形 17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7" name="Rectangle 4"/>
            <p:cNvSpPr>
              <a:spLocks noChangeArrowheads="1"/>
            </p:cNvSpPr>
            <p:nvPr/>
          </p:nvSpPr>
          <p:spPr bwMode="auto">
            <a:xfrm>
              <a:off x="552076" y="668070"/>
              <a:ext cx="1351429" cy="449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巩固应用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846139" y="1185863"/>
            <a:ext cx="5166042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/>
            <a:r>
              <a:rPr lang="en-US" altLang="zh-CN" sz="24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4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</a:rPr>
              <a:t>.(</a:t>
            </a:r>
            <a:r>
              <a:rPr lang="en-US" sz="24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4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</a:rPr>
              <a:t>)</a:t>
            </a:r>
            <a:r>
              <a:rPr lang="zh-CN" altLang="en-US" sz="24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24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编一道小数乘分数的应用题</a:t>
            </a:r>
            <a:r>
              <a:rPr lang="zh-CN" altLang="en-US" sz="2400" b="1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b="1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511519" y="864863"/>
            <a:ext cx="8366750" cy="3992297"/>
            <a:chOff x="511519" y="1240966"/>
            <a:chExt cx="8366750" cy="3992297"/>
          </a:xfrm>
        </p:grpSpPr>
        <p:grpSp>
          <p:nvGrpSpPr>
            <p:cNvPr id="13" name="组合 12"/>
            <p:cNvGrpSpPr/>
            <p:nvPr/>
          </p:nvGrpSpPr>
          <p:grpSpPr>
            <a:xfrm>
              <a:off x="519854" y="1462851"/>
              <a:ext cx="8113606" cy="3692032"/>
              <a:chOff x="699652" y="1717077"/>
              <a:chExt cx="5749886" cy="3524956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699652" y="1717077"/>
                <a:ext cx="5749886" cy="3524956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17" name="圆角矩形 28"/>
              <p:cNvSpPr/>
              <p:nvPr/>
            </p:nvSpPr>
            <p:spPr>
              <a:xfrm>
                <a:off x="758908" y="1791373"/>
                <a:ext cx="5655860" cy="3416066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889228" y="1240966"/>
              <a:ext cx="989041" cy="626109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475760" y="4687655"/>
              <a:ext cx="581367" cy="509850"/>
            </a:xfrm>
            <a:prstGeom prst="rect">
              <a:avLst/>
            </a:prstGeom>
          </p:spPr>
        </p:pic>
      </p:grp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43502" y="1164054"/>
            <a:ext cx="7385026" cy="1004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50000"/>
              </a:lnSpc>
            </a:pPr>
            <a:r>
              <a:rPr lang="zh-CN" altLang="en-US" sz="24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同学们</a:t>
            </a:r>
            <a:r>
              <a:rPr lang="zh-CN" altLang="en-US" sz="24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，今天我们学习了小数乘分数。通过学习，你们有什么收获？</a:t>
            </a:r>
            <a:endParaRPr lang="zh-CN" altLang="en-US" sz="24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03021" y="422521"/>
            <a:ext cx="1702917" cy="498809"/>
            <a:chOff x="4305300" y="684673"/>
            <a:chExt cx="1702917" cy="498809"/>
          </a:xfrm>
        </p:grpSpPr>
        <p:grpSp>
          <p:nvGrpSpPr>
            <p:cNvPr id="9" name="组合 8"/>
            <p:cNvGrpSpPr/>
            <p:nvPr/>
          </p:nvGrpSpPr>
          <p:grpSpPr>
            <a:xfrm>
              <a:off x="4305300" y="684673"/>
              <a:ext cx="1702917" cy="498809"/>
              <a:chOff x="1514776" y="666658"/>
              <a:chExt cx="1201331" cy="351887"/>
            </a:xfrm>
          </p:grpSpPr>
          <p:sp>
            <p:nvSpPr>
              <p:cNvPr id="10" name="圆角矩形 1"/>
              <p:cNvSpPr/>
              <p:nvPr/>
            </p:nvSpPr>
            <p:spPr bwMode="auto">
              <a:xfrm>
                <a:off x="1514776" y="666658"/>
                <a:ext cx="1201331" cy="351887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rgbClr val="034A9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" name="矩形 1"/>
            <p:cNvSpPr/>
            <p:nvPr/>
          </p:nvSpPr>
          <p:spPr>
            <a:xfrm>
              <a:off x="4437829" y="693856"/>
              <a:ext cx="1402080" cy="4603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课堂总结</a:t>
              </a:r>
              <a:endParaRPr lang="zh-CN" altLang="en-US" sz="24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706788" y="2305074"/>
            <a:ext cx="7653941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小数乘分数的三种计算方法：</a:t>
            </a:r>
            <a:endParaRPr lang="zh-CN" altLang="en-US" sz="24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4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  <a:sym typeface="+mn-ea"/>
              </a:rPr>
              <a:t>(</a:t>
            </a:r>
            <a:r>
              <a:rPr lang="zh-CN" altLang="en-US" sz="24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</a:t>
            </a:r>
            <a:r>
              <a:rPr lang="en-US" altLang="zh-CN" sz="24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  <a:sym typeface="+mn-ea"/>
              </a:rPr>
              <a:t>)</a:t>
            </a:r>
            <a:r>
              <a:rPr lang="zh-CN" altLang="en-US" sz="24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把小数化成</a:t>
            </a:r>
            <a:r>
              <a:rPr lang="zh-CN" altLang="en-US" sz="24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分数</a:t>
            </a:r>
            <a:r>
              <a:rPr lang="zh-CN" altLang="en-US" sz="24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；</a:t>
            </a:r>
            <a:endParaRPr lang="zh-CN" altLang="en-US" sz="2400">
              <a:solidFill>
                <a:srgbClr val="034A9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4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  <a:sym typeface="+mn-ea"/>
              </a:rPr>
              <a:t>(</a:t>
            </a:r>
            <a:r>
              <a:rPr lang="zh-CN" altLang="en-US" sz="24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</a:t>
            </a:r>
            <a:r>
              <a:rPr lang="en-US" altLang="zh-CN" sz="24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  <a:sym typeface="+mn-ea"/>
              </a:rPr>
              <a:t>)</a:t>
            </a:r>
            <a:r>
              <a:rPr lang="zh-CN" altLang="en-US" sz="24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分数能化成有限小数的，也可以把分数化成小数计算；</a:t>
            </a:r>
            <a:endParaRPr lang="zh-CN" altLang="en-US" sz="24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4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  <a:sym typeface="+mn-ea"/>
              </a:rPr>
              <a:t>(</a:t>
            </a:r>
            <a:r>
              <a:rPr lang="zh-CN" altLang="en-US" sz="24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</a:t>
            </a:r>
            <a:r>
              <a:rPr lang="en-US" altLang="zh-CN" sz="24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  <a:sym typeface="+mn-ea"/>
              </a:rPr>
              <a:t>)</a:t>
            </a:r>
            <a:r>
              <a:rPr lang="zh-CN" altLang="en-US" sz="24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小数和分母能约分的，先约分，再</a:t>
            </a:r>
            <a:r>
              <a:rPr lang="zh-CN" altLang="en-US" sz="24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计算。</a:t>
            </a:r>
            <a:endParaRPr lang="zh-CN" altLang="en-US" sz="2400">
              <a:solidFill>
                <a:srgbClr val="034A9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327751" y="1491630"/>
            <a:ext cx="8502866" cy="99504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</a:t>
            </a:r>
            <a:r>
              <a:rPr lang="zh-CN" altLang="zh-CN" kern="100">
                <a:ea typeface="黑体" panose="02010609060101010101" pitchFamily="49" charset="-122"/>
                <a:cs typeface="Times New Roman" panose="02020603050405020304"/>
              </a:rPr>
              <a:t>计算下面各题。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1027" name="Picture 3" descr="K:\AAA课件原稿文件夹\2021·天府原稿\彩虹作业帮·北师5数上教用(改版)\x1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007723" y="1569035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2233538"/>
          <a:ext cx="8361760" cy="2282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文档" r:id="rId2" imgW="11130915" imgH="3039110" progId="Word.Document.8">
                  <p:embed/>
                </p:oleObj>
              </mc:Choice>
              <mc:Fallback>
                <p:oleObj name="文档" r:id="rId2" imgW="11130915" imgH="303911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2233538"/>
                        <a:ext cx="8361760" cy="22824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2033837" y="2152836"/>
          <a:ext cx="395406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文档" r:id="rId4" imgW="5276850" imgH="992505" progId="Word.Document.8">
                  <p:embed/>
                </p:oleObj>
              </mc:Choice>
              <mc:Fallback>
                <p:oleObj name="文档" r:id="rId4" imgW="5276850" imgH="99250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33837" y="2152836"/>
                        <a:ext cx="3954065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5748624" y="2139702"/>
          <a:ext cx="395406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文档" r:id="rId6" imgW="5276850" imgH="992505" progId="Word.Document.8">
                  <p:embed/>
                </p:oleObj>
              </mc:Choice>
              <mc:Fallback>
                <p:oleObj name="文档" r:id="rId6" imgW="5276850" imgH="99250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748624" y="2139702"/>
                        <a:ext cx="3954065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1914198" y="2895786"/>
          <a:ext cx="395406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文档" r:id="rId8" imgW="5276850" imgH="992505" progId="Word.Document.8">
                  <p:embed/>
                </p:oleObj>
              </mc:Choice>
              <mc:Fallback>
                <p:oleObj name="文档" r:id="rId8" imgW="5276850" imgH="99250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914198" y="2895786"/>
                        <a:ext cx="3954065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5640612" y="2908920"/>
          <a:ext cx="395406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文档" r:id="rId10" imgW="5276850" imgH="992505" progId="Word.Document.8">
                  <p:embed/>
                </p:oleObj>
              </mc:Choice>
              <mc:Fallback>
                <p:oleObj name="文档" r:id="rId10" imgW="5276850" imgH="99250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640612" y="2908920"/>
                        <a:ext cx="3954065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1925825" y="3705876"/>
          <a:ext cx="395406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文档" r:id="rId12" imgW="5276850" imgH="992505" progId="Word.Document.8">
                  <p:embed/>
                </p:oleObj>
              </mc:Choice>
              <mc:Fallback>
                <p:oleObj name="文档" r:id="rId12" imgW="5276850" imgH="99250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925825" y="3705876"/>
                        <a:ext cx="3954065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5598233" y="3665004"/>
          <a:ext cx="395406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文档" r:id="rId14" imgW="5276850" imgH="992505" progId="Word.Document.8">
                  <p:embed/>
                </p:oleObj>
              </mc:Choice>
              <mc:Fallback>
                <p:oleObj name="文档" r:id="rId14" imgW="5276850" imgH="99250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598233" y="3665004"/>
                        <a:ext cx="3954065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K:\AAA课件原稿文件夹\2021·天府原稿\彩虹作业帮·北师5数上教用(改版)\X2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887957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897564"/>
          <a:ext cx="8361760" cy="2126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文档" r:id="rId2" imgW="11130915" imgH="2830830" progId="Word.Document.8">
                  <p:embed/>
                </p:oleObj>
              </mc:Choice>
              <mc:Fallback>
                <p:oleObj name="文档" r:id="rId2" imgW="11130915" imgH="283083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897564"/>
                        <a:ext cx="8361760" cy="21264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815685" y="1978312"/>
            <a:ext cx="67310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</a:rPr>
              <a:t>×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327751" y="3184195"/>
            <a:ext cx="8502866" cy="542925"/>
          </a:xfrm>
        </p:spPr>
        <p:txBody>
          <a:bodyPr/>
          <a:lstStyle/>
          <a:p>
            <a:pPr indent="713740" fontAlgn="ctr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改正</a:t>
            </a:r>
            <a:r>
              <a:rPr lang="zh-CN" altLang="zh-CN" kern="100" smtClean="0">
                <a:cs typeface="Times New Roman" panose="02020603050405020304"/>
              </a:rPr>
              <a:t>：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1689765" y="3036931"/>
            <a:ext cx="2450306" cy="992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714" y="1369219"/>
            <a:ext cx="26416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00700" algn="l"/>
                <a:tab pos="9734550" algn="l"/>
              </a:tabLst>
            </a:pPr>
            <a:endParaRPr kumimoji="0" lang="zh-CN" altLang="zh-CN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50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2039600" y="113157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27751" y="2517744"/>
            <a:ext cx="8502866" cy="542925"/>
          </a:xfrm>
        </p:spPr>
        <p:txBody>
          <a:bodyPr/>
          <a:lstStyle/>
          <a:p>
            <a:pPr indent="713740" fontAlgn="ctr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改正</a:t>
            </a:r>
            <a:r>
              <a:rPr lang="zh-CN" altLang="zh-CN" kern="100" smtClean="0">
                <a:cs typeface="Times New Roman" panose="02020603050405020304"/>
              </a:rPr>
              <a:t>：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391239" y="1167594"/>
          <a:ext cx="8361760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文档" r:id="rId1" imgW="11130915" imgH="1713230" progId="Word.Document.8">
                  <p:embed/>
                </p:oleObj>
              </mc:Choice>
              <mc:Fallback>
                <p:oleObj name="文档" r:id="rId1" imgW="11130915" imgH="171323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91239" y="1167594"/>
                        <a:ext cx="8361760" cy="1285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815685" y="1546263"/>
            <a:ext cx="67310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</a:rPr>
              <a:t>×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664334" y="2463738"/>
            <a:ext cx="2421731" cy="992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K:\AAA课件原稿文件夹\2021·天府原稿\彩虹作业帮·北师5数上教用(改版)\X3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007723" y="1056376"/>
            <a:ext cx="416052" cy="43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983494"/>
          <a:ext cx="8361760" cy="2344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文档" r:id="rId2" imgW="11130915" imgH="3120390" progId="Word.Document.8">
                  <p:embed/>
                </p:oleObj>
              </mc:Choice>
              <mc:Fallback>
                <p:oleObj name="文档" r:id="rId2" imgW="11130915" imgH="312039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983494"/>
                        <a:ext cx="8361760" cy="2344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833688" y="1814557"/>
            <a:ext cx="539750" cy="52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ct val="0"/>
              </a:spcAft>
              <a:tabLst>
                <a:tab pos="5600700" algn="l"/>
                <a:tab pos="9734550" algn="l"/>
              </a:tabLst>
            </a:pPr>
            <a:r>
              <a:rPr lang="en-US" altLang="zh-CN" sz="2100" b="1" kern="100">
                <a:solidFill>
                  <a:srgbClr val="FF0000"/>
                </a:solidFill>
                <a:latin typeface="宋体-方正超大字符集"/>
                <a:cs typeface="宋体-方正超大字符集"/>
              </a:rPr>
              <a:t>&lt;</a:t>
            </a:r>
            <a:r>
              <a:rPr lang="zh-CN" altLang="zh-CN" sz="2100" b="1" kern="100">
                <a:cs typeface="Times New Roman" panose="02020603050405020304"/>
              </a:rPr>
              <a:t>　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155946" y="1833365"/>
            <a:ext cx="539750" cy="52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ct val="0"/>
              </a:spcAft>
              <a:tabLst>
                <a:tab pos="5600700" algn="l"/>
                <a:tab pos="9734550" algn="l"/>
              </a:tabLst>
            </a:pPr>
            <a:r>
              <a:rPr lang="en-US" altLang="zh-CN" sz="2100" b="1" kern="100">
                <a:solidFill>
                  <a:srgbClr val="FF0000"/>
                </a:solidFill>
                <a:latin typeface="宋体-方正超大字符集"/>
                <a:cs typeface="宋体-方正超大字符集"/>
              </a:rPr>
              <a:t>&lt;</a:t>
            </a:r>
            <a:r>
              <a:rPr lang="zh-CN" altLang="zh-CN" sz="2100" b="1" kern="100">
                <a:cs typeface="Times New Roman" panose="02020603050405020304"/>
              </a:rPr>
              <a:t>　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779682" y="2561931"/>
            <a:ext cx="539750" cy="52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ct val="0"/>
              </a:spcAft>
              <a:tabLst>
                <a:tab pos="5600700" algn="l"/>
                <a:tab pos="9734550" algn="l"/>
              </a:tabLst>
            </a:pPr>
            <a:r>
              <a:rPr lang="en-US" altLang="zh-CN" sz="2100" b="1" kern="100">
                <a:solidFill>
                  <a:srgbClr val="FF0000"/>
                </a:solidFill>
                <a:latin typeface="宋体-方正超大字符集"/>
                <a:cs typeface="宋体-方正超大字符集"/>
              </a:rPr>
              <a:t>&lt;</a:t>
            </a:r>
            <a:r>
              <a:rPr lang="zh-CN" altLang="zh-CN" sz="2100" b="1" kern="100">
                <a:cs typeface="Times New Roman" panose="02020603050405020304"/>
              </a:rPr>
              <a:t>　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277602" y="2547167"/>
            <a:ext cx="539750" cy="52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ct val="0"/>
              </a:spcAft>
              <a:tabLst>
                <a:tab pos="5600700" algn="l"/>
                <a:tab pos="9734550" algn="l"/>
              </a:tabLst>
            </a:pPr>
            <a:r>
              <a:rPr lang="en-US" altLang="zh-CN" sz="2100" b="1" kern="100">
                <a:solidFill>
                  <a:srgbClr val="FF0000"/>
                </a:solidFill>
                <a:latin typeface="宋体-方正超大字符集"/>
                <a:cs typeface="宋体-方正超大字符集"/>
              </a:rPr>
              <a:t>&gt;</a:t>
            </a:r>
            <a:r>
              <a:rPr lang="zh-CN" altLang="zh-CN" sz="2100" b="1" kern="100">
                <a:cs typeface="Times New Roman" panose="02020603050405020304"/>
              </a:rPr>
              <a:t>　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449241" y="1223908"/>
            <a:ext cx="8531508" cy="3522737"/>
            <a:chOff x="423362" y="827210"/>
            <a:chExt cx="8531508" cy="3522737"/>
          </a:xfrm>
        </p:grpSpPr>
        <p:grpSp>
          <p:nvGrpSpPr>
            <p:cNvPr id="18" name="组合 17"/>
            <p:cNvGrpSpPr/>
            <p:nvPr/>
          </p:nvGrpSpPr>
          <p:grpSpPr>
            <a:xfrm>
              <a:off x="519854" y="1089120"/>
              <a:ext cx="8113606" cy="3125188"/>
              <a:chOff x="699652" y="1360258"/>
              <a:chExt cx="5749886" cy="2983763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699652" y="1360258"/>
                <a:ext cx="5749886" cy="2983763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22" name="圆角矩形 28"/>
              <p:cNvSpPr/>
              <p:nvPr/>
            </p:nvSpPr>
            <p:spPr>
              <a:xfrm>
                <a:off x="758908" y="1430915"/>
                <a:ext cx="5655860" cy="2866990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965829" y="827210"/>
              <a:ext cx="989041" cy="626109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387603" y="3804339"/>
              <a:ext cx="581367" cy="509850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704165" y="816410"/>
            <a:ext cx="1702917" cy="498809"/>
            <a:chOff x="4305300" y="684673"/>
            <a:chExt cx="1702917" cy="498809"/>
          </a:xfrm>
        </p:grpSpPr>
        <p:grpSp>
          <p:nvGrpSpPr>
            <p:cNvPr id="9" name="组合 8"/>
            <p:cNvGrpSpPr/>
            <p:nvPr/>
          </p:nvGrpSpPr>
          <p:grpSpPr>
            <a:xfrm>
              <a:off x="4305300" y="684673"/>
              <a:ext cx="1702917" cy="498809"/>
              <a:chOff x="1514776" y="666658"/>
              <a:chExt cx="1201331" cy="351887"/>
            </a:xfrm>
          </p:grpSpPr>
          <p:sp>
            <p:nvSpPr>
              <p:cNvPr id="10" name="圆角矩形 1"/>
              <p:cNvSpPr/>
              <p:nvPr/>
            </p:nvSpPr>
            <p:spPr bwMode="auto">
              <a:xfrm>
                <a:off x="1514776" y="666658"/>
                <a:ext cx="1201331" cy="351887"/>
              </a:xfrm>
              <a:prstGeom prst="roundRect">
                <a:avLst>
                  <a:gd name="adj" fmla="val 16667"/>
                </a:avLst>
              </a:prstGeom>
              <a:solidFill>
                <a:srgbClr val="FA9B60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rgbClr val="034A9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4437829" y="693856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布置作业</a:t>
              </a:r>
              <a:endParaRPr lang="zh-CN" altLang="en-US" sz="24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6" name="Text Box 14"/>
          <p:cNvSpPr txBox="1">
            <a:spLocks noChangeArrowheads="1"/>
          </p:cNvSpPr>
          <p:nvPr/>
        </p:nvSpPr>
        <p:spPr bwMode="auto">
          <a:xfrm flipH="1">
            <a:off x="2012234" y="2656624"/>
            <a:ext cx="349846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教材10页2、3</a:t>
            </a:r>
            <a:r>
              <a:rPr lang="zh-CN" altLang="en-US" sz="36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题。</a:t>
            </a:r>
            <a:endParaRPr lang="zh-CN" altLang="en-US" sz="3600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23362" y="776004"/>
            <a:ext cx="8531508" cy="3522737"/>
            <a:chOff x="423362" y="827210"/>
            <a:chExt cx="8531508" cy="3522737"/>
          </a:xfrm>
        </p:grpSpPr>
        <p:grpSp>
          <p:nvGrpSpPr>
            <p:cNvPr id="11" name="组合 10"/>
            <p:cNvGrpSpPr/>
            <p:nvPr/>
          </p:nvGrpSpPr>
          <p:grpSpPr>
            <a:xfrm>
              <a:off x="519854" y="1089120"/>
              <a:ext cx="8113606" cy="3125188"/>
              <a:chOff x="699652" y="1360258"/>
              <a:chExt cx="5749886" cy="2983763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699652" y="1360258"/>
                <a:ext cx="5749886" cy="2983763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13" name="圆角矩形 28"/>
              <p:cNvSpPr/>
              <p:nvPr/>
            </p:nvSpPr>
            <p:spPr>
              <a:xfrm>
                <a:off x="758908" y="1430915"/>
                <a:ext cx="5655860" cy="2866990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965829" y="827210"/>
              <a:ext cx="989041" cy="626109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387603" y="3804339"/>
              <a:ext cx="581367" cy="509850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634154" y="517040"/>
            <a:ext cx="1479118" cy="459360"/>
            <a:chOff x="540152" y="650222"/>
            <a:chExt cx="1479118" cy="459360"/>
          </a:xfrm>
        </p:grpSpPr>
        <p:grpSp>
          <p:nvGrpSpPr>
            <p:cNvPr id="7" name="组合 6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9" name="圆角矩形 8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556269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计算热身</a:t>
              </a:r>
              <a:endParaRPr lang="zh-CN" altLang="en-US" sz="2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973940" y="1636300"/>
            <a:ext cx="743663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</a:rPr>
              <a:t>(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</a:rPr>
              <a:t>)</a:t>
            </a:r>
            <a:r>
              <a:rPr lang="zh-CN" altLang="en-US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口算</a:t>
            </a:r>
            <a:r>
              <a:rPr lang="zh-CN" altLang="en-US" sz="2000" dirty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</a:rPr>
              <a:t>.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</a:rPr>
              <a:t>÷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18</a:t>
            </a: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</a:rPr>
              <a:t>.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  <a:sym typeface="+mn-ea"/>
              </a:rPr>
              <a:t>÷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9</a:t>
            </a:r>
            <a:r>
              <a:rPr lang="zh-CN" altLang="en-US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　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</a:t>
            </a: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  <a:sym typeface="+mn-ea"/>
              </a:rPr>
              <a:t>.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4</a:t>
            </a: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  <a:sym typeface="+mn-ea"/>
              </a:rPr>
              <a:t>÷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4</a:t>
            </a:r>
            <a:r>
              <a:rPr lang="zh-CN" altLang="en-US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　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</a:t>
            </a: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  <a:sym typeface="+mn-ea"/>
              </a:rPr>
              <a:t>.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5</a:t>
            </a: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  <a:sym typeface="+mn-ea"/>
              </a:rPr>
              <a:t>÷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5</a:t>
            </a:r>
            <a:r>
              <a:rPr lang="zh-CN" altLang="en-US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　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</a:t>
            </a: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  <a:sym typeface="+mn-ea"/>
              </a:rPr>
              <a:t>.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4</a:t>
            </a: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  <a:sym typeface="+mn-ea"/>
              </a:rPr>
              <a:t>÷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7</a:t>
            </a:r>
            <a:r>
              <a:rPr lang="zh-CN" altLang="en-US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　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</a:t>
            </a: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  <a:sym typeface="+mn-ea"/>
              </a:rPr>
              <a:t>.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</a:t>
            </a: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  <a:sym typeface="+mn-ea"/>
              </a:rPr>
              <a:t>÷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6</a:t>
            </a:r>
            <a:endParaRPr lang="en-US" altLang="zh-CN" sz="2000" dirty="0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</a:rPr>
              <a:t>(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</a:rPr>
              <a:t>)</a:t>
            </a:r>
            <a:r>
              <a:rPr lang="zh-CN" altLang="en-US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把小数化成分数：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</a:rPr>
              <a:t>.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 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</a:rPr>
              <a:t>.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  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</a:rPr>
              <a:t>.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  </a:t>
            </a:r>
            <a:r>
              <a:rPr lang="zh-CN" altLang="en-US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</a:rPr>
              <a:t>.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en-US" altLang="zh-CN" sz="2000" dirty="0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70000"/>
              </a:lnSpc>
            </a:pP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</a:rPr>
              <a:t>(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</a:rPr>
              <a:t>)</a:t>
            </a:r>
            <a:r>
              <a:rPr lang="zh-CN" altLang="en-US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计算</a:t>
            </a:r>
            <a:r>
              <a:rPr lang="zh-CN" altLang="en-US" sz="2000" dirty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en-US" altLang="zh-CN" sz="2000" dirty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15</a:t>
            </a:r>
            <a:r>
              <a:rPr lang="en-US" altLang="zh-CN" sz="2000" dirty="0">
                <a:solidFill>
                  <a:srgbClr val="034A90"/>
                </a:solidFill>
                <a:latin typeface="+mj-ea"/>
                <a:ea typeface="+mj-ea"/>
              </a:rPr>
              <a:t>×</a:t>
            </a:r>
            <a:r>
              <a:rPr lang="en-US" altLang="zh-CN" sz="2000" dirty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000" dirty="0" smtClean="0">
                <a:solidFill>
                  <a:srgbClr val="034A90"/>
                </a:solidFill>
                <a:latin typeface="+mj-ea"/>
                <a:ea typeface="+mj-ea"/>
              </a:rPr>
              <a:t>＝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</a:t>
            </a: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</a:rPr>
              <a:t>×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15</a:t>
            </a:r>
            <a:r>
              <a:rPr lang="zh-CN" altLang="en-US" sz="2000" dirty="0" smtClean="0">
                <a:solidFill>
                  <a:srgbClr val="034A90"/>
                </a:solidFill>
                <a:latin typeface="+mj-ea"/>
                <a:ea typeface="+mj-ea"/>
              </a:rPr>
              <a:t>＝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</a:t>
            </a:r>
            <a:r>
              <a:rPr lang="en-US" altLang="zh-CN" sz="2000" dirty="0" smtClean="0">
                <a:solidFill>
                  <a:srgbClr val="034A90"/>
                </a:solidFill>
                <a:latin typeface="+mj-ea"/>
                <a:ea typeface="+mj-ea"/>
              </a:rPr>
              <a:t>×</a:t>
            </a:r>
            <a:r>
              <a:rPr lang="en-US" altLang="zh-CN" sz="2000" dirty="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000" dirty="0" smtClean="0">
                <a:solidFill>
                  <a:srgbClr val="034A90"/>
                </a:solidFill>
                <a:latin typeface="+mj-ea"/>
                <a:ea typeface="+mj-ea"/>
              </a:rPr>
              <a:t>＝</a:t>
            </a:r>
            <a:endParaRPr lang="en-US" altLang="zh-CN" sz="2000" dirty="0">
              <a:solidFill>
                <a:srgbClr val="034A90"/>
              </a:solidFill>
              <a:latin typeface="+mj-ea"/>
              <a:ea typeface="+mj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88433" y="2633293"/>
            <a:ext cx="262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en-US" altLang="zh-CN" sz="20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00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2726214" y="3004923"/>
            <a:ext cx="216000" cy="0"/>
          </a:xfrm>
          <a:prstGeom prst="line">
            <a:avLst/>
          </a:prstGeom>
          <a:ln w="12700">
            <a:solidFill>
              <a:srgbClr val="034A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4066247" y="2658345"/>
            <a:ext cx="4405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en-US" altLang="zh-CN" sz="20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2000" smtClean="0">
                <a:latin typeface="黑体" panose="02010609060101010101" pitchFamily="49" charset="-122"/>
                <a:ea typeface="黑体" panose="02010609060101010101" pitchFamily="49" charset="-122"/>
              </a:rPr>
              <a:t>25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4173827" y="3036238"/>
            <a:ext cx="288000" cy="0"/>
          </a:xfrm>
          <a:prstGeom prst="line">
            <a:avLst/>
          </a:prstGeom>
          <a:ln w="12700">
            <a:solidFill>
              <a:srgbClr val="034A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6078571" y="2658345"/>
            <a:ext cx="262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endParaRPr lang="en-US" altLang="zh-CN" sz="20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000" smtClean="0"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6128878" y="3023712"/>
            <a:ext cx="216000" cy="0"/>
          </a:xfrm>
          <a:prstGeom prst="line">
            <a:avLst/>
          </a:prstGeom>
          <a:ln w="12700">
            <a:solidFill>
              <a:srgbClr val="034A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6647626" y="2645819"/>
            <a:ext cx="4405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mtClean="0">
                <a:latin typeface="黑体" panose="02010609060101010101" pitchFamily="49" charset="-122"/>
                <a:ea typeface="黑体" panose="02010609060101010101" pitchFamily="49" charset="-122"/>
              </a:rPr>
              <a:t>16</a:t>
            </a:r>
            <a:endParaRPr lang="en-US" altLang="zh-CN" sz="20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2000" smtClean="0">
                <a:latin typeface="黑体" panose="02010609060101010101" pitchFamily="49" charset="-122"/>
                <a:ea typeface="黑体" panose="02010609060101010101" pitchFamily="49" charset="-122"/>
              </a:rPr>
              <a:t>21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6723892" y="3004923"/>
            <a:ext cx="288000" cy="0"/>
          </a:xfrm>
          <a:prstGeom prst="line">
            <a:avLst/>
          </a:prstGeom>
          <a:ln w="12700">
            <a:solidFill>
              <a:srgbClr val="034A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395346" y="1185579"/>
            <a:ext cx="8559524" cy="2624387"/>
            <a:chOff x="395346" y="827210"/>
            <a:chExt cx="8559524" cy="2624387"/>
          </a:xfrm>
        </p:grpSpPr>
        <p:grpSp>
          <p:nvGrpSpPr>
            <p:cNvPr id="36" name="组合 35"/>
            <p:cNvGrpSpPr/>
            <p:nvPr/>
          </p:nvGrpSpPr>
          <p:grpSpPr>
            <a:xfrm>
              <a:off x="519854" y="1089120"/>
              <a:ext cx="8113606" cy="2193559"/>
              <a:chOff x="699652" y="1360258"/>
              <a:chExt cx="5749886" cy="2094293"/>
            </a:xfrm>
          </p:grpSpPr>
          <p:sp>
            <p:nvSpPr>
              <p:cNvPr id="39" name="圆角矩形 38"/>
              <p:cNvSpPr/>
              <p:nvPr/>
            </p:nvSpPr>
            <p:spPr>
              <a:xfrm>
                <a:off x="699652" y="1360258"/>
                <a:ext cx="5749886" cy="2094293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40" name="圆角矩形 28"/>
              <p:cNvSpPr/>
              <p:nvPr/>
            </p:nvSpPr>
            <p:spPr>
              <a:xfrm>
                <a:off x="758908" y="1430915"/>
                <a:ext cx="5655860" cy="1948500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965829" y="827210"/>
              <a:ext cx="989041" cy="626109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359587" y="2905989"/>
              <a:ext cx="581367" cy="509850"/>
            </a:xfrm>
            <a:prstGeom prst="rect">
              <a:avLst/>
            </a:prstGeom>
          </p:spPr>
        </p:pic>
      </p:grpSp>
      <p:grpSp>
        <p:nvGrpSpPr>
          <p:cNvPr id="41" name="组合 40"/>
          <p:cNvGrpSpPr/>
          <p:nvPr/>
        </p:nvGrpSpPr>
        <p:grpSpPr>
          <a:xfrm>
            <a:off x="634154" y="688490"/>
            <a:ext cx="1479118" cy="459360"/>
            <a:chOff x="540152" y="650222"/>
            <a:chExt cx="1479118" cy="459360"/>
          </a:xfrm>
        </p:grpSpPr>
        <p:grpSp>
          <p:nvGrpSpPr>
            <p:cNvPr id="42" name="组合 41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44" name="圆角矩形 43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66CBD7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43" name="Rectangle 4"/>
            <p:cNvSpPr>
              <a:spLocks noChangeArrowheads="1"/>
            </p:cNvSpPr>
            <p:nvPr/>
          </p:nvSpPr>
          <p:spPr bwMode="auto">
            <a:xfrm>
              <a:off x="556269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趣味引入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973940" y="1912895"/>
            <a:ext cx="7436635" cy="147732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谜语</a:t>
            </a:r>
            <a:r>
              <a:rPr lang="zh-CN" altLang="en-US" sz="24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：尖尖的嘴巴像老鼠，一身绒毛尾巴粗。爱在森林里面住，爱吃松子爱上树。</a:t>
            </a:r>
            <a:r>
              <a:rPr lang="en-US" altLang="zh-CN" sz="2400" smtClean="0">
                <a:solidFill>
                  <a:srgbClr val="034A90"/>
                </a:solidFill>
                <a:latin typeface="+mj-ea"/>
                <a:ea typeface="+mj-ea"/>
              </a:rPr>
              <a:t>(</a:t>
            </a:r>
            <a:r>
              <a:rPr lang="zh-CN" altLang="en-US" sz="24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打一小动物</a:t>
            </a:r>
            <a:r>
              <a:rPr lang="en-US" altLang="zh-CN" sz="2400">
                <a:solidFill>
                  <a:srgbClr val="034A90"/>
                </a:solidFill>
                <a:latin typeface="+mj-ea"/>
                <a:ea typeface="+mj-ea"/>
              </a:rPr>
              <a:t>)</a:t>
            </a:r>
            <a:endParaRPr lang="zh-CN" altLang="en-US" sz="2400">
              <a:solidFill>
                <a:srgbClr val="034A9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endParaRPr lang="en-US" altLang="zh-CN" sz="2400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1250131" y="2113600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Rectangle 67"/>
          <p:cNvSpPr>
            <a:spLocks noChangeArrowheads="1"/>
          </p:cNvSpPr>
          <p:nvPr/>
        </p:nvSpPr>
        <p:spPr bwMode="auto">
          <a:xfrm>
            <a:off x="2314574" y="828466"/>
            <a:ext cx="4442540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松鼠的尾巴长度约占身体长度的   。</a:t>
            </a:r>
            <a:endParaRPr lang="zh-CN" altLang="en-US" sz="20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" name="Rectangle 67"/>
          <p:cNvSpPr>
            <a:spLocks noChangeArrowheads="1"/>
          </p:cNvSpPr>
          <p:nvPr/>
        </p:nvSpPr>
        <p:spPr bwMode="auto">
          <a:xfrm>
            <a:off x="1565622" y="2698585"/>
            <a:ext cx="3387764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</a:rPr>
              <a:t>(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</a:rPr>
              <a:t>)</a:t>
            </a:r>
            <a:r>
              <a:rPr lang="zh-CN" altLang="en-US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松鼠</a:t>
            </a:r>
            <a:r>
              <a: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欢欢的尾巴有多长？</a:t>
            </a:r>
            <a:endParaRPr lang="zh-CN" altLang="en-US" sz="20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1" name="组合 3"/>
          <p:cNvGrpSpPr/>
          <p:nvPr/>
        </p:nvGrpSpPr>
        <p:grpSpPr>
          <a:xfrm>
            <a:off x="4417633" y="1450137"/>
            <a:ext cx="3798332" cy="1246267"/>
            <a:chOff x="4610893" y="2256810"/>
            <a:chExt cx="3799379" cy="1246451"/>
          </a:xfrm>
        </p:grpSpPr>
        <p:sp>
          <p:nvSpPr>
            <p:cNvPr id="42" name="AutoShape 20"/>
            <p:cNvSpPr>
              <a:spLocks noChangeArrowheads="1"/>
            </p:cNvSpPr>
            <p:nvPr/>
          </p:nvSpPr>
          <p:spPr bwMode="auto">
            <a:xfrm flipH="1">
              <a:off x="4610893" y="2613888"/>
              <a:ext cx="2005923" cy="442739"/>
            </a:xfrm>
            <a:prstGeom prst="wedgeRoundRectCallout">
              <a:avLst>
                <a:gd name="adj1" fmla="val -56505"/>
                <a:gd name="adj2" fmla="val 9167"/>
                <a:gd name="adj3" fmla="val 16667"/>
              </a:avLst>
            </a:prstGeom>
            <a:solidFill>
              <a:schemeClr val="bg1"/>
            </a:solidFill>
            <a:ln w="1270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我身体长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+mj-ea"/>
                  <a:ea typeface="+mj-ea"/>
                </a:rPr>
                <a:t>.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4dm</a:t>
              </a:r>
              <a:r>
                <a:rPr lang="zh-CN" altLang="en-US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。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43" name="Picture 51"/>
            <p:cNvPicPr>
              <a:picLocks noChangeAspect="1" noChangeArrowheads="1"/>
            </p:cNvPicPr>
            <p:nvPr/>
          </p:nvPicPr>
          <p:blipFill>
            <a:blip r:embed="rId23" cstate="email"/>
            <a:stretch>
              <a:fillRect/>
            </a:stretch>
          </p:blipFill>
          <p:spPr bwMode="auto">
            <a:xfrm>
              <a:off x="6616816" y="2256810"/>
              <a:ext cx="1384139" cy="1246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" name="Rectangle 67"/>
            <p:cNvSpPr>
              <a:spLocks noChangeArrowheads="1"/>
            </p:cNvSpPr>
            <p:nvPr/>
          </p:nvSpPr>
          <p:spPr bwMode="auto">
            <a:xfrm>
              <a:off x="7712155" y="3056627"/>
              <a:ext cx="698117" cy="402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30000"/>
                </a:spcBef>
              </a:pPr>
              <a:r>
                <a:rPr lang="zh-CN" altLang="en-US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乐乐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45" name="组合 6"/>
          <p:cNvGrpSpPr/>
          <p:nvPr/>
        </p:nvGrpSpPr>
        <p:grpSpPr>
          <a:xfrm>
            <a:off x="940039" y="1536229"/>
            <a:ext cx="3226277" cy="1069058"/>
            <a:chOff x="914282" y="1212850"/>
            <a:chExt cx="3226277" cy="1069058"/>
          </a:xfrm>
        </p:grpSpPr>
        <p:sp>
          <p:nvSpPr>
            <p:cNvPr id="46" name="AutoShape 20"/>
            <p:cNvSpPr>
              <a:spLocks noChangeArrowheads="1"/>
            </p:cNvSpPr>
            <p:nvPr/>
          </p:nvSpPr>
          <p:spPr bwMode="auto">
            <a:xfrm>
              <a:off x="2135189" y="1212850"/>
              <a:ext cx="2005370" cy="442674"/>
            </a:xfrm>
            <a:prstGeom prst="wedgeRoundRectCallout">
              <a:avLst>
                <a:gd name="adj1" fmla="val -58181"/>
                <a:gd name="adj2" fmla="val 45704"/>
                <a:gd name="adj3" fmla="val 16667"/>
              </a:avLst>
            </a:prstGeom>
            <a:solidFill>
              <a:schemeClr val="bg1"/>
            </a:solidFill>
            <a:ln w="1270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我身体长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+mj-ea"/>
                  <a:ea typeface="+mj-ea"/>
                </a:rPr>
                <a:t>.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1dm</a:t>
              </a:r>
              <a:r>
                <a:rPr lang="zh-CN" altLang="en-US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。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47" name="组合 5"/>
            <p:cNvGrpSpPr/>
            <p:nvPr/>
          </p:nvGrpSpPr>
          <p:grpSpPr>
            <a:xfrm>
              <a:off x="914282" y="1311730"/>
              <a:ext cx="1637833" cy="970178"/>
              <a:chOff x="894427" y="1490717"/>
              <a:chExt cx="1636842" cy="970342"/>
            </a:xfrm>
          </p:grpSpPr>
          <p:pic>
            <p:nvPicPr>
              <p:cNvPr id="48" name="Picture 42" descr="c:\users\administrator\appdata\roaming\360se6\User Data\temp\t01cea63dfdc515198d.jpg"/>
              <p:cNvPicPr>
                <a:picLocks noChangeAspect="1" noChangeArrowheads="1"/>
              </p:cNvPicPr>
              <p:nvPr/>
            </p:nvPicPr>
            <p:blipFill>
              <a:blip r:embed="rId24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94427" y="1490717"/>
                <a:ext cx="1104847" cy="9644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9" name="Rectangle 67"/>
              <p:cNvSpPr>
                <a:spLocks noChangeArrowheads="1"/>
              </p:cNvSpPr>
              <p:nvPr/>
            </p:nvSpPr>
            <p:spPr bwMode="auto">
              <a:xfrm>
                <a:off x="1833766" y="2058700"/>
                <a:ext cx="697503" cy="402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30000"/>
                  </a:spcBef>
                </a:pPr>
                <a:r>
                  <a:rPr lang="zh-CN" altLang="en-US" sz="2000">
                    <a:solidFill>
                      <a:srgbClr val="E7E6E6">
                        <a:lumMod val="10000"/>
                      </a:srgb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欢欢</a:t>
                </a:r>
                <a:endParaRPr lang="zh-CN" altLang="en-US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5925064" y="665064"/>
            <a:ext cx="399098" cy="707886"/>
            <a:chOff x="3677694" y="2199773"/>
            <a:chExt cx="399098" cy="707886"/>
          </a:xfrm>
        </p:grpSpPr>
        <p:sp>
          <p:nvSpPr>
            <p:cNvPr id="60" name="TextBox 10"/>
            <p:cNvSpPr txBox="1">
              <a:spLocks noChangeArrowheads="1"/>
            </p:cNvSpPr>
            <p:nvPr/>
          </p:nvSpPr>
          <p:spPr bwMode="auto">
            <a:xfrm>
              <a:off x="3677694" y="2199773"/>
              <a:ext cx="399098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en-US" altLang="zh-CN" sz="2000" smtClean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eaLnBrk="1" hangingPunct="1"/>
              <a:r>
                <a:rPr lang="en-US" altLang="zh-CN" sz="20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zh-CN" altLang="en-US" sz="2000">
                <a:solidFill>
                  <a:sysClr val="windowText" lastClr="000000"/>
                </a:solidFill>
                <a:latin typeface="宋体" panose="02010600030101010101" pitchFamily="2" charset="-122"/>
              </a:endParaRP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3780565" y="2563538"/>
              <a:ext cx="193357" cy="0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文本框 2"/>
          <p:cNvSpPr txBox="1"/>
          <p:nvPr/>
        </p:nvSpPr>
        <p:spPr>
          <a:xfrm>
            <a:off x="4755514" y="2698585"/>
            <a:ext cx="3199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ED7D3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松鼠乐乐的尾巴有多长？</a:t>
            </a:r>
            <a:endParaRPr lang="zh-CN" altLang="en-US" sz="2000">
              <a:solidFill>
                <a:srgbClr val="ED7D3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28951" y="2823529"/>
            <a:ext cx="8606325" cy="2060084"/>
            <a:chOff x="428951" y="2823529"/>
            <a:chExt cx="8606325" cy="2060084"/>
          </a:xfrm>
        </p:grpSpPr>
        <p:grpSp>
          <p:nvGrpSpPr>
            <p:cNvPr id="39" name="组合 38"/>
            <p:cNvGrpSpPr/>
            <p:nvPr/>
          </p:nvGrpSpPr>
          <p:grpSpPr>
            <a:xfrm>
              <a:off x="428951" y="2823529"/>
              <a:ext cx="8606325" cy="2060084"/>
              <a:chOff x="348545" y="827210"/>
              <a:chExt cx="8606325" cy="2060084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519854" y="1089121"/>
                <a:ext cx="8113606" cy="1540744"/>
                <a:chOff x="699652" y="1360259"/>
                <a:chExt cx="5749886" cy="1471020"/>
              </a:xfrm>
            </p:grpSpPr>
            <p:sp>
              <p:nvSpPr>
                <p:cNvPr id="52" name="圆角矩形 51"/>
                <p:cNvSpPr/>
                <p:nvPr/>
              </p:nvSpPr>
              <p:spPr>
                <a:xfrm>
                  <a:off x="699652" y="1360259"/>
                  <a:ext cx="5749886" cy="1471020"/>
                </a:xfrm>
                <a:prstGeom prst="roundRect">
                  <a:avLst>
                    <a:gd name="adj" fmla="val 10752"/>
                  </a:avLst>
                </a:prstGeom>
                <a:solidFill>
                  <a:schemeClr val="bg1"/>
                </a:solidFill>
                <a:ln>
                  <a:solidFill>
                    <a:srgbClr val="A1EDF7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50000"/>
                    </a:lnSpc>
                  </a:pPr>
                  <a:endParaRPr lang="zh-CN" altLang="en-US"/>
                </a:p>
              </p:txBody>
            </p:sp>
            <p:sp>
              <p:nvSpPr>
                <p:cNvPr id="53" name="圆角矩形 28"/>
                <p:cNvSpPr/>
                <p:nvPr/>
              </p:nvSpPr>
              <p:spPr>
                <a:xfrm>
                  <a:off x="758908" y="1430915"/>
                  <a:ext cx="5655860" cy="1368616"/>
                </a:xfrm>
                <a:custGeom>
                  <a:avLst/>
                  <a:gdLst>
                    <a:gd name="connsiteX0" fmla="*/ 0 w 5392827"/>
                    <a:gd name="connsiteY0" fmla="*/ 278407 h 2589352"/>
                    <a:gd name="connsiteX1" fmla="*/ 278407 w 5392827"/>
                    <a:gd name="connsiteY1" fmla="*/ 0 h 2589352"/>
                    <a:gd name="connsiteX2" fmla="*/ 5114420 w 5392827"/>
                    <a:gd name="connsiteY2" fmla="*/ 0 h 2589352"/>
                    <a:gd name="connsiteX3" fmla="*/ 5392827 w 5392827"/>
                    <a:gd name="connsiteY3" fmla="*/ 278407 h 2589352"/>
                    <a:gd name="connsiteX4" fmla="*/ 5392827 w 5392827"/>
                    <a:gd name="connsiteY4" fmla="*/ 2310945 h 2589352"/>
                    <a:gd name="connsiteX5" fmla="*/ 5114420 w 5392827"/>
                    <a:gd name="connsiteY5" fmla="*/ 2589352 h 2589352"/>
                    <a:gd name="connsiteX6" fmla="*/ 278407 w 5392827"/>
                    <a:gd name="connsiteY6" fmla="*/ 2589352 h 2589352"/>
                    <a:gd name="connsiteX7" fmla="*/ 0 w 5392827"/>
                    <a:gd name="connsiteY7" fmla="*/ 2310945 h 2589352"/>
                    <a:gd name="connsiteX8" fmla="*/ 0 w 5392827"/>
                    <a:gd name="connsiteY8" fmla="*/ 278407 h 2589352"/>
                    <a:gd name="connsiteX0-1" fmla="*/ 0 w 5392827"/>
                    <a:gd name="connsiteY0-2" fmla="*/ 278407 h 2589352"/>
                    <a:gd name="connsiteX1-3" fmla="*/ 278407 w 5392827"/>
                    <a:gd name="connsiteY1-4" fmla="*/ 0 h 2589352"/>
                    <a:gd name="connsiteX2-5" fmla="*/ 5114420 w 5392827"/>
                    <a:gd name="connsiteY2-6" fmla="*/ 0 h 2589352"/>
                    <a:gd name="connsiteX3-7" fmla="*/ 5392827 w 5392827"/>
                    <a:gd name="connsiteY3-8" fmla="*/ 278407 h 2589352"/>
                    <a:gd name="connsiteX4-9" fmla="*/ 5392827 w 5392827"/>
                    <a:gd name="connsiteY4-10" fmla="*/ 2310945 h 2589352"/>
                    <a:gd name="connsiteX5-11" fmla="*/ 5114420 w 5392827"/>
                    <a:gd name="connsiteY5-12" fmla="*/ 2589352 h 2589352"/>
                    <a:gd name="connsiteX6-13" fmla="*/ 278407 w 5392827"/>
                    <a:gd name="connsiteY6-14" fmla="*/ 2589352 h 2589352"/>
                    <a:gd name="connsiteX7-15" fmla="*/ 0 w 5392827"/>
                    <a:gd name="connsiteY7-16" fmla="*/ 2310945 h 2589352"/>
                    <a:gd name="connsiteX8-17" fmla="*/ 0 w 5392827"/>
                    <a:gd name="connsiteY8-18" fmla="*/ 278407 h 2589352"/>
                    <a:gd name="connsiteX0-19" fmla="*/ 0 w 5392827"/>
                    <a:gd name="connsiteY0-20" fmla="*/ 278407 h 2589352"/>
                    <a:gd name="connsiteX1-21" fmla="*/ 278407 w 5392827"/>
                    <a:gd name="connsiteY1-22" fmla="*/ 0 h 2589352"/>
                    <a:gd name="connsiteX2-23" fmla="*/ 5114420 w 5392827"/>
                    <a:gd name="connsiteY2-24" fmla="*/ 0 h 2589352"/>
                    <a:gd name="connsiteX3-25" fmla="*/ 5392827 w 5392827"/>
                    <a:gd name="connsiteY3-26" fmla="*/ 278407 h 2589352"/>
                    <a:gd name="connsiteX4-27" fmla="*/ 5392827 w 5392827"/>
                    <a:gd name="connsiteY4-28" fmla="*/ 2310945 h 2589352"/>
                    <a:gd name="connsiteX5-29" fmla="*/ 5114420 w 5392827"/>
                    <a:gd name="connsiteY5-30" fmla="*/ 2589352 h 2589352"/>
                    <a:gd name="connsiteX6-31" fmla="*/ 278407 w 5392827"/>
                    <a:gd name="connsiteY6-32" fmla="*/ 2589352 h 2589352"/>
                    <a:gd name="connsiteX7-33" fmla="*/ 0 w 5392827"/>
                    <a:gd name="connsiteY7-34" fmla="*/ 2310945 h 2589352"/>
                    <a:gd name="connsiteX8-35" fmla="*/ 0 w 5392827"/>
                    <a:gd name="connsiteY8-36" fmla="*/ 278407 h 2589352"/>
                    <a:gd name="connsiteX0-37" fmla="*/ 0 w 5392827"/>
                    <a:gd name="connsiteY0-38" fmla="*/ 278407 h 2589352"/>
                    <a:gd name="connsiteX1-39" fmla="*/ 278407 w 5392827"/>
                    <a:gd name="connsiteY1-40" fmla="*/ 0 h 2589352"/>
                    <a:gd name="connsiteX2-41" fmla="*/ 5114420 w 5392827"/>
                    <a:gd name="connsiteY2-42" fmla="*/ 0 h 2589352"/>
                    <a:gd name="connsiteX3-43" fmla="*/ 5392827 w 5392827"/>
                    <a:gd name="connsiteY3-44" fmla="*/ 278407 h 2589352"/>
                    <a:gd name="connsiteX4-45" fmla="*/ 5392827 w 5392827"/>
                    <a:gd name="connsiteY4-46" fmla="*/ 2310945 h 2589352"/>
                    <a:gd name="connsiteX5-47" fmla="*/ 5114420 w 5392827"/>
                    <a:gd name="connsiteY5-48" fmla="*/ 2589352 h 2589352"/>
                    <a:gd name="connsiteX6-49" fmla="*/ 278407 w 5392827"/>
                    <a:gd name="connsiteY6-50" fmla="*/ 2589352 h 2589352"/>
                    <a:gd name="connsiteX7-51" fmla="*/ 0 w 5392827"/>
                    <a:gd name="connsiteY7-52" fmla="*/ 2310945 h 2589352"/>
                    <a:gd name="connsiteX8-53" fmla="*/ 0 w 5392827"/>
                    <a:gd name="connsiteY8-54" fmla="*/ 278407 h 2589352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</a:cxnLst>
                  <a:rect l="l" t="t" r="r" b="b"/>
                  <a:pathLst>
                    <a:path w="5392827" h="2589352">
                      <a:moveTo>
                        <a:pt x="0" y="278407"/>
                      </a:moveTo>
                      <a:cubicBezTo>
                        <a:pt x="0" y="124647"/>
                        <a:pt x="124647" y="0"/>
                        <a:pt x="278407" y="0"/>
                      </a:cubicBezTo>
                      <a:lnTo>
                        <a:pt x="5114420" y="0"/>
                      </a:lnTo>
                      <a:cubicBezTo>
                        <a:pt x="5268180" y="0"/>
                        <a:pt x="5392827" y="124647"/>
                        <a:pt x="5392827" y="278407"/>
                      </a:cubicBezTo>
                      <a:cubicBezTo>
                        <a:pt x="5278527" y="587620"/>
                        <a:pt x="5392827" y="1633432"/>
                        <a:pt x="5392827" y="2310945"/>
                      </a:cubicBezTo>
                      <a:cubicBezTo>
                        <a:pt x="5392827" y="2464705"/>
                        <a:pt x="5268180" y="2589352"/>
                        <a:pt x="5114420" y="2589352"/>
                      </a:cubicBezTo>
                      <a:cubicBezTo>
                        <a:pt x="3502416" y="2589352"/>
                        <a:pt x="1537986" y="2484577"/>
                        <a:pt x="278407" y="2589352"/>
                      </a:cubicBezTo>
                      <a:cubicBezTo>
                        <a:pt x="124647" y="2589352"/>
                        <a:pt x="0" y="2464705"/>
                        <a:pt x="0" y="2310945"/>
                      </a:cubicBezTo>
                      <a:cubicBezTo>
                        <a:pt x="95250" y="1700107"/>
                        <a:pt x="0" y="955920"/>
                        <a:pt x="0" y="278407"/>
                      </a:cubicBezTo>
                      <a:close/>
                    </a:path>
                  </a:pathLst>
                </a:custGeom>
                <a:noFill/>
                <a:ln w="19050">
                  <a:solidFill>
                    <a:srgbClr val="A1EDF7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50000"/>
                    </a:lnSpc>
                  </a:pPr>
                  <a:endParaRPr lang="zh-CN" altLang="en-US"/>
                </a:p>
              </p:txBody>
            </p:sp>
          </p:grpSp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25" cstate="email"/>
              <a:stretch>
                <a:fillRect/>
              </a:stretch>
            </p:blipFill>
            <p:spPr>
              <a:xfrm rot="1932249">
                <a:off x="7965829" y="827210"/>
                <a:ext cx="989041" cy="626109"/>
              </a:xfrm>
              <a:prstGeom prst="rect">
                <a:avLst/>
              </a:prstGeom>
            </p:spPr>
          </p:pic>
          <p:pic>
            <p:nvPicPr>
              <p:cNvPr id="51" name="图片 50"/>
              <p:cNvPicPr>
                <a:picLocks noChangeAspect="1"/>
              </p:cNvPicPr>
              <p:nvPr/>
            </p:nvPicPr>
            <p:blipFill>
              <a:blip r:embed="rId26" cstate="email"/>
              <a:stretch>
                <a:fillRect/>
              </a:stretch>
            </p:blipFill>
            <p:spPr>
              <a:xfrm rot="4882239">
                <a:off x="312786" y="2341686"/>
                <a:ext cx="581367" cy="509850"/>
              </a:xfrm>
              <a:prstGeom prst="rect">
                <a:avLst/>
              </a:prstGeom>
            </p:spPr>
          </p:pic>
        </p:grpSp>
        <p:sp>
          <p:nvSpPr>
            <p:cNvPr id="7" name="文本框 6"/>
            <p:cNvSpPr txBox="1"/>
            <p:nvPr/>
          </p:nvSpPr>
          <p:spPr>
            <a:xfrm>
              <a:off x="978756" y="3344219"/>
              <a:ext cx="732704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自学</a:t>
              </a:r>
              <a:r>
                <a:rPr lang="zh-CN" altLang="en-US" sz="200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提纲：</a:t>
              </a:r>
              <a:r>
                <a:rPr lang="en-US" altLang="zh-CN" sz="20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1.</a:t>
              </a:r>
              <a:r>
                <a:rPr lang="zh-CN" altLang="en-US" sz="20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说说</a:t>
              </a:r>
              <a:r>
                <a:rPr lang="zh-CN" altLang="en-US" sz="200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列式</a:t>
              </a:r>
              <a:r>
                <a:rPr lang="zh-CN" altLang="en-US" sz="20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根据；</a:t>
              </a:r>
              <a:r>
                <a:rPr lang="en-US" altLang="zh-CN" sz="20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2.</a:t>
              </a:r>
              <a:r>
                <a:rPr lang="zh-CN" altLang="en-US" sz="20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两种</a:t>
              </a:r>
              <a:r>
                <a:rPr lang="zh-CN" altLang="en-US" sz="200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计算方法相同吗？哪种简便实用？</a:t>
              </a:r>
              <a:endParaRPr lang="zh-CN" altLang="en-US" sz="20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34154" y="382792"/>
            <a:ext cx="1479118" cy="459360"/>
            <a:chOff x="540152" y="650222"/>
            <a:chExt cx="1479118" cy="459360"/>
          </a:xfrm>
        </p:grpSpPr>
        <p:grpSp>
          <p:nvGrpSpPr>
            <p:cNvPr id="35" name="组合 34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37" name="圆角矩形 36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36" name="Rectangle 4"/>
            <p:cNvSpPr>
              <a:spLocks noChangeArrowheads="1"/>
            </p:cNvSpPr>
            <p:nvPr/>
          </p:nvSpPr>
          <p:spPr bwMode="auto">
            <a:xfrm>
              <a:off x="556269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新课导入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634154" y="382792"/>
            <a:ext cx="1479118" cy="459360"/>
            <a:chOff x="540152" y="650222"/>
            <a:chExt cx="1479118" cy="459360"/>
          </a:xfrm>
        </p:grpSpPr>
        <p:grpSp>
          <p:nvGrpSpPr>
            <p:cNvPr id="16" name="组合 15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18" name="圆角矩形 17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7" name="Rectangle 4"/>
            <p:cNvSpPr>
              <a:spLocks noChangeArrowheads="1"/>
            </p:cNvSpPr>
            <p:nvPr/>
          </p:nvSpPr>
          <p:spPr bwMode="auto">
            <a:xfrm>
              <a:off x="556269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自学提纲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23362" y="776004"/>
            <a:ext cx="8531508" cy="3522737"/>
            <a:chOff x="423362" y="827210"/>
            <a:chExt cx="8531508" cy="3522737"/>
          </a:xfrm>
        </p:grpSpPr>
        <p:grpSp>
          <p:nvGrpSpPr>
            <p:cNvPr id="21" name="组合 20"/>
            <p:cNvGrpSpPr/>
            <p:nvPr/>
          </p:nvGrpSpPr>
          <p:grpSpPr>
            <a:xfrm>
              <a:off x="519854" y="1089120"/>
              <a:ext cx="8113606" cy="3125188"/>
              <a:chOff x="699652" y="1360258"/>
              <a:chExt cx="5749886" cy="2983763"/>
            </a:xfrm>
          </p:grpSpPr>
          <p:sp>
            <p:nvSpPr>
              <p:cNvPr id="24" name="圆角矩形 23"/>
              <p:cNvSpPr/>
              <p:nvPr/>
            </p:nvSpPr>
            <p:spPr>
              <a:xfrm>
                <a:off x="699652" y="1360258"/>
                <a:ext cx="5749886" cy="2983763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25" name="圆角矩形 28"/>
              <p:cNvSpPr/>
              <p:nvPr/>
            </p:nvSpPr>
            <p:spPr>
              <a:xfrm>
                <a:off x="758908" y="1430915"/>
                <a:ext cx="5655860" cy="2866990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965829" y="827210"/>
              <a:ext cx="989041" cy="626109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387603" y="3804339"/>
              <a:ext cx="581367" cy="509850"/>
            </a:xfrm>
            <a:prstGeom prst="rect">
              <a:avLst/>
            </a:prstGeom>
          </p:spPr>
        </p:pic>
      </p:grpSp>
      <p:sp>
        <p:nvSpPr>
          <p:cNvPr id="12" name="文本框 11"/>
          <p:cNvSpPr txBox="1"/>
          <p:nvPr/>
        </p:nvSpPr>
        <p:spPr>
          <a:xfrm>
            <a:off x="1295848" y="1772479"/>
            <a:ext cx="3161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学生汇报</a:t>
            </a:r>
            <a:r>
              <a:rPr lang="zh-CN" altLang="en-US" sz="24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en-US" altLang="zh-CN" sz="24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400">
                <a:solidFill>
                  <a:srgbClr val="034A90"/>
                </a:solidFill>
                <a:latin typeface="+mj-ea"/>
                <a:ea typeface="+mj-ea"/>
              </a:rPr>
              <a:t>.</a:t>
            </a:r>
            <a:r>
              <a:rPr lang="en-US" altLang="zh-CN" sz="24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400">
                <a:solidFill>
                  <a:srgbClr val="034A90"/>
                </a:solidFill>
                <a:latin typeface="+mj-ea"/>
                <a:ea typeface="+mj-ea"/>
              </a:rPr>
              <a:t>×</a:t>
            </a:r>
            <a:endParaRPr lang="zh-CN" altLang="en-US" sz="2400">
              <a:solidFill>
                <a:srgbClr val="034A90"/>
              </a:solidFill>
              <a:latin typeface="+mj-ea"/>
              <a:ea typeface="+mj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47266" y="1589299"/>
            <a:ext cx="262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 sz="24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3697747" y="2020673"/>
            <a:ext cx="216000" cy="0"/>
          </a:xfrm>
          <a:prstGeom prst="line">
            <a:avLst/>
          </a:prstGeom>
          <a:ln w="12700">
            <a:solidFill>
              <a:srgbClr val="034A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0"/>
          <p:cNvSpPr>
            <a:spLocks noChangeArrowheads="1"/>
          </p:cNvSpPr>
          <p:nvPr/>
        </p:nvSpPr>
        <p:spPr bwMode="auto">
          <a:xfrm flipH="1">
            <a:off x="1343647" y="2685683"/>
            <a:ext cx="6152527" cy="461665"/>
          </a:xfrm>
          <a:prstGeom prst="rect">
            <a:avLst/>
          </a:prstGeom>
          <a:noFill/>
          <a:ln w="28575">
            <a:noFill/>
            <a:miter lim="800000"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可以把</a:t>
            </a:r>
            <a:r>
              <a:rPr lang="en-US" altLang="zh-CN" sz="24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400">
                <a:solidFill>
                  <a:srgbClr val="034A90"/>
                </a:solidFill>
                <a:latin typeface="+mj-ea"/>
                <a:ea typeface="+mj-ea"/>
              </a:rPr>
              <a:t>.</a:t>
            </a:r>
            <a:r>
              <a:rPr lang="en-US" altLang="zh-CN" sz="24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化成分数，也可以把  </a:t>
            </a:r>
            <a:r>
              <a:rPr lang="zh-CN" altLang="en-US" sz="24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化</a:t>
            </a:r>
            <a:r>
              <a:rPr lang="zh-CN" altLang="en-US" sz="24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成小数。</a:t>
            </a:r>
            <a:endParaRPr lang="zh-CN" altLang="en-US" sz="2400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599891" y="2494174"/>
            <a:ext cx="266481" cy="830997"/>
            <a:chOff x="5009341" y="1398799"/>
            <a:chExt cx="266481" cy="830997"/>
          </a:xfrm>
        </p:grpSpPr>
        <p:sp>
          <p:nvSpPr>
            <p:cNvPr id="28" name="文本框 27"/>
            <p:cNvSpPr txBox="1"/>
            <p:nvPr/>
          </p:nvSpPr>
          <p:spPr>
            <a:xfrm>
              <a:off x="5009341" y="1398799"/>
              <a:ext cx="26298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5059822" y="1830173"/>
              <a:ext cx="216000" cy="0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/>
          <p:cNvGrpSpPr/>
          <p:nvPr/>
        </p:nvGrpSpPr>
        <p:grpSpPr>
          <a:xfrm>
            <a:off x="511519" y="289186"/>
            <a:ext cx="8443351" cy="4406053"/>
            <a:chOff x="511519" y="827210"/>
            <a:chExt cx="8443351" cy="4406053"/>
          </a:xfrm>
        </p:grpSpPr>
        <p:grpSp>
          <p:nvGrpSpPr>
            <p:cNvPr id="59" name="组合 58"/>
            <p:cNvGrpSpPr/>
            <p:nvPr/>
          </p:nvGrpSpPr>
          <p:grpSpPr>
            <a:xfrm>
              <a:off x="519854" y="978608"/>
              <a:ext cx="8113606" cy="4176276"/>
              <a:chOff x="699652" y="1254747"/>
              <a:chExt cx="5749886" cy="3987286"/>
            </a:xfrm>
          </p:grpSpPr>
          <p:sp>
            <p:nvSpPr>
              <p:cNvPr id="81" name="圆角矩形 80"/>
              <p:cNvSpPr/>
              <p:nvPr/>
            </p:nvSpPr>
            <p:spPr>
              <a:xfrm>
                <a:off x="699652" y="1254747"/>
                <a:ext cx="5749886" cy="3987286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82" name="圆角矩形 28"/>
              <p:cNvSpPr/>
              <p:nvPr/>
            </p:nvSpPr>
            <p:spPr>
              <a:xfrm>
                <a:off x="758908" y="1328263"/>
                <a:ext cx="5655860" cy="3879175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965829" y="827210"/>
              <a:ext cx="989041" cy="626109"/>
            </a:xfrm>
            <a:prstGeom prst="rect">
              <a:avLst/>
            </a:prstGeom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475760" y="4687655"/>
              <a:ext cx="581367" cy="509850"/>
            </a:xfrm>
            <a:prstGeom prst="rect">
              <a:avLst/>
            </a:prstGeom>
          </p:spPr>
        </p:pic>
      </p:grpSp>
      <p:sp>
        <p:nvSpPr>
          <p:cNvPr id="10" name="Rectangle 67"/>
          <p:cNvSpPr>
            <a:spLocks noChangeArrowheads="1"/>
          </p:cNvSpPr>
          <p:nvPr/>
        </p:nvSpPr>
        <p:spPr bwMode="auto">
          <a:xfrm>
            <a:off x="837274" y="1065312"/>
            <a:ext cx="3387764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(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)</a:t>
            </a:r>
            <a:r>
              <a:rPr lang="zh-CN" altLang="en-US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松鼠</a:t>
            </a:r>
            <a:r>
              <a: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欢欢的尾巴有多长？</a:t>
            </a:r>
            <a:endParaRPr lang="zh-CN" altLang="en-US" sz="20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1" name="组合 6"/>
          <p:cNvGrpSpPr/>
          <p:nvPr/>
        </p:nvGrpSpPr>
        <p:grpSpPr>
          <a:xfrm flipH="1">
            <a:off x="5085654" y="626509"/>
            <a:ext cx="3435213" cy="1340149"/>
            <a:chOff x="781050" y="1212850"/>
            <a:chExt cx="3435213" cy="1340149"/>
          </a:xfrm>
        </p:grpSpPr>
        <p:sp>
          <p:nvSpPr>
            <p:cNvPr id="12" name="AutoShape 20"/>
            <p:cNvSpPr>
              <a:spLocks noChangeArrowheads="1"/>
            </p:cNvSpPr>
            <p:nvPr/>
          </p:nvSpPr>
          <p:spPr bwMode="auto">
            <a:xfrm>
              <a:off x="2135188" y="1212850"/>
              <a:ext cx="2081075" cy="442674"/>
            </a:xfrm>
            <a:prstGeom prst="wedgeRoundRectCallout">
              <a:avLst>
                <a:gd name="adj1" fmla="val -58181"/>
                <a:gd name="adj2" fmla="val 45704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我身体长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+mj-ea"/>
                  <a:ea typeface="+mj-ea"/>
                </a:rPr>
                <a:t>.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1dm</a:t>
              </a:r>
              <a:r>
                <a:rPr lang="zh-CN" altLang="en-US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。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13" name="组合 5"/>
            <p:cNvGrpSpPr/>
            <p:nvPr/>
          </p:nvGrpSpPr>
          <p:grpSpPr>
            <a:xfrm>
              <a:off x="781050" y="1373188"/>
              <a:ext cx="1889729" cy="1179811"/>
              <a:chOff x="761276" y="1552186"/>
              <a:chExt cx="1888585" cy="1180011"/>
            </a:xfrm>
          </p:grpSpPr>
          <p:pic>
            <p:nvPicPr>
              <p:cNvPr id="14" name="Picture 42" descr="c:\users\administrator\appdata\roaming\360se6\User Data\temp\t01cea63dfdc515198d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1276" y="1552186"/>
                <a:ext cx="1351731" cy="11800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1952359" y="2090969"/>
                <a:ext cx="697502" cy="402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30000"/>
                  </a:spcBef>
                </a:pPr>
                <a:r>
                  <a:rPr lang="zh-CN" altLang="en-US" sz="2000">
                    <a:solidFill>
                      <a:srgbClr val="E7E6E6">
                        <a:lumMod val="10000"/>
                      </a:srgb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欢欢</a:t>
                </a:r>
                <a:endParaRPr lang="zh-CN" altLang="en-US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27" name="矩形 26"/>
          <p:cNvSpPr/>
          <p:nvPr/>
        </p:nvSpPr>
        <p:spPr>
          <a:xfrm>
            <a:off x="2742623" y="2541270"/>
            <a:ext cx="1755551" cy="1561609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759781" y="2541271"/>
            <a:ext cx="1620703" cy="1908292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837274" y="481351"/>
            <a:ext cx="4442540" cy="707886"/>
            <a:chOff x="1830388" y="358190"/>
            <a:chExt cx="4442540" cy="707886"/>
          </a:xfrm>
        </p:grpSpPr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1830388" y="510231"/>
              <a:ext cx="4442540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30000"/>
                </a:spcBef>
              </a:pPr>
              <a:r>
                <a:rPr lang="zh-CN" altLang="en-US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松鼠的尾巴长度约占身体长度的   。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5460365" y="358190"/>
              <a:ext cx="399098" cy="707886"/>
              <a:chOff x="3677694" y="2199773"/>
              <a:chExt cx="399098" cy="707886"/>
            </a:xfrm>
          </p:grpSpPr>
          <p:sp>
            <p:nvSpPr>
              <p:cNvPr id="30" name="TextBox 10"/>
              <p:cNvSpPr txBox="1">
                <a:spLocks noChangeArrowheads="1"/>
              </p:cNvSpPr>
              <p:nvPr/>
            </p:nvSpPr>
            <p:spPr bwMode="auto">
              <a:xfrm>
                <a:off x="3677694" y="2199773"/>
                <a:ext cx="399098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ysClr val="windowText" lastClr="000000"/>
                  </a:solidFill>
                  <a:latin typeface="宋体" panose="02010600030101010101" pitchFamily="2" charset="-122"/>
                </a:endParaRPr>
              </a:p>
            </p:txBody>
          </p:sp>
          <p:cxnSp>
            <p:nvCxnSpPr>
              <p:cNvPr id="31" name="直接连接符 30"/>
              <p:cNvCxnSpPr/>
              <p:nvPr/>
            </p:nvCxnSpPr>
            <p:spPr>
              <a:xfrm>
                <a:off x="3780564" y="2563538"/>
                <a:ext cx="216000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组合 31"/>
          <p:cNvGrpSpPr/>
          <p:nvPr/>
        </p:nvGrpSpPr>
        <p:grpSpPr>
          <a:xfrm>
            <a:off x="1450000" y="1378171"/>
            <a:ext cx="1070114" cy="707886"/>
            <a:chOff x="5590632" y="4005263"/>
            <a:chExt cx="1070114" cy="707886"/>
          </a:xfrm>
        </p:grpSpPr>
        <p:grpSp>
          <p:nvGrpSpPr>
            <p:cNvPr id="33" name="组合 32"/>
            <p:cNvGrpSpPr/>
            <p:nvPr/>
          </p:nvGrpSpPr>
          <p:grpSpPr>
            <a:xfrm>
              <a:off x="6261648" y="4005263"/>
              <a:ext cx="399098" cy="707886"/>
              <a:chOff x="3677694" y="2199773"/>
              <a:chExt cx="399098" cy="707886"/>
            </a:xfrm>
          </p:grpSpPr>
          <p:sp>
            <p:nvSpPr>
              <p:cNvPr id="35" name="TextBox 10"/>
              <p:cNvSpPr txBox="1">
                <a:spLocks noChangeArrowheads="1"/>
              </p:cNvSpPr>
              <p:nvPr/>
            </p:nvSpPr>
            <p:spPr bwMode="auto">
              <a:xfrm>
                <a:off x="3677694" y="2199773"/>
                <a:ext cx="399098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ysClr val="windowText" lastClr="000000"/>
                  </a:solidFill>
                  <a:latin typeface="宋体" panose="02010600030101010101" pitchFamily="2" charset="-122"/>
                </a:endParaRPr>
              </a:p>
            </p:txBody>
          </p:sp>
          <p:cxnSp>
            <p:nvCxnSpPr>
              <p:cNvPr id="36" name="直接连接符 35"/>
              <p:cNvCxnSpPr/>
              <p:nvPr/>
            </p:nvCxnSpPr>
            <p:spPr>
              <a:xfrm>
                <a:off x="3780565" y="2575443"/>
                <a:ext cx="193357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Rectangle 67"/>
            <p:cNvSpPr>
              <a:spLocks noChangeArrowheads="1"/>
            </p:cNvSpPr>
            <p:nvPr/>
          </p:nvSpPr>
          <p:spPr bwMode="auto">
            <a:xfrm>
              <a:off x="5590632" y="4170907"/>
              <a:ext cx="822959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30000"/>
                </a:spcBef>
              </a:pP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+mj-ea"/>
                  <a:ea typeface="+mj-ea"/>
                </a:rPr>
                <a:t>.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</a:rPr>
                <a:t>×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375830" y="1378171"/>
            <a:ext cx="1348938" cy="707886"/>
            <a:chOff x="6516462" y="4005263"/>
            <a:chExt cx="1348938" cy="707886"/>
          </a:xfrm>
        </p:grpSpPr>
        <p:sp>
          <p:nvSpPr>
            <p:cNvPr id="38" name="Rectangle 67"/>
            <p:cNvSpPr>
              <a:spLocks noChangeArrowheads="1"/>
            </p:cNvSpPr>
            <p:nvPr/>
          </p:nvSpPr>
          <p:spPr bwMode="auto">
            <a:xfrm>
              <a:off x="6516462" y="4170907"/>
              <a:ext cx="438238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30000"/>
                </a:spcBef>
              </a:pPr>
              <a:r>
                <a:rPr lang="zh-CN" altLang="en-US" sz="200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</a:rPr>
                <a:t>＝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6799288" y="4005263"/>
              <a:ext cx="528932" cy="707886"/>
              <a:chOff x="3612777" y="2199773"/>
              <a:chExt cx="528932" cy="707886"/>
            </a:xfrm>
          </p:grpSpPr>
          <p:sp>
            <p:nvSpPr>
              <p:cNvPr id="41" name="TextBox 10"/>
              <p:cNvSpPr txBox="1">
                <a:spLocks noChangeArrowheads="1"/>
              </p:cNvSpPr>
              <p:nvPr/>
            </p:nvSpPr>
            <p:spPr bwMode="auto">
              <a:xfrm>
                <a:off x="3612777" y="2199773"/>
                <a:ext cx="528932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63</a:t>
                </a:r>
                <a:endParaRPr lang="en-US" altLang="zh-CN" sz="20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40</a:t>
                </a:r>
                <a:endParaRPr lang="zh-CN" altLang="en-US" sz="2000">
                  <a:solidFill>
                    <a:sysClr val="windowText" lastClr="000000"/>
                  </a:solidFill>
                  <a:latin typeface="宋体" panose="02010600030101010101" pitchFamily="2" charset="-122"/>
                </a:endParaRPr>
              </a:p>
            </p:txBody>
          </p:sp>
          <p:cxnSp>
            <p:nvCxnSpPr>
              <p:cNvPr id="42" name="直接连接符 41"/>
              <p:cNvCxnSpPr/>
              <p:nvPr/>
            </p:nvCxnSpPr>
            <p:spPr>
              <a:xfrm>
                <a:off x="3696744" y="2575443"/>
                <a:ext cx="360000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Rectangle 67"/>
            <p:cNvSpPr>
              <a:spLocks noChangeArrowheads="1"/>
            </p:cNvSpPr>
            <p:nvPr/>
          </p:nvSpPr>
          <p:spPr bwMode="auto">
            <a:xfrm>
              <a:off x="7170681" y="4170907"/>
              <a:ext cx="694719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30000"/>
                </a:spcBef>
              </a:pP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</a:rPr>
                <a:t>(</a:t>
              </a:r>
              <a:r>
                <a:rPr lang="en-US" altLang="zh-CN" sz="2000" err="1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dm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</a:rPr>
                <a:t>)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027777" y="2555184"/>
            <a:ext cx="1070114" cy="707886"/>
            <a:chOff x="5590632" y="4005263"/>
            <a:chExt cx="1070114" cy="707886"/>
          </a:xfrm>
        </p:grpSpPr>
        <p:grpSp>
          <p:nvGrpSpPr>
            <p:cNvPr id="44" name="组合 43"/>
            <p:cNvGrpSpPr/>
            <p:nvPr/>
          </p:nvGrpSpPr>
          <p:grpSpPr>
            <a:xfrm>
              <a:off x="6261648" y="4005263"/>
              <a:ext cx="399098" cy="707886"/>
              <a:chOff x="3677694" y="2199773"/>
              <a:chExt cx="399098" cy="707886"/>
            </a:xfrm>
          </p:grpSpPr>
          <p:sp>
            <p:nvSpPr>
              <p:cNvPr id="46" name="TextBox 10"/>
              <p:cNvSpPr txBox="1">
                <a:spLocks noChangeArrowheads="1"/>
              </p:cNvSpPr>
              <p:nvPr/>
            </p:nvSpPr>
            <p:spPr bwMode="auto">
              <a:xfrm>
                <a:off x="3677694" y="2199773"/>
                <a:ext cx="399098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ysClr val="windowText" lastClr="000000"/>
                  </a:solidFill>
                  <a:latin typeface="宋体" panose="02010600030101010101" pitchFamily="2" charset="-122"/>
                </a:endParaRPr>
              </a:p>
            </p:txBody>
          </p:sp>
          <p:cxnSp>
            <p:nvCxnSpPr>
              <p:cNvPr id="47" name="直接连接符 46"/>
              <p:cNvCxnSpPr/>
              <p:nvPr/>
            </p:nvCxnSpPr>
            <p:spPr>
              <a:xfrm>
                <a:off x="3780565" y="2563538"/>
                <a:ext cx="193357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Rectangle 67"/>
            <p:cNvSpPr>
              <a:spLocks noChangeArrowheads="1"/>
            </p:cNvSpPr>
            <p:nvPr/>
          </p:nvSpPr>
          <p:spPr bwMode="auto">
            <a:xfrm>
              <a:off x="5590632" y="4170907"/>
              <a:ext cx="822959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30000"/>
                </a:spcBef>
              </a:pP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+mj-ea"/>
                  <a:ea typeface="+mj-ea"/>
                </a:rPr>
                <a:t>.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</a:rPr>
                <a:t>×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9" name="Rectangle 67"/>
          <p:cNvSpPr>
            <a:spLocks noChangeArrowheads="1"/>
          </p:cNvSpPr>
          <p:nvPr/>
        </p:nvSpPr>
        <p:spPr bwMode="auto">
          <a:xfrm>
            <a:off x="2789748" y="3149725"/>
            <a:ext cx="1592400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zh-CN" altLang="en-US" sz="2000" smtClean="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</a:rPr>
              <a:t>.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×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</a:rPr>
              <a:t>.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75</a:t>
            </a:r>
            <a:endParaRPr lang="zh-CN" altLang="en-US" sz="20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4" name="Rectangle 67"/>
          <p:cNvSpPr>
            <a:spLocks noChangeArrowheads="1"/>
          </p:cNvSpPr>
          <p:nvPr/>
        </p:nvSpPr>
        <p:spPr bwMode="auto">
          <a:xfrm>
            <a:off x="2789748" y="3605971"/>
            <a:ext cx="1079439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zh-CN" altLang="en-US" sz="2000" smtClean="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</a:rPr>
              <a:t>.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575</a:t>
            </a:r>
            <a:endParaRPr lang="zh-CN" altLang="en-US" sz="20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5164821" y="2561113"/>
            <a:ext cx="1070114" cy="707886"/>
            <a:chOff x="5590632" y="4005263"/>
            <a:chExt cx="1070114" cy="707886"/>
          </a:xfrm>
        </p:grpSpPr>
        <p:grpSp>
          <p:nvGrpSpPr>
            <p:cNvPr id="61" name="组合 60"/>
            <p:cNvGrpSpPr/>
            <p:nvPr/>
          </p:nvGrpSpPr>
          <p:grpSpPr>
            <a:xfrm>
              <a:off x="6261648" y="4005263"/>
              <a:ext cx="399098" cy="707886"/>
              <a:chOff x="3677694" y="2199773"/>
              <a:chExt cx="399098" cy="707886"/>
            </a:xfrm>
          </p:grpSpPr>
          <p:sp>
            <p:nvSpPr>
              <p:cNvPr id="63" name="TextBox 10"/>
              <p:cNvSpPr txBox="1">
                <a:spLocks noChangeArrowheads="1"/>
              </p:cNvSpPr>
              <p:nvPr/>
            </p:nvSpPr>
            <p:spPr bwMode="auto">
              <a:xfrm>
                <a:off x="3677694" y="2199773"/>
                <a:ext cx="399098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ysClr val="windowText" lastClr="000000"/>
                  </a:solidFill>
                  <a:latin typeface="宋体" panose="02010600030101010101" pitchFamily="2" charset="-122"/>
                </a:endParaRPr>
              </a:p>
            </p:txBody>
          </p:sp>
          <p:cxnSp>
            <p:nvCxnSpPr>
              <p:cNvPr id="64" name="直接连接符 63"/>
              <p:cNvCxnSpPr/>
              <p:nvPr/>
            </p:nvCxnSpPr>
            <p:spPr>
              <a:xfrm>
                <a:off x="3780565" y="2563538"/>
                <a:ext cx="193357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Rectangle 67"/>
            <p:cNvSpPr>
              <a:spLocks noChangeArrowheads="1"/>
            </p:cNvSpPr>
            <p:nvPr/>
          </p:nvSpPr>
          <p:spPr bwMode="auto">
            <a:xfrm>
              <a:off x="5590632" y="4170907"/>
              <a:ext cx="822959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30000"/>
                </a:spcBef>
              </a:pP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+mj-ea"/>
                  <a:ea typeface="+mj-ea"/>
                </a:rPr>
                <a:t>.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</a:rPr>
                <a:t>×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4882518" y="3115438"/>
            <a:ext cx="1354920" cy="708481"/>
            <a:chOff x="4279235" y="3308862"/>
            <a:chExt cx="1354920" cy="708481"/>
          </a:xfrm>
        </p:grpSpPr>
        <p:sp>
          <p:nvSpPr>
            <p:cNvPr id="65" name="Rectangle 67"/>
            <p:cNvSpPr>
              <a:spLocks noChangeArrowheads="1"/>
            </p:cNvSpPr>
            <p:nvPr/>
          </p:nvSpPr>
          <p:spPr bwMode="auto">
            <a:xfrm>
              <a:off x="4279235" y="3464307"/>
              <a:ext cx="1079439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30000"/>
                </a:spcBef>
              </a:pPr>
              <a:r>
                <a:rPr lang="zh-CN" altLang="en-US" sz="2000" smtClean="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</a:rPr>
                <a:t>＝   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</a:rPr>
                <a:t>×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5235057" y="3308862"/>
              <a:ext cx="399098" cy="707886"/>
              <a:chOff x="3677694" y="2199773"/>
              <a:chExt cx="399098" cy="707886"/>
            </a:xfrm>
          </p:grpSpPr>
          <p:sp>
            <p:nvSpPr>
              <p:cNvPr id="69" name="TextBox 10"/>
              <p:cNvSpPr txBox="1">
                <a:spLocks noChangeArrowheads="1"/>
              </p:cNvSpPr>
              <p:nvPr/>
            </p:nvSpPr>
            <p:spPr bwMode="auto">
              <a:xfrm>
                <a:off x="3677694" y="2199773"/>
                <a:ext cx="399098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ysClr val="windowText" lastClr="000000"/>
                  </a:solidFill>
                  <a:latin typeface="宋体" panose="02010600030101010101" pitchFamily="2" charset="-122"/>
                </a:endParaRPr>
              </a:p>
            </p:txBody>
          </p:sp>
          <p:cxnSp>
            <p:nvCxnSpPr>
              <p:cNvPr id="70" name="直接连接符 69"/>
              <p:cNvCxnSpPr/>
              <p:nvPr/>
            </p:nvCxnSpPr>
            <p:spPr>
              <a:xfrm>
                <a:off x="3780565" y="2563538"/>
                <a:ext cx="193357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组合 70"/>
            <p:cNvGrpSpPr/>
            <p:nvPr/>
          </p:nvGrpSpPr>
          <p:grpSpPr>
            <a:xfrm>
              <a:off x="4606705" y="3309457"/>
              <a:ext cx="467560" cy="707886"/>
              <a:chOff x="3643463" y="2199773"/>
              <a:chExt cx="467560" cy="707886"/>
            </a:xfrm>
          </p:grpSpPr>
          <p:sp>
            <p:nvSpPr>
              <p:cNvPr id="72" name="TextBox 10"/>
              <p:cNvSpPr txBox="1">
                <a:spLocks noChangeArrowheads="1"/>
              </p:cNvSpPr>
              <p:nvPr/>
            </p:nvSpPr>
            <p:spPr bwMode="auto">
              <a:xfrm>
                <a:off x="3643463" y="2199773"/>
                <a:ext cx="467560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21</a:t>
                </a:r>
                <a:endParaRPr lang="en-US" altLang="zh-CN" sz="20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10</a:t>
                </a:r>
                <a:endParaRPr lang="zh-CN" altLang="en-US" sz="2000">
                  <a:solidFill>
                    <a:sysClr val="windowText" lastClr="000000"/>
                  </a:solidFill>
                  <a:latin typeface="宋体" panose="02010600030101010101" pitchFamily="2" charset="-122"/>
                </a:endParaRPr>
              </a:p>
            </p:txBody>
          </p:sp>
          <p:cxnSp>
            <p:nvCxnSpPr>
              <p:cNvPr id="73" name="直接连接符 72"/>
              <p:cNvCxnSpPr/>
              <p:nvPr/>
            </p:nvCxnSpPr>
            <p:spPr>
              <a:xfrm>
                <a:off x="3719604" y="2563538"/>
                <a:ext cx="288000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0" name="组合 79"/>
          <p:cNvGrpSpPr/>
          <p:nvPr/>
        </p:nvGrpSpPr>
        <p:grpSpPr>
          <a:xfrm>
            <a:off x="4888062" y="3741676"/>
            <a:ext cx="795030" cy="707886"/>
            <a:chOff x="4284779" y="3986863"/>
            <a:chExt cx="795030" cy="707886"/>
          </a:xfrm>
        </p:grpSpPr>
        <p:sp>
          <p:nvSpPr>
            <p:cNvPr id="74" name="Rectangle 67"/>
            <p:cNvSpPr>
              <a:spLocks noChangeArrowheads="1"/>
            </p:cNvSpPr>
            <p:nvPr/>
          </p:nvSpPr>
          <p:spPr bwMode="auto">
            <a:xfrm>
              <a:off x="4284779" y="4141713"/>
              <a:ext cx="438238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30000"/>
                </a:spcBef>
              </a:pPr>
              <a:r>
                <a:rPr lang="zh-CN" altLang="en-US" sz="2000" smtClean="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</a:rPr>
                <a:t>＝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4612249" y="3986863"/>
              <a:ext cx="467560" cy="707886"/>
              <a:chOff x="3643463" y="2199773"/>
              <a:chExt cx="467560" cy="707886"/>
            </a:xfrm>
          </p:grpSpPr>
          <p:sp>
            <p:nvSpPr>
              <p:cNvPr id="76" name="TextBox 10"/>
              <p:cNvSpPr txBox="1">
                <a:spLocks noChangeArrowheads="1"/>
              </p:cNvSpPr>
              <p:nvPr/>
            </p:nvSpPr>
            <p:spPr bwMode="auto">
              <a:xfrm>
                <a:off x="3643463" y="2199773"/>
                <a:ext cx="467560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63</a:t>
                </a:r>
                <a:endParaRPr lang="en-US" altLang="zh-CN" sz="20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40</a:t>
                </a:r>
                <a:endParaRPr lang="zh-CN" altLang="en-US" sz="2000">
                  <a:solidFill>
                    <a:sysClr val="windowText" lastClr="000000"/>
                  </a:solidFill>
                  <a:latin typeface="宋体" panose="02010600030101010101" pitchFamily="2" charset="-122"/>
                </a:endParaRPr>
              </a:p>
            </p:txBody>
          </p:sp>
          <p:cxnSp>
            <p:nvCxnSpPr>
              <p:cNvPr id="77" name="直接连接符 76"/>
              <p:cNvCxnSpPr/>
              <p:nvPr/>
            </p:nvCxnSpPr>
            <p:spPr>
              <a:xfrm>
                <a:off x="3719604" y="2563538"/>
                <a:ext cx="288000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组合 1"/>
          <p:cNvGrpSpPr/>
          <p:nvPr/>
        </p:nvGrpSpPr>
        <p:grpSpPr>
          <a:xfrm>
            <a:off x="2223887" y="1903709"/>
            <a:ext cx="6110684" cy="707886"/>
            <a:chOff x="1203187" y="2237568"/>
            <a:chExt cx="6110684" cy="707886"/>
          </a:xfrm>
        </p:grpSpPr>
        <p:sp>
          <p:nvSpPr>
            <p:cNvPr id="51" name="Rectangle 67"/>
            <p:cNvSpPr>
              <a:spLocks noChangeArrowheads="1"/>
            </p:cNvSpPr>
            <p:nvPr/>
          </p:nvSpPr>
          <p:spPr bwMode="auto">
            <a:xfrm>
              <a:off x="1203187" y="2351348"/>
              <a:ext cx="6110684" cy="414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647700" indent="-457200" eaLnBrk="1" hangingPunct="1">
                <a:lnSpc>
                  <a:spcPct val="120000"/>
                </a:lnSpc>
              </a:pPr>
              <a:r>
                <a:rPr lang="zh-CN" altLang="en-US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答：松鼠欢欢的尾巴</a:t>
              </a:r>
              <a:r>
                <a:rPr lang="zh-CN" altLang="en-US" sz="2000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有   </a:t>
              </a:r>
              <a:r>
                <a:rPr lang="en-US" altLang="zh-CN" sz="2000" err="1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dm</a:t>
              </a:r>
              <a:r>
                <a:rPr lang="zh-CN" altLang="en-US" sz="2000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长。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3980113" y="2237568"/>
              <a:ext cx="467560" cy="707886"/>
              <a:chOff x="3643463" y="2187868"/>
              <a:chExt cx="467560" cy="707886"/>
            </a:xfrm>
          </p:grpSpPr>
          <p:sp>
            <p:nvSpPr>
              <p:cNvPr id="56" name="TextBox 10"/>
              <p:cNvSpPr txBox="1">
                <a:spLocks noChangeArrowheads="1"/>
              </p:cNvSpPr>
              <p:nvPr/>
            </p:nvSpPr>
            <p:spPr bwMode="auto">
              <a:xfrm>
                <a:off x="3643463" y="2187868"/>
                <a:ext cx="467560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63</a:t>
                </a:r>
                <a:endParaRPr lang="en-US" altLang="zh-CN" sz="20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40</a:t>
                </a:r>
                <a:endParaRPr lang="zh-CN" altLang="en-US" sz="2000">
                  <a:solidFill>
                    <a:sysClr val="windowText" lastClr="000000"/>
                  </a:solidFill>
                  <a:latin typeface="宋体" panose="02010600030101010101" pitchFamily="2" charset="-122"/>
                </a:endParaRPr>
              </a:p>
            </p:txBody>
          </p:sp>
          <p:cxnSp>
            <p:nvCxnSpPr>
              <p:cNvPr id="57" name="直接连接符 56"/>
              <p:cNvCxnSpPr/>
              <p:nvPr/>
            </p:nvCxnSpPr>
            <p:spPr>
              <a:xfrm>
                <a:off x="3719604" y="2563538"/>
                <a:ext cx="288000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49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/>
        </p:nvGrpSpPr>
        <p:grpSpPr>
          <a:xfrm>
            <a:off x="511519" y="289186"/>
            <a:ext cx="8443351" cy="4406053"/>
            <a:chOff x="511519" y="827210"/>
            <a:chExt cx="8443351" cy="4406053"/>
          </a:xfrm>
        </p:grpSpPr>
        <p:grpSp>
          <p:nvGrpSpPr>
            <p:cNvPr id="53" name="组合 52"/>
            <p:cNvGrpSpPr/>
            <p:nvPr/>
          </p:nvGrpSpPr>
          <p:grpSpPr>
            <a:xfrm>
              <a:off x="519854" y="978608"/>
              <a:ext cx="8113606" cy="4176276"/>
              <a:chOff x="699652" y="1254747"/>
              <a:chExt cx="5749886" cy="3987286"/>
            </a:xfrm>
          </p:grpSpPr>
          <p:sp>
            <p:nvSpPr>
              <p:cNvPr id="62" name="圆角矩形 61"/>
              <p:cNvSpPr/>
              <p:nvPr/>
            </p:nvSpPr>
            <p:spPr>
              <a:xfrm>
                <a:off x="699652" y="1254747"/>
                <a:ext cx="5749886" cy="3987286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63" name="圆角矩形 28"/>
              <p:cNvSpPr/>
              <p:nvPr/>
            </p:nvSpPr>
            <p:spPr>
              <a:xfrm>
                <a:off x="758908" y="1328263"/>
                <a:ext cx="5655860" cy="3879175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965829" y="827210"/>
              <a:ext cx="989041" cy="62610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475760" y="4687655"/>
              <a:ext cx="581367" cy="509850"/>
            </a:xfrm>
            <a:prstGeom prst="rect">
              <a:avLst/>
            </a:prstGeom>
          </p:spPr>
        </p:pic>
      </p:grpSp>
      <p:sp>
        <p:nvSpPr>
          <p:cNvPr id="11" name="Rectangle 67"/>
          <p:cNvSpPr>
            <a:spLocks noChangeArrowheads="1"/>
          </p:cNvSpPr>
          <p:nvPr/>
        </p:nvSpPr>
        <p:spPr bwMode="auto">
          <a:xfrm>
            <a:off x="1795463" y="2092362"/>
            <a:ext cx="3410206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(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)</a:t>
            </a:r>
            <a:r>
              <a:rPr lang="zh-CN" altLang="en-US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松鼠</a:t>
            </a:r>
            <a:r>
              <a: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乐乐的尾巴有多长？</a:t>
            </a:r>
            <a:endParaRPr lang="zh-CN" altLang="en-US" sz="20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Text Box 54"/>
          <p:cNvSpPr txBox="1">
            <a:spLocks noChangeArrowheads="1"/>
          </p:cNvSpPr>
          <p:nvPr/>
        </p:nvSpPr>
        <p:spPr bwMode="auto">
          <a:xfrm>
            <a:off x="3786545" y="3408765"/>
            <a:ext cx="2946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zh-CN" sz="18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Text Box 54"/>
          <p:cNvSpPr txBox="1">
            <a:spLocks noChangeArrowheads="1"/>
          </p:cNvSpPr>
          <p:nvPr/>
        </p:nvSpPr>
        <p:spPr bwMode="auto">
          <a:xfrm>
            <a:off x="2902397" y="2979675"/>
            <a:ext cx="5762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1800">
                <a:solidFill>
                  <a:srgbClr val="C00000"/>
                </a:solidFill>
                <a:latin typeface="+mj-ea"/>
                <a:ea typeface="+mj-ea"/>
              </a:rPr>
              <a:t>.</a:t>
            </a:r>
            <a:r>
              <a:rPr lang="en-US" altLang="zh-CN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lang="en-US" altLang="zh-CN" sz="18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Rectangle 67"/>
          <p:cNvSpPr>
            <a:spLocks noChangeArrowheads="1"/>
          </p:cNvSpPr>
          <p:nvPr/>
        </p:nvSpPr>
        <p:spPr bwMode="auto">
          <a:xfrm>
            <a:off x="2251074" y="612861"/>
            <a:ext cx="4442540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松鼠的尾巴长度约占身体长度的   。</a:t>
            </a:r>
            <a:endParaRPr lang="zh-CN" altLang="en-US" sz="20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1" name="组合 3"/>
          <p:cNvGrpSpPr/>
          <p:nvPr/>
        </p:nvGrpSpPr>
        <p:grpSpPr>
          <a:xfrm>
            <a:off x="4354133" y="741981"/>
            <a:ext cx="3798332" cy="1246267"/>
            <a:chOff x="4610893" y="2256811"/>
            <a:chExt cx="3799379" cy="1246451"/>
          </a:xfrm>
        </p:grpSpPr>
        <p:sp>
          <p:nvSpPr>
            <p:cNvPr id="32" name="AutoShape 20"/>
            <p:cNvSpPr>
              <a:spLocks noChangeArrowheads="1"/>
            </p:cNvSpPr>
            <p:nvPr/>
          </p:nvSpPr>
          <p:spPr bwMode="auto">
            <a:xfrm flipH="1">
              <a:off x="4610893" y="2613888"/>
              <a:ext cx="2005923" cy="442739"/>
            </a:xfrm>
            <a:prstGeom prst="wedgeRoundRectCallout">
              <a:avLst>
                <a:gd name="adj1" fmla="val -56505"/>
                <a:gd name="adj2" fmla="val 9167"/>
                <a:gd name="adj3" fmla="val 16667"/>
              </a:avLst>
            </a:prstGeom>
            <a:solidFill>
              <a:schemeClr val="bg1"/>
            </a:solidFill>
            <a:ln w="1270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我身体长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+mj-ea"/>
                  <a:ea typeface="+mj-ea"/>
                </a:rPr>
                <a:t>.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4dm</a:t>
              </a:r>
              <a:r>
                <a:rPr lang="zh-CN" altLang="en-US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。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33" name="Picture 51"/>
            <p:cNvPicPr>
              <a:picLocks noChangeAspect="1" noChangeArrowheads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6616816" y="2256811"/>
              <a:ext cx="1384139" cy="1246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Rectangle 67"/>
            <p:cNvSpPr>
              <a:spLocks noChangeArrowheads="1"/>
            </p:cNvSpPr>
            <p:nvPr/>
          </p:nvSpPr>
          <p:spPr bwMode="auto">
            <a:xfrm>
              <a:off x="7712155" y="3056627"/>
              <a:ext cx="698117" cy="402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30000"/>
                </a:spcBef>
              </a:pPr>
              <a:r>
                <a:rPr lang="zh-CN" altLang="en-US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乐乐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5" name="组合 6"/>
          <p:cNvGrpSpPr/>
          <p:nvPr/>
        </p:nvGrpSpPr>
        <p:grpSpPr>
          <a:xfrm>
            <a:off x="876539" y="1094420"/>
            <a:ext cx="3226277" cy="1069058"/>
            <a:chOff x="914282" y="1212850"/>
            <a:chExt cx="3226277" cy="1069058"/>
          </a:xfrm>
        </p:grpSpPr>
        <p:sp>
          <p:nvSpPr>
            <p:cNvPr id="36" name="AutoShape 20"/>
            <p:cNvSpPr>
              <a:spLocks noChangeArrowheads="1"/>
            </p:cNvSpPr>
            <p:nvPr/>
          </p:nvSpPr>
          <p:spPr bwMode="auto">
            <a:xfrm>
              <a:off x="2135189" y="1212850"/>
              <a:ext cx="2005370" cy="442674"/>
            </a:xfrm>
            <a:prstGeom prst="wedgeRoundRectCallout">
              <a:avLst>
                <a:gd name="adj1" fmla="val -58181"/>
                <a:gd name="adj2" fmla="val 45704"/>
                <a:gd name="adj3" fmla="val 16667"/>
              </a:avLst>
            </a:prstGeom>
            <a:solidFill>
              <a:schemeClr val="bg1"/>
            </a:solidFill>
            <a:ln w="1270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我身体长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+mj-ea"/>
                  <a:ea typeface="+mj-ea"/>
                </a:rPr>
                <a:t>.</a:t>
              </a:r>
              <a:r>
                <a:rPr lang="en-US" altLang="zh-CN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1dm</a:t>
              </a:r>
              <a:r>
                <a:rPr lang="zh-CN" altLang="en-US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。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37" name="组合 5"/>
            <p:cNvGrpSpPr/>
            <p:nvPr/>
          </p:nvGrpSpPr>
          <p:grpSpPr>
            <a:xfrm>
              <a:off x="914282" y="1311730"/>
              <a:ext cx="1637833" cy="970178"/>
              <a:chOff x="894427" y="1490717"/>
              <a:chExt cx="1636842" cy="970342"/>
            </a:xfrm>
          </p:grpSpPr>
          <p:pic>
            <p:nvPicPr>
              <p:cNvPr id="38" name="Picture 42" descr="c:\users\administrator\appdata\roaming\360se6\User Data\temp\t01cea63dfdc515198d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94427" y="1490717"/>
                <a:ext cx="1104847" cy="9644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9" name="Rectangle 67"/>
              <p:cNvSpPr>
                <a:spLocks noChangeArrowheads="1"/>
              </p:cNvSpPr>
              <p:nvPr/>
            </p:nvSpPr>
            <p:spPr bwMode="auto">
              <a:xfrm>
                <a:off x="1833766" y="2058700"/>
                <a:ext cx="697503" cy="402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30000"/>
                  </a:spcBef>
                </a:pPr>
                <a:r>
                  <a:rPr lang="zh-CN" altLang="en-US" sz="2000">
                    <a:solidFill>
                      <a:srgbClr val="E7E6E6">
                        <a:lumMod val="10000"/>
                      </a:srgb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欢欢</a:t>
                </a:r>
                <a:endParaRPr lang="zh-CN" altLang="en-US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5861564" y="449459"/>
            <a:ext cx="399098" cy="707886"/>
            <a:chOff x="3677694" y="2199773"/>
            <a:chExt cx="399098" cy="707886"/>
          </a:xfrm>
        </p:grpSpPr>
        <p:sp>
          <p:nvSpPr>
            <p:cNvPr id="41" name="TextBox 10"/>
            <p:cNvSpPr txBox="1">
              <a:spLocks noChangeArrowheads="1"/>
            </p:cNvSpPr>
            <p:nvPr/>
          </p:nvSpPr>
          <p:spPr bwMode="auto">
            <a:xfrm>
              <a:off x="3677694" y="2199773"/>
              <a:ext cx="399098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en-US" altLang="zh-CN" sz="2000" smtClean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eaLnBrk="1" hangingPunct="1"/>
              <a:r>
                <a:rPr lang="en-US" altLang="zh-CN" sz="20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zh-CN" altLang="en-US" sz="2000">
                <a:solidFill>
                  <a:sysClr val="windowText" lastClr="000000"/>
                </a:solidFill>
                <a:latin typeface="宋体" panose="02010600030101010101" pitchFamily="2" charset="-122"/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3780564" y="2563538"/>
              <a:ext cx="216000" cy="0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>
            <a:off x="2859088" y="2494653"/>
            <a:ext cx="1070114" cy="707886"/>
            <a:chOff x="5590632" y="4005263"/>
            <a:chExt cx="1070114" cy="707886"/>
          </a:xfrm>
        </p:grpSpPr>
        <p:grpSp>
          <p:nvGrpSpPr>
            <p:cNvPr id="44" name="组合 43"/>
            <p:cNvGrpSpPr/>
            <p:nvPr/>
          </p:nvGrpSpPr>
          <p:grpSpPr>
            <a:xfrm>
              <a:off x="6261648" y="4005263"/>
              <a:ext cx="399098" cy="707886"/>
              <a:chOff x="3677694" y="2199773"/>
              <a:chExt cx="399098" cy="707886"/>
            </a:xfrm>
          </p:grpSpPr>
          <p:sp>
            <p:nvSpPr>
              <p:cNvPr id="46" name="TextBox 10"/>
              <p:cNvSpPr txBox="1">
                <a:spLocks noChangeArrowheads="1"/>
              </p:cNvSpPr>
              <p:nvPr/>
            </p:nvSpPr>
            <p:spPr bwMode="auto">
              <a:xfrm>
                <a:off x="3677694" y="2199773"/>
                <a:ext cx="399098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ysClr val="windowText" lastClr="000000"/>
                  </a:solidFill>
                  <a:latin typeface="宋体" panose="02010600030101010101" pitchFamily="2" charset="-122"/>
                </a:endParaRPr>
              </a:p>
            </p:txBody>
          </p:sp>
          <p:cxnSp>
            <p:nvCxnSpPr>
              <p:cNvPr id="47" name="直接连接符 46"/>
              <p:cNvCxnSpPr/>
              <p:nvPr/>
            </p:nvCxnSpPr>
            <p:spPr>
              <a:xfrm>
                <a:off x="3780565" y="2563538"/>
                <a:ext cx="193357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Rectangle 67"/>
            <p:cNvSpPr>
              <a:spLocks noChangeArrowheads="1"/>
            </p:cNvSpPr>
            <p:nvPr/>
          </p:nvSpPr>
          <p:spPr bwMode="auto">
            <a:xfrm>
              <a:off x="5590632" y="4170907"/>
              <a:ext cx="822959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30000"/>
                </a:spcBef>
              </a:pP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+mj-ea"/>
                  <a:ea typeface="+mj-ea"/>
                </a:rPr>
                <a:t>.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</a:rPr>
                <a:t>×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5" name="Rectangle 67"/>
          <p:cNvSpPr>
            <a:spLocks noChangeArrowheads="1"/>
          </p:cNvSpPr>
          <p:nvPr/>
        </p:nvSpPr>
        <p:spPr bwMode="auto">
          <a:xfrm>
            <a:off x="2602608" y="3656726"/>
            <a:ext cx="1335920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zh-CN" altLang="en-US" sz="2000" smtClean="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</a:rPr>
              <a:t>.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(</a:t>
            </a:r>
            <a:r>
              <a:rPr lang="en-US" altLang="zh-CN" sz="2000" err="1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dm</a:t>
            </a:r>
            <a:r>
              <a:rPr lang="en-US" altLang="zh-CN" sz="2000" smtClean="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)</a:t>
            </a:r>
            <a:endParaRPr lang="zh-CN" altLang="en-US" sz="2000">
              <a:solidFill>
                <a:srgbClr val="E7E6E6">
                  <a:lumMod val="10000"/>
                </a:srgbClr>
              </a:solidFill>
              <a:latin typeface="宋体" panose="02010600030101010101" pitchFamily="2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2602608" y="3070211"/>
            <a:ext cx="1326594" cy="707886"/>
            <a:chOff x="2666108" y="3600908"/>
            <a:chExt cx="1326594" cy="707886"/>
          </a:xfrm>
        </p:grpSpPr>
        <p:sp>
          <p:nvSpPr>
            <p:cNvPr id="54" name="Rectangle 67"/>
            <p:cNvSpPr>
              <a:spLocks noChangeArrowheads="1"/>
            </p:cNvSpPr>
            <p:nvPr/>
          </p:nvSpPr>
          <p:spPr bwMode="auto">
            <a:xfrm>
              <a:off x="2666108" y="3731177"/>
              <a:ext cx="1079439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30000"/>
                </a:spcBef>
              </a:pPr>
              <a:r>
                <a:rPr lang="zh-CN" altLang="en-US" sz="2000" smtClean="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</a:rPr>
                <a:t>＝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+mj-ea"/>
                  <a:ea typeface="+mj-ea"/>
                </a:rPr>
                <a:t>.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</a:rPr>
                <a:t>×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3593604" y="3600908"/>
              <a:ext cx="399098" cy="707886"/>
              <a:chOff x="3677694" y="2199773"/>
              <a:chExt cx="399098" cy="707886"/>
            </a:xfrm>
          </p:grpSpPr>
          <p:sp>
            <p:nvSpPr>
              <p:cNvPr id="57" name="TextBox 10"/>
              <p:cNvSpPr txBox="1">
                <a:spLocks noChangeArrowheads="1"/>
              </p:cNvSpPr>
              <p:nvPr/>
            </p:nvSpPr>
            <p:spPr bwMode="auto">
              <a:xfrm>
                <a:off x="3677694" y="2199773"/>
                <a:ext cx="399098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ysClr val="windowText" lastClr="000000"/>
                  </a:solidFill>
                  <a:latin typeface="宋体" panose="02010600030101010101" pitchFamily="2" charset="-122"/>
                </a:endParaRPr>
              </a:p>
            </p:txBody>
          </p:sp>
          <p:cxnSp>
            <p:nvCxnSpPr>
              <p:cNvPr id="58" name="直接连接符 57"/>
              <p:cNvCxnSpPr/>
              <p:nvPr/>
            </p:nvCxnSpPr>
            <p:spPr>
              <a:xfrm>
                <a:off x="3780565" y="2563538"/>
                <a:ext cx="193357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Line 53"/>
          <p:cNvSpPr>
            <a:spLocks noChangeShapeType="1"/>
          </p:cNvSpPr>
          <p:nvPr/>
        </p:nvSpPr>
        <p:spPr bwMode="auto">
          <a:xfrm>
            <a:off x="3628053" y="3441600"/>
            <a:ext cx="203200" cy="305563"/>
          </a:xfrm>
          <a:prstGeom prst="line">
            <a:avLst/>
          </a:prstGeom>
          <a:noFill/>
          <a:ln w="12700">
            <a:solidFill>
              <a:srgbClr val="C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34A90"/>
              </a:solidFill>
            </a:endParaRPr>
          </a:p>
        </p:txBody>
      </p:sp>
      <p:sp>
        <p:nvSpPr>
          <p:cNvPr id="25" name="Line 53"/>
          <p:cNvSpPr>
            <a:spLocks noChangeShapeType="1"/>
          </p:cNvSpPr>
          <p:nvPr/>
        </p:nvSpPr>
        <p:spPr bwMode="auto">
          <a:xfrm>
            <a:off x="2859088" y="3341327"/>
            <a:ext cx="508911" cy="181976"/>
          </a:xfrm>
          <a:prstGeom prst="line">
            <a:avLst/>
          </a:prstGeom>
          <a:noFill/>
          <a:ln w="12700">
            <a:solidFill>
              <a:srgbClr val="C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34A90"/>
              </a:solidFill>
            </a:endParaRPr>
          </a:p>
        </p:txBody>
      </p:sp>
      <p:sp>
        <p:nvSpPr>
          <p:cNvPr id="48" name="Rectangle 67"/>
          <p:cNvSpPr>
            <a:spLocks noChangeArrowheads="1"/>
          </p:cNvSpPr>
          <p:nvPr/>
        </p:nvSpPr>
        <p:spPr bwMode="auto">
          <a:xfrm>
            <a:off x="2616256" y="4072100"/>
            <a:ext cx="3993699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答：松鼠乐乐的尾巴有</a:t>
            </a:r>
            <a:r>
              <a:rPr lang="en-US" altLang="zh-CN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00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</a:rPr>
              <a:t>.</a:t>
            </a:r>
            <a:r>
              <a:rPr lang="en-US" altLang="zh-CN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8dm</a:t>
            </a:r>
            <a:r>
              <a: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长。</a:t>
            </a:r>
            <a:endParaRPr lang="zh-CN" altLang="en-US" sz="20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AutoShape 20"/>
          <p:cNvSpPr>
            <a:spLocks noChangeArrowheads="1"/>
          </p:cNvSpPr>
          <p:nvPr/>
        </p:nvSpPr>
        <p:spPr bwMode="auto">
          <a:xfrm flipH="1">
            <a:off x="5303520" y="2741930"/>
            <a:ext cx="1577340" cy="782955"/>
          </a:xfrm>
          <a:prstGeom prst="wedgeRoundRectCallout">
            <a:avLst>
              <a:gd name="adj1" fmla="val -63634"/>
              <a:gd name="adj2" fmla="val 14682"/>
              <a:gd name="adj3" fmla="val 16667"/>
            </a:avLst>
          </a:prstGeom>
          <a:solidFill>
            <a:schemeClr val="bg1"/>
          </a:solidFill>
          <a:ln w="1270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这样约分</a:t>
            </a:r>
            <a:r>
              <a:rPr lang="zh-CN" altLang="en-US" sz="20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计算</a:t>
            </a:r>
            <a:r>
              <a: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真简便。</a:t>
            </a:r>
            <a:endParaRPr lang="zh-CN" altLang="en-US" sz="20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8" grpId="0"/>
      <p:bldP spid="29" grpId="0"/>
      <p:bldP spid="55" grpId="0"/>
      <p:bldP spid="26" grpId="0" animBg="1"/>
      <p:bldP spid="25" grpId="0" animBg="1"/>
      <p:bldP spid="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511519" y="588646"/>
            <a:ext cx="8399264" cy="4268514"/>
            <a:chOff x="511519" y="964749"/>
            <a:chExt cx="8399264" cy="4268514"/>
          </a:xfrm>
        </p:grpSpPr>
        <p:grpSp>
          <p:nvGrpSpPr>
            <p:cNvPr id="71" name="组合 70"/>
            <p:cNvGrpSpPr/>
            <p:nvPr/>
          </p:nvGrpSpPr>
          <p:grpSpPr>
            <a:xfrm>
              <a:off x="519854" y="1206994"/>
              <a:ext cx="8113606" cy="3947889"/>
              <a:chOff x="699652" y="1472798"/>
              <a:chExt cx="5749886" cy="3769235"/>
            </a:xfrm>
          </p:grpSpPr>
          <p:sp>
            <p:nvSpPr>
              <p:cNvPr id="74" name="圆角矩形 73"/>
              <p:cNvSpPr/>
              <p:nvPr/>
            </p:nvSpPr>
            <p:spPr>
              <a:xfrm>
                <a:off x="699652" y="1472798"/>
                <a:ext cx="5749886" cy="3769235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75" name="圆角矩形 28"/>
              <p:cNvSpPr/>
              <p:nvPr/>
            </p:nvSpPr>
            <p:spPr>
              <a:xfrm>
                <a:off x="758908" y="1540403"/>
                <a:ext cx="5655860" cy="3667037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921742" y="964749"/>
              <a:ext cx="989041" cy="626109"/>
            </a:xfrm>
            <a:prstGeom prst="rect">
              <a:avLst/>
            </a:prstGeom>
          </p:spPr>
        </p:pic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475760" y="4687655"/>
              <a:ext cx="581367" cy="509850"/>
            </a:xfrm>
            <a:prstGeom prst="rect">
              <a:avLst/>
            </a:prstGeom>
          </p:spPr>
        </p:pic>
      </p:grp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971551" y="973800"/>
            <a:ext cx="26812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小数乘分数怎样计算？</a:t>
            </a:r>
            <a:endParaRPr lang="zh-CN" altLang="en-US" sz="20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1054628" y="3122586"/>
            <a:ext cx="5834930" cy="784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18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小数</a:t>
            </a:r>
            <a:r>
              <a:rPr lang="zh-CN" altLang="en-US" sz="18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乘分数的计算方法：</a:t>
            </a:r>
            <a:endParaRPr lang="zh-CN" altLang="en-US" sz="18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zh-CN" sz="1800" smtClean="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(</a:t>
            </a:r>
            <a:r>
              <a:rPr lang="en-US" altLang="zh-CN" sz="18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1800" smtClean="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)</a:t>
            </a:r>
            <a:r>
              <a:rPr lang="zh-CN" altLang="en-US" sz="18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算式</a:t>
            </a:r>
            <a:r>
              <a:rPr lang="zh-CN" altLang="en-US" sz="18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中的分数能化成小数的可以化成小数进行计算</a:t>
            </a:r>
            <a:r>
              <a:rPr lang="zh-CN" altLang="en-US" sz="18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en-US" altLang="zh-CN" sz="18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1069956" y="4232584"/>
            <a:ext cx="39911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800" smtClean="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(</a:t>
            </a:r>
            <a:r>
              <a:rPr lang="en-US" altLang="zh-CN" sz="18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1800" smtClean="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)</a:t>
            </a:r>
            <a:r>
              <a:rPr lang="zh-CN" altLang="en-US" sz="18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能</a:t>
            </a:r>
            <a:r>
              <a:rPr lang="zh-CN" altLang="en-US" sz="18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约分的先</a:t>
            </a:r>
            <a:r>
              <a:rPr lang="zh-CN" altLang="en-US" sz="18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约分，</a:t>
            </a:r>
            <a:r>
              <a:rPr lang="zh-CN" altLang="en-US" sz="18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再计算。</a:t>
            </a:r>
            <a:endParaRPr lang="en-US" altLang="zh-CN" sz="18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1061202" y="3895709"/>
            <a:ext cx="39911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800" smtClean="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(</a:t>
            </a:r>
            <a:r>
              <a:rPr lang="en-US" altLang="zh-CN" sz="18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1800" smtClean="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)</a:t>
            </a:r>
            <a:r>
              <a:rPr lang="zh-CN" altLang="en-US" sz="18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把</a:t>
            </a:r>
            <a:r>
              <a:rPr lang="zh-CN" altLang="en-US" sz="18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算式中的小数化成分数；</a:t>
            </a:r>
            <a:endParaRPr lang="en-US" altLang="zh-CN" sz="18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1175325" y="1335190"/>
            <a:ext cx="1646351" cy="1549196"/>
            <a:chOff x="1175325" y="1462190"/>
            <a:chExt cx="1646351" cy="1549196"/>
          </a:xfrm>
        </p:grpSpPr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1195901" y="2154818"/>
              <a:ext cx="1625775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30000"/>
                </a:spcBef>
                <a:buFont typeface="Arial" panose="020B0604020202020204" pitchFamily="34" charset="0"/>
                <a:buNone/>
              </a:pPr>
              <a:r>
                <a:rPr lang="zh-CN" altLang="en-US" sz="2000" smtClean="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  <a:cs typeface="Arial" panose="020B0604020202020204" pitchFamily="34" charset="0"/>
                </a:rPr>
                <a:t>＝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Arial" panose="020B0604020202020204" pitchFamily="34" charset="0"/>
                </a:rPr>
                <a:t>2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+mj-ea"/>
                  <a:ea typeface="+mj-ea"/>
                  <a:cs typeface="Arial" panose="020B0604020202020204" pitchFamily="34" charset="0"/>
                </a:rPr>
                <a:t>.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Arial" panose="020B0604020202020204" pitchFamily="34" charset="0"/>
                </a:rPr>
                <a:t>1×0.75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1175325" y="2609095"/>
              <a:ext cx="1625775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30000"/>
                </a:spcBef>
              </a:pPr>
              <a:r>
                <a:rPr lang="zh-CN" altLang="en-US" sz="2000" smtClean="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  <a:cs typeface="Arial" panose="020B0604020202020204" pitchFamily="34" charset="0"/>
                </a:rPr>
                <a:t>＝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Arial" panose="020B0604020202020204" pitchFamily="34" charset="0"/>
                </a:rPr>
                <a:t>1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+mj-ea"/>
                  <a:ea typeface="+mj-ea"/>
                  <a:cs typeface="Arial" panose="020B0604020202020204" pitchFamily="34" charset="0"/>
                </a:rPr>
                <a:t>.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Arial" panose="020B0604020202020204" pitchFamily="34" charset="0"/>
                </a:rPr>
                <a:t>575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1475254" y="1462190"/>
              <a:ext cx="1070114" cy="707886"/>
              <a:chOff x="5590632" y="4005263"/>
              <a:chExt cx="1070114" cy="707886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6261648" y="4005263"/>
                <a:ext cx="399098" cy="707886"/>
                <a:chOff x="3677694" y="2199773"/>
                <a:chExt cx="399098" cy="707886"/>
              </a:xfrm>
            </p:grpSpPr>
            <p:sp>
              <p:nvSpPr>
                <p:cNvPr id="29" name="TextBox 10"/>
                <p:cNvSpPr txBox="1">
                  <a:spLocks noChangeArrowheads="1"/>
                </p:cNvSpPr>
                <p:nvPr/>
              </p:nvSpPr>
              <p:spPr bwMode="auto">
                <a:xfrm>
                  <a:off x="3677694" y="2199773"/>
                  <a:ext cx="399098" cy="7078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2000" smtClean="0">
                      <a:solidFill>
                        <a:sysClr val="windowText" lastClr="0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3</a:t>
                  </a:r>
                  <a:endPara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  <a:p>
                  <a:pPr algn="ctr" eaLnBrk="1" hangingPunct="1"/>
                  <a:r>
                    <a:rPr lang="en-US" altLang="zh-CN" sz="2000" smtClean="0">
                      <a:solidFill>
                        <a:sysClr val="windowText" lastClr="0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4</a:t>
                  </a:r>
                  <a:endParaRPr lang="zh-CN" altLang="en-US" sz="2000">
                    <a:solidFill>
                      <a:sysClr val="windowText" lastClr="000000"/>
                    </a:solidFill>
                    <a:latin typeface="宋体" panose="02010600030101010101" pitchFamily="2" charset="-122"/>
                  </a:endParaRPr>
                </a:p>
              </p:txBody>
            </p:sp>
            <p:cxnSp>
              <p:nvCxnSpPr>
                <p:cNvPr id="30" name="直接连接符 29"/>
                <p:cNvCxnSpPr/>
                <p:nvPr/>
              </p:nvCxnSpPr>
              <p:spPr>
                <a:xfrm>
                  <a:off x="3780565" y="2563538"/>
                  <a:ext cx="193357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Rectangle 67"/>
              <p:cNvSpPr>
                <a:spLocks noChangeArrowheads="1"/>
              </p:cNvSpPr>
              <p:nvPr/>
            </p:nvSpPr>
            <p:spPr bwMode="auto">
              <a:xfrm>
                <a:off x="5590632" y="4170907"/>
                <a:ext cx="822959" cy="402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30000"/>
                  </a:spcBef>
                </a:pPr>
                <a:r>
                  <a:rPr lang="en-US" altLang="zh-CN" sz="2000">
                    <a:solidFill>
                      <a:srgbClr val="E7E6E6">
                        <a:lumMod val="10000"/>
                      </a:srgb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r>
                  <a:rPr lang="en-US" altLang="zh-CN" sz="2000">
                    <a:solidFill>
                      <a:srgbClr val="E7E6E6">
                        <a:lumMod val="10000"/>
                      </a:srgbClr>
                    </a:solidFill>
                    <a:latin typeface="+mj-ea"/>
                    <a:ea typeface="+mj-ea"/>
                  </a:rPr>
                  <a:t>.</a:t>
                </a:r>
                <a:r>
                  <a:rPr lang="en-US" altLang="zh-CN" sz="2000">
                    <a:solidFill>
                      <a:srgbClr val="E7E6E6">
                        <a:lumMod val="10000"/>
                      </a:srgb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r>
                  <a:rPr lang="en-US" altLang="zh-CN" sz="2000">
                    <a:solidFill>
                      <a:srgbClr val="E7E6E6">
                        <a:lumMod val="10000"/>
                      </a:srgbClr>
                    </a:solidFill>
                    <a:latin typeface="宋体" panose="02010600030101010101" pitchFamily="2" charset="-122"/>
                  </a:rPr>
                  <a:t>×</a:t>
                </a:r>
                <a:endParaRPr lang="zh-CN" altLang="en-US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3685659" y="1355033"/>
            <a:ext cx="1354920" cy="1977102"/>
            <a:chOff x="3685659" y="1482033"/>
            <a:chExt cx="1354920" cy="1977102"/>
          </a:xfrm>
        </p:grpSpPr>
        <p:grpSp>
          <p:nvGrpSpPr>
            <p:cNvPr id="32" name="组合 31"/>
            <p:cNvGrpSpPr/>
            <p:nvPr/>
          </p:nvGrpSpPr>
          <p:grpSpPr>
            <a:xfrm>
              <a:off x="3967962" y="1482033"/>
              <a:ext cx="1070114" cy="707886"/>
              <a:chOff x="5590632" y="4005263"/>
              <a:chExt cx="1070114" cy="707886"/>
            </a:xfrm>
          </p:grpSpPr>
          <p:grpSp>
            <p:nvGrpSpPr>
              <p:cNvPr id="33" name="组合 32"/>
              <p:cNvGrpSpPr/>
              <p:nvPr/>
            </p:nvGrpSpPr>
            <p:grpSpPr>
              <a:xfrm>
                <a:off x="6261648" y="4005263"/>
                <a:ext cx="399098" cy="707886"/>
                <a:chOff x="3677694" y="2199773"/>
                <a:chExt cx="399098" cy="707886"/>
              </a:xfrm>
            </p:grpSpPr>
            <p:sp>
              <p:nvSpPr>
                <p:cNvPr id="35" name="TextBox 10"/>
                <p:cNvSpPr txBox="1">
                  <a:spLocks noChangeArrowheads="1"/>
                </p:cNvSpPr>
                <p:nvPr/>
              </p:nvSpPr>
              <p:spPr bwMode="auto">
                <a:xfrm>
                  <a:off x="3677694" y="2199773"/>
                  <a:ext cx="399098" cy="7078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2000" smtClean="0">
                      <a:solidFill>
                        <a:sysClr val="windowText" lastClr="0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3</a:t>
                  </a:r>
                  <a:endPara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  <a:p>
                  <a:pPr algn="ctr" eaLnBrk="1" hangingPunct="1"/>
                  <a:r>
                    <a:rPr lang="en-US" altLang="zh-CN" sz="2000" smtClean="0">
                      <a:solidFill>
                        <a:sysClr val="windowText" lastClr="0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4</a:t>
                  </a:r>
                  <a:endParaRPr lang="zh-CN" altLang="en-US" sz="2000">
                    <a:solidFill>
                      <a:sysClr val="windowText" lastClr="000000"/>
                    </a:solidFill>
                    <a:latin typeface="宋体" panose="02010600030101010101" pitchFamily="2" charset="-122"/>
                  </a:endParaRPr>
                </a:p>
              </p:txBody>
            </p:sp>
            <p:cxnSp>
              <p:nvCxnSpPr>
                <p:cNvPr id="36" name="直接连接符 35"/>
                <p:cNvCxnSpPr/>
                <p:nvPr/>
              </p:nvCxnSpPr>
              <p:spPr>
                <a:xfrm>
                  <a:off x="3780565" y="2563538"/>
                  <a:ext cx="193357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" name="Rectangle 67"/>
              <p:cNvSpPr>
                <a:spLocks noChangeArrowheads="1"/>
              </p:cNvSpPr>
              <p:nvPr/>
            </p:nvSpPr>
            <p:spPr bwMode="auto">
              <a:xfrm>
                <a:off x="5590632" y="4170907"/>
                <a:ext cx="822959" cy="402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30000"/>
                  </a:spcBef>
                </a:pPr>
                <a:r>
                  <a:rPr lang="en-US" altLang="zh-CN" sz="2000">
                    <a:solidFill>
                      <a:srgbClr val="E7E6E6">
                        <a:lumMod val="10000"/>
                      </a:srgb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r>
                  <a:rPr lang="en-US" altLang="zh-CN" sz="2000">
                    <a:solidFill>
                      <a:srgbClr val="E7E6E6">
                        <a:lumMod val="10000"/>
                      </a:srgbClr>
                    </a:solidFill>
                    <a:latin typeface="+mj-ea"/>
                    <a:ea typeface="+mj-ea"/>
                  </a:rPr>
                  <a:t>.</a:t>
                </a:r>
                <a:r>
                  <a:rPr lang="en-US" altLang="zh-CN" sz="2000">
                    <a:solidFill>
                      <a:srgbClr val="E7E6E6">
                        <a:lumMod val="10000"/>
                      </a:srgb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r>
                  <a:rPr lang="en-US" altLang="zh-CN" sz="2000">
                    <a:solidFill>
                      <a:srgbClr val="E7E6E6">
                        <a:lumMod val="10000"/>
                      </a:srgbClr>
                    </a:solidFill>
                    <a:latin typeface="宋体" panose="02010600030101010101" pitchFamily="2" charset="-122"/>
                  </a:rPr>
                  <a:t>×</a:t>
                </a:r>
                <a:endParaRPr lang="zh-CN" altLang="en-US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37" name="Rectangle 67"/>
            <p:cNvSpPr>
              <a:spLocks noChangeArrowheads="1"/>
            </p:cNvSpPr>
            <p:nvPr/>
          </p:nvSpPr>
          <p:spPr bwMode="auto">
            <a:xfrm>
              <a:off x="3685659" y="2228693"/>
              <a:ext cx="1079439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30000"/>
                </a:spcBef>
              </a:pPr>
              <a:r>
                <a:rPr lang="zh-CN" altLang="en-US" sz="2000" smtClean="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</a:rPr>
                <a:t>＝   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</a:rPr>
                <a:t>×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4641481" y="2073248"/>
              <a:ext cx="399098" cy="707886"/>
              <a:chOff x="3677694" y="2199773"/>
              <a:chExt cx="399098" cy="707886"/>
            </a:xfrm>
          </p:grpSpPr>
          <p:sp>
            <p:nvSpPr>
              <p:cNvPr id="39" name="TextBox 10"/>
              <p:cNvSpPr txBox="1">
                <a:spLocks noChangeArrowheads="1"/>
              </p:cNvSpPr>
              <p:nvPr/>
            </p:nvSpPr>
            <p:spPr bwMode="auto">
              <a:xfrm>
                <a:off x="3677694" y="2199773"/>
                <a:ext cx="399098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ysClr val="windowText" lastClr="000000"/>
                  </a:solidFill>
                  <a:latin typeface="宋体" panose="02010600030101010101" pitchFamily="2" charset="-122"/>
                </a:endParaRPr>
              </a:p>
            </p:txBody>
          </p:sp>
          <p:cxnSp>
            <p:nvCxnSpPr>
              <p:cNvPr id="40" name="直接连接符 39"/>
              <p:cNvCxnSpPr/>
              <p:nvPr/>
            </p:nvCxnSpPr>
            <p:spPr>
              <a:xfrm>
                <a:off x="3780565" y="2563538"/>
                <a:ext cx="193357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组合 40"/>
            <p:cNvGrpSpPr/>
            <p:nvPr/>
          </p:nvGrpSpPr>
          <p:grpSpPr>
            <a:xfrm>
              <a:off x="4013129" y="2073843"/>
              <a:ext cx="467560" cy="707886"/>
              <a:chOff x="3643463" y="2199773"/>
              <a:chExt cx="467560" cy="707886"/>
            </a:xfrm>
          </p:grpSpPr>
          <p:sp>
            <p:nvSpPr>
              <p:cNvPr id="42" name="TextBox 10"/>
              <p:cNvSpPr txBox="1">
                <a:spLocks noChangeArrowheads="1"/>
              </p:cNvSpPr>
              <p:nvPr/>
            </p:nvSpPr>
            <p:spPr bwMode="auto">
              <a:xfrm>
                <a:off x="3643463" y="2199773"/>
                <a:ext cx="467560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21</a:t>
                </a:r>
                <a:endParaRPr lang="en-US" altLang="zh-CN" sz="20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10</a:t>
                </a:r>
                <a:endParaRPr lang="zh-CN" altLang="en-US" sz="2000">
                  <a:solidFill>
                    <a:sysClr val="windowText" lastClr="000000"/>
                  </a:solidFill>
                  <a:latin typeface="宋体" panose="02010600030101010101" pitchFamily="2" charset="-122"/>
                </a:endParaRPr>
              </a:p>
            </p:txBody>
          </p:sp>
          <p:cxnSp>
            <p:nvCxnSpPr>
              <p:cNvPr id="43" name="直接连接符 42"/>
              <p:cNvCxnSpPr/>
              <p:nvPr/>
            </p:nvCxnSpPr>
            <p:spPr>
              <a:xfrm>
                <a:off x="3719604" y="2563538"/>
                <a:ext cx="288000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Rectangle 67"/>
            <p:cNvSpPr>
              <a:spLocks noChangeArrowheads="1"/>
            </p:cNvSpPr>
            <p:nvPr/>
          </p:nvSpPr>
          <p:spPr bwMode="auto">
            <a:xfrm>
              <a:off x="3691203" y="2906099"/>
              <a:ext cx="438238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30000"/>
                </a:spcBef>
              </a:pPr>
              <a:r>
                <a:rPr lang="zh-CN" altLang="en-US" sz="2000" smtClean="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</a:rPr>
                <a:t>＝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4018673" y="2751249"/>
              <a:ext cx="467560" cy="707886"/>
              <a:chOff x="3643463" y="2199773"/>
              <a:chExt cx="467560" cy="707886"/>
            </a:xfrm>
          </p:grpSpPr>
          <p:sp>
            <p:nvSpPr>
              <p:cNvPr id="46" name="TextBox 10"/>
              <p:cNvSpPr txBox="1">
                <a:spLocks noChangeArrowheads="1"/>
              </p:cNvSpPr>
              <p:nvPr/>
            </p:nvSpPr>
            <p:spPr bwMode="auto">
              <a:xfrm>
                <a:off x="3643463" y="2199773"/>
                <a:ext cx="467560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63</a:t>
                </a:r>
                <a:endParaRPr lang="en-US" altLang="zh-CN" sz="20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40</a:t>
                </a:r>
                <a:endParaRPr lang="zh-CN" altLang="en-US" sz="2000">
                  <a:solidFill>
                    <a:sysClr val="windowText" lastClr="000000"/>
                  </a:solidFill>
                  <a:latin typeface="宋体" panose="02010600030101010101" pitchFamily="2" charset="-122"/>
                </a:endParaRPr>
              </a:p>
            </p:txBody>
          </p:sp>
          <p:cxnSp>
            <p:nvCxnSpPr>
              <p:cNvPr id="47" name="直接连接符 46"/>
              <p:cNvCxnSpPr/>
              <p:nvPr/>
            </p:nvCxnSpPr>
            <p:spPr>
              <a:xfrm>
                <a:off x="3719604" y="2563538"/>
                <a:ext cx="288000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4" name="组合 63"/>
          <p:cNvGrpSpPr/>
          <p:nvPr/>
        </p:nvGrpSpPr>
        <p:grpSpPr>
          <a:xfrm>
            <a:off x="6124166" y="1349307"/>
            <a:ext cx="1326594" cy="1564364"/>
            <a:chOff x="6124166" y="1476307"/>
            <a:chExt cx="1326594" cy="1564364"/>
          </a:xfrm>
        </p:grpSpPr>
        <p:sp>
          <p:nvSpPr>
            <p:cNvPr id="48" name="Text Box 54"/>
            <p:cNvSpPr txBox="1">
              <a:spLocks noChangeArrowheads="1"/>
            </p:cNvSpPr>
            <p:nvPr/>
          </p:nvSpPr>
          <p:spPr bwMode="auto">
            <a:xfrm>
              <a:off x="7101301" y="2557126"/>
              <a:ext cx="279857" cy="337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16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16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9" name="Text Box 54"/>
            <p:cNvSpPr txBox="1">
              <a:spLocks noChangeArrowheads="1"/>
            </p:cNvSpPr>
            <p:nvPr/>
          </p:nvSpPr>
          <p:spPr bwMode="auto">
            <a:xfrm>
              <a:off x="6385855" y="1967635"/>
              <a:ext cx="57626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18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0</a:t>
              </a:r>
              <a:r>
                <a:rPr lang="en-US" altLang="zh-CN" sz="1800">
                  <a:solidFill>
                    <a:srgbClr val="C00000"/>
                  </a:solidFill>
                  <a:latin typeface="+mj-ea"/>
                  <a:ea typeface="+mj-ea"/>
                </a:rPr>
                <a:t>.</a:t>
              </a:r>
              <a:r>
                <a:rPr lang="en-US" altLang="zh-CN" sz="18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endParaRPr lang="en-US" altLang="zh-CN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6380646" y="1476307"/>
              <a:ext cx="1070114" cy="707886"/>
              <a:chOff x="5590632" y="4005263"/>
              <a:chExt cx="1070114" cy="707886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6261648" y="4005263"/>
                <a:ext cx="399098" cy="707886"/>
                <a:chOff x="3677694" y="2199773"/>
                <a:chExt cx="399098" cy="707886"/>
              </a:xfrm>
            </p:grpSpPr>
            <p:sp>
              <p:nvSpPr>
                <p:cNvPr id="53" name="TextBox 10"/>
                <p:cNvSpPr txBox="1">
                  <a:spLocks noChangeArrowheads="1"/>
                </p:cNvSpPr>
                <p:nvPr/>
              </p:nvSpPr>
              <p:spPr bwMode="auto">
                <a:xfrm>
                  <a:off x="3677694" y="2199773"/>
                  <a:ext cx="399098" cy="7078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2000" smtClean="0">
                      <a:solidFill>
                        <a:sysClr val="windowText" lastClr="0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3</a:t>
                  </a:r>
                  <a:endPara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  <a:p>
                  <a:pPr algn="ctr" eaLnBrk="1" hangingPunct="1"/>
                  <a:r>
                    <a:rPr lang="en-US" altLang="zh-CN" sz="2000" smtClean="0">
                      <a:solidFill>
                        <a:sysClr val="windowText" lastClr="0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4</a:t>
                  </a:r>
                  <a:endParaRPr lang="zh-CN" altLang="en-US" sz="2000">
                    <a:solidFill>
                      <a:sysClr val="windowText" lastClr="000000"/>
                    </a:solidFill>
                    <a:latin typeface="宋体" panose="02010600030101010101" pitchFamily="2" charset="-122"/>
                  </a:endParaRPr>
                </a:p>
              </p:txBody>
            </p:sp>
            <p:cxnSp>
              <p:nvCxnSpPr>
                <p:cNvPr id="54" name="直接连接符 53"/>
                <p:cNvCxnSpPr/>
                <p:nvPr/>
              </p:nvCxnSpPr>
              <p:spPr>
                <a:xfrm>
                  <a:off x="3780565" y="2563538"/>
                  <a:ext cx="193357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2" name="Rectangle 67"/>
              <p:cNvSpPr>
                <a:spLocks noChangeArrowheads="1"/>
              </p:cNvSpPr>
              <p:nvPr/>
            </p:nvSpPr>
            <p:spPr bwMode="auto">
              <a:xfrm>
                <a:off x="5590632" y="4170907"/>
                <a:ext cx="822959" cy="402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30000"/>
                  </a:spcBef>
                </a:pPr>
                <a:r>
                  <a:rPr lang="en-US" altLang="zh-CN" sz="2000" smtClean="0">
                    <a:solidFill>
                      <a:srgbClr val="E7E6E6">
                        <a:lumMod val="10000"/>
                      </a:srgb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r>
                  <a:rPr lang="en-US" altLang="zh-CN" sz="2000" smtClean="0">
                    <a:solidFill>
                      <a:srgbClr val="E7E6E6">
                        <a:lumMod val="10000"/>
                      </a:srgbClr>
                    </a:solidFill>
                    <a:latin typeface="+mj-ea"/>
                    <a:ea typeface="+mj-ea"/>
                  </a:rPr>
                  <a:t>.</a:t>
                </a:r>
                <a:r>
                  <a:rPr lang="en-US" altLang="zh-CN" sz="2000" smtClean="0">
                    <a:solidFill>
                      <a:srgbClr val="E7E6E6">
                        <a:lumMod val="10000"/>
                      </a:srgb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r>
                  <a:rPr lang="en-US" altLang="zh-CN" sz="2000" smtClean="0">
                    <a:solidFill>
                      <a:srgbClr val="E7E6E6">
                        <a:lumMod val="10000"/>
                      </a:srgbClr>
                    </a:solidFill>
                    <a:latin typeface="宋体" panose="02010600030101010101" pitchFamily="2" charset="-122"/>
                  </a:rPr>
                  <a:t>×</a:t>
                </a:r>
                <a:endParaRPr lang="zh-CN" altLang="en-US" sz="200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55" name="Rectangle 67"/>
            <p:cNvSpPr>
              <a:spLocks noChangeArrowheads="1"/>
            </p:cNvSpPr>
            <p:nvPr/>
          </p:nvSpPr>
          <p:spPr bwMode="auto">
            <a:xfrm>
              <a:off x="6124166" y="2182134"/>
              <a:ext cx="1079439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30000"/>
                </a:spcBef>
              </a:pPr>
              <a:r>
                <a:rPr lang="zh-CN" altLang="en-US" sz="2000" smtClean="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</a:rPr>
                <a:t>＝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+mj-ea"/>
                  <a:ea typeface="+mj-ea"/>
                </a:rPr>
                <a:t>.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</a:rPr>
                <a:t>×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6" name="Rectangle 67"/>
            <p:cNvSpPr>
              <a:spLocks noChangeArrowheads="1"/>
            </p:cNvSpPr>
            <p:nvPr/>
          </p:nvSpPr>
          <p:spPr bwMode="auto">
            <a:xfrm>
              <a:off x="6124166" y="2638380"/>
              <a:ext cx="822959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30000"/>
                </a:spcBef>
              </a:pPr>
              <a:r>
                <a:rPr lang="zh-CN" altLang="en-US" sz="2000" smtClean="0">
                  <a:solidFill>
                    <a:srgbClr val="E7E6E6">
                      <a:lumMod val="10000"/>
                    </a:srgbClr>
                  </a:solidFill>
                  <a:latin typeface="宋体" panose="02010600030101010101" pitchFamily="2" charset="-122"/>
                </a:rPr>
                <a:t>＝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+mj-ea"/>
                  <a:ea typeface="+mj-ea"/>
                </a:rPr>
                <a:t>.</a:t>
              </a:r>
              <a:r>
                <a:rPr lang="en-US" altLang="zh-CN" sz="2000" smtClean="0">
                  <a:solidFill>
                    <a:srgbClr val="E7E6E6">
                      <a:lumMod val="1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8</a:t>
              </a:r>
              <a:endParaRPr lang="zh-CN" altLang="en-US" sz="200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7051662" y="2051865"/>
              <a:ext cx="399098" cy="707886"/>
              <a:chOff x="3677694" y="2199773"/>
              <a:chExt cx="399098" cy="707886"/>
            </a:xfrm>
          </p:grpSpPr>
          <p:sp>
            <p:nvSpPr>
              <p:cNvPr id="58" name="TextBox 10"/>
              <p:cNvSpPr txBox="1">
                <a:spLocks noChangeArrowheads="1"/>
              </p:cNvSpPr>
              <p:nvPr/>
            </p:nvSpPr>
            <p:spPr bwMode="auto">
              <a:xfrm>
                <a:off x="3677694" y="2199773"/>
                <a:ext cx="399098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/>
                <a:r>
                  <a:rPr lang="en-US" altLang="zh-CN" sz="2000" smtClea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ysClr val="windowText" lastClr="000000"/>
                  </a:solidFill>
                  <a:latin typeface="宋体" panose="02010600030101010101" pitchFamily="2" charset="-122"/>
                </a:endParaRPr>
              </a:p>
            </p:txBody>
          </p:sp>
          <p:cxnSp>
            <p:nvCxnSpPr>
              <p:cNvPr id="59" name="直接连接符 58"/>
              <p:cNvCxnSpPr/>
              <p:nvPr/>
            </p:nvCxnSpPr>
            <p:spPr>
              <a:xfrm>
                <a:off x="3780565" y="2563538"/>
                <a:ext cx="193357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Line 53"/>
            <p:cNvSpPr>
              <a:spLocks noChangeShapeType="1"/>
            </p:cNvSpPr>
            <p:nvPr/>
          </p:nvSpPr>
          <p:spPr bwMode="auto">
            <a:xfrm>
              <a:off x="7149611" y="2423254"/>
              <a:ext cx="203200" cy="305563"/>
            </a:xfrm>
            <a:prstGeom prst="line">
              <a:avLst/>
            </a:prstGeom>
            <a:noFill/>
            <a:ln w="12700">
              <a:solidFill>
                <a:srgbClr val="C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34A90"/>
                </a:solidFill>
              </a:endParaRPr>
            </a:p>
          </p:txBody>
        </p:sp>
        <p:sp>
          <p:nvSpPr>
            <p:cNvPr id="61" name="Line 53"/>
            <p:cNvSpPr>
              <a:spLocks noChangeShapeType="1"/>
            </p:cNvSpPr>
            <p:nvPr/>
          </p:nvSpPr>
          <p:spPr bwMode="auto">
            <a:xfrm>
              <a:off x="6380646" y="2322981"/>
              <a:ext cx="508911" cy="181976"/>
            </a:xfrm>
            <a:prstGeom prst="line">
              <a:avLst/>
            </a:prstGeom>
            <a:noFill/>
            <a:ln w="12700">
              <a:solidFill>
                <a:srgbClr val="C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34A90"/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866701" y="306731"/>
            <a:ext cx="1479118" cy="459360"/>
            <a:chOff x="540152" y="650222"/>
            <a:chExt cx="1479118" cy="459360"/>
          </a:xfrm>
        </p:grpSpPr>
        <p:grpSp>
          <p:nvGrpSpPr>
            <p:cNvPr id="66" name="组合 65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68" name="圆角矩形 67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FC74A8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67" name="Rectangle 4"/>
            <p:cNvSpPr>
              <a:spLocks noChangeArrowheads="1"/>
            </p:cNvSpPr>
            <p:nvPr/>
          </p:nvSpPr>
          <p:spPr bwMode="auto">
            <a:xfrm>
              <a:off x="556269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讨论交流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组合 61"/>
          <p:cNvGrpSpPr/>
          <p:nvPr/>
        </p:nvGrpSpPr>
        <p:grpSpPr>
          <a:xfrm>
            <a:off x="394368" y="1075157"/>
            <a:ext cx="8531508" cy="3522737"/>
            <a:chOff x="423362" y="827210"/>
            <a:chExt cx="8531508" cy="3522737"/>
          </a:xfrm>
        </p:grpSpPr>
        <p:grpSp>
          <p:nvGrpSpPr>
            <p:cNvPr id="63" name="组合 62"/>
            <p:cNvGrpSpPr/>
            <p:nvPr/>
          </p:nvGrpSpPr>
          <p:grpSpPr>
            <a:xfrm>
              <a:off x="519854" y="1089120"/>
              <a:ext cx="8113606" cy="3125188"/>
              <a:chOff x="699652" y="1360258"/>
              <a:chExt cx="5749886" cy="2983763"/>
            </a:xfrm>
          </p:grpSpPr>
          <p:sp>
            <p:nvSpPr>
              <p:cNvPr id="66" name="圆角矩形 65"/>
              <p:cNvSpPr/>
              <p:nvPr/>
            </p:nvSpPr>
            <p:spPr>
              <a:xfrm>
                <a:off x="699652" y="1360258"/>
                <a:ext cx="5749886" cy="2983763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67" name="圆角矩形 28"/>
              <p:cNvSpPr/>
              <p:nvPr/>
            </p:nvSpPr>
            <p:spPr>
              <a:xfrm>
                <a:off x="758908" y="1430915"/>
                <a:ext cx="5655860" cy="2866990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965829" y="827210"/>
              <a:ext cx="989041" cy="626109"/>
            </a:xfrm>
            <a:prstGeom prst="rect">
              <a:avLst/>
            </a:prstGeom>
          </p:spPr>
        </p:pic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387603" y="3804339"/>
              <a:ext cx="581367" cy="509850"/>
            </a:xfrm>
            <a:prstGeom prst="rect">
              <a:avLst/>
            </a:prstGeom>
          </p:spPr>
        </p:pic>
      </p:grpSp>
      <p:sp>
        <p:nvSpPr>
          <p:cNvPr id="13" name="Rectangle 67"/>
          <p:cNvSpPr>
            <a:spLocks noChangeArrowheads="1"/>
          </p:cNvSpPr>
          <p:nvPr/>
        </p:nvSpPr>
        <p:spPr bwMode="auto">
          <a:xfrm>
            <a:off x="3521580" y="1924541"/>
            <a:ext cx="899903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altLang="zh-CN" sz="280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2800">
                <a:solidFill>
                  <a:srgbClr val="7030A0"/>
                </a:solidFill>
                <a:latin typeface="+mj-ea"/>
                <a:ea typeface="+mj-ea"/>
              </a:rPr>
              <a:t>.</a:t>
            </a:r>
            <a:r>
              <a:rPr lang="en-US" altLang="zh-CN" sz="280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72</a:t>
            </a:r>
            <a:endParaRPr lang="zh-CN" altLang="en-US" sz="280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817587" y="1716034"/>
            <a:ext cx="399098" cy="954107"/>
            <a:chOff x="3677694" y="2199773"/>
            <a:chExt cx="399098" cy="954107"/>
          </a:xfrm>
        </p:grpSpPr>
        <p:sp>
          <p:nvSpPr>
            <p:cNvPr id="23" name="TextBox 10"/>
            <p:cNvSpPr txBox="1">
              <a:spLocks noChangeArrowheads="1"/>
            </p:cNvSpPr>
            <p:nvPr/>
          </p:nvSpPr>
          <p:spPr bwMode="auto">
            <a:xfrm>
              <a:off x="3677694" y="2199773"/>
              <a:ext cx="399098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en-US" altLang="zh-CN" sz="2800" smtClean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eaLnBrk="1" hangingPunct="1"/>
              <a:r>
                <a:rPr lang="en-US" altLang="zh-CN" sz="28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zh-CN" altLang="en-US" sz="2800">
                <a:solidFill>
                  <a:sysClr val="windowText" lastClr="000000"/>
                </a:solidFill>
                <a:latin typeface="宋体" panose="02010600030101010101" pitchFamily="2" charset="-122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3769243" y="2696844"/>
              <a:ext cx="216000" cy="0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67"/>
          <p:cNvSpPr>
            <a:spLocks noChangeArrowheads="1"/>
          </p:cNvSpPr>
          <p:nvPr/>
        </p:nvSpPr>
        <p:spPr bwMode="auto">
          <a:xfrm>
            <a:off x="1882432" y="1924541"/>
            <a:ext cx="1079439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altLang="zh-CN" sz="28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8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</a:rPr>
              <a:t>.</a:t>
            </a:r>
            <a:r>
              <a:rPr lang="en-US" altLang="zh-CN" sz="28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800" smtClean="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×</a:t>
            </a:r>
            <a:endParaRPr lang="zh-CN" altLang="en-US" sz="28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Rectangle 67"/>
          <p:cNvSpPr>
            <a:spLocks noChangeArrowheads="1"/>
          </p:cNvSpPr>
          <p:nvPr/>
        </p:nvSpPr>
        <p:spPr bwMode="auto">
          <a:xfrm>
            <a:off x="3115538" y="1924541"/>
            <a:ext cx="540830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zh-CN" altLang="en-US" sz="280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＝</a:t>
            </a:r>
            <a:endParaRPr lang="zh-CN" altLang="en-US" sz="2800">
              <a:solidFill>
                <a:srgbClr val="E7E6E6">
                  <a:lumMod val="10000"/>
                </a:srgbClr>
              </a:solidFill>
              <a:latin typeface="宋体" panose="02010600030101010101" pitchFamily="2" charset="-122"/>
            </a:endParaRPr>
          </a:p>
        </p:txBody>
      </p:sp>
      <p:sp>
        <p:nvSpPr>
          <p:cNvPr id="34" name="Rectangle 67"/>
          <p:cNvSpPr>
            <a:spLocks noChangeArrowheads="1"/>
          </p:cNvSpPr>
          <p:nvPr/>
        </p:nvSpPr>
        <p:spPr bwMode="auto">
          <a:xfrm>
            <a:off x="5004453" y="1924541"/>
            <a:ext cx="1079439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altLang="zh-CN" sz="28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8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</a:rPr>
              <a:t>.</a:t>
            </a:r>
            <a:r>
              <a:rPr lang="en-US" altLang="zh-CN" sz="28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en-US" altLang="zh-CN" sz="2800" smtClean="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×</a:t>
            </a:r>
            <a:endParaRPr lang="zh-CN" altLang="en-US" sz="28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" name="Rectangle 67"/>
          <p:cNvSpPr>
            <a:spLocks noChangeArrowheads="1"/>
          </p:cNvSpPr>
          <p:nvPr/>
        </p:nvSpPr>
        <p:spPr bwMode="auto">
          <a:xfrm>
            <a:off x="6204753" y="1924541"/>
            <a:ext cx="540830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zh-CN" altLang="en-US" sz="280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＝</a:t>
            </a:r>
            <a:endParaRPr lang="zh-CN" altLang="en-US" sz="2800">
              <a:solidFill>
                <a:srgbClr val="E7E6E6">
                  <a:lumMod val="10000"/>
                </a:srgbClr>
              </a:solidFill>
              <a:latin typeface="宋体" panose="02010600030101010101" pitchFamily="2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2831874" y="2881995"/>
            <a:ext cx="399098" cy="954107"/>
            <a:chOff x="3691981" y="2154529"/>
            <a:chExt cx="399098" cy="954107"/>
          </a:xfrm>
        </p:grpSpPr>
        <p:sp>
          <p:nvSpPr>
            <p:cNvPr id="44" name="TextBox 10"/>
            <p:cNvSpPr txBox="1">
              <a:spLocks noChangeArrowheads="1"/>
            </p:cNvSpPr>
            <p:nvPr/>
          </p:nvSpPr>
          <p:spPr bwMode="auto">
            <a:xfrm>
              <a:off x="3691981" y="2154529"/>
              <a:ext cx="399098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en-US" altLang="zh-CN" sz="2800" smtClean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eaLnBrk="1" hangingPunct="1"/>
              <a:r>
                <a:rPr lang="en-US" altLang="zh-CN" sz="28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endParaRPr lang="zh-CN" altLang="en-US" sz="2800">
                <a:solidFill>
                  <a:sysClr val="windowText" lastClr="000000"/>
                </a:solidFill>
                <a:latin typeface="宋体" panose="02010600030101010101" pitchFamily="2" charset="-122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3794851" y="2648664"/>
              <a:ext cx="216000" cy="0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ectangle 67"/>
          <p:cNvSpPr>
            <a:spLocks noChangeArrowheads="1"/>
          </p:cNvSpPr>
          <p:nvPr/>
        </p:nvSpPr>
        <p:spPr bwMode="auto">
          <a:xfrm>
            <a:off x="1917296" y="3092883"/>
            <a:ext cx="1079439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altLang="zh-CN" sz="28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8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</a:rPr>
              <a:t>.</a:t>
            </a:r>
            <a:r>
              <a:rPr lang="en-US" altLang="zh-CN" sz="28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en-US" altLang="zh-CN" sz="2800" smtClean="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×</a:t>
            </a:r>
            <a:endParaRPr lang="zh-CN" altLang="en-US" sz="28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6" name="Rectangle 67"/>
          <p:cNvSpPr>
            <a:spLocks noChangeArrowheads="1"/>
          </p:cNvSpPr>
          <p:nvPr/>
        </p:nvSpPr>
        <p:spPr bwMode="auto">
          <a:xfrm>
            <a:off x="3115538" y="3092883"/>
            <a:ext cx="540830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zh-CN" altLang="en-US" sz="280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＝</a:t>
            </a:r>
            <a:endParaRPr lang="zh-CN" altLang="en-US" sz="2800">
              <a:solidFill>
                <a:srgbClr val="E7E6E6">
                  <a:lumMod val="10000"/>
                </a:srgbClr>
              </a:solidFill>
              <a:latin typeface="宋体" panose="02010600030101010101" pitchFamily="2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3510679" y="2881995"/>
            <a:ext cx="399098" cy="954107"/>
            <a:chOff x="8113694" y="2034403"/>
            <a:chExt cx="399098" cy="954107"/>
          </a:xfrm>
        </p:grpSpPr>
        <p:sp>
          <p:nvSpPr>
            <p:cNvPr id="48" name="TextBox 10"/>
            <p:cNvSpPr txBox="1">
              <a:spLocks noChangeArrowheads="1"/>
            </p:cNvSpPr>
            <p:nvPr/>
          </p:nvSpPr>
          <p:spPr bwMode="auto">
            <a:xfrm>
              <a:off x="8113694" y="2034403"/>
              <a:ext cx="399098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smtClean="0">
                  <a:solidFill>
                    <a:srgbClr val="7030A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7</a:t>
              </a:r>
              <a:endParaRPr lang="en-US" altLang="zh-CN" sz="2800" smtClean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eaLnBrk="1" hangingPunct="1"/>
              <a:r>
                <a:rPr lang="en-US" altLang="zh-CN" sz="2800" smtClean="0">
                  <a:solidFill>
                    <a:srgbClr val="7030A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endParaRPr lang="zh-CN" altLang="en-US" sz="2800">
                <a:solidFill>
                  <a:srgbClr val="7030A0"/>
                </a:solidFill>
                <a:latin typeface="宋体" panose="02010600030101010101" pitchFamily="2" charset="-122"/>
              </a:endParaRPr>
            </a:p>
          </p:txBody>
        </p:sp>
        <p:cxnSp>
          <p:nvCxnSpPr>
            <p:cNvPr id="49" name="直接连接符 48"/>
            <p:cNvCxnSpPr/>
            <p:nvPr/>
          </p:nvCxnSpPr>
          <p:spPr>
            <a:xfrm>
              <a:off x="8216565" y="2526157"/>
              <a:ext cx="193357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Rectangle 67"/>
          <p:cNvSpPr>
            <a:spLocks noChangeArrowheads="1"/>
          </p:cNvSpPr>
          <p:nvPr/>
        </p:nvSpPr>
        <p:spPr bwMode="auto">
          <a:xfrm>
            <a:off x="6632581" y="3102705"/>
            <a:ext cx="361294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altLang="zh-CN" sz="2800" smtClean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80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3" name="Rectangle 67"/>
          <p:cNvSpPr>
            <a:spLocks noChangeArrowheads="1"/>
          </p:cNvSpPr>
          <p:nvPr/>
        </p:nvSpPr>
        <p:spPr bwMode="auto">
          <a:xfrm>
            <a:off x="5013978" y="3102705"/>
            <a:ext cx="1079439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altLang="zh-CN" sz="28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800" smtClean="0">
                <a:solidFill>
                  <a:srgbClr val="E7E6E6">
                    <a:lumMod val="10000"/>
                  </a:srgbClr>
                </a:solidFill>
                <a:latin typeface="+mj-ea"/>
                <a:ea typeface="+mj-ea"/>
              </a:rPr>
              <a:t>.</a:t>
            </a:r>
            <a:r>
              <a:rPr lang="en-US" altLang="zh-CN" sz="2800" smtClean="0">
                <a:solidFill>
                  <a:srgbClr val="E7E6E6">
                    <a:lumMod val="1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en-US" altLang="zh-CN" sz="2800" smtClean="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×</a:t>
            </a:r>
            <a:endParaRPr lang="zh-CN" altLang="en-US" sz="2800">
              <a:solidFill>
                <a:srgbClr val="E7E6E6">
                  <a:lumMod val="1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6" name="Rectangle 67"/>
          <p:cNvSpPr>
            <a:spLocks noChangeArrowheads="1"/>
          </p:cNvSpPr>
          <p:nvPr/>
        </p:nvSpPr>
        <p:spPr bwMode="auto">
          <a:xfrm>
            <a:off x="6204753" y="3102705"/>
            <a:ext cx="540830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zh-CN" altLang="en-US" sz="2800">
                <a:solidFill>
                  <a:srgbClr val="E7E6E6">
                    <a:lumMod val="10000"/>
                  </a:srgbClr>
                </a:solidFill>
                <a:latin typeface="宋体" panose="02010600030101010101" pitchFamily="2" charset="-122"/>
              </a:rPr>
              <a:t>＝</a:t>
            </a:r>
            <a:endParaRPr lang="zh-CN" altLang="en-US" sz="2800">
              <a:solidFill>
                <a:srgbClr val="E7E6E6">
                  <a:lumMod val="10000"/>
                </a:srgbClr>
              </a:solidFill>
              <a:latin typeface="宋体" panose="02010600030101010101" pitchFamily="2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637976" y="615797"/>
            <a:ext cx="1350983" cy="467844"/>
            <a:chOff x="540152" y="650222"/>
            <a:chExt cx="1350983" cy="467844"/>
          </a:xfrm>
        </p:grpSpPr>
        <p:grpSp>
          <p:nvGrpSpPr>
            <p:cNvPr id="58" name="组合 57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60" name="圆角矩形 59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59" name="Rectangle 4"/>
            <p:cNvSpPr>
              <a:spLocks noChangeArrowheads="1"/>
            </p:cNvSpPr>
            <p:nvPr/>
          </p:nvSpPr>
          <p:spPr bwMode="auto">
            <a:xfrm>
              <a:off x="664219" y="668070"/>
              <a:ext cx="1093903" cy="449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做一做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903687" y="1716034"/>
            <a:ext cx="399098" cy="954107"/>
            <a:chOff x="3677694" y="2199773"/>
            <a:chExt cx="399098" cy="954107"/>
          </a:xfrm>
        </p:grpSpPr>
        <p:sp>
          <p:nvSpPr>
            <p:cNvPr id="69" name="TextBox 10"/>
            <p:cNvSpPr txBox="1">
              <a:spLocks noChangeArrowheads="1"/>
            </p:cNvSpPr>
            <p:nvPr/>
          </p:nvSpPr>
          <p:spPr bwMode="auto">
            <a:xfrm>
              <a:off x="3677694" y="2199773"/>
              <a:ext cx="399098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en-US" altLang="zh-CN" sz="2800" smtClean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eaLnBrk="1" hangingPunct="1"/>
              <a:r>
                <a:rPr lang="en-US" altLang="zh-CN" sz="28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zh-CN" altLang="en-US" sz="2800">
                <a:solidFill>
                  <a:sysClr val="windowText" lastClr="000000"/>
                </a:solidFill>
                <a:latin typeface="宋体" panose="02010600030101010101" pitchFamily="2" charset="-122"/>
              </a:endParaRPr>
            </a:p>
          </p:txBody>
        </p:sp>
        <p:cxnSp>
          <p:nvCxnSpPr>
            <p:cNvPr id="70" name="直接连接符 69"/>
            <p:cNvCxnSpPr/>
            <p:nvPr/>
          </p:nvCxnSpPr>
          <p:spPr>
            <a:xfrm>
              <a:off x="3769243" y="2696844"/>
              <a:ext cx="216000" cy="0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组合 70"/>
          <p:cNvGrpSpPr/>
          <p:nvPr/>
        </p:nvGrpSpPr>
        <p:grpSpPr>
          <a:xfrm>
            <a:off x="6608537" y="1716034"/>
            <a:ext cx="399098" cy="954107"/>
            <a:chOff x="3677694" y="2199773"/>
            <a:chExt cx="399098" cy="954107"/>
          </a:xfrm>
        </p:grpSpPr>
        <p:sp>
          <p:nvSpPr>
            <p:cNvPr id="72" name="TextBox 10"/>
            <p:cNvSpPr txBox="1">
              <a:spLocks noChangeArrowheads="1"/>
            </p:cNvSpPr>
            <p:nvPr/>
          </p:nvSpPr>
          <p:spPr bwMode="auto">
            <a:xfrm>
              <a:off x="3677694" y="2199773"/>
              <a:ext cx="399098" cy="95410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smtClean="0">
                  <a:solidFill>
                    <a:srgbClr val="7030A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en-US" altLang="zh-CN" sz="2800" smtClean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eaLnBrk="1" hangingPunct="1"/>
              <a:r>
                <a:rPr lang="en-US" altLang="zh-CN" sz="2800" smtClean="0">
                  <a:solidFill>
                    <a:srgbClr val="7030A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zh-CN" altLang="en-US" sz="2800">
                <a:solidFill>
                  <a:srgbClr val="7030A0"/>
                </a:solidFill>
                <a:latin typeface="宋体" panose="02010600030101010101" pitchFamily="2" charset="-122"/>
              </a:endParaRPr>
            </a:p>
          </p:txBody>
        </p:sp>
        <p:cxnSp>
          <p:nvCxnSpPr>
            <p:cNvPr id="73" name="直接连接符 72"/>
            <p:cNvCxnSpPr/>
            <p:nvPr/>
          </p:nvCxnSpPr>
          <p:spPr>
            <a:xfrm>
              <a:off x="3769243" y="2696844"/>
              <a:ext cx="216000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组合 73"/>
          <p:cNvGrpSpPr/>
          <p:nvPr/>
        </p:nvGrpSpPr>
        <p:grpSpPr>
          <a:xfrm>
            <a:off x="5903687" y="2881995"/>
            <a:ext cx="399098" cy="954107"/>
            <a:chOff x="3691981" y="2154529"/>
            <a:chExt cx="399098" cy="954107"/>
          </a:xfrm>
        </p:grpSpPr>
        <p:sp>
          <p:nvSpPr>
            <p:cNvPr id="75" name="TextBox 10"/>
            <p:cNvSpPr txBox="1">
              <a:spLocks noChangeArrowheads="1"/>
            </p:cNvSpPr>
            <p:nvPr/>
          </p:nvSpPr>
          <p:spPr bwMode="auto">
            <a:xfrm>
              <a:off x="3691981" y="2154529"/>
              <a:ext cx="399098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en-US" altLang="zh-CN" sz="2800" smtClean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eaLnBrk="1" hangingPunct="1"/>
              <a:r>
                <a:rPr lang="en-US" altLang="zh-CN" sz="2800" smtClea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endParaRPr lang="zh-CN" altLang="en-US" sz="2800">
                <a:solidFill>
                  <a:sysClr val="windowText" lastClr="000000"/>
                </a:solidFill>
                <a:latin typeface="宋体" panose="02010600030101010101" pitchFamily="2" charset="-122"/>
              </a:endParaRPr>
            </a:p>
          </p:txBody>
        </p:sp>
        <p:cxnSp>
          <p:nvCxnSpPr>
            <p:cNvPr id="76" name="直接连接符 75"/>
            <p:cNvCxnSpPr/>
            <p:nvPr/>
          </p:nvCxnSpPr>
          <p:spPr>
            <a:xfrm>
              <a:off x="3794851" y="2648664"/>
              <a:ext cx="216000" cy="0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0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3">
      <a:dk1>
        <a:srgbClr val="034A90"/>
      </a:dk1>
      <a:lt1>
        <a:sysClr val="window" lastClr="FFFFFF"/>
      </a:lt1>
      <a:dk2>
        <a:srgbClr val="44546A"/>
      </a:dk2>
      <a:lt2>
        <a:srgbClr val="E7E6E6"/>
      </a:lt2>
      <a:accent1>
        <a:srgbClr val="0F263C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1920</Words>
  <Application>WPS 演示</Application>
  <PresentationFormat>全屏显示(16:9)</PresentationFormat>
  <Paragraphs>326</Paragraphs>
  <Slides>17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10</vt:i4>
      </vt:variant>
      <vt:variant>
        <vt:lpstr>幻灯片标题</vt:lpstr>
      </vt:variant>
      <vt:variant>
        <vt:i4>17</vt:i4>
      </vt:variant>
    </vt:vector>
  </HeadingPairs>
  <TitlesOfParts>
    <vt:vector size="44" baseType="lpstr">
      <vt:lpstr>Arial</vt:lpstr>
      <vt:lpstr>宋体</vt:lpstr>
      <vt:lpstr>Wingdings</vt:lpstr>
      <vt:lpstr>汉仪大宋简</vt:lpstr>
      <vt:lpstr>微软雅黑</vt:lpstr>
      <vt:lpstr>黑体</vt:lpstr>
      <vt:lpstr>Calibri</vt:lpstr>
      <vt:lpstr>Calibri</vt:lpstr>
      <vt:lpstr>Times New Roman</vt:lpstr>
      <vt:lpstr>Courier New</vt:lpstr>
      <vt:lpstr>楷体_GB2312</vt:lpstr>
      <vt:lpstr>新宋体</vt:lpstr>
      <vt:lpstr>宋体-方正超大字符集</vt:lpstr>
      <vt:lpstr>Arial</vt:lpstr>
      <vt:lpstr>Arial Unicode MS</vt:lpstr>
      <vt:lpstr>Calibri Light</vt:lpstr>
      <vt:lpstr>第一PPT模板网-WWW.1PPT.COM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2021-08-25T19:11:00Z</cp:lastPrinted>
  <dcterms:created xsi:type="dcterms:W3CDTF">2021-08-25T19:11:00Z</dcterms:created>
  <dcterms:modified xsi:type="dcterms:W3CDTF">2023-10-29T07:42:11Z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4368DF93FB8A434A974D813EC9654C5F_12</vt:lpwstr>
  </property>
  <property fmtid="{D5CDD505-2E9C-101B-9397-08002B2CF9AE}" pid="3" name="KSOProductBuildVer">
    <vt:lpwstr>2052-12.1.0.15712</vt:lpwstr>
  </property>
</Properties>
</file>