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81" r:id="rId4"/>
    <p:sldId id="367" r:id="rId5"/>
    <p:sldId id="368" r:id="rId6"/>
    <p:sldId id="369" r:id="rId7"/>
    <p:sldId id="371" r:id="rId8"/>
    <p:sldId id="372" r:id="rId9"/>
    <p:sldId id="373" r:id="rId10"/>
    <p:sldId id="370" r:id="rId11"/>
    <p:sldId id="374" r:id="rId12"/>
    <p:sldId id="375" r:id="rId13"/>
    <p:sldId id="376" r:id="rId14"/>
    <p:sldId id="377" r:id="rId15"/>
    <p:sldId id="378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396" r:id="rId24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8" autoAdjust="0"/>
    <p:restoredTop sz="96387" autoAdjust="0"/>
  </p:normalViewPr>
  <p:slideViewPr>
    <p:cSldViewPr snapToGrid="0" showGuides="1">
      <p:cViewPr>
        <p:scale>
          <a:sx n="130" d="100"/>
          <a:sy n="130" d="100"/>
        </p:scale>
        <p:origin x="-1428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tiff"/><Relationship Id="rId1" Type="http://schemas.openxmlformats.org/officeDocument/2006/relationships/image" Target="../media/image6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.tiff"/><Relationship Id="rId1" Type="http://schemas.openxmlformats.org/officeDocument/2006/relationships/image" Target="../media/image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tiff"/><Relationship Id="rId1" Type="http://schemas.openxmlformats.org/officeDocument/2006/relationships/image" Target="../media/image1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484833"/>
            <a:ext cx="91440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描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述简单的路线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36168" y="1141343"/>
            <a:ext cx="6818745" cy="1028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　　在运动路线图中，参照点是不断变化的，要根据观测点的变化重新建立方向标，观察物体的位置。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41745" y="486307"/>
            <a:ext cx="1479118" cy="444147"/>
            <a:chOff x="540152" y="1259823"/>
            <a:chExt cx="1479118" cy="444147"/>
          </a:xfrm>
        </p:grpSpPr>
        <p:grpSp>
          <p:nvGrpSpPr>
            <p:cNvPr id="19" name="组合 18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21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知识小结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061973" y="2526126"/>
            <a:ext cx="4636008" cy="2228085"/>
            <a:chOff x="711121" y="2526126"/>
            <a:chExt cx="4636008" cy="2228085"/>
          </a:xfrm>
        </p:grpSpPr>
        <p:sp>
          <p:nvSpPr>
            <p:cNvPr id="42" name="矩形: 圆角 41"/>
            <p:cNvSpPr/>
            <p:nvPr/>
          </p:nvSpPr>
          <p:spPr>
            <a:xfrm>
              <a:off x="1118441" y="2785673"/>
              <a:ext cx="4228688" cy="196853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B9E2E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90585" y="2984528"/>
              <a:ext cx="128181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说儿歌</a:t>
              </a:r>
              <a:endParaRPr lang="zh-CN" altLang="en-US" sz="1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90585" y="3316639"/>
              <a:ext cx="3926063" cy="127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</a:rPr>
                <a:t>同学们，要注意。描绘路线有规律。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</a:rPr>
                <a:t>一看起点手按住，二看方向量角器。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</a:rPr>
                <a:t>三看距离数几段，四看到达了哪里。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11121" y="2526126"/>
              <a:ext cx="2389267" cy="55621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47219" y="1450530"/>
            <a:ext cx="5425973" cy="32060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13"/>
          <p:cNvSpPr txBox="1"/>
          <p:nvPr/>
        </p:nvSpPr>
        <p:spPr>
          <a:xfrm>
            <a:off x="854722" y="975090"/>
            <a:ext cx="5652337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Times New Roman" panose="02020603050405020304" charset="0"/>
              </a:rPr>
              <a:t>1.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Times New Roman" panose="02020603050405020304" charset="0"/>
              </a:rPr>
              <a:t>根据同伴的描述，画出路线示意图。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Times New Roman" panose="0202060305040502030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68101" y="437761"/>
            <a:ext cx="1479118" cy="444147"/>
            <a:chOff x="540152" y="1259823"/>
            <a:chExt cx="1479118" cy="444147"/>
          </a:xfrm>
        </p:grpSpPr>
        <p:grpSp>
          <p:nvGrpSpPr>
            <p:cNvPr id="17" name="组合 16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19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应用反馈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272701" y="1531741"/>
            <a:ext cx="2408189" cy="1045351"/>
            <a:chOff x="3911496" y="1636022"/>
            <a:chExt cx="2408189" cy="1045351"/>
          </a:xfrm>
        </p:grpSpPr>
        <p:sp>
          <p:nvSpPr>
            <p:cNvPr id="4" name="对话气泡: 圆角矩形 3"/>
            <p:cNvSpPr/>
            <p:nvPr/>
          </p:nvSpPr>
          <p:spPr>
            <a:xfrm>
              <a:off x="3911496" y="1666588"/>
              <a:ext cx="2408189" cy="1014785"/>
            </a:xfrm>
            <a:prstGeom prst="wedgeRoundRectCallout">
              <a:avLst>
                <a:gd name="adj1" fmla="val 29794"/>
                <a:gd name="adj2" fmla="val 65504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3948391" y="1636022"/>
              <a:ext cx="2371294" cy="10453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我向正南方向走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50m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到路口，再向南偏西约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30</a:t>
              </a:r>
              <a:r>
                <a:rPr lang="en-US" altLang="zh-CN" sz="1800" spc="-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°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走</a:t>
              </a:r>
              <a:r>
                <a:rPr lang="en-US" altLang="zh-CN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100m</a:t>
              </a: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到公园。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Times New Roman" panose="0202060305040502030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650950" y="1947273"/>
            <a:ext cx="1712217" cy="743519"/>
            <a:chOff x="3911496" y="1636022"/>
            <a:chExt cx="1712217" cy="743519"/>
          </a:xfrm>
        </p:grpSpPr>
        <p:sp>
          <p:nvSpPr>
            <p:cNvPr id="24" name="对话气泡: 圆角矩形 23"/>
            <p:cNvSpPr/>
            <p:nvPr/>
          </p:nvSpPr>
          <p:spPr>
            <a:xfrm>
              <a:off x="3911496" y="1666588"/>
              <a:ext cx="1575057" cy="712953"/>
            </a:xfrm>
            <a:prstGeom prst="wedgeRoundRectCallout">
              <a:avLst>
                <a:gd name="adj1" fmla="val -58569"/>
                <a:gd name="adj2" fmla="val -21935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13"/>
            <p:cNvSpPr txBox="1"/>
            <p:nvPr/>
          </p:nvSpPr>
          <p:spPr>
            <a:xfrm>
              <a:off x="3917911" y="1636022"/>
              <a:ext cx="1705802" cy="71295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>
                  <a:solidFill>
                    <a:schemeClr val="bg2">
                      <a:lumMod val="1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Times New Roman" panose="02020603050405020304" charset="0"/>
                </a:rPr>
                <a:t>我先定下你出发时的位置。</a:t>
              </a:r>
              <a:endParaRPr lang="zh-CN" altLang="en-US" sz="18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Times New Roman" panose="0202060305040502030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/>
          <p:nvPr/>
        </p:nvSpPr>
        <p:spPr>
          <a:xfrm>
            <a:off x="5091225" y="2258908"/>
            <a:ext cx="1214438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出发点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4" name="直接连接符 4"/>
          <p:cNvCxnSpPr/>
          <p:nvPr/>
        </p:nvCxnSpPr>
        <p:spPr>
          <a:xfrm>
            <a:off x="5101940" y="3577824"/>
            <a:ext cx="53579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" name="直接连接符 6"/>
          <p:cNvCxnSpPr/>
          <p:nvPr/>
        </p:nvCxnSpPr>
        <p:spPr>
          <a:xfrm>
            <a:off x="5101940" y="3131344"/>
            <a:ext cx="53579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" name="TextBox 7"/>
          <p:cNvSpPr txBox="1"/>
          <p:nvPr/>
        </p:nvSpPr>
        <p:spPr>
          <a:xfrm>
            <a:off x="5075746" y="2707482"/>
            <a:ext cx="782241" cy="3924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en-US" altLang="zh-CN" sz="195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50m</a:t>
            </a:r>
            <a:endParaRPr lang="en-US" altLang="zh-CN" sz="195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082890" y="3107254"/>
            <a:ext cx="791766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zh-CN" altLang="en-US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路口</a:t>
            </a:r>
            <a:endParaRPr lang="zh-CN" altLang="en-US" sz="20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8" name="椭圆 9"/>
          <p:cNvSpPr/>
          <p:nvPr/>
        </p:nvSpPr>
        <p:spPr>
          <a:xfrm>
            <a:off x="5074556" y="3095625"/>
            <a:ext cx="53578" cy="54769"/>
          </a:xfrm>
          <a:prstGeom prst="ellipse">
            <a:avLst/>
          </a:prstGeom>
          <a:solidFill>
            <a:srgbClr val="C000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atinLnBrk="1"/>
            <a:endParaRPr lang="zh-CN" altLang="en-US" sz="195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9" name="直接连接符 11"/>
          <p:cNvCxnSpPr/>
          <p:nvPr/>
        </p:nvCxnSpPr>
        <p:spPr>
          <a:xfrm>
            <a:off x="4616165" y="3131344"/>
            <a:ext cx="995363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10" name="直接连接符 13"/>
          <p:cNvCxnSpPr/>
          <p:nvPr/>
        </p:nvCxnSpPr>
        <p:spPr>
          <a:xfrm flipH="1">
            <a:off x="4454241" y="3130154"/>
            <a:ext cx="640556" cy="1132284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1" name="弧形 10"/>
          <p:cNvSpPr/>
          <p:nvPr/>
        </p:nvSpPr>
        <p:spPr bwMode="auto">
          <a:xfrm rot="8039536">
            <a:off x="4960851" y="3091458"/>
            <a:ext cx="216694" cy="296466"/>
          </a:xfrm>
          <a:prstGeom prst="arc">
            <a:avLst>
              <a:gd name="adj1" fmla="val 17830938"/>
              <a:gd name="adj2" fmla="val 0"/>
            </a:avLst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 latinLnBrk="1">
              <a:defRPr/>
            </a:pPr>
            <a:endParaRPr lang="zh-CN" altLang="en-US" sz="195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4647519" y="3603229"/>
            <a:ext cx="738919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atinLnBrk="1"/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30°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13" name="直接连接符 18"/>
          <p:cNvCxnSpPr/>
          <p:nvPr/>
        </p:nvCxnSpPr>
        <p:spPr>
          <a:xfrm>
            <a:off x="4637596" y="3938588"/>
            <a:ext cx="53579" cy="27385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" name="TextBox 20"/>
          <p:cNvSpPr txBox="1"/>
          <p:nvPr/>
        </p:nvSpPr>
        <p:spPr>
          <a:xfrm rot="-3561667">
            <a:off x="4278028" y="3203704"/>
            <a:ext cx="912019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en-US" altLang="zh-CN" sz="200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100m</a:t>
            </a:r>
            <a:endParaRPr lang="en-US" altLang="zh-CN" sz="2000">
              <a:solidFill>
                <a:srgbClr val="00B05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5" name="椭圆 21"/>
          <p:cNvSpPr/>
          <p:nvPr/>
        </p:nvSpPr>
        <p:spPr>
          <a:xfrm>
            <a:off x="4609021" y="3906442"/>
            <a:ext cx="58341" cy="58340"/>
          </a:xfrm>
          <a:prstGeom prst="ellipse">
            <a:avLst/>
          </a:prstGeom>
          <a:solidFill>
            <a:srgbClr val="C00000"/>
          </a:solidFill>
          <a:ln w="9525" cap="flat" cmpd="sng">
            <a:solidFill>
              <a:srgbClr val="C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atinLnBrk="1"/>
            <a:endParaRPr lang="zh-CN" altLang="en-US" sz="195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4561396" y="4193982"/>
            <a:ext cx="977504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zh-CN" altLang="en-US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公园</a:t>
            </a:r>
            <a:endParaRPr lang="zh-CN" altLang="en-US" sz="200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5101941" y="2659857"/>
            <a:ext cx="0" cy="47506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4628071" y="3132536"/>
            <a:ext cx="463154" cy="810816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2243365" y="1304381"/>
            <a:ext cx="1910421" cy="456509"/>
          </a:xfrm>
          <a:prstGeom prst="wedgeRoundRectCallout">
            <a:avLst>
              <a:gd name="adj1" fmla="val -57704"/>
              <a:gd name="adj2" fmla="val 32437"/>
              <a:gd name="adj3" fmla="val 16667"/>
            </a:avLst>
          </a:prstGeom>
          <a:solidFill>
            <a:schemeClr val="bg1"/>
          </a:solidFill>
          <a:ln w="12700">
            <a:solidFill>
              <a:srgbClr val="0070C0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楷体" panose="02010609060101010101" charset="-122"/>
                <a:ea typeface="楷体" panose="02010609060101010101" charset="-122"/>
              </a:rPr>
              <a:t>你可以这样做：</a:t>
            </a:r>
            <a:endParaRPr lang="zh-CN" altLang="en-US" sz="20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12580922">
            <a:off x="4765391" y="3475436"/>
            <a:ext cx="53579" cy="266700"/>
            <a:chOff x="5700377" y="3523854"/>
            <a:chExt cx="53579" cy="266700"/>
          </a:xfrm>
        </p:grpSpPr>
        <p:cxnSp>
          <p:nvCxnSpPr>
            <p:cNvPr id="26" name="直接连接符 4"/>
            <p:cNvCxnSpPr/>
            <p:nvPr/>
          </p:nvCxnSpPr>
          <p:spPr>
            <a:xfrm>
              <a:off x="5700377" y="3523854"/>
              <a:ext cx="53579" cy="0"/>
            </a:xfrm>
            <a:prstGeom prst="line">
              <a:avLst/>
            </a:prstGeom>
            <a:ln w="19050" cap="flat" cmpd="sng">
              <a:noFill/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" name="直接连接符 4"/>
            <p:cNvCxnSpPr/>
            <p:nvPr/>
          </p:nvCxnSpPr>
          <p:spPr>
            <a:xfrm>
              <a:off x="5700377" y="3790554"/>
              <a:ext cx="5357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5" name="组合 34"/>
          <p:cNvGrpSpPr/>
          <p:nvPr/>
        </p:nvGrpSpPr>
        <p:grpSpPr>
          <a:xfrm>
            <a:off x="3009475" y="3811033"/>
            <a:ext cx="782241" cy="416717"/>
            <a:chOff x="2906237" y="3811033"/>
            <a:chExt cx="782241" cy="416717"/>
          </a:xfrm>
        </p:grpSpPr>
        <p:cxnSp>
          <p:nvCxnSpPr>
            <p:cNvPr id="29" name="直接箭头连接符 28"/>
            <p:cNvCxnSpPr/>
            <p:nvPr/>
          </p:nvCxnSpPr>
          <p:spPr>
            <a:xfrm rot="16200000" flipH="1">
              <a:off x="3166803" y="3990220"/>
              <a:ext cx="0" cy="47506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组合 32"/>
            <p:cNvGrpSpPr/>
            <p:nvPr/>
          </p:nvGrpSpPr>
          <p:grpSpPr>
            <a:xfrm rot="16200000">
              <a:off x="3140906" y="3970873"/>
              <a:ext cx="53579" cy="460175"/>
              <a:chOff x="3420000" y="4234104"/>
              <a:chExt cx="53579" cy="460175"/>
            </a:xfrm>
          </p:grpSpPr>
          <p:cxnSp>
            <p:nvCxnSpPr>
              <p:cNvPr id="30" name="直接连接符 4"/>
              <p:cNvCxnSpPr/>
              <p:nvPr/>
            </p:nvCxnSpPr>
            <p:spPr>
              <a:xfrm>
                <a:off x="3420000" y="4234104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2" name="直接连接符 4"/>
              <p:cNvCxnSpPr/>
              <p:nvPr/>
            </p:nvCxnSpPr>
            <p:spPr>
              <a:xfrm>
                <a:off x="3420000" y="4694279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34" name="TextBox 7"/>
            <p:cNvSpPr txBox="1"/>
            <p:nvPr/>
          </p:nvSpPr>
          <p:spPr>
            <a:xfrm>
              <a:off x="2906237" y="3811033"/>
              <a:ext cx="782241" cy="3924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atinLnBrk="1"/>
              <a:r>
                <a:rPr lang="en-US" altLang="zh-CN" sz="195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50m</a:t>
              </a:r>
              <a:endParaRPr lang="en-US" altLang="zh-CN" sz="195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</p:grpSp>
      <p:cxnSp>
        <p:nvCxnSpPr>
          <p:cNvPr id="31" name="直接箭头连接符 30"/>
          <p:cNvCxnSpPr/>
          <p:nvPr/>
        </p:nvCxnSpPr>
        <p:spPr>
          <a:xfrm flipH="1" flipV="1">
            <a:off x="6120649" y="1162218"/>
            <a:ext cx="0" cy="499817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1"/>
          <p:cNvSpPr txBox="1"/>
          <p:nvPr/>
        </p:nvSpPr>
        <p:spPr>
          <a:xfrm>
            <a:off x="5912756" y="779450"/>
            <a:ext cx="490745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>
                <a:latin typeface="楷体" panose="02010609060101010101" charset="-122"/>
                <a:ea typeface="楷体" panose="02010609060101010101" charset="-122"/>
                <a:sym typeface="Times New Roman" panose="02020603050405020304" charset="0"/>
              </a:rPr>
              <a:t>北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sym typeface="Times New Roman" panose="0202060305040502030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852119" y="2659857"/>
            <a:ext cx="2971800" cy="0"/>
          </a:xfrm>
          <a:prstGeom prst="line">
            <a:avLst/>
          </a:prstGeom>
          <a:ln w="127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5098368" y="1173957"/>
            <a:ext cx="0" cy="2724105"/>
          </a:xfrm>
          <a:prstGeom prst="line">
            <a:avLst/>
          </a:prstGeom>
          <a:ln w="127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5075746" y="2636043"/>
            <a:ext cx="45719" cy="4571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 animBg="1"/>
      <p:bldP spid="12" grpId="0"/>
      <p:bldP spid="14" grpId="0"/>
      <p:bldP spid="15" grpId="0" animBg="1"/>
      <p:bldP spid="16" grpId="0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220" y="1017446"/>
            <a:ext cx="38100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sz="20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2</a:t>
            </a:r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.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根据所给路线图填空。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9220" y="3331410"/>
            <a:ext cx="7344000" cy="1405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从起点出发，先向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 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偏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方向走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" panose="02010609060101010101" charset="-122"/>
              </a:rPr>
              <a:t>km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</a:t>
            </a:r>
            <a:r>
              <a:rPr 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" panose="02010609060101010101" charset="-122"/>
              </a:rPr>
              <a:t>1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号点，再向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偏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方向走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" panose="02010609060101010101" charset="-122"/>
              </a:rPr>
              <a:t>km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</a:t>
            </a:r>
            <a:r>
              <a:rPr 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" panose="02010609060101010101" charset="-122"/>
              </a:rPr>
              <a:t>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号点，最后向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偏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方向走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    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sym typeface="Times New Roman" panose="02020603050405020304" charset="0"/>
              </a:rPr>
              <a:t>)</a:t>
            </a:r>
            <a:r>
              <a:rPr 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楷体" panose="02010609060101010101" charset="-122"/>
              </a:rPr>
              <a:t>km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到达终点。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48170" y="3413225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314</a:t>
            </a:r>
            <a:endParaRPr lang="en-US" altLang="zh-CN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4208" y="388337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25</a:t>
            </a:r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°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76101" y="389528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200</a:t>
            </a:r>
            <a:endParaRPr lang="en-US" altLang="zh-CN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27232" y="4327371"/>
            <a:ext cx="441008" cy="400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西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35825" y="4327371"/>
            <a:ext cx="441008" cy="400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南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69073" y="4327371"/>
            <a:ext cx="697706" cy="400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°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47773" y="4327371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300</a:t>
            </a:r>
            <a:endParaRPr lang="en-US" altLang="zh-CN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01142" y="3413225"/>
            <a:ext cx="52407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东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23142" y="3413225"/>
            <a:ext cx="52407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北 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48082" y="3413225"/>
            <a:ext cx="781561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40°</a:t>
            </a:r>
            <a:endParaRPr lang="zh-CN" altLang="en-US" sz="200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44969" y="3883375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北</a:t>
            </a:r>
            <a:endParaRPr lang="zh-CN" altLang="en-US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41295" y="3883375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西</a:t>
            </a:r>
            <a:endParaRPr lang="zh-CN" altLang="en-US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701223" y="687652"/>
            <a:ext cx="3796372" cy="2550373"/>
            <a:chOff x="4405948" y="481912"/>
            <a:chExt cx="3796372" cy="2550373"/>
          </a:xfrm>
        </p:grpSpPr>
        <p:grpSp>
          <p:nvGrpSpPr>
            <p:cNvPr id="34" name="组合 33"/>
            <p:cNvGrpSpPr/>
            <p:nvPr/>
          </p:nvGrpSpPr>
          <p:grpSpPr>
            <a:xfrm>
              <a:off x="4491356" y="2588658"/>
              <a:ext cx="782241" cy="411955"/>
              <a:chOff x="1233806" y="3055383"/>
              <a:chExt cx="782241" cy="411955"/>
            </a:xfrm>
          </p:grpSpPr>
          <p:cxnSp>
            <p:nvCxnSpPr>
              <p:cNvPr id="70" name="直接连接符 69"/>
              <p:cNvCxnSpPr/>
              <p:nvPr/>
            </p:nvCxnSpPr>
            <p:spPr>
              <a:xfrm>
                <a:off x="1301750" y="3467100"/>
                <a:ext cx="5588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"/>
              <p:cNvSpPr txBox="1"/>
              <p:nvPr/>
            </p:nvSpPr>
            <p:spPr>
              <a:xfrm>
                <a:off x="1233806" y="3055383"/>
                <a:ext cx="782241" cy="39241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atinLnBrk="1"/>
                <a:r>
                  <a:rPr lang="en-US" altLang="zh-CN" sz="195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100m</a:t>
                </a:r>
                <a:endParaRPr lang="en-US" altLang="zh-CN" sz="195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cxnSp>
            <p:nvCxnSpPr>
              <p:cNvPr id="72" name="直接连接符 4"/>
              <p:cNvCxnSpPr/>
              <p:nvPr/>
            </p:nvCxnSpPr>
            <p:spPr>
              <a:xfrm rot="16200000">
                <a:off x="1284426" y="3440549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3" name="直接连接符 4"/>
              <p:cNvCxnSpPr/>
              <p:nvPr/>
            </p:nvCxnSpPr>
            <p:spPr>
              <a:xfrm rot="16200000">
                <a:off x="1824971" y="3440549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35" name="组合 34"/>
            <p:cNvGrpSpPr/>
            <p:nvPr/>
          </p:nvGrpSpPr>
          <p:grpSpPr>
            <a:xfrm>
              <a:off x="4405948" y="481912"/>
              <a:ext cx="3796372" cy="2550373"/>
              <a:chOff x="434023" y="481912"/>
              <a:chExt cx="3796372" cy="2550373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1914685" y="809306"/>
                <a:ext cx="756000" cy="684000"/>
                <a:chOff x="3788569" y="2388391"/>
                <a:chExt cx="756000" cy="684000"/>
              </a:xfrm>
            </p:grpSpPr>
            <p:cxnSp>
              <p:nvCxnSpPr>
                <p:cNvPr id="68" name="直接连接符 67"/>
                <p:cNvCxnSpPr/>
                <p:nvPr/>
              </p:nvCxnSpPr>
              <p:spPr>
                <a:xfrm>
                  <a:off x="3788569" y="2725739"/>
                  <a:ext cx="75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 flipH="1">
                  <a:off x="4176713" y="2388391"/>
                  <a:ext cx="0" cy="68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组合 36"/>
              <p:cNvGrpSpPr/>
              <p:nvPr/>
            </p:nvGrpSpPr>
            <p:grpSpPr>
              <a:xfrm>
                <a:off x="2960054" y="1222849"/>
                <a:ext cx="756000" cy="684000"/>
                <a:chOff x="3788569" y="2388391"/>
                <a:chExt cx="756000" cy="684000"/>
              </a:xfrm>
            </p:grpSpPr>
            <p:cxnSp>
              <p:nvCxnSpPr>
                <p:cNvPr id="66" name="直接连接符 65"/>
                <p:cNvCxnSpPr/>
                <p:nvPr/>
              </p:nvCxnSpPr>
              <p:spPr>
                <a:xfrm>
                  <a:off x="3788569" y="2725739"/>
                  <a:ext cx="75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 flipH="1">
                  <a:off x="4176713" y="2388391"/>
                  <a:ext cx="0" cy="68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组合 37"/>
              <p:cNvGrpSpPr/>
              <p:nvPr/>
            </p:nvGrpSpPr>
            <p:grpSpPr>
              <a:xfrm>
                <a:off x="1620205" y="2337273"/>
                <a:ext cx="756000" cy="684000"/>
                <a:chOff x="3788569" y="2388391"/>
                <a:chExt cx="756000" cy="684000"/>
              </a:xfrm>
            </p:grpSpPr>
            <p:cxnSp>
              <p:nvCxnSpPr>
                <p:cNvPr id="64" name="直接连接符 63"/>
                <p:cNvCxnSpPr/>
                <p:nvPr/>
              </p:nvCxnSpPr>
              <p:spPr>
                <a:xfrm>
                  <a:off x="3788569" y="2725739"/>
                  <a:ext cx="75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接连接符 64"/>
                <p:cNvCxnSpPr/>
                <p:nvPr/>
              </p:nvCxnSpPr>
              <p:spPr>
                <a:xfrm flipH="1">
                  <a:off x="4176713" y="2388391"/>
                  <a:ext cx="0" cy="684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直接连接符 38"/>
              <p:cNvCxnSpPr/>
              <p:nvPr/>
            </p:nvCxnSpPr>
            <p:spPr>
              <a:xfrm flipV="1">
                <a:off x="756400" y="1146175"/>
                <a:ext cx="1545475" cy="705575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 flipV="1">
                <a:off x="2299494" y="1146970"/>
                <a:ext cx="1052513" cy="414337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V="1">
                <a:off x="2004219" y="1561307"/>
                <a:ext cx="1343025" cy="1114425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矩形 41"/>
              <p:cNvSpPr/>
              <p:nvPr/>
            </p:nvSpPr>
            <p:spPr>
              <a:xfrm>
                <a:off x="535623" y="1234203"/>
                <a:ext cx="761747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300km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434023" y="1824753"/>
                <a:ext cx="646331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zh-CN" altLang="en-US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终点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27075" y="1831975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424623" y="1069103"/>
                <a:ext cx="646331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20°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2294573" y="777003"/>
                <a:ext cx="761747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2</a:t>
                </a:r>
                <a:r>
                  <a:rPr lang="zh-CN" altLang="en-US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号点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2624773" y="1018303"/>
                <a:ext cx="761747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200km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446973" y="1278653"/>
                <a:ext cx="646331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25°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3329623" y="1519953"/>
                <a:ext cx="761747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1</a:t>
                </a:r>
                <a:r>
                  <a:rPr lang="zh-CN" altLang="en-US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号点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656523" y="1964453"/>
                <a:ext cx="761747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314km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2231073" y="2332753"/>
                <a:ext cx="646331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40°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964373" y="2662953"/>
                <a:ext cx="646331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atinLnBrk="1"/>
                <a:r>
                  <a:rPr lang="zh-CN" altLang="en-US" sz="1800">
                    <a:latin typeface="黑体" panose="02010609060101010101" pitchFamily="49" charset="-122"/>
                    <a:ea typeface="黑体" panose="02010609060101010101" pitchFamily="49" charset="-122"/>
                    <a:sym typeface="Times New Roman" panose="02020603050405020304" charset="0"/>
                  </a:rPr>
                  <a:t>起点</a:t>
                </a:r>
                <a:endParaRPr lang="en-US" altLang="zh-CN" sz="18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sp>
            <p:nvSpPr>
              <p:cNvPr id="53" name="弧形 52"/>
              <p:cNvSpPr/>
              <p:nvPr/>
            </p:nvSpPr>
            <p:spPr>
              <a:xfrm>
                <a:off x="1945481" y="1040606"/>
                <a:ext cx="292894" cy="292894"/>
              </a:xfrm>
              <a:prstGeom prst="arc">
                <a:avLst>
                  <a:gd name="adj1" fmla="val 8064129"/>
                  <a:gd name="adj2" fmla="val 11791295"/>
                </a:avLst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4" name="弧形 53"/>
              <p:cNvSpPr/>
              <p:nvPr/>
            </p:nvSpPr>
            <p:spPr>
              <a:xfrm>
                <a:off x="3036093" y="1334293"/>
                <a:ext cx="292894" cy="292894"/>
              </a:xfrm>
              <a:prstGeom prst="arc">
                <a:avLst>
                  <a:gd name="adj1" fmla="val 8665194"/>
                  <a:gd name="adj2" fmla="val 11704069"/>
                </a:avLst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5" name="弧形 54"/>
              <p:cNvSpPr/>
              <p:nvPr/>
            </p:nvSpPr>
            <p:spPr>
              <a:xfrm>
                <a:off x="1959768" y="2466181"/>
                <a:ext cx="292894" cy="292894"/>
              </a:xfrm>
              <a:prstGeom prst="arc">
                <a:avLst>
                  <a:gd name="adj1" fmla="val 18736700"/>
                  <a:gd name="adj2" fmla="val 1823025"/>
                </a:avLst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56" name="直接箭头连接符 55"/>
              <p:cNvCxnSpPr/>
              <p:nvPr/>
            </p:nvCxnSpPr>
            <p:spPr>
              <a:xfrm flipH="1" flipV="1">
                <a:off x="3947543" y="864680"/>
                <a:ext cx="0" cy="49981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文本框 1"/>
              <p:cNvSpPr txBox="1"/>
              <p:nvPr/>
            </p:nvSpPr>
            <p:spPr>
              <a:xfrm>
                <a:off x="3739650" y="481912"/>
                <a:ext cx="490745" cy="400110"/>
              </a:xfrm>
              <a:prstGeom prst="rect">
                <a:avLst/>
              </a:prstGeom>
              <a:noFill/>
              <a:ln w="952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2000">
                    <a:latin typeface="楷体" panose="02010609060101010101" charset="-122"/>
                    <a:ea typeface="楷体" panose="02010609060101010101" charset="-122"/>
                    <a:sym typeface="Times New Roman" panose="02020603050405020304" charset="0"/>
                  </a:rPr>
                  <a:t>北</a:t>
                </a:r>
                <a:endParaRPr lang="zh-CN" altLang="en-US" sz="2000">
                  <a:latin typeface="楷体" panose="02010609060101010101" charset="-122"/>
                  <a:ea typeface="楷体" panose="02010609060101010101" charset="-122"/>
                  <a:sym typeface="Times New Roman" panose="02020603050405020304" charset="0"/>
                </a:endParaRPr>
              </a:p>
            </p:txBody>
          </p:sp>
          <p:cxnSp>
            <p:nvCxnSpPr>
              <p:cNvPr id="58" name="直接连接符 4"/>
              <p:cNvCxnSpPr/>
              <p:nvPr/>
            </p:nvCxnSpPr>
            <p:spPr>
              <a:xfrm rot="13839921">
                <a:off x="2883943" y="1887836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9" name="直接连接符 4"/>
              <p:cNvCxnSpPr/>
              <p:nvPr/>
            </p:nvCxnSpPr>
            <p:spPr>
              <a:xfrm rot="13839921">
                <a:off x="2464842" y="2230736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0" name="直接连接符 4"/>
              <p:cNvCxnSpPr/>
              <p:nvPr/>
            </p:nvCxnSpPr>
            <p:spPr>
              <a:xfrm rot="13839921">
                <a:off x="2048123" y="2577605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1" name="直接连接符 4"/>
              <p:cNvCxnSpPr/>
              <p:nvPr/>
            </p:nvCxnSpPr>
            <p:spPr>
              <a:xfrm rot="17554504">
                <a:off x="2830868" y="1336023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2" name="直接连接符 4"/>
              <p:cNvCxnSpPr/>
              <p:nvPr/>
            </p:nvCxnSpPr>
            <p:spPr>
              <a:xfrm rot="14720271">
                <a:off x="1757359" y="1353405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3" name="直接连接符 4"/>
              <p:cNvCxnSpPr/>
              <p:nvPr/>
            </p:nvCxnSpPr>
            <p:spPr>
              <a:xfrm rot="14720271">
                <a:off x="1266370" y="1583410"/>
                <a:ext cx="53579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4" name="组合 73"/>
          <p:cNvGrpSpPr/>
          <p:nvPr/>
        </p:nvGrpSpPr>
        <p:grpSpPr>
          <a:xfrm>
            <a:off x="944301" y="456811"/>
            <a:ext cx="1479118" cy="444147"/>
            <a:chOff x="540152" y="1259823"/>
            <a:chExt cx="1479118" cy="444147"/>
          </a:xfrm>
        </p:grpSpPr>
        <p:grpSp>
          <p:nvGrpSpPr>
            <p:cNvPr id="75" name="组合 74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77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76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应用反馈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1"/>
      <p:bldP spid="9" grpId="1"/>
      <p:bldP spid="10" grpId="1"/>
      <p:bldP spid="12" grpId="0"/>
      <p:bldP spid="13" grpId="0"/>
      <p:bldP spid="14" grpId="0"/>
      <p:bldP spid="15" grpId="0"/>
      <p:bldP spid="27" grpId="0"/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: 圆角 15"/>
          <p:cNvSpPr/>
          <p:nvPr/>
        </p:nvSpPr>
        <p:spPr>
          <a:xfrm>
            <a:off x="1057016" y="1503045"/>
            <a:ext cx="6900170" cy="2467182"/>
          </a:xfrm>
          <a:prstGeom prst="roundRect">
            <a:avLst>
              <a:gd name="adj" fmla="val 11227"/>
            </a:avLst>
          </a:prstGeom>
          <a:solidFill>
            <a:srgbClr val="78D6D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904615" y="802891"/>
            <a:ext cx="1946239" cy="508608"/>
            <a:chOff x="3828096" y="511837"/>
            <a:chExt cx="1946239" cy="508608"/>
          </a:xfrm>
        </p:grpSpPr>
        <p:sp>
          <p:nvSpPr>
            <p:cNvPr id="18" name="圆角矩形 17"/>
            <p:cNvSpPr/>
            <p:nvPr/>
          </p:nvSpPr>
          <p:spPr>
            <a:xfrm>
              <a:off x="3986738" y="512248"/>
              <a:ext cx="1631654" cy="508197"/>
            </a:xfrm>
            <a:prstGeom prst="roundRect">
              <a:avLst/>
            </a:prstGeom>
            <a:solidFill>
              <a:srgbClr val="35B1AD"/>
            </a:solidFill>
            <a:ln w="19050"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3828096" y="511837"/>
              <a:ext cx="1946239" cy="494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5000"/>
                </a:lnSpc>
              </a:pPr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课堂总结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0" name="矩形: 圆角 19"/>
          <p:cNvSpPr/>
          <p:nvPr/>
        </p:nvSpPr>
        <p:spPr>
          <a:xfrm>
            <a:off x="1192402" y="1643269"/>
            <a:ext cx="6629399" cy="2186734"/>
          </a:xfrm>
          <a:prstGeom prst="roundRect">
            <a:avLst>
              <a:gd name="adj" fmla="val 11227"/>
            </a:avLst>
          </a:prstGeom>
          <a:solidFill>
            <a:schemeClr val="bg1"/>
          </a:solidFill>
          <a:ln w="19050">
            <a:solidFill>
              <a:srgbClr val="35B1AD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29455" y="2046403"/>
            <a:ext cx="6066473" cy="1667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en-US" sz="2400" kern="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Times New Roman" panose="02020603050405020304" charset="0"/>
              </a:rPr>
              <a:t>　　同学们，今天你有哪些收获？在画图时要注意什么？</a:t>
            </a:r>
            <a:endParaRPr lang="zh-CN" altLang="en-US" sz="2400" kern="1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Times New Roman" panose="02020603050405020304" charset="0"/>
            </a:endParaRPr>
          </a:p>
          <a:p>
            <a:pPr lvl="0" defTabSz="914400">
              <a:lnSpc>
                <a:spcPct val="150000"/>
              </a:lnSpc>
              <a:defRPr/>
            </a:pPr>
            <a:endParaRPr kumimoji="0" lang="zh-CN" altLang="en-US" sz="24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27751" y="1491630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ea typeface="黑体" panose="02010609060101010101" pitchFamily="49" charset="-122"/>
                <a:cs typeface="Times New Roman" panose="02020603050405020304" charset="0"/>
              </a:rPr>
              <a:t>　　</a:t>
            </a:r>
            <a:r>
              <a:rPr lang="zh-CN" altLang="zh-CN" kern="100">
                <a:cs typeface="Times New Roman" panose="02020603050405020304" charset="0"/>
              </a:rPr>
              <a:t>看图填空。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569035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33338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049" name="Picture 1" descr="G:\小样\彩虹作业帮·人6数（上）教用-增强版\QW31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47783" y="2139702"/>
            <a:ext cx="58007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5135" y="518795"/>
            <a:ext cx="8517255" cy="4291330"/>
          </a:xfrm>
        </p:spPr>
        <p:txBody>
          <a:bodyPr/>
          <a:lstStyle/>
          <a:p>
            <a:pPr indent="713740">
              <a:lnSpc>
                <a:spcPct val="130000"/>
              </a:lnSpc>
              <a:tabLst>
                <a:tab pos="5600700" algn="l"/>
                <a:tab pos="9734550" algn="l"/>
              </a:tabLst>
            </a:pPr>
            <a:r>
              <a:rPr lang="en-US" altLang="zh-CN" sz="2000" kern="100">
                <a:cs typeface="Courier New" panose="02070309020205020404"/>
              </a:rPr>
              <a:t>(1)</a:t>
            </a:r>
            <a:r>
              <a:rPr lang="zh-CN" altLang="zh-CN" sz="2000" kern="100">
                <a:cs typeface="Times New Roman" panose="02020603050405020304" charset="0"/>
              </a:rPr>
              <a:t>小鹿老师准备带全班同学去彩虹博物馆参观，他们先从彩虹小学出发，向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偏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到彩虹书店，然后向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到彩虹电影院，再向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偏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到彩虹公园，最后向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偏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到彩虹博物馆。</a:t>
            </a:r>
            <a:endParaRPr lang="zh-CN" altLang="zh-CN" sz="6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lnSpc>
                <a:spcPct val="130000"/>
              </a:lnSpc>
              <a:tabLst>
                <a:tab pos="5600700" algn="l"/>
                <a:tab pos="9734550" algn="l"/>
              </a:tabLst>
            </a:pPr>
            <a:r>
              <a:rPr lang="en-US" altLang="zh-CN" sz="2000" kern="100">
                <a:cs typeface="Courier New" panose="02070309020205020404"/>
              </a:rPr>
              <a:t>(2)</a:t>
            </a:r>
            <a:r>
              <a:rPr lang="zh-CN" altLang="zh-CN" sz="2000" kern="100">
                <a:cs typeface="Times New Roman" panose="02020603050405020304" charset="0"/>
              </a:rPr>
              <a:t>小鹿老师带同学们从彩虹博物馆出来后要返回彩虹小学，先从彩虹博物馆出发，向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偏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到彩虹公园，然后向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偏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到彩虹电影院，再向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到彩虹书店，最后向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偏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</a:t>
            </a:r>
            <a:r>
              <a:rPr lang="en-US" altLang="zh-CN" sz="2000" kern="100">
                <a:cs typeface="Courier New" panose="02070309020205020404"/>
              </a:rPr>
              <a:t>)(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</a:t>
            </a:r>
            <a:r>
              <a:rPr lang="zh-CN" altLang="zh-CN" sz="2000" kern="100">
                <a:cs typeface="Times New Roman" panose="02020603050405020304" charset="0"/>
              </a:rPr>
              <a:t>方向走</a:t>
            </a:r>
            <a:r>
              <a:rPr lang="en-US" altLang="zh-CN" sz="2000" kern="100">
                <a:cs typeface="Courier New" panose="02070309020205020404"/>
              </a:rPr>
              <a:t>(</a:t>
            </a:r>
            <a:r>
              <a:rPr lang="zh-CN" altLang="zh-CN" sz="2000" kern="100">
                <a:ea typeface="楷体_GB2312"/>
                <a:cs typeface="Times New Roman" panose="02020603050405020304" charset="0"/>
              </a:rPr>
              <a:t>　　　</a:t>
            </a:r>
            <a:r>
              <a:rPr lang="en-US" altLang="zh-CN" sz="2000" kern="100">
                <a:cs typeface="Courier New" panose="02070309020205020404"/>
              </a:rPr>
              <a:t>)m</a:t>
            </a:r>
            <a:r>
              <a:rPr lang="zh-CN" altLang="zh-CN" sz="2000" kern="100">
                <a:cs typeface="Times New Roman" panose="02020603050405020304" charset="0"/>
              </a:rPr>
              <a:t>到彩虹小学</a:t>
            </a:r>
            <a:r>
              <a:rPr lang="zh-CN" altLang="zh-CN" sz="2000" kern="100" smtClean="0">
                <a:cs typeface="Times New Roman" panose="02020603050405020304" charset="0"/>
              </a:rPr>
              <a:t>。</a:t>
            </a:r>
            <a:endParaRPr lang="zh-CN" altLang="zh-CN" sz="2000" kern="100" smtClean="0">
              <a:latin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59001" y="1006203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东　</a:t>
            </a:r>
            <a:endParaRPr lang="zh-CN" altLang="zh-CN" sz="790" kern="10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631109" y="1006203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北　</a:t>
            </a:r>
            <a:endParaRPr lang="zh-CN" altLang="zh-CN" sz="790" kern="10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61855" y="1006203"/>
            <a:ext cx="9398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30°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265369" y="1006203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44896" y="1398619"/>
            <a:ext cx="94107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正东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079015" y="1398619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468600" y="1398619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南　</a:t>
            </a:r>
            <a:endParaRPr lang="zh-CN" altLang="zh-CN" sz="790" kern="10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141809" y="1341469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东　</a:t>
            </a:r>
            <a:endParaRPr lang="zh-CN" altLang="zh-CN" sz="790" kern="10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988126" y="1341469"/>
            <a:ext cx="9398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25°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444889" y="1790266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600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628143" y="1810794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北　</a:t>
            </a:r>
            <a:endParaRPr lang="zh-CN" altLang="zh-CN" sz="790" kern="10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437794" y="1811002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东　</a:t>
            </a:r>
            <a:endParaRPr lang="zh-CN" altLang="zh-CN" sz="790" kern="10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335418" y="1790266"/>
            <a:ext cx="9398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45°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831052" y="1810858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800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2824568" y="3058432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南　</a:t>
            </a:r>
            <a:endParaRPr lang="zh-CN" altLang="zh-CN" sz="790" kern="10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3870924" y="3063107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西　</a:t>
            </a:r>
            <a:endParaRPr lang="zh-CN" altLang="zh-CN" sz="790" kern="100"/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4712006" y="3063107"/>
            <a:ext cx="9398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45°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6183083" y="3067783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800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1458965" y="3474168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北　</a:t>
            </a:r>
            <a:endParaRPr lang="zh-CN" altLang="zh-CN" sz="790" kern="100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2418539" y="3545756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西　</a:t>
            </a:r>
            <a:endParaRPr lang="zh-CN" altLang="zh-CN" sz="790" kern="100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3223791" y="3468767"/>
            <a:ext cx="9398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25°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4779114" y="3490992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600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8099945" y="3490941"/>
            <a:ext cx="94107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正西　</a:t>
            </a:r>
            <a:endParaRPr lang="zh-CN" altLang="zh-CN" sz="790" kern="10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1527231" y="3859912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200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911156" y="3886736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西　</a:t>
            </a:r>
            <a:endParaRPr lang="zh-CN" altLang="zh-CN" sz="790" kern="100"/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5847928" y="3886796"/>
            <a:ext cx="6731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南　</a:t>
            </a:r>
            <a:endParaRPr lang="zh-CN" altLang="zh-CN" sz="790" kern="100"/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596251" y="3886796"/>
            <a:ext cx="93980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30°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8235896" y="3887128"/>
            <a:ext cx="80518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en-US" altLang="zh-CN" sz="2100" b="1" kern="100">
                <a:solidFill>
                  <a:srgbClr val="FF0000"/>
                </a:solidFill>
                <a:ea typeface="楷体_GB2312"/>
              </a:rPr>
              <a:t>400</a:t>
            </a: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　</a:t>
            </a:r>
            <a:endParaRPr lang="zh-CN" altLang="zh-CN" sz="790" kern="100"/>
          </a:p>
        </p:txBody>
      </p:sp>
      <p:pic>
        <p:nvPicPr>
          <p:cNvPr id="3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17400" y="124587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645620"/>
            <a:ext cx="8502866" cy="415988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 charset="0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 charset="0"/>
              </a:rPr>
              <a:t>根据下图，写出琪琪从家去彩虹公园的路线。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 indent="713740">
              <a:tabLst>
                <a:tab pos="5600700" algn="l"/>
                <a:tab pos="9734550" algn="l"/>
              </a:tabLst>
            </a:pPr>
            <a:endParaRPr lang="zh-CN" altLang="zh-CN" kern="100">
              <a:solidFill>
                <a:srgbClr val="FF0000"/>
              </a:solidFill>
              <a:ea typeface="楷体_GB2312"/>
              <a:cs typeface="Times New Roman" panose="02020603050405020304" charset="0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endParaRPr lang="zh-CN" altLang="zh-CN" kern="100">
              <a:solidFill>
                <a:srgbClr val="FF0000"/>
              </a:solidFill>
              <a:ea typeface="楷体_GB2312"/>
              <a:cs typeface="Times New Roman" panose="02020603050405020304" charset="0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琪琪从家出发向正南方向走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300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到彩虹超市，然后向东偏南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30°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400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到彩虹书店，再向东偏北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45°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400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到彩虹银行，最后向南偏东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30°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500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到达彩虹公园</a:t>
            </a:r>
            <a:r>
              <a:rPr lang="zh-CN" altLang="zh-CN" kern="100" smtClean="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651395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G:\小样\彩虹作业帮·人6数（上）教用-增强版\QW32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49873" y="1147056"/>
            <a:ext cx="46577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4874" y="665026"/>
            <a:ext cx="8502866" cy="280352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cs typeface="Times New Roman" panose="02020603050405020304" charset="0"/>
              </a:rPr>
              <a:t>　　阳阳要去学校，他从家出发，先向正东方向走</a:t>
            </a:r>
            <a:r>
              <a:rPr lang="en-US" altLang="zh-CN" kern="100" dirty="0">
                <a:cs typeface="Courier New" panose="02070309020205020404"/>
              </a:rPr>
              <a:t>200 m</a:t>
            </a:r>
            <a:r>
              <a:rPr lang="zh-CN" altLang="zh-CN" kern="100" dirty="0">
                <a:cs typeface="Times New Roman" panose="02020603050405020304" charset="0"/>
              </a:rPr>
              <a:t>到达超市，再向正北方向走</a:t>
            </a:r>
            <a:r>
              <a:rPr lang="en-US" altLang="zh-CN" kern="100" dirty="0">
                <a:cs typeface="Courier New" panose="02070309020205020404"/>
              </a:rPr>
              <a:t>150 m</a:t>
            </a:r>
            <a:r>
              <a:rPr lang="zh-CN" altLang="zh-CN" kern="100" dirty="0">
                <a:cs typeface="Times New Roman" panose="02020603050405020304" charset="0"/>
              </a:rPr>
              <a:t>到达图书馆，再向北偏东</a:t>
            </a:r>
            <a:r>
              <a:rPr lang="en-US" altLang="zh-CN" kern="100" dirty="0">
                <a:cs typeface="Courier New" panose="02070309020205020404"/>
              </a:rPr>
              <a:t>70°</a:t>
            </a:r>
            <a:r>
              <a:rPr lang="zh-CN" altLang="zh-CN" kern="100" dirty="0">
                <a:cs typeface="Times New Roman" panose="02020603050405020304" charset="0"/>
              </a:rPr>
              <a:t>方向走</a:t>
            </a:r>
            <a:r>
              <a:rPr lang="en-US" altLang="zh-CN" kern="100" dirty="0">
                <a:cs typeface="Courier New" panose="02070309020205020404"/>
              </a:rPr>
              <a:t>400 m</a:t>
            </a:r>
            <a:r>
              <a:rPr lang="zh-CN" altLang="zh-CN" kern="100" dirty="0">
                <a:cs typeface="Times New Roman" panose="02020603050405020304" charset="0"/>
              </a:rPr>
              <a:t>到达街心花园，最后向南偏东</a:t>
            </a:r>
            <a:r>
              <a:rPr lang="en-US" altLang="zh-CN" kern="100" dirty="0">
                <a:cs typeface="Courier New" panose="02070309020205020404"/>
              </a:rPr>
              <a:t>40°</a:t>
            </a:r>
            <a:r>
              <a:rPr lang="zh-CN" altLang="zh-CN" kern="100" dirty="0">
                <a:cs typeface="Times New Roman" panose="02020603050405020304" charset="0"/>
              </a:rPr>
              <a:t>方向走</a:t>
            </a:r>
            <a:r>
              <a:rPr lang="en-US" altLang="zh-CN" kern="100" dirty="0">
                <a:cs typeface="Courier New" panose="02070309020205020404"/>
              </a:rPr>
              <a:t>500 m</a:t>
            </a:r>
            <a:r>
              <a:rPr lang="zh-CN" altLang="zh-CN" kern="100" dirty="0">
                <a:cs typeface="Times New Roman" panose="02020603050405020304" charset="0"/>
              </a:rPr>
              <a:t>到达学校。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dirty="0">
                <a:cs typeface="Courier New" panose="02070309020205020404"/>
              </a:rPr>
              <a:t>(1)</a:t>
            </a:r>
            <a:r>
              <a:rPr lang="zh-CN" altLang="zh-CN" kern="100" dirty="0">
                <a:cs typeface="Times New Roman" panose="02020603050405020304" charset="0"/>
              </a:rPr>
              <a:t>画出阳阳到学校的路线示意图。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 dirty="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如图所示：</a:t>
            </a:r>
            <a:endParaRPr lang="zh-CN" altLang="zh-CN" sz="790" kern="100" dirty="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 dirty="0"/>
          </a:p>
        </p:txBody>
      </p:sp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624328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33338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4097" name="Picture 1" descr="G:\小样\彩虹作业帮·人6数（上）教用-增强版\A81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735915" y="2529148"/>
            <a:ext cx="3843338" cy="187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4" y="2255044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  <a:tab pos="9734550" algn="l"/>
              </a:tabLst>
            </a:pPr>
            <a:endParaRPr kumimoji="0" lang="zh-CN" altLang="zh-CN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86241"/>
            <a:ext cx="8502866" cy="280352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endParaRPr lang="en-US" altLang="zh-CN" kern="100" smtClean="0"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 smtClean="0">
                <a:cs typeface="Courier New" panose="02070309020205020404"/>
              </a:rPr>
              <a:t>(</a:t>
            </a:r>
            <a:r>
              <a:rPr lang="en-US" altLang="zh-CN" kern="100">
                <a:cs typeface="Courier New" panose="02070309020205020404"/>
              </a:rPr>
              <a:t>2)</a:t>
            </a:r>
            <a:r>
              <a:rPr lang="zh-CN" altLang="zh-CN" kern="100">
                <a:cs typeface="Times New Roman" panose="02020603050405020304" charset="0"/>
              </a:rPr>
              <a:t>根据路线示意图，说说阳阳放学回家时所走的方向和路程。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阳阳放学后，先向北偏西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40°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500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到达街心花园，再向南偏西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70°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400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到达图书馆，再向正南方向走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150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到达超市，最后向正西方向走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200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回到家。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/>
          <p:cNvSpPr/>
          <p:nvPr/>
        </p:nvSpPr>
        <p:spPr>
          <a:xfrm>
            <a:off x="562347" y="1030363"/>
            <a:ext cx="8104488" cy="3655937"/>
          </a:xfrm>
          <a:prstGeom prst="roundRect">
            <a:avLst/>
          </a:prstGeom>
          <a:solidFill>
            <a:schemeClr val="bg1"/>
          </a:solidFill>
          <a:ln>
            <a:solidFill>
              <a:srgbClr val="F2BA6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21234" y="1191120"/>
            <a:ext cx="7823590" cy="3642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同学们，我们来了解一场有趣的射击对抗赛。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“六一”儿童节，小明和爸爸组队去游乐场参加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射击对抗赛，爸爸指挥，小明负责射击。爸爸发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口令：注意！北偏东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50°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有目标出现，距离是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25m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小明迅速调整好枪口瞄准，精确射击，打中了目标。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分钟射击对抗赛，小明打中了对方</a:t>
            </a: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14</a:t>
            </a:r>
            <a:r>
              <a:rPr lang="zh-CN" altLang="en-US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枪，小明和爸爸获得了射击对抗赛的冠军。游乐场里的人们都夸小明的枪法准，而小明却说：“是爸爸指挥得好，方向、距离报得准。”同学们，你们想学习根据方向和距离找移动的物体吗？现在就让我们一起学习吧！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 t="-2687"/>
          <a:stretch>
            <a:fillRect/>
          </a:stretch>
        </p:blipFill>
        <p:spPr>
          <a:xfrm>
            <a:off x="5785094" y="1267320"/>
            <a:ext cx="2506980" cy="1771650"/>
          </a:xfrm>
          <a:prstGeom prst="cloud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62347" y="472924"/>
            <a:ext cx="2428503" cy="390833"/>
            <a:chOff x="758064" y="588676"/>
            <a:chExt cx="2428503" cy="390833"/>
          </a:xfrm>
        </p:grpSpPr>
        <p:sp>
          <p:nvSpPr>
            <p:cNvPr id="7" name="矩形: 圆角 6"/>
            <p:cNvSpPr/>
            <p:nvPr/>
          </p:nvSpPr>
          <p:spPr>
            <a:xfrm>
              <a:off x="758064" y="588676"/>
              <a:ext cx="2428503" cy="390833"/>
            </a:xfrm>
            <a:prstGeom prst="roundRect">
              <a:avLst/>
            </a:prstGeom>
            <a:solidFill>
              <a:srgbClr val="F2BA65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53379" y="599199"/>
              <a:ext cx="20950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黑体" panose="02010609060101010101" pitchFamily="49" charset="-122"/>
                  <a:cs typeface="+mn-cs"/>
                </a:rPr>
                <a:t>有趣的射击对抗赛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0" name="星形: 五角 9"/>
            <p:cNvSpPr/>
            <p:nvPr/>
          </p:nvSpPr>
          <p:spPr>
            <a:xfrm>
              <a:off x="2914650" y="690202"/>
              <a:ext cx="187325" cy="187325"/>
            </a:xfrm>
            <a:prstGeom prst="star5">
              <a:avLst/>
            </a:prstGeom>
            <a:solidFill>
              <a:srgbClr val="EC65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星形: 五角 10"/>
            <p:cNvSpPr/>
            <p:nvPr/>
          </p:nvSpPr>
          <p:spPr>
            <a:xfrm>
              <a:off x="847016" y="690202"/>
              <a:ext cx="187325" cy="187325"/>
            </a:xfrm>
            <a:prstGeom prst="star5">
              <a:avLst/>
            </a:prstGeom>
            <a:solidFill>
              <a:srgbClr val="EC65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1707654"/>
            <a:ext cx="8502866" cy="235140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 charset="0"/>
              </a:rPr>
              <a:t>　　琪琪、果果、阳阳、天天四个人在公园玩，果果在琪琪北偏西</a:t>
            </a:r>
            <a:r>
              <a:rPr lang="en-US" altLang="zh-CN" kern="100">
                <a:cs typeface="Courier New" panose="02070309020205020404"/>
              </a:rPr>
              <a:t>20°</a:t>
            </a:r>
            <a:r>
              <a:rPr lang="zh-CN" altLang="zh-CN" kern="100">
                <a:cs typeface="Times New Roman" panose="02020603050405020304" charset="0"/>
              </a:rPr>
              <a:t>方向</a:t>
            </a:r>
            <a:r>
              <a:rPr lang="en-US" altLang="zh-CN" kern="100">
                <a:cs typeface="Courier New" panose="02070309020205020404"/>
              </a:rPr>
              <a:t>500 m</a:t>
            </a:r>
            <a:r>
              <a:rPr lang="zh-CN" altLang="zh-CN" kern="100">
                <a:cs typeface="Times New Roman" panose="02020603050405020304" charset="0"/>
              </a:rPr>
              <a:t>处，阳阳在果果东偏北</a:t>
            </a:r>
            <a:r>
              <a:rPr lang="en-US" altLang="zh-CN" kern="100">
                <a:cs typeface="Courier New" panose="02070309020205020404"/>
              </a:rPr>
              <a:t>30°</a:t>
            </a:r>
            <a:r>
              <a:rPr lang="zh-CN" altLang="zh-CN" kern="100">
                <a:cs typeface="Times New Roman" panose="02020603050405020304" charset="0"/>
              </a:rPr>
              <a:t>方向</a:t>
            </a:r>
            <a:r>
              <a:rPr lang="en-US" altLang="zh-CN" kern="100">
                <a:cs typeface="Courier New" panose="02070309020205020404"/>
              </a:rPr>
              <a:t>400 m</a:t>
            </a:r>
            <a:r>
              <a:rPr lang="zh-CN" altLang="zh-CN" kern="100">
                <a:cs typeface="Times New Roman" panose="02020603050405020304" charset="0"/>
              </a:rPr>
              <a:t>处，天天在阳阳东偏南</a:t>
            </a:r>
            <a:r>
              <a:rPr lang="en-US" altLang="zh-CN" kern="100">
                <a:cs typeface="Courier New" panose="02070309020205020404"/>
              </a:rPr>
              <a:t>70°</a:t>
            </a:r>
            <a:r>
              <a:rPr lang="zh-CN" altLang="zh-CN" kern="100">
                <a:cs typeface="Times New Roman" panose="02020603050405020304" charset="0"/>
              </a:rPr>
              <a:t>方向</a:t>
            </a:r>
            <a:r>
              <a:rPr lang="en-US" altLang="zh-CN" kern="100">
                <a:cs typeface="Courier New" panose="02070309020205020404"/>
              </a:rPr>
              <a:t>500 m</a:t>
            </a:r>
            <a:r>
              <a:rPr lang="zh-CN" altLang="zh-CN" kern="100">
                <a:cs typeface="Times New Roman" panose="02020603050405020304" charset="0"/>
              </a:rPr>
              <a:t>处。这时天天在琪琪的什么位置？他们之间的直线距离是多远？</a:t>
            </a:r>
            <a:r>
              <a:rPr lang="en-US" altLang="zh-CN" kern="100">
                <a:cs typeface="Courier New" panose="02070309020205020404"/>
              </a:rPr>
              <a:t>(</a:t>
            </a:r>
            <a:r>
              <a:rPr lang="zh-CN" altLang="zh-CN" kern="100">
                <a:cs typeface="Times New Roman" panose="02020603050405020304" charset="0"/>
              </a:rPr>
              <a:t>画出路线图并解答</a:t>
            </a:r>
            <a:r>
              <a:rPr lang="en-US" altLang="zh-CN" kern="100">
                <a:cs typeface="Courier New" panose="02070309020205020404"/>
              </a:rPr>
              <a:t>)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7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89277" y="1538775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735546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如图，这时天天在琪琪的北偏东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60°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方向，他们之间的直线距离是</a:t>
            </a:r>
            <a:r>
              <a:rPr lang="en-US" altLang="zh-CN" kern="100">
                <a:solidFill>
                  <a:srgbClr val="FF0000"/>
                </a:solidFill>
                <a:ea typeface="楷体_GB2312"/>
                <a:cs typeface="Courier New" panose="02070309020205020404"/>
              </a:rPr>
              <a:t>400 m</a:t>
            </a:r>
            <a:r>
              <a:rPr lang="zh-CN" altLang="zh-CN" kern="100">
                <a:solidFill>
                  <a:srgbClr val="FF0000"/>
                </a:solidFill>
                <a:ea typeface="楷体_GB2312"/>
                <a:cs typeface="Times New Roman" panose="02020603050405020304" charset="0"/>
              </a:rPr>
              <a:t>。</a:t>
            </a:r>
            <a:endParaRPr lang="zh-CN" altLang="zh-CN" sz="790" kern="100">
              <a:effectLst/>
              <a:latin typeface="宋体" panose="02010600030101010101" pitchFamily="2" charset="-122"/>
              <a:cs typeface="Courier New" panose="02070309020205020404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33338"/>
            <a:ext cx="26416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5121" name="Picture 1" descr="G:\小样\彩虹作业帮·人6数（上）教用-增强版\QW224B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383987" y="1491630"/>
            <a:ext cx="3178969" cy="269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54599" y="709095"/>
            <a:ext cx="1570388" cy="499152"/>
            <a:chOff x="4437828" y="684330"/>
            <a:chExt cx="1570388" cy="499152"/>
          </a:xfrm>
        </p:grpSpPr>
        <p:grpSp>
          <p:nvGrpSpPr>
            <p:cNvPr id="9" name="组合 8"/>
            <p:cNvGrpSpPr/>
            <p:nvPr/>
          </p:nvGrpSpPr>
          <p:grpSpPr>
            <a:xfrm>
              <a:off x="4437828" y="684673"/>
              <a:ext cx="1570388" cy="498809"/>
              <a:chOff x="1608269" y="666658"/>
              <a:chExt cx="1107838" cy="351887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608269" y="666658"/>
                <a:ext cx="1107838" cy="351887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515136" y="684330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布置作业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4015682" y="2516597"/>
            <a:ext cx="2169551" cy="572185"/>
            <a:chOff x="4505574" y="3646629"/>
            <a:chExt cx="2169551" cy="572185"/>
          </a:xfrm>
        </p:grpSpPr>
        <p:sp>
          <p:nvSpPr>
            <p:cNvPr id="15" name="圆角矩形标注 96"/>
            <p:cNvSpPr/>
            <p:nvPr/>
          </p:nvSpPr>
          <p:spPr>
            <a:xfrm>
              <a:off x="4566540" y="3646629"/>
              <a:ext cx="2108585" cy="572185"/>
            </a:xfrm>
            <a:prstGeom prst="wedgeRoundRectCallout">
              <a:avLst>
                <a:gd name="adj1" fmla="val 56033"/>
                <a:gd name="adj2" fmla="val -19065"/>
                <a:gd name="adj3" fmla="val 16667"/>
              </a:avLst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4505574" y="3682680"/>
              <a:ext cx="2108586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>
                  <a:latin typeface="楷体" panose="02010609060101010101" charset="-122"/>
                  <a:ea typeface="楷体" panose="02010609060101010101" charset="-122"/>
                </a:rPr>
                <a:t>教材26页9题。</a:t>
              </a:r>
              <a:endParaRPr lang="zh-CN" altLang="en-US" sz="24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61631" y="1196180"/>
            <a:ext cx="55451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1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.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说一说，你从家到学校的路线是怎样的？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61631" y="1711109"/>
            <a:ext cx="6264000" cy="1028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2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.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同学们，要描述地图上两个城市的位置关系，需要知道哪些信息？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61631" y="2817554"/>
            <a:ext cx="4032000" cy="153651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charset="0"/>
              </a:rPr>
              <a:t>确定以哪个城市为参照点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charset="0"/>
              </a:rPr>
              <a:t>确定相对于另一个城市的方向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charset="0"/>
              </a:rPr>
              <a:t>确定两个城市间的距离。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82507" y="442389"/>
            <a:ext cx="1479118" cy="459360"/>
            <a:chOff x="540152" y="1259822"/>
            <a:chExt cx="1479118" cy="459360"/>
          </a:xfrm>
        </p:grpSpPr>
        <p:grpSp>
          <p:nvGrpSpPr>
            <p:cNvPr id="18" name="组合 17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0" name="圆角矩形 6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A965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432569" y="324307"/>
            <a:ext cx="1479118" cy="444147"/>
            <a:chOff x="540152" y="1259823"/>
            <a:chExt cx="1479118" cy="444147"/>
          </a:xfrm>
        </p:grpSpPr>
        <p:grpSp>
          <p:nvGrpSpPr>
            <p:cNvPr id="44" name="组合 43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48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5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82185" y="767339"/>
            <a:ext cx="8179803" cy="2718051"/>
            <a:chOff x="304954" y="789461"/>
            <a:chExt cx="8179803" cy="2718051"/>
          </a:xfrm>
        </p:grpSpPr>
        <p:sp>
          <p:nvSpPr>
            <p:cNvPr id="2" name="文本框 1"/>
            <p:cNvSpPr txBox="1"/>
            <p:nvPr/>
          </p:nvSpPr>
          <p:spPr>
            <a:xfrm>
              <a:off x="522351" y="1132566"/>
              <a:ext cx="7962406" cy="23749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小组队员合作，查找台风生成后移动的路线，注意讨论为什么台风每到一个地点，都要建立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“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十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”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字方向标。</a:t>
              </a:r>
              <a:endPara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填空：台风生成后，先是沿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方向移动了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km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，到达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C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地；然后改变方向，向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  <a:sym typeface="Times New Roman" panose="02020603050405020304" charset="0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  <a:sym typeface="Times New Roman" panose="02020603050405020304" charset="0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  <a:sym typeface="Times New Roman" panose="02020603050405020304" charset="0"/>
                </a:rPr>
                <a:t>)°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方向移动了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km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，到达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A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市；接着，台风又改变方向，向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  <a:sym typeface="Times New Roman" panose="02020603050405020304" charset="0"/>
                </a:rPr>
                <a:t>°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方向移动了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km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，到达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B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市；最后台风从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B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市向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方向移动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km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，到达</a:t>
              </a:r>
              <a:r>
                <a:rPr lang="en-US" altLang="zh-CN" sz="18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D</a:t>
              </a:r>
              <a:r>
                <a:rPr lang="zh-CN" altLang="en-US" sz="1800" dirty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地。</a:t>
              </a:r>
              <a:endPara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  <a:p>
              <a:pPr>
                <a:lnSpc>
                  <a:spcPct val="120000"/>
                </a:lnSpc>
              </a:pPr>
              <a:endParaRPr lang="zh-CN" altLang="en-US" sz="18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06705" y="1176037"/>
              <a:ext cx="3714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E7E6E6">
                      <a:lumMod val="10000"/>
                    </a:srgb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1.</a:t>
              </a:r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06705" y="1809141"/>
              <a:ext cx="3714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E7E6E6">
                      <a:lumMod val="10000"/>
                    </a:srgb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2.</a:t>
              </a:r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04954" y="789461"/>
              <a:ext cx="1350983" cy="3805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自学提纲：</a:t>
              </a:r>
              <a:endPara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pic>
        <p:nvPicPr>
          <p:cNvPr id="95" name="图片 9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63386" y="2824675"/>
            <a:ext cx="4910093" cy="2061650"/>
          </a:xfrm>
          <a:prstGeom prst="rect">
            <a:avLst/>
          </a:prstGeom>
        </p:spPr>
      </p:pic>
      <p:grpSp>
        <p:nvGrpSpPr>
          <p:cNvPr id="96" name="组合 95"/>
          <p:cNvGrpSpPr/>
          <p:nvPr/>
        </p:nvGrpSpPr>
        <p:grpSpPr>
          <a:xfrm>
            <a:off x="7730188" y="2913166"/>
            <a:ext cx="490745" cy="808845"/>
            <a:chOff x="6012000" y="1274235"/>
            <a:chExt cx="490745" cy="808845"/>
          </a:xfrm>
        </p:grpSpPr>
        <p:cxnSp>
          <p:nvCxnSpPr>
            <p:cNvPr id="97" name="直接箭头连接符 96"/>
            <p:cNvCxnSpPr/>
            <p:nvPr/>
          </p:nvCxnSpPr>
          <p:spPr>
            <a:xfrm flipH="1" flipV="1">
              <a:off x="6197771" y="1583263"/>
              <a:ext cx="0" cy="49981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文本框 1"/>
            <p:cNvSpPr txBox="1"/>
            <p:nvPr/>
          </p:nvSpPr>
          <p:spPr>
            <a:xfrm>
              <a:off x="6012000" y="1274235"/>
              <a:ext cx="490745" cy="307777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北</a:t>
              </a:r>
              <a:endParaRPr lang="zh-CN" altLang="en-US" sz="14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</p:grpSp>
      <p:sp>
        <p:nvSpPr>
          <p:cNvPr id="19" name="矩形 1"/>
          <p:cNvSpPr/>
          <p:nvPr/>
        </p:nvSpPr>
        <p:spPr>
          <a:xfrm>
            <a:off x="3346292" y="2977174"/>
            <a:ext cx="494046" cy="3077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en-US" altLang="zh-CN" sz="14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D</a:t>
            </a: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</a:t>
            </a:r>
            <a:endParaRPr lang="zh-CN" altLang="en-US" sz="14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96618" y="4509682"/>
            <a:ext cx="356400" cy="54000"/>
            <a:chOff x="6525200" y="4692770"/>
            <a:chExt cx="356400" cy="54000"/>
          </a:xfrm>
        </p:grpSpPr>
        <p:grpSp>
          <p:nvGrpSpPr>
            <p:cNvPr id="3" name="组合 2"/>
            <p:cNvGrpSpPr/>
            <p:nvPr/>
          </p:nvGrpSpPr>
          <p:grpSpPr>
            <a:xfrm>
              <a:off x="6529962" y="4692770"/>
              <a:ext cx="347068" cy="54000"/>
              <a:chOff x="4797628" y="2721894"/>
              <a:chExt cx="347068" cy="54000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 flipV="1">
                <a:off x="4797628" y="2721894"/>
                <a:ext cx="0" cy="5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H="1" flipV="1">
                <a:off x="5144696" y="2721894"/>
                <a:ext cx="0" cy="5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直接连接符 21"/>
            <p:cNvCxnSpPr/>
            <p:nvPr/>
          </p:nvCxnSpPr>
          <p:spPr>
            <a:xfrm flipH="1">
              <a:off x="6525200" y="4746770"/>
              <a:ext cx="3564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1"/>
          <p:cNvSpPr/>
          <p:nvPr/>
        </p:nvSpPr>
        <p:spPr>
          <a:xfrm>
            <a:off x="2758064" y="4183892"/>
            <a:ext cx="633507" cy="3077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en-US" altLang="zh-CN" sz="14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100km</a:t>
            </a:r>
            <a:endParaRPr lang="zh-CN" altLang="en-US" sz="14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25" name="矩形 1"/>
          <p:cNvSpPr/>
          <p:nvPr/>
        </p:nvSpPr>
        <p:spPr>
          <a:xfrm>
            <a:off x="6163152" y="4597694"/>
            <a:ext cx="494046" cy="3077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en-US" altLang="zh-CN" sz="14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C</a:t>
            </a: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</a:t>
            </a:r>
            <a:endParaRPr lang="zh-CN" altLang="en-US" sz="14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/>
          <p:nvPr/>
        </p:nvSpPr>
        <p:spPr>
          <a:xfrm>
            <a:off x="2357438" y="2675305"/>
            <a:ext cx="4429125" cy="40011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atinLnBrk="1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台风生成后，先是怎样移动的？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5" name="矩形 2"/>
          <p:cNvSpPr/>
          <p:nvPr/>
        </p:nvSpPr>
        <p:spPr>
          <a:xfrm>
            <a:off x="2357438" y="3267076"/>
            <a:ext cx="4912519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向正西方向移动了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540km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，到达</a:t>
            </a:r>
            <a:r>
              <a:rPr lang="en-US" altLang="zh-CN" sz="20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C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地。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6" name="矩形 4"/>
          <p:cNvSpPr/>
          <p:nvPr/>
        </p:nvSpPr>
        <p:spPr>
          <a:xfrm>
            <a:off x="2349104" y="1168004"/>
            <a:ext cx="954107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第一段</a:t>
            </a:r>
            <a:endParaRPr lang="zh-CN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3512344" y="1753549"/>
            <a:ext cx="894160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540km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470548" y="2216621"/>
            <a:ext cx="2731293" cy="53578"/>
            <a:chOff x="2470548" y="2216621"/>
            <a:chExt cx="2731293" cy="53578"/>
          </a:xfrm>
        </p:grpSpPr>
        <p:sp>
          <p:nvSpPr>
            <p:cNvPr id="9" name="Oval 107"/>
            <p:cNvSpPr/>
            <p:nvPr/>
          </p:nvSpPr>
          <p:spPr>
            <a:xfrm>
              <a:off x="5148262" y="2216621"/>
              <a:ext cx="53579" cy="53578"/>
            </a:xfrm>
            <a:prstGeom prst="ellipse">
              <a:avLst/>
            </a:prstGeom>
            <a:solidFill>
              <a:srgbClr val="C00000"/>
            </a:solidFill>
            <a:ln w="9525" cap="flat" cmpd="sng">
              <a:noFill/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atinLnBrk="1"/>
              <a:endPara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cxnSp>
          <p:nvCxnSpPr>
            <p:cNvPr id="10" name="直接箭头连接符 9"/>
            <p:cNvCxnSpPr/>
            <p:nvPr/>
          </p:nvCxnSpPr>
          <p:spPr>
            <a:xfrm flipH="1">
              <a:off x="2470548" y="2242814"/>
              <a:ext cx="2684860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1"/>
          <p:cNvSpPr txBox="1"/>
          <p:nvPr/>
        </p:nvSpPr>
        <p:spPr>
          <a:xfrm>
            <a:off x="4453729" y="1753549"/>
            <a:ext cx="1652691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台风生成地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012000" y="1274235"/>
            <a:ext cx="490745" cy="882585"/>
            <a:chOff x="6012000" y="1274235"/>
            <a:chExt cx="490745" cy="882585"/>
          </a:xfrm>
        </p:grpSpPr>
        <p:cxnSp>
          <p:nvCxnSpPr>
            <p:cNvPr id="28" name="直接箭头连接符 27"/>
            <p:cNvCxnSpPr/>
            <p:nvPr/>
          </p:nvCxnSpPr>
          <p:spPr>
            <a:xfrm flipH="1" flipV="1">
              <a:off x="6219893" y="1657003"/>
              <a:ext cx="0" cy="49981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1"/>
            <p:cNvSpPr txBox="1"/>
            <p:nvPr/>
          </p:nvSpPr>
          <p:spPr>
            <a:xfrm>
              <a:off x="6012000" y="1274235"/>
              <a:ext cx="490745" cy="400110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北</a:t>
              </a: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649200" y="2177052"/>
            <a:ext cx="1994800" cy="72000"/>
            <a:chOff x="2649200" y="2177052"/>
            <a:chExt cx="1994800" cy="72000"/>
          </a:xfrm>
        </p:grpSpPr>
        <p:cxnSp>
          <p:nvCxnSpPr>
            <p:cNvPr id="36" name="直接连接符 35"/>
            <p:cNvCxnSpPr/>
            <p:nvPr/>
          </p:nvCxnSpPr>
          <p:spPr>
            <a:xfrm flipH="1" flipV="1">
              <a:off x="2649200" y="2177052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3147900" y="2177052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3646600" y="2177052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4145300" y="2177052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4644000" y="2177052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869986" y="559066"/>
            <a:ext cx="1479118" cy="444147"/>
            <a:chOff x="540152" y="1259823"/>
            <a:chExt cx="1479118" cy="444147"/>
          </a:xfrm>
        </p:grpSpPr>
        <p:grpSp>
          <p:nvGrpSpPr>
            <p:cNvPr id="33" name="组合 32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35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4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5998273" y="2324292"/>
            <a:ext cx="153233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台风生成地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5070182" y="2324292"/>
            <a:ext cx="96321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540km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2138863" y="2108788"/>
            <a:ext cx="809625" cy="30777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600km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1" name="Text Box 56"/>
          <p:cNvSpPr txBox="1"/>
          <p:nvPr/>
        </p:nvSpPr>
        <p:spPr>
          <a:xfrm>
            <a:off x="3376919" y="2467455"/>
            <a:ext cx="831056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30°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H="1" flipV="1">
            <a:off x="6759469" y="1816472"/>
            <a:ext cx="0" cy="499817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"/>
          <p:cNvSpPr txBox="1"/>
          <p:nvPr/>
        </p:nvSpPr>
        <p:spPr>
          <a:xfrm>
            <a:off x="6551576" y="1433704"/>
            <a:ext cx="490745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北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162926" y="2721894"/>
            <a:ext cx="2496740" cy="79838"/>
            <a:chOff x="4185048" y="2677650"/>
            <a:chExt cx="2496740" cy="79838"/>
          </a:xfrm>
        </p:grpSpPr>
        <p:grpSp>
          <p:nvGrpSpPr>
            <p:cNvPr id="53" name="组合 52"/>
            <p:cNvGrpSpPr/>
            <p:nvPr/>
          </p:nvGrpSpPr>
          <p:grpSpPr>
            <a:xfrm>
              <a:off x="4185048" y="2703910"/>
              <a:ext cx="2496740" cy="53578"/>
              <a:chOff x="4185048" y="2703910"/>
              <a:chExt cx="2496740" cy="53578"/>
            </a:xfrm>
          </p:grpSpPr>
          <p:sp>
            <p:nvSpPr>
              <p:cNvPr id="12" name="Oval 107"/>
              <p:cNvSpPr/>
              <p:nvPr/>
            </p:nvSpPr>
            <p:spPr>
              <a:xfrm>
                <a:off x="6628210" y="2703910"/>
                <a:ext cx="53578" cy="5357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atinLnBrk="1"/>
                <a:endParaRPr lang="zh-CN" altLang="en-US" sz="20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cxnSp>
            <p:nvCxnSpPr>
              <p:cNvPr id="13" name="直接箭头连接符 12"/>
              <p:cNvCxnSpPr/>
              <p:nvPr/>
            </p:nvCxnSpPr>
            <p:spPr>
              <a:xfrm flipH="1">
                <a:off x="4185048" y="2725341"/>
                <a:ext cx="2451497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4358381" y="2677650"/>
              <a:ext cx="1824047" cy="54000"/>
              <a:chOff x="4358381" y="2677650"/>
              <a:chExt cx="1824047" cy="54000"/>
            </a:xfrm>
          </p:grpSpPr>
          <p:cxnSp>
            <p:nvCxnSpPr>
              <p:cNvPr id="35" name="直接连接符 34"/>
              <p:cNvCxnSpPr/>
              <p:nvPr/>
            </p:nvCxnSpPr>
            <p:spPr>
              <a:xfrm flipH="1" flipV="1">
                <a:off x="4358381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 flipV="1">
                <a:off x="4819750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 flipV="1">
                <a:off x="5273976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H="1" flipV="1">
                <a:off x="5728202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 flipV="1">
                <a:off x="6182428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组合 53"/>
          <p:cNvGrpSpPr/>
          <p:nvPr/>
        </p:nvGrpSpPr>
        <p:grpSpPr>
          <a:xfrm>
            <a:off x="1811441" y="1415844"/>
            <a:ext cx="2344341" cy="1353741"/>
            <a:chOff x="1833563" y="1371600"/>
            <a:chExt cx="2344341" cy="1353741"/>
          </a:xfrm>
        </p:grpSpPr>
        <p:cxnSp>
          <p:nvCxnSpPr>
            <p:cNvPr id="9" name="直接箭头连接符 8"/>
            <p:cNvCxnSpPr/>
            <p:nvPr/>
          </p:nvCxnSpPr>
          <p:spPr>
            <a:xfrm flipH="1" flipV="1">
              <a:off x="1833563" y="1371600"/>
              <a:ext cx="2344341" cy="135374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组合 43"/>
            <p:cNvGrpSpPr/>
            <p:nvPr/>
          </p:nvGrpSpPr>
          <p:grpSpPr>
            <a:xfrm rot="1799077">
              <a:off x="2091430" y="1991850"/>
              <a:ext cx="1824047" cy="54000"/>
              <a:chOff x="4358381" y="2677650"/>
              <a:chExt cx="1824047" cy="54000"/>
            </a:xfrm>
          </p:grpSpPr>
          <p:cxnSp>
            <p:nvCxnSpPr>
              <p:cNvPr id="45" name="直接连接符 44"/>
              <p:cNvCxnSpPr/>
              <p:nvPr/>
            </p:nvCxnSpPr>
            <p:spPr>
              <a:xfrm flipH="1" flipV="1">
                <a:off x="4358381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 flipV="1">
                <a:off x="4819750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 flipV="1">
                <a:off x="5273976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5728202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6182428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/>
          <p:cNvGrpSpPr/>
          <p:nvPr/>
        </p:nvGrpSpPr>
        <p:grpSpPr>
          <a:xfrm>
            <a:off x="3706916" y="2432635"/>
            <a:ext cx="756000" cy="684000"/>
            <a:chOff x="3729038" y="2388391"/>
            <a:chExt cx="756000" cy="68400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729038" y="2725739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4176713" y="2388391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弧形 50"/>
            <p:cNvSpPr/>
            <p:nvPr/>
          </p:nvSpPr>
          <p:spPr>
            <a:xfrm>
              <a:off x="3957636" y="2583657"/>
              <a:ext cx="190500" cy="164306"/>
            </a:xfrm>
            <a:prstGeom prst="arc">
              <a:avLst>
                <a:gd name="adj1" fmla="val 8266212"/>
                <a:gd name="adj2" fmla="val 12862589"/>
              </a:avLst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Rectangle 26"/>
          <p:cNvSpPr/>
          <p:nvPr/>
        </p:nvSpPr>
        <p:spPr>
          <a:xfrm>
            <a:off x="1488132" y="3237549"/>
            <a:ext cx="6225913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atinLnBrk="1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然后台风改变了方向，又是怎样移动的，到达了哪里？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11441" y="3844798"/>
            <a:ext cx="49530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/>
            <a:r>
              <a:rPr lang="zh-CN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向西偏北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</a:t>
            </a:r>
            <a:r>
              <a:rPr lang="zh-CN" altLang="zh-CN" sz="2000" spc="-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°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方向移动了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600km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，到达</a:t>
            </a:r>
            <a:r>
              <a:rPr lang="en-US" altLang="zh-CN" sz="20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A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市。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3" name="矩形 1"/>
          <p:cNvSpPr/>
          <p:nvPr/>
        </p:nvSpPr>
        <p:spPr>
          <a:xfrm>
            <a:off x="2875860" y="1387270"/>
            <a:ext cx="954107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第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二</a:t>
            </a:r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段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38605" y="455827"/>
            <a:ext cx="1479118" cy="444147"/>
            <a:chOff x="540152" y="1259823"/>
            <a:chExt cx="1479118" cy="444147"/>
          </a:xfrm>
        </p:grpSpPr>
        <p:grpSp>
          <p:nvGrpSpPr>
            <p:cNvPr id="57" name="组合 56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59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" grpId="0"/>
      <p:bldP spid="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950244" y="2299332"/>
            <a:ext cx="756000" cy="684000"/>
            <a:chOff x="3729038" y="2388391"/>
            <a:chExt cx="756000" cy="684000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3729038" y="2725739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4176713" y="2388391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 Box 56"/>
          <p:cNvSpPr txBox="1"/>
          <p:nvPr/>
        </p:nvSpPr>
        <p:spPr>
          <a:xfrm>
            <a:off x="4248151" y="3880486"/>
            <a:ext cx="831056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30°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26795" y="1297068"/>
            <a:ext cx="958917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第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三</a:t>
            </a:r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段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4" name="Rectangle 26"/>
          <p:cNvSpPr/>
          <p:nvPr/>
        </p:nvSpPr>
        <p:spPr>
          <a:xfrm>
            <a:off x="5057775" y="1848691"/>
            <a:ext cx="2591991" cy="835806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接着台风是怎样移动的，到达了哪里？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5" name="矩形 5"/>
          <p:cNvSpPr/>
          <p:nvPr/>
        </p:nvSpPr>
        <p:spPr>
          <a:xfrm>
            <a:off x="5061347" y="2899410"/>
            <a:ext cx="2606653" cy="849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向北偏西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</a:t>
            </a:r>
            <a:r>
              <a:rPr lang="zh-CN" altLang="zh-CN" sz="2000" spc="-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°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方向移动了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200km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，到达</a:t>
            </a:r>
            <a:r>
              <a:rPr lang="en-US" altLang="zh-CN" sz="20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B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市。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2897981" y="3448289"/>
            <a:ext cx="1038225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600km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9" name="Text Box 56"/>
          <p:cNvSpPr txBox="1"/>
          <p:nvPr/>
        </p:nvSpPr>
        <p:spPr>
          <a:xfrm>
            <a:off x="2133601" y="1975486"/>
            <a:ext cx="831056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30°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331119" y="2115979"/>
            <a:ext cx="948929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200km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1847643" y="2638664"/>
            <a:ext cx="734928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A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H="1" flipV="1">
            <a:off x="4534520" y="2245409"/>
            <a:ext cx="0" cy="499817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1"/>
          <p:cNvSpPr txBox="1"/>
          <p:nvPr/>
        </p:nvSpPr>
        <p:spPr>
          <a:xfrm>
            <a:off x="4326627" y="1862641"/>
            <a:ext cx="490745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北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392363" y="2632710"/>
            <a:ext cx="2344341" cy="1353741"/>
            <a:chOff x="1833563" y="1371600"/>
            <a:chExt cx="2344341" cy="1353741"/>
          </a:xfrm>
        </p:grpSpPr>
        <p:cxnSp>
          <p:nvCxnSpPr>
            <p:cNvPr id="32" name="直接箭头连接符 31"/>
            <p:cNvCxnSpPr/>
            <p:nvPr/>
          </p:nvCxnSpPr>
          <p:spPr>
            <a:xfrm flipH="1" flipV="1">
              <a:off x="1833563" y="1371600"/>
              <a:ext cx="2344341" cy="135374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组合 32"/>
            <p:cNvGrpSpPr/>
            <p:nvPr/>
          </p:nvGrpSpPr>
          <p:grpSpPr>
            <a:xfrm rot="1799077">
              <a:off x="2091430" y="1991850"/>
              <a:ext cx="1824047" cy="54000"/>
              <a:chOff x="4358381" y="2677650"/>
              <a:chExt cx="1824047" cy="54000"/>
            </a:xfrm>
          </p:grpSpPr>
          <p:cxnSp>
            <p:nvCxnSpPr>
              <p:cNvPr id="34" name="直接连接符 33"/>
              <p:cNvCxnSpPr/>
              <p:nvPr/>
            </p:nvCxnSpPr>
            <p:spPr>
              <a:xfrm flipH="1" flipV="1">
                <a:off x="4358381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 flipV="1">
                <a:off x="4819750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 flipV="1">
                <a:off x="5273976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 flipV="1">
                <a:off x="5728202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 flipV="1">
                <a:off x="6182428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/>
          <p:nvPr/>
        </p:nvGrpSpPr>
        <p:grpSpPr>
          <a:xfrm>
            <a:off x="1922860" y="1818323"/>
            <a:ext cx="467916" cy="812006"/>
            <a:chOff x="1922860" y="1490663"/>
            <a:chExt cx="467916" cy="812006"/>
          </a:xfrm>
        </p:grpSpPr>
        <p:cxnSp>
          <p:nvCxnSpPr>
            <p:cNvPr id="12" name="直接箭头连接符 11"/>
            <p:cNvCxnSpPr/>
            <p:nvPr/>
          </p:nvCxnSpPr>
          <p:spPr>
            <a:xfrm flipH="1" flipV="1">
              <a:off x="1922860" y="1490663"/>
              <a:ext cx="467916" cy="81200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/>
            <p:cNvGrpSpPr/>
            <p:nvPr/>
          </p:nvGrpSpPr>
          <p:grpSpPr>
            <a:xfrm rot="1708264">
              <a:off x="2179366" y="1925780"/>
              <a:ext cx="202406" cy="68287"/>
              <a:chOff x="2972322" y="1666225"/>
              <a:chExt cx="202406" cy="68287"/>
            </a:xfrm>
          </p:grpSpPr>
          <p:cxnSp>
            <p:nvCxnSpPr>
              <p:cNvPr id="40" name="直接连接符 39"/>
              <p:cNvCxnSpPr/>
              <p:nvPr/>
            </p:nvCxnSpPr>
            <p:spPr>
              <a:xfrm rot="1799077" flipH="1" flipV="1">
                <a:off x="2972322" y="1666225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1799077" flipH="1" flipV="1">
                <a:off x="3174728" y="1680512"/>
                <a:ext cx="0" cy="54000"/>
              </a:xfrm>
              <a:prstGeom prst="line">
                <a:avLst/>
              </a:prstGeom>
              <a:ln w="127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弧形 14"/>
          <p:cNvSpPr/>
          <p:nvPr/>
        </p:nvSpPr>
        <p:spPr>
          <a:xfrm>
            <a:off x="2247899" y="2435065"/>
            <a:ext cx="190500" cy="190500"/>
          </a:xfrm>
          <a:prstGeom prst="arc">
            <a:avLst>
              <a:gd name="adj1" fmla="val 14100476"/>
              <a:gd name="adj2" fmla="val 18188213"/>
            </a:avLst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38605" y="486307"/>
            <a:ext cx="1479118" cy="444147"/>
            <a:chOff x="540152" y="1259823"/>
            <a:chExt cx="1479118" cy="444147"/>
          </a:xfrm>
        </p:grpSpPr>
        <p:grpSp>
          <p:nvGrpSpPr>
            <p:cNvPr id="46" name="组合 45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48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  <p:bldP spid="10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2369345" y="2262186"/>
            <a:ext cx="756000" cy="684000"/>
            <a:chOff x="3729038" y="2388391"/>
            <a:chExt cx="756000" cy="68400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3729038" y="2725739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4176713" y="2388391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6"/>
          <p:cNvSpPr/>
          <p:nvPr/>
        </p:nvSpPr>
        <p:spPr>
          <a:xfrm>
            <a:off x="4156855" y="2216690"/>
            <a:ext cx="4086468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atinLnBrk="1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最后台风是怎样移动的？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3046" y="1409463"/>
            <a:ext cx="958917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第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四</a:t>
            </a:r>
            <a:r>
              <a:rPr lang="zh-CN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段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56855" y="2986088"/>
            <a:ext cx="4346062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向正西方向移动了</a:t>
            </a:r>
            <a:r>
              <a:rPr lang="en-US" altLang="zh-CN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100km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，到达</a:t>
            </a:r>
            <a:r>
              <a:rPr lang="en-US" altLang="zh-CN" sz="20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D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地。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2004381" y="3012311"/>
            <a:ext cx="106680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200km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2422684" y="3429484"/>
            <a:ext cx="706040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A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2799160" y="2581275"/>
            <a:ext cx="596504" cy="103584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4"/>
          <p:cNvSpPr txBox="1"/>
          <p:nvPr/>
        </p:nvSpPr>
        <p:spPr>
          <a:xfrm>
            <a:off x="2860122" y="2164717"/>
            <a:ext cx="841772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B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1818085" y="2145052"/>
            <a:ext cx="947738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100km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81225" y="2576512"/>
            <a:ext cx="631032" cy="45719"/>
            <a:chOff x="2181225" y="2576512"/>
            <a:chExt cx="631032" cy="45719"/>
          </a:xfrm>
        </p:grpSpPr>
        <p:sp>
          <p:nvSpPr>
            <p:cNvPr id="5" name="椭圆 4"/>
            <p:cNvSpPr/>
            <p:nvPr/>
          </p:nvSpPr>
          <p:spPr>
            <a:xfrm>
              <a:off x="2181225" y="2576512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H="1">
              <a:off x="2200276" y="2600325"/>
              <a:ext cx="611981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Box 56"/>
          <p:cNvSpPr txBox="1"/>
          <p:nvPr/>
        </p:nvSpPr>
        <p:spPr>
          <a:xfrm>
            <a:off x="3143118" y="2739896"/>
            <a:ext cx="831056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30°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H="1" flipV="1">
            <a:off x="3533205" y="1657637"/>
            <a:ext cx="0" cy="499817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"/>
          <p:cNvSpPr txBox="1"/>
          <p:nvPr/>
        </p:nvSpPr>
        <p:spPr>
          <a:xfrm>
            <a:off x="3325312" y="1274869"/>
            <a:ext cx="490745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北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rot="3507341" flipH="1" flipV="1">
            <a:off x="3128461" y="3072199"/>
            <a:ext cx="0" cy="5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2955132" y="3276597"/>
            <a:ext cx="756000" cy="684000"/>
            <a:chOff x="3729038" y="2388391"/>
            <a:chExt cx="756000" cy="68400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3729038" y="2725739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4176713" y="2388391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弧形 35"/>
          <p:cNvSpPr/>
          <p:nvPr/>
        </p:nvSpPr>
        <p:spPr>
          <a:xfrm>
            <a:off x="3259931" y="3407568"/>
            <a:ext cx="190500" cy="190500"/>
          </a:xfrm>
          <a:prstGeom prst="arc">
            <a:avLst>
              <a:gd name="adj1" fmla="val 14100476"/>
              <a:gd name="adj2" fmla="val 18188213"/>
            </a:avLst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378993" y="3595688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38605" y="486307"/>
            <a:ext cx="1479118" cy="444147"/>
            <a:chOff x="540152" y="1259823"/>
            <a:chExt cx="1479118" cy="444147"/>
          </a:xfrm>
        </p:grpSpPr>
        <p:grpSp>
          <p:nvGrpSpPr>
            <p:cNvPr id="42" name="组合 41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44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4090177" y="1563314"/>
            <a:ext cx="4406123" cy="22018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台风生成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以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后，先是沿正西方向移动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了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540km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，到达</a:t>
            </a:r>
            <a:r>
              <a:rPr lang="en-US" altLang="zh-CN" sz="18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C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地；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然后改变方向，向西偏北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</a:t>
            </a:r>
            <a:r>
              <a:rPr lang="zh-CN" altLang="zh-CN" sz="1800" spc="-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°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方向移动了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600km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到达</a:t>
            </a:r>
            <a:r>
              <a:rPr lang="en-US" altLang="zh-CN" sz="18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A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市；接着，台风又改变方向，向北偏西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30</a:t>
            </a:r>
            <a:r>
              <a:rPr lang="zh-CN" altLang="zh-CN" sz="1800" spc="-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°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方向移动了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200km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到达</a:t>
            </a:r>
            <a:r>
              <a:rPr lang="en-US" altLang="zh-CN" sz="18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B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市；最后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台风从</a:t>
            </a:r>
            <a:r>
              <a:rPr lang="en-US" altLang="zh-CN" sz="18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B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市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向正西方向移动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了</a:t>
            </a:r>
            <a:r>
              <a:rPr lang="en-US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100km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，到达</a:t>
            </a:r>
            <a:r>
              <a:rPr lang="en-US" altLang="zh-CN" sz="1800">
                <a:solidFill>
                  <a:srgbClr val="C0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D</a:t>
            </a:r>
            <a:r>
              <a:rPr lang="zh-CN" altLang="en-US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</a:t>
            </a:r>
            <a:r>
              <a:rPr lang="zh-CN" altLang="zh-CN" sz="1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。</a:t>
            </a:r>
            <a:endParaRPr lang="zh-CN" altLang="en-US" sz="1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2310436" y="1033076"/>
            <a:ext cx="4704635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latinLnBrk="1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你能完整的说一说台风移动的路线吗？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69566" y="1815896"/>
            <a:ext cx="7051781" cy="2936819"/>
            <a:chOff x="1209675" y="1543051"/>
            <a:chExt cx="7051781" cy="2936819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4501834" y="4133218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4949509" y="3795870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1686720" y="1967709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2134395" y="1630361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2153445" y="2786859"/>
              <a:ext cx="756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>
              <a:off x="2601120" y="2449511"/>
              <a:ext cx="0" cy="68400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椭圆 66"/>
            <p:cNvSpPr/>
            <p:nvPr/>
          </p:nvSpPr>
          <p:spPr>
            <a:xfrm>
              <a:off x="1493044" y="1943100"/>
              <a:ext cx="45719" cy="45719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8" name="直接箭头连接符 67"/>
            <p:cNvCxnSpPr/>
            <p:nvPr/>
          </p:nvCxnSpPr>
          <p:spPr>
            <a:xfrm flipH="1">
              <a:off x="1512095" y="1966913"/>
              <a:ext cx="611981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/>
            <p:cNvCxnSpPr/>
            <p:nvPr/>
          </p:nvCxnSpPr>
          <p:spPr>
            <a:xfrm flipH="1" flipV="1">
              <a:off x="2125266" y="1959769"/>
              <a:ext cx="467916" cy="81200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组合 62"/>
            <p:cNvGrpSpPr/>
            <p:nvPr/>
          </p:nvGrpSpPr>
          <p:grpSpPr>
            <a:xfrm rot="1708264">
              <a:off x="2381772" y="2394886"/>
              <a:ext cx="202406" cy="68287"/>
              <a:chOff x="2972322" y="1666225"/>
              <a:chExt cx="202406" cy="68287"/>
            </a:xfrm>
          </p:grpSpPr>
          <p:cxnSp>
            <p:nvCxnSpPr>
              <p:cNvPr id="64" name="直接连接符 63"/>
              <p:cNvCxnSpPr/>
              <p:nvPr/>
            </p:nvCxnSpPr>
            <p:spPr>
              <a:xfrm rot="1799077" flipH="1" flipV="1">
                <a:off x="2972322" y="1666225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1799077" flipH="1" flipV="1">
                <a:off x="3174728" y="1680512"/>
                <a:ext cx="0" cy="54000"/>
              </a:xfrm>
              <a:prstGeom prst="line">
                <a:avLst/>
              </a:prstGeom>
              <a:ln w="127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/>
            <p:cNvGrpSpPr/>
            <p:nvPr/>
          </p:nvGrpSpPr>
          <p:grpSpPr>
            <a:xfrm>
              <a:off x="4935142" y="4104953"/>
              <a:ext cx="2566193" cy="53578"/>
              <a:chOff x="2470548" y="2216621"/>
              <a:chExt cx="2566193" cy="53578"/>
            </a:xfrm>
          </p:grpSpPr>
          <p:sp>
            <p:nvSpPr>
              <p:cNvPr id="59" name="Oval 107"/>
              <p:cNvSpPr/>
              <p:nvPr/>
            </p:nvSpPr>
            <p:spPr>
              <a:xfrm>
                <a:off x="4983162" y="2216621"/>
                <a:ext cx="53579" cy="53578"/>
              </a:xfrm>
              <a:prstGeom prst="ellipse">
                <a:avLst/>
              </a:prstGeom>
              <a:solidFill>
                <a:srgbClr val="C00000"/>
              </a:solidFill>
              <a:ln w="9525" cap="flat" cmpd="sng">
                <a:noFill/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atinLnBrk="1"/>
                <a:endParaRPr lang="zh-CN" altLang="en-US" sz="20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endParaRPr>
              </a:p>
            </p:txBody>
          </p:sp>
          <p:cxnSp>
            <p:nvCxnSpPr>
              <p:cNvPr id="60" name="直接箭头连接符 59"/>
              <p:cNvCxnSpPr/>
              <p:nvPr/>
            </p:nvCxnSpPr>
            <p:spPr>
              <a:xfrm flipH="1">
                <a:off x="2470548" y="2242814"/>
                <a:ext cx="2556000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组合 52"/>
            <p:cNvGrpSpPr/>
            <p:nvPr/>
          </p:nvGrpSpPr>
          <p:grpSpPr>
            <a:xfrm>
              <a:off x="4948694" y="4065384"/>
              <a:ext cx="1994800" cy="72000"/>
              <a:chOff x="2484100" y="2177052"/>
              <a:chExt cx="1994800" cy="72000"/>
            </a:xfrm>
          </p:grpSpPr>
          <p:cxnSp>
            <p:nvCxnSpPr>
              <p:cNvPr id="54" name="直接连接符 53"/>
              <p:cNvCxnSpPr/>
              <p:nvPr/>
            </p:nvCxnSpPr>
            <p:spPr>
              <a:xfrm flipH="1" flipV="1">
                <a:off x="2484100" y="2177052"/>
                <a:ext cx="0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 flipV="1">
                <a:off x="2982800" y="2177052"/>
                <a:ext cx="0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H="1" flipV="1">
                <a:off x="3481500" y="2177052"/>
                <a:ext cx="0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H="1" flipV="1">
                <a:off x="3980200" y="2177052"/>
                <a:ext cx="0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 flipV="1">
                <a:off x="4478900" y="2177052"/>
                <a:ext cx="0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直接箭头连接符 34"/>
            <p:cNvCxnSpPr/>
            <p:nvPr/>
          </p:nvCxnSpPr>
          <p:spPr>
            <a:xfrm flipH="1" flipV="1">
              <a:off x="2586038" y="2782093"/>
              <a:ext cx="2344341" cy="135374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组合 35"/>
            <p:cNvGrpSpPr/>
            <p:nvPr/>
          </p:nvGrpSpPr>
          <p:grpSpPr>
            <a:xfrm rot="1799077">
              <a:off x="2843905" y="3402343"/>
              <a:ext cx="1824047" cy="54000"/>
              <a:chOff x="4358381" y="2677650"/>
              <a:chExt cx="1824047" cy="54000"/>
            </a:xfrm>
          </p:grpSpPr>
          <p:cxnSp>
            <p:nvCxnSpPr>
              <p:cNvPr id="37" name="直接连接符 36"/>
              <p:cNvCxnSpPr/>
              <p:nvPr/>
            </p:nvCxnSpPr>
            <p:spPr>
              <a:xfrm flipH="1" flipV="1">
                <a:off x="4358381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 flipV="1">
                <a:off x="4819750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H="1" flipV="1">
                <a:off x="5273976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 flipV="1">
                <a:off x="5728202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 flipV="1">
                <a:off x="6182428" y="2677650"/>
                <a:ext cx="0" cy="54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ext Box 56"/>
            <p:cNvSpPr txBox="1"/>
            <p:nvPr/>
          </p:nvSpPr>
          <p:spPr>
            <a:xfrm>
              <a:off x="2401491" y="2143126"/>
              <a:ext cx="83105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atinLnBrk="1">
                <a:spcBef>
                  <a:spcPct val="50000"/>
                </a:spcBef>
              </a:pPr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30°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43025" y="2332435"/>
              <a:ext cx="1000125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200km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5" name="文本框 6"/>
            <p:cNvSpPr txBox="1"/>
            <p:nvPr/>
          </p:nvSpPr>
          <p:spPr>
            <a:xfrm>
              <a:off x="1972866" y="2796779"/>
              <a:ext cx="705689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A</a:t>
              </a:r>
              <a:r>
                <a:rPr lang="zh-CN" altLang="en-US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市</a:t>
              </a: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7" name="文本框 4"/>
            <p:cNvSpPr txBox="1"/>
            <p:nvPr/>
          </p:nvSpPr>
          <p:spPr>
            <a:xfrm>
              <a:off x="2153842" y="1562101"/>
              <a:ext cx="829865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Times New Roman" panose="02020603050405020304" charset="0"/>
                  <a:ea typeface="黑体" panose="02010609060101010101" pitchFamily="49" charset="-122"/>
                  <a:cs typeface="Times New Roman" panose="02020603050405020304" charset="0"/>
                  <a:sym typeface="Times New Roman" panose="02020603050405020304" charset="0"/>
                </a:rPr>
                <a:t>B</a:t>
              </a:r>
              <a:r>
                <a:rPr lang="zh-CN" altLang="en-US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市</a:t>
              </a: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8" name="文本框 5"/>
            <p:cNvSpPr txBox="1"/>
            <p:nvPr/>
          </p:nvSpPr>
          <p:spPr>
            <a:xfrm>
              <a:off x="1209675" y="1543051"/>
              <a:ext cx="93226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100km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683269" y="3661888"/>
              <a:ext cx="1578187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台风生成地</a:t>
              </a:r>
              <a:endPara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845969" y="3686176"/>
              <a:ext cx="89416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540km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993230" y="3469482"/>
              <a:ext cx="831055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600km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14" name="Text Box 56"/>
            <p:cNvSpPr txBox="1"/>
            <p:nvPr/>
          </p:nvSpPr>
          <p:spPr>
            <a:xfrm>
              <a:off x="4156473" y="3861030"/>
              <a:ext cx="83105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atinLnBrk="1">
                <a:spcBef>
                  <a:spcPct val="50000"/>
                </a:spcBef>
              </a:pPr>
              <a:r>
                <a:rPr lang="en-US" altLang="zh-CN" sz="2000">
                  <a:latin typeface="黑体" panose="02010609060101010101" pitchFamily="49" charset="-122"/>
                  <a:ea typeface="黑体" panose="02010609060101010101" pitchFamily="49" charset="-122"/>
                  <a:sym typeface="Times New Roman" panose="02020603050405020304" charset="0"/>
                </a:rPr>
                <a:t>30°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endParaRPr>
            </a:p>
          </p:txBody>
        </p:sp>
        <p:sp>
          <p:nvSpPr>
            <p:cNvPr id="9" name="弧形 8"/>
            <p:cNvSpPr/>
            <p:nvPr/>
          </p:nvSpPr>
          <p:spPr>
            <a:xfrm>
              <a:off x="4619626" y="3938588"/>
              <a:ext cx="285750" cy="285750"/>
            </a:xfrm>
            <a:prstGeom prst="arc">
              <a:avLst>
                <a:gd name="adj1" fmla="val 9596553"/>
                <a:gd name="adj2" fmla="val 13462350"/>
              </a:avLst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9" name="弧形 78"/>
            <p:cNvSpPr/>
            <p:nvPr/>
          </p:nvSpPr>
          <p:spPr>
            <a:xfrm rot="4902451">
              <a:off x="2397920" y="2522538"/>
              <a:ext cx="285750" cy="285750"/>
            </a:xfrm>
            <a:prstGeom prst="arc">
              <a:avLst>
                <a:gd name="adj1" fmla="val 9596553"/>
                <a:gd name="adj2" fmla="val 12433275"/>
              </a:avLst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38605" y="486307"/>
            <a:ext cx="1479118" cy="444147"/>
            <a:chOff x="540152" y="1259823"/>
            <a:chExt cx="1479118" cy="444147"/>
          </a:xfrm>
        </p:grpSpPr>
        <p:grpSp>
          <p:nvGrpSpPr>
            <p:cNvPr id="66" name="组合 65"/>
            <p:cNvGrpSpPr/>
            <p:nvPr/>
          </p:nvGrpSpPr>
          <p:grpSpPr>
            <a:xfrm>
              <a:off x="540152" y="1259823"/>
              <a:ext cx="1350983" cy="444147"/>
              <a:chOff x="1561417" y="666658"/>
              <a:chExt cx="1154689" cy="379613"/>
            </a:xfrm>
          </p:grpSpPr>
          <p:sp>
            <p:nvSpPr>
              <p:cNvPr id="72" name="圆角矩形 6"/>
              <p:cNvSpPr/>
              <p:nvPr/>
            </p:nvSpPr>
            <p:spPr bwMode="auto">
              <a:xfrm>
                <a:off x="1561417" y="666658"/>
                <a:ext cx="1154689" cy="379613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69" name="Rectangle 4"/>
            <p:cNvSpPr>
              <a:spLocks noChangeArrowheads="1"/>
            </p:cNvSpPr>
            <p:nvPr/>
          </p:nvSpPr>
          <p:spPr bwMode="auto">
            <a:xfrm>
              <a:off x="556269" y="1267121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cxnSp>
        <p:nvCxnSpPr>
          <p:cNvPr id="51" name="直接箭头连接符 50"/>
          <p:cNvCxnSpPr/>
          <p:nvPr/>
        </p:nvCxnSpPr>
        <p:spPr>
          <a:xfrm flipH="1" flipV="1">
            <a:off x="3136976" y="1946082"/>
            <a:ext cx="0" cy="499817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1"/>
          <p:cNvSpPr txBox="1"/>
          <p:nvPr/>
        </p:nvSpPr>
        <p:spPr>
          <a:xfrm>
            <a:off x="2929083" y="1563314"/>
            <a:ext cx="490745" cy="4001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北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326619" y="4346735"/>
            <a:ext cx="521737" cy="79051"/>
            <a:chOff x="6526826" y="4692770"/>
            <a:chExt cx="356400" cy="54000"/>
          </a:xfrm>
        </p:grpSpPr>
        <p:grpSp>
          <p:nvGrpSpPr>
            <p:cNvPr id="81" name="组合 80"/>
            <p:cNvGrpSpPr/>
            <p:nvPr/>
          </p:nvGrpSpPr>
          <p:grpSpPr>
            <a:xfrm>
              <a:off x="6529962" y="4692770"/>
              <a:ext cx="350320" cy="54000"/>
              <a:chOff x="4797628" y="2721894"/>
              <a:chExt cx="350320" cy="54000"/>
            </a:xfrm>
          </p:grpSpPr>
          <p:cxnSp>
            <p:nvCxnSpPr>
              <p:cNvPr id="83" name="直接连接符 82"/>
              <p:cNvCxnSpPr/>
              <p:nvPr/>
            </p:nvCxnSpPr>
            <p:spPr>
              <a:xfrm flipH="1" flipV="1">
                <a:off x="4797628" y="2721894"/>
                <a:ext cx="0" cy="5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flipH="1" flipV="1">
                <a:off x="5147948" y="2721894"/>
                <a:ext cx="0" cy="5400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2" name="直接连接符 81"/>
            <p:cNvCxnSpPr/>
            <p:nvPr/>
          </p:nvCxnSpPr>
          <p:spPr>
            <a:xfrm flipH="1">
              <a:off x="6526826" y="4746770"/>
              <a:ext cx="3564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矩形 1"/>
          <p:cNvSpPr/>
          <p:nvPr/>
        </p:nvSpPr>
        <p:spPr>
          <a:xfrm>
            <a:off x="1270735" y="3989446"/>
            <a:ext cx="633507" cy="3077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en-US" altLang="zh-CN" sz="14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100km</a:t>
            </a:r>
            <a:endParaRPr lang="zh-CN" altLang="en-US" sz="14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86" name="矩形 1"/>
          <p:cNvSpPr/>
          <p:nvPr/>
        </p:nvSpPr>
        <p:spPr>
          <a:xfrm>
            <a:off x="4877277" y="4454819"/>
            <a:ext cx="612668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en-US" altLang="zh-CN" sz="20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C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  <p:sp>
        <p:nvSpPr>
          <p:cNvPr id="87" name="矩形 1"/>
          <p:cNvSpPr/>
          <p:nvPr/>
        </p:nvSpPr>
        <p:spPr>
          <a:xfrm>
            <a:off x="815743" y="2051322"/>
            <a:ext cx="627095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atinLnBrk="1"/>
            <a:r>
              <a:rPr lang="en-US" altLang="zh-CN" sz="200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Times New Roman" panose="02020603050405020304" charset="0"/>
              </a:rPr>
              <a:t>D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Times New Roman" panose="02020603050405020304" charset="0"/>
              </a:rPr>
              <a:t>地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sym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85" grpId="0"/>
      <p:bldP spid="86" grpId="0"/>
      <p:bldP spid="8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2315</Words>
  <Application>WPS 演示</Application>
  <PresentationFormat>全屏显示(16:9)</PresentationFormat>
  <Paragraphs>330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黑体</vt:lpstr>
      <vt:lpstr>Arial</vt:lpstr>
      <vt:lpstr>楷体</vt:lpstr>
      <vt:lpstr>楷体_GB2312</vt:lpstr>
      <vt:lpstr>新宋体</vt:lpstr>
      <vt:lpstr>Calibri</vt:lpstr>
      <vt:lpstr>Times New Roman</vt:lpstr>
      <vt:lpstr>Arial Unicode MS</vt:lpstr>
      <vt:lpstr>Courier New</vt:lpstr>
      <vt:lpstr>楷体_GB2312</vt:lpstr>
      <vt:lpstr>Calibri Light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2021-08-25T20:03:00Z</cp:lastPrinted>
  <dcterms:created xsi:type="dcterms:W3CDTF">2021-08-25T20:03:00Z</dcterms:created>
  <dcterms:modified xsi:type="dcterms:W3CDTF">2023-10-29T07:44:30Z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95A1E3F709AD4E378E79B8B3448BCEC9_12</vt:lpwstr>
  </property>
  <property fmtid="{D5CDD505-2E9C-101B-9397-08002B2CF9AE}" pid="3" name="KSOProductBuildVer">
    <vt:lpwstr>2052-12.1.0.15712</vt:lpwstr>
  </property>
</Properties>
</file>