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00" r:id="rId5"/>
    <p:sldId id="301" r:id="rId6"/>
    <p:sldId id="303" r:id="rId7"/>
    <p:sldId id="304" r:id="rId8"/>
    <p:sldId id="305" r:id="rId9"/>
    <p:sldId id="307" r:id="rId10"/>
    <p:sldId id="308" r:id="rId11"/>
    <p:sldId id="309" r:id="rId12"/>
    <p:sldId id="310" r:id="rId13"/>
    <p:sldId id="311" r:id="rId14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3B06"/>
    <a:srgbClr val="95440D"/>
    <a:srgbClr val="C8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8398" autoAdjust="0"/>
  </p:normalViewPr>
  <p:slideViewPr>
    <p:cSldViewPr snapToGrid="0">
      <p:cViewPr varScale="1">
        <p:scale>
          <a:sx n="107" d="100"/>
          <a:sy n="107" d="100"/>
        </p:scale>
        <p:origin x="-84" y="-6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715EE-3B03-4D2D-B87F-C1C933DDB6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1" y="367331"/>
            <a:ext cx="3276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02 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位置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与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方向（二）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1244985"/>
            <a:ext cx="9144000" cy="6694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 </a:t>
            </a:r>
            <a:r>
              <a:rPr lang="zh-CN" alt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根据方向与位置距离确定物体的具体位置</a:t>
            </a:r>
            <a:endParaRPr lang="zh-CN" altLang="en-US" sz="3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39483" y="2045669"/>
            <a:ext cx="3211286" cy="3010671"/>
            <a:chOff x="399137" y="2611869"/>
            <a:chExt cx="4281715" cy="4014226"/>
          </a:xfrm>
        </p:grpSpPr>
        <p:grpSp>
          <p:nvGrpSpPr>
            <p:cNvPr id="14" name="组合 13"/>
            <p:cNvGrpSpPr/>
            <p:nvPr/>
          </p:nvGrpSpPr>
          <p:grpSpPr>
            <a:xfrm>
              <a:off x="914397" y="3120576"/>
              <a:ext cx="3091543" cy="2975427"/>
              <a:chOff x="914397" y="3367314"/>
              <a:chExt cx="3091543" cy="2975427"/>
            </a:xfrm>
          </p:grpSpPr>
          <p:cxnSp>
            <p:nvCxnSpPr>
              <p:cNvPr id="5" name="直接箭头连接符 4"/>
              <p:cNvCxnSpPr/>
              <p:nvPr/>
            </p:nvCxnSpPr>
            <p:spPr>
              <a:xfrm>
                <a:off x="914397" y="4818741"/>
                <a:ext cx="3091543" cy="0"/>
              </a:xfrm>
              <a:prstGeom prst="straightConnector1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箭头连接符 8"/>
              <p:cNvCxnSpPr/>
              <p:nvPr/>
            </p:nvCxnSpPr>
            <p:spPr>
              <a:xfrm>
                <a:off x="2431144" y="3367314"/>
                <a:ext cx="0" cy="2975427"/>
              </a:xfrm>
              <a:prstGeom prst="straightConnector1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2166257" y="2611869"/>
              <a:ext cx="67491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</a:t>
              </a:r>
              <a:endParaRPr lang="zh-CN" altLang="en-US" sz="2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9137" y="4310392"/>
              <a:ext cx="67491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西</a:t>
              </a:r>
              <a:endParaRPr lang="zh-CN" altLang="en-US" sz="2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05939" y="4339068"/>
              <a:ext cx="67491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</a:t>
              </a:r>
              <a:endParaRPr lang="zh-CN" altLang="en-US" sz="2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70446" y="6072098"/>
              <a:ext cx="67491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</a:t>
              </a:r>
              <a:endParaRPr lang="zh-CN" altLang="en-US" sz="2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431144" y="4572003"/>
              <a:ext cx="1500096" cy="1500096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弧形 20"/>
            <p:cNvSpPr/>
            <p:nvPr/>
          </p:nvSpPr>
          <p:spPr>
            <a:xfrm rot="3925738">
              <a:off x="2391140" y="4441432"/>
              <a:ext cx="492559" cy="488232"/>
            </a:xfrm>
            <a:prstGeom prst="arc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18297" y="4639327"/>
              <a:ext cx="711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45°</a:t>
              </a:r>
              <a:endParaRPr lang="zh-CN" altLang="en-U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2986" y="1155861"/>
            <a:ext cx="80152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明看小强在北偏东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60°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的方向上，小强看小明在什么方向上？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71822" y="2612560"/>
            <a:ext cx="2974113" cy="2424146"/>
            <a:chOff x="1476207" y="2307899"/>
            <a:chExt cx="3965484" cy="3232194"/>
          </a:xfrm>
        </p:grpSpPr>
        <p:grpSp>
          <p:nvGrpSpPr>
            <p:cNvPr id="56" name="组合 55"/>
            <p:cNvGrpSpPr/>
            <p:nvPr/>
          </p:nvGrpSpPr>
          <p:grpSpPr>
            <a:xfrm>
              <a:off x="1885491" y="2729812"/>
              <a:ext cx="2430525" cy="2339236"/>
              <a:chOff x="914397" y="3367314"/>
              <a:chExt cx="3091543" cy="2975427"/>
            </a:xfrm>
          </p:grpSpPr>
          <p:cxnSp>
            <p:nvCxnSpPr>
              <p:cNvPr id="71" name="直接箭头连接符 70"/>
              <p:cNvCxnSpPr/>
              <p:nvPr/>
            </p:nvCxnSpPr>
            <p:spPr>
              <a:xfrm>
                <a:off x="914397" y="4818741"/>
                <a:ext cx="3091543" cy="0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箭头连接符 71"/>
              <p:cNvCxnSpPr/>
              <p:nvPr/>
            </p:nvCxnSpPr>
            <p:spPr>
              <a:xfrm>
                <a:off x="2431144" y="3367314"/>
                <a:ext cx="0" cy="297542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2818250" y="2307899"/>
              <a:ext cx="6041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76207" y="3652491"/>
              <a:ext cx="6041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西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277046" y="3652567"/>
              <a:ext cx="40194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866970" y="5047650"/>
              <a:ext cx="6041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V="1">
              <a:off x="3062945" y="2692691"/>
              <a:ext cx="2378746" cy="116322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2380894" y="3499320"/>
              <a:ext cx="7794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小明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弧形 76"/>
            <p:cNvSpPr/>
            <p:nvPr/>
          </p:nvSpPr>
          <p:spPr>
            <a:xfrm rot="442346">
              <a:off x="2813563" y="3561685"/>
              <a:ext cx="498762" cy="275379"/>
            </a:xfrm>
            <a:prstGeom prst="arc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100754" y="3236148"/>
              <a:ext cx="58870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°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355206" y="1740987"/>
            <a:ext cx="2402091" cy="2412904"/>
            <a:chOff x="3674172" y="2124198"/>
            <a:chExt cx="3202788" cy="3217203"/>
          </a:xfrm>
        </p:grpSpPr>
        <p:grpSp>
          <p:nvGrpSpPr>
            <p:cNvPr id="100" name="组合 99"/>
            <p:cNvGrpSpPr/>
            <p:nvPr/>
          </p:nvGrpSpPr>
          <p:grpSpPr>
            <a:xfrm>
              <a:off x="4083456" y="2531121"/>
              <a:ext cx="2430525" cy="2339236"/>
              <a:chOff x="4083456" y="2531121"/>
              <a:chExt cx="2430525" cy="2339236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4083456" y="2531121"/>
                <a:ext cx="2430525" cy="2339236"/>
                <a:chOff x="914397" y="3367314"/>
                <a:chExt cx="3091543" cy="2975427"/>
              </a:xfrm>
            </p:grpSpPr>
            <p:cxnSp>
              <p:nvCxnSpPr>
                <p:cNvPr id="95" name="直接箭头连接符 94"/>
                <p:cNvCxnSpPr/>
                <p:nvPr/>
              </p:nvCxnSpPr>
              <p:spPr>
                <a:xfrm>
                  <a:off x="914397" y="4818741"/>
                  <a:ext cx="3091543" cy="0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箭头连接符 95"/>
                <p:cNvCxnSpPr/>
                <p:nvPr/>
              </p:nvCxnSpPr>
              <p:spPr>
                <a:xfrm>
                  <a:off x="2431144" y="3367314"/>
                  <a:ext cx="0" cy="297542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组合 98"/>
              <p:cNvGrpSpPr/>
              <p:nvPr/>
            </p:nvGrpSpPr>
            <p:grpSpPr>
              <a:xfrm>
                <a:off x="4323317" y="3620330"/>
                <a:ext cx="769566" cy="738663"/>
                <a:chOff x="4323317" y="3620330"/>
                <a:chExt cx="769566" cy="738663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4323317" y="3620330"/>
                  <a:ext cx="588703" cy="738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</a:t>
                  </a:r>
                  <a:r>
                    <a:rPr lang="en-US" altLang="zh-CN" sz="15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</a:t>
                  </a:r>
                  <a:r>
                    <a:rPr lang="en-US" altLang="zh-CN" sz="15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°</a:t>
                  </a:r>
                  <a:endParaRPr lang="zh-CN" altLang="en-US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7" name="弧形 96"/>
                <p:cNvSpPr/>
                <p:nvPr/>
              </p:nvSpPr>
              <p:spPr>
                <a:xfrm rot="14369630">
                  <a:off x="4810032" y="3705794"/>
                  <a:ext cx="346116" cy="219586"/>
                </a:xfrm>
                <a:prstGeom prst="arc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7" name="TextBox 86"/>
            <p:cNvSpPr txBox="1"/>
            <p:nvPr/>
          </p:nvSpPr>
          <p:spPr>
            <a:xfrm>
              <a:off x="5031205" y="2124198"/>
              <a:ext cx="604175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674172" y="3453799"/>
              <a:ext cx="604175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西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475011" y="3453875"/>
              <a:ext cx="401949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064935" y="4848959"/>
              <a:ext cx="604175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022477" y="2589584"/>
            <a:ext cx="639782" cy="389817"/>
            <a:chOff x="4563869" y="3255659"/>
            <a:chExt cx="853043" cy="519756"/>
          </a:xfrm>
        </p:grpSpPr>
        <p:sp>
          <p:nvSpPr>
            <p:cNvPr id="92" name="TextBox 91"/>
            <p:cNvSpPr txBox="1"/>
            <p:nvPr/>
          </p:nvSpPr>
          <p:spPr>
            <a:xfrm>
              <a:off x="4563869" y="3255659"/>
              <a:ext cx="7794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小强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五角星 47"/>
            <p:cNvSpPr/>
            <p:nvPr/>
          </p:nvSpPr>
          <p:spPr>
            <a:xfrm>
              <a:off x="5150543" y="3509046"/>
              <a:ext cx="266369" cy="266369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5128319" y="1864472"/>
            <a:ext cx="332032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小强看小明在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偏南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°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062570" y="2554735"/>
            <a:ext cx="3608726" cy="2202864"/>
            <a:chOff x="7039653" y="2390795"/>
            <a:chExt cx="4811634" cy="2937152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39653" y="2390795"/>
              <a:ext cx="4811634" cy="2937152"/>
            </a:xfrm>
            <a:prstGeom prst="rect">
              <a:avLst/>
            </a:prstGeom>
          </p:spPr>
        </p:pic>
        <p:sp>
          <p:nvSpPr>
            <p:cNvPr id="105" name="TextBox 9"/>
            <p:cNvSpPr txBox="1"/>
            <p:nvPr/>
          </p:nvSpPr>
          <p:spPr>
            <a:xfrm>
              <a:off x="7127316" y="2404666"/>
              <a:ext cx="4693491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【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解析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】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物体的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位置具有相对性。若观测点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变了，那么对于物体位置的描述也会发生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相应变化。小明看小强要以小明为观测点，小强看小明则应以小强为观测点。</a:t>
              </a:r>
              <a:endPara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986" y="1155861"/>
            <a:ext cx="422048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下图，找位置，说距离。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2986" y="1741674"/>
            <a:ext cx="8015244" cy="3077766"/>
            <a:chOff x="910648" y="2322230"/>
            <a:chExt cx="10686992" cy="4103688"/>
          </a:xfrm>
        </p:grpSpPr>
        <p:sp>
          <p:nvSpPr>
            <p:cNvPr id="6" name="TextBox 5"/>
            <p:cNvSpPr txBox="1"/>
            <p:nvPr/>
          </p:nvSpPr>
          <p:spPr>
            <a:xfrm>
              <a:off x="910648" y="2322230"/>
              <a:ext cx="6435032" cy="4103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(1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学校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在小芳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   ）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距离是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(2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在小芳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距离是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(3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公园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在小芳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距离是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(4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医院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在小芳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距离是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）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米</a:t>
              </a:r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dirty="0"/>
            </a:p>
          </p:txBody>
        </p:sp>
        <p:pic>
          <p:nvPicPr>
            <p:cNvPr id="1026" name="Picture 77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7345680" y="2347625"/>
              <a:ext cx="4251960" cy="3861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2333341" y="1824908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2011" y="1824908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8057" y="1840906"/>
            <a:ext cx="505919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806" y="2171857"/>
            <a:ext cx="48343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350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7425" y="2517660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31615" y="2517660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5227" y="2515276"/>
            <a:ext cx="505919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7806" y="2857657"/>
            <a:ext cx="48343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7305" y="3192031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03115" y="3192031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2347" y="3201075"/>
            <a:ext cx="505919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07340" y="3558466"/>
            <a:ext cx="48343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25875" y="3866164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28502" y="3869977"/>
            <a:ext cx="39349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2871" y="3881407"/>
            <a:ext cx="505919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07340" y="4227367"/>
            <a:ext cx="483433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05607" y="1391283"/>
            <a:ext cx="2220683" cy="33310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57201" y="1208314"/>
            <a:ext cx="5638814" cy="2449286"/>
            <a:chOff x="1567524" y="1553028"/>
            <a:chExt cx="7518419" cy="3265715"/>
          </a:xfrm>
        </p:grpSpPr>
        <p:sp>
          <p:nvSpPr>
            <p:cNvPr id="6" name="云形 5"/>
            <p:cNvSpPr/>
            <p:nvPr/>
          </p:nvSpPr>
          <p:spPr>
            <a:xfrm>
              <a:off x="1567524" y="1553028"/>
              <a:ext cx="7518419" cy="3265715"/>
            </a:xfrm>
            <a:prstGeom prst="clou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97673" y="2234189"/>
              <a:ext cx="5846435" cy="1969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2014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日，超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强台风“威马逊”一夜横扫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，广东雷州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变“伤州”。被淹的码头、倒塌的砖厂、绝收的香蕉树、垮掉的养鸡场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每一处狼藉都揪住一家甚至一群人的心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79814" y="4114537"/>
            <a:ext cx="501831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如何根据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台风的位置探测到它到达城市的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9"/>
          <p:cNvSpPr txBox="1"/>
          <p:nvPr/>
        </p:nvSpPr>
        <p:spPr>
          <a:xfrm>
            <a:off x="943898" y="1150529"/>
            <a:ext cx="7192726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目前台风中心在位于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市东偏南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 、距离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600km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的洋面上，正以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时的速度沿直线向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市移动。台风大约多少小时后到达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教学新知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490838" y="2252123"/>
            <a:ext cx="3394777" cy="2675789"/>
            <a:chOff x="1011823" y="3061803"/>
            <a:chExt cx="4430730" cy="3492333"/>
          </a:xfrm>
        </p:grpSpPr>
        <p:grpSp>
          <p:nvGrpSpPr>
            <p:cNvPr id="52" name="组合 51"/>
            <p:cNvGrpSpPr/>
            <p:nvPr/>
          </p:nvGrpSpPr>
          <p:grpSpPr>
            <a:xfrm>
              <a:off x="1011823" y="3061803"/>
              <a:ext cx="4275837" cy="3492333"/>
              <a:chOff x="1011823" y="3061803"/>
              <a:chExt cx="4275837" cy="3492333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11823" y="3061803"/>
                <a:ext cx="4228107" cy="3492333"/>
                <a:chOff x="457193" y="3061803"/>
                <a:chExt cx="4228107" cy="3492333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914398" y="3482880"/>
                  <a:ext cx="2715100" cy="2613123"/>
                  <a:chOff x="914397" y="3367314"/>
                  <a:chExt cx="3091543" cy="2975427"/>
                </a:xfrm>
              </p:grpSpPr>
              <p:cxnSp>
                <p:nvCxnSpPr>
                  <p:cNvPr id="24" name="直接箭头连接符 23"/>
                  <p:cNvCxnSpPr/>
                  <p:nvPr/>
                </p:nvCxnSpPr>
                <p:spPr>
                  <a:xfrm>
                    <a:off x="914397" y="4818741"/>
                    <a:ext cx="3091543" cy="0"/>
                  </a:xfrm>
                  <a:prstGeom prst="straightConnector1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直接箭头连接符 24"/>
                  <p:cNvCxnSpPr/>
                  <p:nvPr/>
                </p:nvCxnSpPr>
                <p:spPr>
                  <a:xfrm>
                    <a:off x="2431144" y="3367314"/>
                    <a:ext cx="0" cy="2975427"/>
                  </a:xfrm>
                  <a:prstGeom prst="straightConnector1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2006603" y="3061803"/>
                  <a:ext cx="674914" cy="4820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北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57193" y="4513589"/>
                  <a:ext cx="674914" cy="4820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西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585965" y="4513672"/>
                  <a:ext cx="449010" cy="4820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东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2010792" y="6072099"/>
                  <a:ext cx="674914" cy="4820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南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47" name="组合 46"/>
                <p:cNvGrpSpPr/>
                <p:nvPr/>
              </p:nvGrpSpPr>
              <p:grpSpPr>
                <a:xfrm>
                  <a:off x="2241539" y="4657470"/>
                  <a:ext cx="2443761" cy="1365405"/>
                  <a:chOff x="2241539" y="4657470"/>
                  <a:chExt cx="2443761" cy="1365405"/>
                </a:xfrm>
              </p:grpSpPr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628017" y="4697382"/>
                    <a:ext cx="711200" cy="4217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5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30</a:t>
                    </a:r>
                    <a:r>
                      <a:rPr lang="en-US" altLang="zh-CN" sz="15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°</a:t>
                    </a:r>
                    <a:endParaRPr lang="zh-CN" altLang="en-US" sz="15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2" name="弧形 21"/>
                  <p:cNvSpPr/>
                  <p:nvPr/>
                </p:nvSpPr>
                <p:spPr>
                  <a:xfrm rot="3925738">
                    <a:off x="2317022" y="4702851"/>
                    <a:ext cx="249102" cy="158340"/>
                  </a:xfrm>
                  <a:prstGeom prst="arc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29" name="直接连接符 28"/>
                  <p:cNvCxnSpPr/>
                  <p:nvPr/>
                </p:nvCxnSpPr>
                <p:spPr>
                  <a:xfrm>
                    <a:off x="2241539" y="4760413"/>
                    <a:ext cx="2443761" cy="1262462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 flipH="1">
                    <a:off x="2683062" y="4880715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直接连接符 34"/>
                  <p:cNvCxnSpPr/>
                  <p:nvPr/>
                </p:nvCxnSpPr>
                <p:spPr>
                  <a:xfrm>
                    <a:off x="3039977" y="5171704"/>
                    <a:ext cx="1" cy="0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接连接符 42"/>
                  <p:cNvCxnSpPr/>
                  <p:nvPr/>
                </p:nvCxnSpPr>
                <p:spPr>
                  <a:xfrm flipH="1">
                    <a:off x="3066142" y="5092715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直接连接符 43"/>
                  <p:cNvCxnSpPr/>
                  <p:nvPr/>
                </p:nvCxnSpPr>
                <p:spPr>
                  <a:xfrm flipH="1">
                    <a:off x="3449699" y="5288181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直接连接符 44"/>
                  <p:cNvCxnSpPr/>
                  <p:nvPr/>
                </p:nvCxnSpPr>
                <p:spPr>
                  <a:xfrm flipH="1">
                    <a:off x="3863351" y="5514695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 flipH="1">
                    <a:off x="4291993" y="5725151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9" name="直接连接符 48"/>
              <p:cNvCxnSpPr/>
              <p:nvPr/>
            </p:nvCxnSpPr>
            <p:spPr>
              <a:xfrm flipH="1">
                <a:off x="5239930" y="5936443"/>
                <a:ext cx="47730" cy="93503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52"/>
            <p:cNvSpPr txBox="1"/>
            <p:nvPr/>
          </p:nvSpPr>
          <p:spPr>
            <a:xfrm>
              <a:off x="2766617" y="4280687"/>
              <a:ext cx="1127231" cy="482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五角星 53"/>
            <p:cNvSpPr/>
            <p:nvPr/>
          </p:nvSpPr>
          <p:spPr>
            <a:xfrm>
              <a:off x="5144997" y="5869619"/>
              <a:ext cx="297556" cy="297556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349280" y="5971459"/>
              <a:ext cx="422692" cy="148246"/>
              <a:chOff x="3471156" y="6139695"/>
              <a:chExt cx="422692" cy="148246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3471156" y="6286716"/>
                <a:ext cx="422692" cy="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3471156" y="6152185"/>
                <a:ext cx="0" cy="135756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3893376" y="6139695"/>
                <a:ext cx="0" cy="135756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1077249" y="5600655"/>
              <a:ext cx="1049311" cy="40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100km</a:t>
              </a:r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313856" y="3136975"/>
            <a:ext cx="221655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路程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600÷20=30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（小时）</a:t>
            </a:r>
            <a:endParaRPr lang="zh-CN" altLang="en-US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教学新知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943901" y="1150526"/>
            <a:ext cx="6925937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台风到达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市后，改变方向，向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市移动。爱台风影响，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市也将有大到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暴雨。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168" y="2507113"/>
            <a:ext cx="561006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市位于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市北偏西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30º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方向、距离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200km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B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市在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哪个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位置？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043" y="3621995"/>
            <a:ext cx="5610068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位于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市正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北方，距离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300km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市在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哪个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位置呢？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78119" y="2520943"/>
            <a:ext cx="2136099" cy="2202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教学新知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5282" y="1179018"/>
            <a:ext cx="3963615" cy="3450428"/>
            <a:chOff x="869131" y="2724531"/>
            <a:chExt cx="4573422" cy="3981273"/>
          </a:xfrm>
        </p:grpSpPr>
        <p:grpSp>
          <p:nvGrpSpPr>
            <p:cNvPr id="4" name="组合 3"/>
            <p:cNvGrpSpPr/>
            <p:nvPr/>
          </p:nvGrpSpPr>
          <p:grpSpPr>
            <a:xfrm>
              <a:off x="869131" y="2724531"/>
              <a:ext cx="4418529" cy="3981273"/>
              <a:chOff x="869131" y="2724531"/>
              <a:chExt cx="4418529" cy="3981273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69131" y="2724531"/>
                <a:ext cx="4370799" cy="3981273"/>
                <a:chOff x="314501" y="2724531"/>
                <a:chExt cx="4370799" cy="3981273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794650" y="3102408"/>
                  <a:ext cx="3340879" cy="3200523"/>
                  <a:chOff x="778046" y="2934091"/>
                  <a:chExt cx="3804085" cy="3644269"/>
                </a:xfrm>
              </p:grpSpPr>
              <p:cxnSp>
                <p:nvCxnSpPr>
                  <p:cNvPr id="29" name="直接箭头连接符 28"/>
                  <p:cNvCxnSpPr/>
                  <p:nvPr/>
                </p:nvCxnSpPr>
                <p:spPr>
                  <a:xfrm>
                    <a:off x="778046" y="4818741"/>
                    <a:ext cx="3804085" cy="0"/>
                  </a:xfrm>
                  <a:prstGeom prst="straightConnector1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箭头连接符 29"/>
                  <p:cNvCxnSpPr/>
                  <p:nvPr/>
                </p:nvCxnSpPr>
                <p:spPr>
                  <a:xfrm>
                    <a:off x="2431144" y="2934091"/>
                    <a:ext cx="0" cy="3644269"/>
                  </a:xfrm>
                  <a:prstGeom prst="straightConnector1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2019576" y="2724531"/>
                  <a:ext cx="445514" cy="4261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北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14501" y="4539533"/>
                  <a:ext cx="674914" cy="4261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西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221605" y="4552590"/>
                  <a:ext cx="449011" cy="4261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东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2049709" y="6279651"/>
                  <a:ext cx="554573" cy="4261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南</a:t>
                  </a:r>
                  <a:endParaRPr lang="zh-CN" altLang="en-US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2241539" y="4657470"/>
                  <a:ext cx="2443761" cy="1365405"/>
                  <a:chOff x="2241539" y="4657470"/>
                  <a:chExt cx="2443761" cy="1365405"/>
                </a:xfrm>
              </p:grpSpPr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666935" y="4723326"/>
                    <a:ext cx="599449" cy="3728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5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30</a:t>
                    </a:r>
                    <a:r>
                      <a:rPr lang="en-US" altLang="zh-CN" sz="15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°</a:t>
                    </a:r>
                    <a:endParaRPr lang="zh-CN" altLang="en-US" sz="15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" name="弧形 20"/>
                  <p:cNvSpPr/>
                  <p:nvPr/>
                </p:nvSpPr>
                <p:spPr>
                  <a:xfrm rot="3925738">
                    <a:off x="2317022" y="4702851"/>
                    <a:ext cx="249102" cy="158340"/>
                  </a:xfrm>
                  <a:prstGeom prst="arc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22" name="直接连接符 21"/>
                  <p:cNvCxnSpPr/>
                  <p:nvPr/>
                </p:nvCxnSpPr>
                <p:spPr>
                  <a:xfrm>
                    <a:off x="2241539" y="4760413"/>
                    <a:ext cx="2443761" cy="1262462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接连接符 22"/>
                  <p:cNvCxnSpPr/>
                  <p:nvPr/>
                </p:nvCxnSpPr>
                <p:spPr>
                  <a:xfrm flipH="1">
                    <a:off x="2670090" y="4893687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>
                    <a:off x="3039977" y="5171704"/>
                    <a:ext cx="1" cy="0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直接连接符 24"/>
                  <p:cNvCxnSpPr/>
                  <p:nvPr/>
                </p:nvCxnSpPr>
                <p:spPr>
                  <a:xfrm flipH="1">
                    <a:off x="3066142" y="5092715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接连接符 25"/>
                  <p:cNvCxnSpPr/>
                  <p:nvPr/>
                </p:nvCxnSpPr>
                <p:spPr>
                  <a:xfrm flipH="1">
                    <a:off x="3462671" y="5301153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接连接符 26"/>
                  <p:cNvCxnSpPr/>
                  <p:nvPr/>
                </p:nvCxnSpPr>
                <p:spPr>
                  <a:xfrm flipH="1">
                    <a:off x="3863351" y="5501723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接连接符 27"/>
                  <p:cNvCxnSpPr/>
                  <p:nvPr/>
                </p:nvCxnSpPr>
                <p:spPr>
                  <a:xfrm flipH="1">
                    <a:off x="4291993" y="5725151"/>
                    <a:ext cx="47730" cy="93503"/>
                  </a:xfrm>
                  <a:prstGeom prst="line">
                    <a:avLst/>
                  </a:prstGeom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3" name="直接连接符 12"/>
              <p:cNvCxnSpPr/>
              <p:nvPr/>
            </p:nvCxnSpPr>
            <p:spPr>
              <a:xfrm flipH="1">
                <a:off x="5239930" y="5936443"/>
                <a:ext cx="47730" cy="93503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2766617" y="4280687"/>
              <a:ext cx="1127231" cy="426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五角星 5"/>
            <p:cNvSpPr/>
            <p:nvPr/>
          </p:nvSpPr>
          <p:spPr>
            <a:xfrm>
              <a:off x="5144997" y="5869619"/>
              <a:ext cx="297556" cy="297556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349280" y="5983949"/>
              <a:ext cx="422692" cy="136238"/>
              <a:chOff x="3471156" y="6152185"/>
              <a:chExt cx="422692" cy="136238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3471156" y="6286716"/>
                <a:ext cx="422692" cy="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3471156" y="6152185"/>
                <a:ext cx="0" cy="135756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893376" y="6152667"/>
                <a:ext cx="0" cy="135756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077250" y="5600654"/>
              <a:ext cx="1049311" cy="355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100km</a:t>
              </a:r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07332" y="1352144"/>
            <a:ext cx="973045" cy="1588841"/>
            <a:chOff x="1876440" y="1802856"/>
            <a:chExt cx="1297393" cy="2118455"/>
          </a:xfrm>
        </p:grpSpPr>
        <p:grpSp>
          <p:nvGrpSpPr>
            <p:cNvPr id="58" name="组合 57"/>
            <p:cNvGrpSpPr/>
            <p:nvPr/>
          </p:nvGrpSpPr>
          <p:grpSpPr>
            <a:xfrm>
              <a:off x="2551174" y="2877162"/>
              <a:ext cx="622659" cy="882288"/>
              <a:chOff x="2653565" y="2877162"/>
              <a:chExt cx="622659" cy="882288"/>
            </a:xfrm>
          </p:grpSpPr>
          <p:sp>
            <p:nvSpPr>
              <p:cNvPr id="37" name="弧形 36"/>
              <p:cNvSpPr/>
              <p:nvPr/>
            </p:nvSpPr>
            <p:spPr>
              <a:xfrm rot="17246413">
                <a:off x="2991325" y="3505199"/>
                <a:ext cx="244941" cy="263561"/>
              </a:xfrm>
              <a:prstGeom prst="arc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653565" y="2877162"/>
                <a:ext cx="62265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</a:t>
                </a:r>
                <a:r>
                  <a:rPr lang="en-US" altLang="zh-CN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°</a:t>
                </a:r>
                <a:endPara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876440" y="1802856"/>
              <a:ext cx="1189740" cy="2118455"/>
              <a:chOff x="1978831" y="1802856"/>
              <a:chExt cx="1189740" cy="2118455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1978831" y="1802856"/>
                <a:ext cx="1189740" cy="211845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2891408" y="3370244"/>
                <a:ext cx="76764" cy="35449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V="1">
                <a:off x="2654068" y="2938034"/>
                <a:ext cx="76764" cy="35449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组合 58"/>
          <p:cNvGrpSpPr/>
          <p:nvPr/>
        </p:nvGrpSpPr>
        <p:grpSpPr>
          <a:xfrm>
            <a:off x="1370615" y="2030402"/>
            <a:ext cx="596580" cy="646331"/>
            <a:chOff x="1929877" y="2707201"/>
            <a:chExt cx="795440" cy="861774"/>
          </a:xfrm>
        </p:grpSpPr>
        <p:sp>
          <p:nvSpPr>
            <p:cNvPr id="47" name="椭圆 46"/>
            <p:cNvSpPr/>
            <p:nvPr/>
          </p:nvSpPr>
          <p:spPr>
            <a:xfrm flipV="1">
              <a:off x="2560426" y="2870578"/>
              <a:ext cx="164891" cy="16489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29877" y="2707201"/>
              <a:ext cx="72236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295375" y="1849743"/>
            <a:ext cx="90431" cy="704528"/>
            <a:chOff x="3162888" y="2466323"/>
            <a:chExt cx="120574" cy="93937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3162888" y="3405693"/>
              <a:ext cx="115574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3165388" y="2943503"/>
              <a:ext cx="115574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167888" y="2466323"/>
              <a:ext cx="115574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2250132" y="1676620"/>
            <a:ext cx="652144" cy="646331"/>
            <a:chOff x="3102566" y="2235490"/>
            <a:chExt cx="869525" cy="861774"/>
          </a:xfrm>
        </p:grpSpPr>
        <p:sp>
          <p:nvSpPr>
            <p:cNvPr id="55" name="椭圆 54"/>
            <p:cNvSpPr/>
            <p:nvPr/>
          </p:nvSpPr>
          <p:spPr>
            <a:xfrm flipV="1">
              <a:off x="3102566" y="2363418"/>
              <a:ext cx="164891" cy="16489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49725" y="2235490"/>
              <a:ext cx="72236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</a:t>
              </a:r>
              <a:endPara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9"/>
          <p:cNvSpPr txBox="1"/>
          <p:nvPr/>
        </p:nvSpPr>
        <p:spPr>
          <a:xfrm>
            <a:off x="5085146" y="1451161"/>
            <a:ext cx="3403036" cy="29777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①必须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要把方向和距离两方面的信息结合起来，才能确定一个物体的位置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②在描述方向时，一般情况下是以南北方为主要方向，用北偏东（西）或南偏东（西）多少度来进行描述。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组合 104"/>
          <p:cNvGrpSpPr/>
          <p:nvPr/>
        </p:nvGrpSpPr>
        <p:grpSpPr>
          <a:xfrm>
            <a:off x="5634990" y="2487455"/>
            <a:ext cx="1360170" cy="1150341"/>
            <a:chOff x="7513320" y="3316605"/>
            <a:chExt cx="1813560" cy="1533786"/>
          </a:xfrm>
        </p:grpSpPr>
        <p:grpSp>
          <p:nvGrpSpPr>
            <p:cNvPr id="98" name="组合 97"/>
            <p:cNvGrpSpPr/>
            <p:nvPr/>
          </p:nvGrpSpPr>
          <p:grpSpPr>
            <a:xfrm>
              <a:off x="7513320" y="3316605"/>
              <a:ext cx="1813560" cy="1431368"/>
              <a:chOff x="7513320" y="3316605"/>
              <a:chExt cx="1813560" cy="1431368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7513320" y="3411949"/>
                <a:ext cx="1813560" cy="1336024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flipH="1">
                <a:off x="8839200" y="4307205"/>
                <a:ext cx="76597" cy="8191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H="1">
                <a:off x="8412480" y="3971925"/>
                <a:ext cx="76597" cy="8191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7970520" y="3636645"/>
                <a:ext cx="76597" cy="8191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H="1">
                <a:off x="7528560" y="3316605"/>
                <a:ext cx="76597" cy="8191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/>
            <p:cNvGrpSpPr/>
            <p:nvPr/>
          </p:nvGrpSpPr>
          <p:grpSpPr>
            <a:xfrm>
              <a:off x="8412877" y="4413040"/>
              <a:ext cx="885757" cy="437351"/>
              <a:chOff x="8412877" y="4413040"/>
              <a:chExt cx="885757" cy="437351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8412877" y="4419505"/>
                <a:ext cx="716280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en-US" altLang="zh-CN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0°</a:t>
                </a:r>
                <a:endPara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弧形 100"/>
              <p:cNvSpPr/>
              <p:nvPr/>
            </p:nvSpPr>
            <p:spPr>
              <a:xfrm rot="13090630">
                <a:off x="8991057" y="4413040"/>
                <a:ext cx="307577" cy="391814"/>
              </a:xfrm>
              <a:prstGeom prst="arc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巩固应用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578139" y="1059086"/>
            <a:ext cx="3193762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在图中标出建筑物的位置。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37735" y="1748791"/>
            <a:ext cx="3317097" cy="865141"/>
            <a:chOff x="438764" y="2392680"/>
            <a:chExt cx="4422796" cy="1153521"/>
          </a:xfrm>
        </p:grpSpPr>
        <p:sp>
          <p:nvSpPr>
            <p:cNvPr id="7" name="云形 6"/>
            <p:cNvSpPr/>
            <p:nvPr/>
          </p:nvSpPr>
          <p:spPr>
            <a:xfrm>
              <a:off x="438764" y="2392680"/>
              <a:ext cx="4422796" cy="1153521"/>
            </a:xfrm>
            <a:prstGeom prst="clou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85800" y="2758440"/>
              <a:ext cx="40233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教学楼在校门的正北方向</a:t>
              </a:r>
              <a:r>
                <a:rPr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150m</a:t>
              </a:r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</a:t>
              </a:r>
              <a:endPara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1913" y="2875180"/>
            <a:ext cx="4023360" cy="865141"/>
            <a:chOff x="362564" y="3757371"/>
            <a:chExt cx="5364480" cy="1153521"/>
          </a:xfrm>
        </p:grpSpPr>
        <p:sp>
          <p:nvSpPr>
            <p:cNvPr id="10" name="云形 9"/>
            <p:cNvSpPr/>
            <p:nvPr/>
          </p:nvSpPr>
          <p:spPr>
            <a:xfrm>
              <a:off x="362564" y="3757371"/>
              <a:ext cx="5364480" cy="1153521"/>
            </a:xfrm>
            <a:prstGeom prst="clou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5320" y="4023360"/>
              <a:ext cx="496824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图书馆在校门的北偏东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35°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方向，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150m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69155" y="4014638"/>
            <a:ext cx="3991467" cy="965001"/>
            <a:chOff x="286364" y="5352852"/>
            <a:chExt cx="5321956" cy="1286668"/>
          </a:xfrm>
        </p:grpSpPr>
        <p:sp>
          <p:nvSpPr>
            <p:cNvPr id="12" name="云形 11"/>
            <p:cNvSpPr/>
            <p:nvPr/>
          </p:nvSpPr>
          <p:spPr>
            <a:xfrm>
              <a:off x="286364" y="5352852"/>
              <a:ext cx="5321956" cy="1153521"/>
            </a:xfrm>
            <a:prstGeom prst="clou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" y="5593080"/>
              <a:ext cx="4861560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体育馆在校门的西偏北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40°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方向，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200m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429250" y="1324656"/>
            <a:ext cx="3166110" cy="3352225"/>
            <a:chOff x="7239000" y="1766206"/>
            <a:chExt cx="4221480" cy="4469633"/>
          </a:xfrm>
        </p:grpSpPr>
        <p:grpSp>
          <p:nvGrpSpPr>
            <p:cNvPr id="28" name="组合 27"/>
            <p:cNvGrpSpPr/>
            <p:nvPr/>
          </p:nvGrpSpPr>
          <p:grpSpPr>
            <a:xfrm>
              <a:off x="7239000" y="1766206"/>
              <a:ext cx="4221480" cy="4469633"/>
              <a:chOff x="7269480" y="1400446"/>
              <a:chExt cx="4221480" cy="4469633"/>
            </a:xfrm>
          </p:grpSpPr>
          <p:cxnSp>
            <p:nvCxnSpPr>
              <p:cNvPr id="16" name="直接箭头连接符 15"/>
              <p:cNvCxnSpPr/>
              <p:nvPr/>
            </p:nvCxnSpPr>
            <p:spPr>
              <a:xfrm>
                <a:off x="7269480" y="4382211"/>
                <a:ext cx="4160520" cy="0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/>
              <p:nvPr/>
            </p:nvCxnSpPr>
            <p:spPr>
              <a:xfrm>
                <a:off x="9349740" y="1781446"/>
                <a:ext cx="0" cy="4088633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9433560" y="4477006"/>
                <a:ext cx="80772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校门</a:t>
                </a:r>
                <a:endPara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10881360" y="1400446"/>
                <a:ext cx="609600" cy="611831"/>
                <a:chOff x="10881360" y="1400446"/>
                <a:chExt cx="609600" cy="611831"/>
              </a:xfrm>
            </p:grpSpPr>
            <p:cxnSp>
              <p:nvCxnSpPr>
                <p:cNvPr id="25" name="直接箭头连接符 24"/>
                <p:cNvCxnSpPr/>
                <p:nvPr/>
              </p:nvCxnSpPr>
              <p:spPr>
                <a:xfrm flipV="1">
                  <a:off x="10881360" y="1400446"/>
                  <a:ext cx="0" cy="550274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10881360" y="1581391"/>
                  <a:ext cx="609600" cy="430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500" dirty="0">
                      <a:solidFill>
                        <a:schemeClr val="accent1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北</a:t>
                  </a:r>
                  <a:endParaRPr lang="zh-CN" altLang="en-US" sz="1500" dirty="0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39" name="组合 38"/>
            <p:cNvGrpSpPr/>
            <p:nvPr/>
          </p:nvGrpSpPr>
          <p:grpSpPr>
            <a:xfrm>
              <a:off x="10576560" y="5699908"/>
              <a:ext cx="822960" cy="459731"/>
              <a:chOff x="10469880" y="5776108"/>
              <a:chExt cx="822960" cy="459731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10576560" y="6147078"/>
                <a:ext cx="579120" cy="88761"/>
                <a:chOff x="10576560" y="6147078"/>
                <a:chExt cx="579120" cy="88761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0576560" y="6235839"/>
                  <a:ext cx="579120" cy="0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>
                  <a:off x="10576560" y="6147078"/>
                  <a:ext cx="0" cy="88761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>
                  <a:off x="11140440" y="6147078"/>
                  <a:ext cx="0" cy="88761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10469880" y="5776108"/>
                <a:ext cx="82296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50m</a:t>
                </a:r>
                <a:endParaRPr lang="zh-CN" altLang="en-US" sz="15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000877" y="2345551"/>
            <a:ext cx="62865" cy="811530"/>
            <a:chOff x="9334500" y="3127401"/>
            <a:chExt cx="83820" cy="108204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9334500" y="4209441"/>
              <a:ext cx="83820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9334500" y="3691281"/>
              <a:ext cx="83820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9334500" y="3127401"/>
              <a:ext cx="83820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/>
          <p:cNvGrpSpPr/>
          <p:nvPr/>
        </p:nvGrpSpPr>
        <p:grpSpPr>
          <a:xfrm>
            <a:off x="6232210" y="2217786"/>
            <a:ext cx="848203" cy="323165"/>
            <a:chOff x="8309610" y="2957047"/>
            <a:chExt cx="1130937" cy="430885"/>
          </a:xfrm>
        </p:grpSpPr>
        <p:sp>
          <p:nvSpPr>
            <p:cNvPr id="54" name="椭圆 53"/>
            <p:cNvSpPr/>
            <p:nvPr/>
          </p:nvSpPr>
          <p:spPr>
            <a:xfrm>
              <a:off x="9239250" y="3055011"/>
              <a:ext cx="201297" cy="2012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309610" y="2957047"/>
              <a:ext cx="1030288" cy="43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教学楼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880862" y="2520706"/>
            <a:ext cx="682361" cy="1040274"/>
            <a:chOff x="9174480" y="3360941"/>
            <a:chExt cx="909814" cy="1387032"/>
          </a:xfrm>
        </p:grpSpPr>
        <p:sp>
          <p:nvSpPr>
            <p:cNvPr id="77" name="TextBox 76"/>
            <p:cNvSpPr txBox="1"/>
            <p:nvPr/>
          </p:nvSpPr>
          <p:spPr>
            <a:xfrm>
              <a:off x="9254491" y="3763612"/>
              <a:ext cx="71627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30°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9319260" y="3360941"/>
              <a:ext cx="765034" cy="1387032"/>
              <a:chOff x="9319260" y="3360941"/>
              <a:chExt cx="765034" cy="1387032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V="1">
                <a:off x="9319260" y="3432201"/>
                <a:ext cx="746869" cy="1315772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9475469" y="4229621"/>
                <a:ext cx="121145" cy="7126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9719309" y="3802901"/>
                <a:ext cx="121145" cy="7126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9963149" y="3360941"/>
                <a:ext cx="121145" cy="7126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弧形 75"/>
            <p:cNvSpPr/>
            <p:nvPr/>
          </p:nvSpPr>
          <p:spPr>
            <a:xfrm>
              <a:off x="9174480" y="4389025"/>
              <a:ext cx="304800" cy="225399"/>
            </a:xfrm>
            <a:prstGeom prst="arc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7480348" y="2385602"/>
            <a:ext cx="904748" cy="323165"/>
            <a:chOff x="9973798" y="3180801"/>
            <a:chExt cx="1206330" cy="430885"/>
          </a:xfrm>
        </p:grpSpPr>
        <p:sp>
          <p:nvSpPr>
            <p:cNvPr id="79" name="椭圆 78"/>
            <p:cNvSpPr/>
            <p:nvPr/>
          </p:nvSpPr>
          <p:spPr>
            <a:xfrm>
              <a:off x="9973798" y="3275418"/>
              <a:ext cx="201297" cy="2012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0149841" y="3180801"/>
              <a:ext cx="1030287" cy="43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896862" y="2382009"/>
            <a:ext cx="842338" cy="323165"/>
            <a:chOff x="6529149" y="3176011"/>
            <a:chExt cx="1123117" cy="430886"/>
          </a:xfrm>
        </p:grpSpPr>
        <p:sp>
          <p:nvSpPr>
            <p:cNvPr id="99" name="椭圆 98"/>
            <p:cNvSpPr/>
            <p:nvPr/>
          </p:nvSpPr>
          <p:spPr>
            <a:xfrm>
              <a:off x="7450969" y="3299184"/>
              <a:ext cx="201297" cy="2012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529149" y="3176011"/>
              <a:ext cx="103028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体育馆</a:t>
              </a:r>
              <a:endPara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知识要点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98587" y="1280604"/>
            <a:ext cx="6143048" cy="31977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62" y="1370544"/>
            <a:ext cx="2682632" cy="33305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6161" y="1781968"/>
            <a:ext cx="460847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要把方向和距离两方面的信息结合起来，才能准确确定一个物体的位置。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9276" y="2818153"/>
            <a:ext cx="460659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用角的度数对方向准确位置进行描述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。如北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偏东（西）或南偏东（西）多少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71606" y="2042233"/>
            <a:ext cx="3694520" cy="3045863"/>
          </a:xfrm>
          <a:prstGeom prst="rect">
            <a:avLst/>
          </a:prstGeom>
        </p:spPr>
      </p:pic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9852" y="1036131"/>
            <a:ext cx="406583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：确定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一个物体的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位置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3522" y="1307097"/>
            <a:ext cx="5440028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要把方向和距离两方面的信息结合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起来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8343" y="1982397"/>
            <a:ext cx="5427350" cy="3101656"/>
            <a:chOff x="824457" y="2643195"/>
            <a:chExt cx="7236466" cy="4135540"/>
          </a:xfrm>
        </p:grpSpPr>
        <p:sp>
          <p:nvSpPr>
            <p:cNvPr id="5" name="TextBox 4"/>
            <p:cNvSpPr txBox="1"/>
            <p:nvPr/>
          </p:nvSpPr>
          <p:spPr>
            <a:xfrm>
              <a:off x="1019326" y="3208528"/>
              <a:ext cx="7041597" cy="3570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）市政府在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，距离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）电信大楼在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）工人文化宫在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）科技大厦在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）银行在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偏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）（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4457" y="2643195"/>
              <a:ext cx="541145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例 </a:t>
              </a:r>
              <a:r>
                <a:rPr lang="en-US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：填空，以市政府广场为观测点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69580" y="2496999"/>
            <a:ext cx="48343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正西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8086" y="2487444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87637" y="3103781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50397" y="2790992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979" y="2804297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73393" y="2797116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7449" y="3725758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8424" y="3411204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42304" y="3401837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51585" y="3405453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6136" y="4027734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86972" y="4033479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4823" y="4036907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0733" y="4344206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0919" y="4640904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32769" y="4652334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42306" y="4644160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97159" y="4655024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9851" y="1036131"/>
            <a:ext cx="712383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：如何对方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向准确位置进行描述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3521" y="1307099"/>
            <a:ext cx="7010696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可运用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角的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度数，如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北偏东（西）或南偏东（西）多少度。</a:t>
            </a:r>
            <a:endParaRPr lang="zh-CN" altLang="en-US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18343" y="1982397"/>
            <a:ext cx="8195874" cy="3072160"/>
            <a:chOff x="824457" y="2643195"/>
            <a:chExt cx="10927832" cy="409621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923114" y="2691324"/>
              <a:ext cx="4829175" cy="379095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008568" y="3312830"/>
              <a:ext cx="5914547" cy="3426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红家在学校的（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）偏（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）的方向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）米。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婷家在学校的（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）偏（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）的方向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）米。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丽家在学校的（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）偏（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）的方向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）米。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明家在学校的（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的方向，距离（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）米。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4457" y="2643195"/>
              <a:ext cx="54114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例 </a:t>
              </a:r>
              <a:r>
                <a:rPr lang="en-US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：填空，以学校为观测点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74561" y="2544999"/>
            <a:ext cx="39349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7199" y="2558492"/>
            <a:ext cx="39349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8727" y="2564742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0664" y="2869406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20414" y="3173899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78311" y="3167462"/>
            <a:ext cx="39349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24" y="3168701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70921" y="3489431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80186" y="3787674"/>
            <a:ext cx="39349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07196" y="3787674"/>
            <a:ext cx="2417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6647" y="3799104"/>
            <a:ext cx="5059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0°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0664" y="4099029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4442" y="4409759"/>
            <a:ext cx="56049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正西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08096" y="4412770"/>
            <a:ext cx="4834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1687</Words>
  <Application>WPS 演示</Application>
  <PresentationFormat>全屏显示(16:9)</PresentationFormat>
  <Paragraphs>286</Paragraphs>
  <Slides>11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楷体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600</cp:revision>
  <dcterms:created xsi:type="dcterms:W3CDTF">2016-05-27T03:58:00Z</dcterms:created>
  <dcterms:modified xsi:type="dcterms:W3CDTF">2023-10-29T07:45:21Z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4174101904064158B7060709C7F3084A_12</vt:lpwstr>
  </property>
</Properties>
</file>