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312" r:id="rId5"/>
    <p:sldId id="300" r:id="rId6"/>
    <p:sldId id="315" r:id="rId7"/>
    <p:sldId id="316" r:id="rId8"/>
    <p:sldId id="318" r:id="rId9"/>
    <p:sldId id="317" r:id="rId10"/>
    <p:sldId id="319" r:id="rId11"/>
    <p:sldId id="320" r:id="rId12"/>
  </p:sldIdLst>
  <p:sldSz cx="9144000" cy="5143500" type="screen16x9"/>
  <p:notesSz cx="6858000" cy="9144000"/>
  <p:custDataLst>
    <p:tags r:id="rId1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D060"/>
    <a:srgbClr val="BE3B06"/>
    <a:srgbClr val="95440D"/>
    <a:srgbClr val="C80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88398" autoAdjust="0"/>
  </p:normalViewPr>
  <p:slideViewPr>
    <p:cSldViewPr snapToGrid="0">
      <p:cViewPr varScale="1">
        <p:scale>
          <a:sx n="107" d="100"/>
          <a:sy n="107" d="100"/>
        </p:scale>
        <p:origin x="-84" y="-64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715EE-3B03-4D2D-B87F-C1C933DDB6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-7571" y="367331"/>
            <a:ext cx="3276254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en-US" altLang="zh-CN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02 </a:t>
            </a: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位置</a:t>
            </a: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与</a:t>
            </a: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方向（二）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7571" y="1252704"/>
            <a:ext cx="9151571" cy="72943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3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 </a:t>
            </a:r>
            <a:r>
              <a:rPr lang="zh-CN" altLang="en-US" sz="3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利用</a:t>
            </a:r>
            <a:r>
              <a:rPr lang="zh-CN" altLang="en-US" sz="3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方向与距离描述路线图</a:t>
            </a:r>
            <a:endParaRPr lang="zh-CN" altLang="en-US" sz="33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89979" y="2736474"/>
            <a:ext cx="2404587" cy="1811828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860459" y="2431398"/>
            <a:ext cx="1929518" cy="800100"/>
            <a:chOff x="1143000" y="3684773"/>
            <a:chExt cx="2572690" cy="106680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10" name="椭圆形标注 9"/>
            <p:cNvSpPr/>
            <p:nvPr/>
          </p:nvSpPr>
          <p:spPr>
            <a:xfrm flipH="1">
              <a:off x="1143000" y="3684773"/>
              <a:ext cx="2572690" cy="1066800"/>
            </a:xfrm>
            <a:prstGeom prst="wedgeEllipseCallou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42060" y="4018888"/>
              <a:ext cx="230123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你放学回家怎么走？</a:t>
              </a:r>
              <a:endPara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椭圆形标注 5"/>
          <p:cNvSpPr/>
          <p:nvPr/>
        </p:nvSpPr>
        <p:spPr>
          <a:xfrm>
            <a:off x="5119183" y="2337001"/>
            <a:ext cx="3150053" cy="1195460"/>
          </a:xfrm>
          <a:custGeom>
            <a:avLst/>
            <a:gdLst>
              <a:gd name="connsiteX0" fmla="*/ 742323 w 2545080"/>
              <a:gd name="connsiteY0" fmla="*/ 1508760 h 1341120"/>
              <a:gd name="connsiteX1" fmla="*/ 647175 w 2545080"/>
              <a:gd name="connsiteY1" fmla="*/ 1254562 h 1341120"/>
              <a:gd name="connsiteX2" fmla="*/ 573186 w 2545080"/>
              <a:gd name="connsiteY2" fmla="*/ 110344 h 1341120"/>
              <a:gd name="connsiteX3" fmla="*/ 1648868 w 2545080"/>
              <a:gd name="connsiteY3" fmla="*/ 29993 h 1341120"/>
              <a:gd name="connsiteX4" fmla="*/ 2279182 w 2545080"/>
              <a:gd name="connsiteY4" fmla="*/ 1080777 h 1341120"/>
              <a:gd name="connsiteX5" fmla="*/ 1107879 w 2545080"/>
              <a:gd name="connsiteY5" fmla="*/ 1335483 h 1341120"/>
              <a:gd name="connsiteX6" fmla="*/ 742323 w 2545080"/>
              <a:gd name="connsiteY6" fmla="*/ 1508760 h 1341120"/>
              <a:gd name="connsiteX0-1" fmla="*/ 635656 w 2545784"/>
              <a:gd name="connsiteY0-2" fmla="*/ 1615443 h 1615443"/>
              <a:gd name="connsiteX1-3" fmla="*/ 647188 w 2545784"/>
              <a:gd name="connsiteY1-4" fmla="*/ 1254565 h 1615443"/>
              <a:gd name="connsiteX2-5" fmla="*/ 573199 w 2545784"/>
              <a:gd name="connsiteY2-6" fmla="*/ 110347 h 1615443"/>
              <a:gd name="connsiteX3-7" fmla="*/ 1648881 w 2545784"/>
              <a:gd name="connsiteY3-8" fmla="*/ 29996 h 1615443"/>
              <a:gd name="connsiteX4-9" fmla="*/ 2279195 w 2545784"/>
              <a:gd name="connsiteY4-10" fmla="*/ 1080780 h 1615443"/>
              <a:gd name="connsiteX5-11" fmla="*/ 1107892 w 2545784"/>
              <a:gd name="connsiteY5-12" fmla="*/ 1335486 h 1615443"/>
              <a:gd name="connsiteX6-13" fmla="*/ 635656 w 2545784"/>
              <a:gd name="connsiteY6-14" fmla="*/ 1615443 h 1615443"/>
              <a:gd name="connsiteX0-15" fmla="*/ 635656 w 2545784"/>
              <a:gd name="connsiteY0-16" fmla="*/ 1615443 h 1615443"/>
              <a:gd name="connsiteX1-17" fmla="*/ 647188 w 2545784"/>
              <a:gd name="connsiteY1-18" fmla="*/ 1254565 h 1615443"/>
              <a:gd name="connsiteX2-19" fmla="*/ 573199 w 2545784"/>
              <a:gd name="connsiteY2-20" fmla="*/ 110347 h 1615443"/>
              <a:gd name="connsiteX3-21" fmla="*/ 1648881 w 2545784"/>
              <a:gd name="connsiteY3-22" fmla="*/ 29996 h 1615443"/>
              <a:gd name="connsiteX4-23" fmla="*/ 2279195 w 2545784"/>
              <a:gd name="connsiteY4-24" fmla="*/ 1080780 h 1615443"/>
              <a:gd name="connsiteX5-25" fmla="*/ 940252 w 2545784"/>
              <a:gd name="connsiteY5-26" fmla="*/ 1305006 h 1615443"/>
              <a:gd name="connsiteX6-27" fmla="*/ 635656 w 2545784"/>
              <a:gd name="connsiteY6-28" fmla="*/ 1615443 h 1615443"/>
              <a:gd name="connsiteX0-29" fmla="*/ 620416 w 2545784"/>
              <a:gd name="connsiteY0-30" fmla="*/ 1493523 h 1493523"/>
              <a:gd name="connsiteX1-31" fmla="*/ 647188 w 2545784"/>
              <a:gd name="connsiteY1-32" fmla="*/ 1254565 h 1493523"/>
              <a:gd name="connsiteX2-33" fmla="*/ 573199 w 2545784"/>
              <a:gd name="connsiteY2-34" fmla="*/ 110347 h 1493523"/>
              <a:gd name="connsiteX3-35" fmla="*/ 1648881 w 2545784"/>
              <a:gd name="connsiteY3-36" fmla="*/ 29996 h 1493523"/>
              <a:gd name="connsiteX4-37" fmla="*/ 2279195 w 2545784"/>
              <a:gd name="connsiteY4-38" fmla="*/ 1080780 h 1493523"/>
              <a:gd name="connsiteX5-39" fmla="*/ 940252 w 2545784"/>
              <a:gd name="connsiteY5-40" fmla="*/ 1305006 h 1493523"/>
              <a:gd name="connsiteX6-41" fmla="*/ 620416 w 2545784"/>
              <a:gd name="connsiteY6-42" fmla="*/ 1493523 h 14935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2545784" h="1493523">
                <a:moveTo>
                  <a:pt x="620416" y="1493523"/>
                </a:moveTo>
                <a:cubicBezTo>
                  <a:pt x="588700" y="1408790"/>
                  <a:pt x="678904" y="1339298"/>
                  <a:pt x="647188" y="1254565"/>
                </a:cubicBezTo>
                <a:cubicBezTo>
                  <a:pt x="-182293" y="1007928"/>
                  <a:pt x="-222499" y="386164"/>
                  <a:pt x="573199" y="110347"/>
                </a:cubicBezTo>
                <a:cubicBezTo>
                  <a:pt x="890955" y="201"/>
                  <a:pt x="1285550" y="-29274"/>
                  <a:pt x="1648881" y="29996"/>
                </a:cubicBezTo>
                <a:cubicBezTo>
                  <a:pt x="2497266" y="168393"/>
                  <a:pt x="2822497" y="710580"/>
                  <a:pt x="2279195" y="1080780"/>
                </a:cubicBezTo>
                <a:cubicBezTo>
                  <a:pt x="2002438" y="1269359"/>
                  <a:pt x="1388849" y="1335853"/>
                  <a:pt x="940252" y="1305006"/>
                </a:cubicBezTo>
                <a:lnTo>
                  <a:pt x="620416" y="149352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624382" y="2496296"/>
            <a:ext cx="2139655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我像正南方向走</a:t>
            </a:r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米到路口，再向南偏东约</a:t>
            </a:r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60°</a:t>
            </a: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</a:t>
            </a:r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米，再</a:t>
            </a:r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课题引入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458862" y="1090540"/>
            <a:ext cx="4174403" cy="3216805"/>
            <a:chOff x="124142" y="1494080"/>
            <a:chExt cx="6274717" cy="4866039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3913732" y="4364850"/>
              <a:ext cx="2373703" cy="1995269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034864" y="1494080"/>
              <a:ext cx="1802056" cy="126898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24142" y="2494034"/>
              <a:ext cx="2094639" cy="2823210"/>
            </a:xfrm>
            <a:prstGeom prst="rect">
              <a:avLst/>
            </a:prstGeom>
          </p:spPr>
        </p:pic>
        <p:grpSp>
          <p:nvGrpSpPr>
            <p:cNvPr id="52" name="组合 51"/>
            <p:cNvGrpSpPr/>
            <p:nvPr/>
          </p:nvGrpSpPr>
          <p:grpSpPr>
            <a:xfrm>
              <a:off x="2053082" y="2763060"/>
              <a:ext cx="4345777" cy="2281380"/>
              <a:chOff x="2053082" y="2763060"/>
              <a:chExt cx="4345777" cy="2281380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2053082" y="3030710"/>
                <a:ext cx="4345777" cy="2013730"/>
                <a:chOff x="2235962" y="3076430"/>
                <a:chExt cx="4345777" cy="2013730"/>
              </a:xfrm>
            </p:grpSpPr>
            <p:cxnSp>
              <p:nvCxnSpPr>
                <p:cNvPr id="36" name="直接连接符 35"/>
                <p:cNvCxnSpPr/>
                <p:nvPr/>
              </p:nvCxnSpPr>
              <p:spPr>
                <a:xfrm>
                  <a:off x="2235962" y="3905639"/>
                  <a:ext cx="1134019" cy="0"/>
                </a:xfrm>
                <a:prstGeom prst="line">
                  <a:avLst/>
                </a:prstGeom>
                <a:ln w="10160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直接连接符 37"/>
                <p:cNvCxnSpPr/>
                <p:nvPr/>
              </p:nvCxnSpPr>
              <p:spPr>
                <a:xfrm flipV="1">
                  <a:off x="3307080" y="3139440"/>
                  <a:ext cx="0" cy="781439"/>
                </a:xfrm>
                <a:prstGeom prst="line">
                  <a:avLst/>
                </a:prstGeom>
                <a:ln w="10160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接连接符 39"/>
                <p:cNvCxnSpPr/>
                <p:nvPr/>
              </p:nvCxnSpPr>
              <p:spPr>
                <a:xfrm>
                  <a:off x="3261360" y="3139440"/>
                  <a:ext cx="3261360" cy="0"/>
                </a:xfrm>
                <a:prstGeom prst="line">
                  <a:avLst/>
                </a:prstGeom>
                <a:ln w="10160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直接连接符 41"/>
                <p:cNvCxnSpPr/>
                <p:nvPr/>
              </p:nvCxnSpPr>
              <p:spPr>
                <a:xfrm>
                  <a:off x="6501657" y="3076430"/>
                  <a:ext cx="0" cy="1584960"/>
                </a:xfrm>
                <a:prstGeom prst="line">
                  <a:avLst/>
                </a:prstGeom>
                <a:ln w="10160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直接连接符 43"/>
                <p:cNvCxnSpPr/>
                <p:nvPr/>
              </p:nvCxnSpPr>
              <p:spPr>
                <a:xfrm flipH="1">
                  <a:off x="5484459" y="4709160"/>
                  <a:ext cx="1097280" cy="0"/>
                </a:xfrm>
                <a:prstGeom prst="line">
                  <a:avLst/>
                </a:prstGeom>
                <a:ln w="10160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直接连接符 47"/>
                <p:cNvCxnSpPr/>
                <p:nvPr/>
              </p:nvCxnSpPr>
              <p:spPr>
                <a:xfrm>
                  <a:off x="5516880" y="4663440"/>
                  <a:ext cx="0" cy="426720"/>
                </a:xfrm>
                <a:prstGeom prst="line">
                  <a:avLst/>
                </a:prstGeom>
                <a:ln w="10160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直接连接符 50"/>
              <p:cNvCxnSpPr>
                <a:stCxn id="7" idx="2"/>
              </p:cNvCxnSpPr>
              <p:nvPr/>
            </p:nvCxnSpPr>
            <p:spPr>
              <a:xfrm>
                <a:off x="4935892" y="2763060"/>
                <a:ext cx="0" cy="330660"/>
              </a:xfrm>
              <a:prstGeom prst="line">
                <a:avLst/>
              </a:prstGeom>
              <a:ln w="1016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0" name="组合 59"/>
          <p:cNvGrpSpPr/>
          <p:nvPr/>
        </p:nvGrpSpPr>
        <p:grpSpPr>
          <a:xfrm>
            <a:off x="5116894" y="1320769"/>
            <a:ext cx="3746949" cy="3272735"/>
            <a:chOff x="6822523" y="1761023"/>
            <a:chExt cx="4995932" cy="4363647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9331999" y="1761023"/>
              <a:ext cx="2486456" cy="4363647"/>
            </a:xfrm>
            <a:prstGeom prst="rect">
              <a:avLst/>
            </a:prstGeom>
          </p:spPr>
        </p:pic>
        <p:grpSp>
          <p:nvGrpSpPr>
            <p:cNvPr id="58" name="组合 57"/>
            <p:cNvGrpSpPr/>
            <p:nvPr/>
          </p:nvGrpSpPr>
          <p:grpSpPr>
            <a:xfrm>
              <a:off x="6822523" y="3069565"/>
              <a:ext cx="2915832" cy="1746562"/>
              <a:chOff x="6781800" y="2704455"/>
              <a:chExt cx="2915832" cy="1746562"/>
            </a:xfrm>
          </p:grpSpPr>
          <p:sp>
            <p:nvSpPr>
              <p:cNvPr id="55" name="椭圆形标注 54"/>
              <p:cNvSpPr/>
              <p:nvPr/>
            </p:nvSpPr>
            <p:spPr>
              <a:xfrm flipH="1">
                <a:off x="6781800" y="2704455"/>
                <a:ext cx="2915832" cy="1746562"/>
              </a:xfrm>
              <a:custGeom>
                <a:avLst/>
                <a:gdLst>
                  <a:gd name="connsiteX0" fmla="*/ 582302 w 1996440"/>
                  <a:gd name="connsiteY0" fmla="*/ 1660466 h 1475970"/>
                  <a:gd name="connsiteX1" fmla="*/ 507664 w 1996440"/>
                  <a:gd name="connsiteY1" fmla="*/ 1380708 h 1475970"/>
                  <a:gd name="connsiteX2" fmla="*/ 217714 w 1996440"/>
                  <a:gd name="connsiteY2" fmla="*/ 277920 h 1475970"/>
                  <a:gd name="connsiteX3" fmla="*/ 1306106 w 1996440"/>
                  <a:gd name="connsiteY3" fmla="*/ 35979 h 1475970"/>
                  <a:gd name="connsiteX4" fmla="*/ 1921968 w 1996440"/>
                  <a:gd name="connsiteY4" fmla="*/ 1017684 h 1475970"/>
                  <a:gd name="connsiteX5" fmla="*/ 869055 w 1996440"/>
                  <a:gd name="connsiteY5" fmla="*/ 1469765 h 1475970"/>
                  <a:gd name="connsiteX6" fmla="*/ 582302 w 1996440"/>
                  <a:gd name="connsiteY6" fmla="*/ 1660466 h 1475970"/>
                  <a:gd name="connsiteX0-1" fmla="*/ 1146335 w 1996948"/>
                  <a:gd name="connsiteY0-2" fmla="*/ 1843386 h 1843386"/>
                  <a:gd name="connsiteX1-3" fmla="*/ 507817 w 1996948"/>
                  <a:gd name="connsiteY1-4" fmla="*/ 1380748 h 1843386"/>
                  <a:gd name="connsiteX2-5" fmla="*/ 217867 w 1996948"/>
                  <a:gd name="connsiteY2-6" fmla="*/ 277960 h 1843386"/>
                  <a:gd name="connsiteX3-7" fmla="*/ 1306259 w 1996948"/>
                  <a:gd name="connsiteY3-8" fmla="*/ 36019 h 1843386"/>
                  <a:gd name="connsiteX4-9" fmla="*/ 1922121 w 1996948"/>
                  <a:gd name="connsiteY4-10" fmla="*/ 1017724 h 1843386"/>
                  <a:gd name="connsiteX5-11" fmla="*/ 869208 w 1996948"/>
                  <a:gd name="connsiteY5-12" fmla="*/ 1469805 h 1843386"/>
                  <a:gd name="connsiteX6-13" fmla="*/ 1146335 w 1996948"/>
                  <a:gd name="connsiteY6-14" fmla="*/ 1843386 h 1843386"/>
                  <a:gd name="connsiteX0-15" fmla="*/ 307487 w 1996948"/>
                  <a:gd name="connsiteY0-16" fmla="*/ 1645266 h 1645266"/>
                  <a:gd name="connsiteX1-17" fmla="*/ 507817 w 1996948"/>
                  <a:gd name="connsiteY1-18" fmla="*/ 1380748 h 1645266"/>
                  <a:gd name="connsiteX2-19" fmla="*/ 217867 w 1996948"/>
                  <a:gd name="connsiteY2-20" fmla="*/ 277960 h 1645266"/>
                  <a:gd name="connsiteX3-21" fmla="*/ 1306259 w 1996948"/>
                  <a:gd name="connsiteY3-22" fmla="*/ 36019 h 1645266"/>
                  <a:gd name="connsiteX4-23" fmla="*/ 1922121 w 1996948"/>
                  <a:gd name="connsiteY4-24" fmla="*/ 1017724 h 1645266"/>
                  <a:gd name="connsiteX5-25" fmla="*/ 869208 w 1996948"/>
                  <a:gd name="connsiteY5-26" fmla="*/ 1469805 h 1645266"/>
                  <a:gd name="connsiteX6-27" fmla="*/ 307487 w 1996948"/>
                  <a:gd name="connsiteY6-28" fmla="*/ 1645266 h 164526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</a:cxnLst>
                <a:rect l="l" t="t" r="r" b="b"/>
                <a:pathLst>
                  <a:path w="1996948" h="1645266">
                    <a:moveTo>
                      <a:pt x="307487" y="1645266"/>
                    </a:moveTo>
                    <a:cubicBezTo>
                      <a:pt x="282608" y="1552013"/>
                      <a:pt x="532696" y="1474001"/>
                      <a:pt x="507817" y="1380748"/>
                    </a:cubicBezTo>
                    <a:cubicBezTo>
                      <a:pt x="-27362" y="1157490"/>
                      <a:pt x="-165217" y="633178"/>
                      <a:pt x="217867" y="277960"/>
                    </a:cubicBezTo>
                    <a:cubicBezTo>
                      <a:pt x="477092" y="37592"/>
                      <a:pt x="910712" y="-58798"/>
                      <a:pt x="1306259" y="36019"/>
                    </a:cubicBezTo>
                    <a:cubicBezTo>
                      <a:pt x="1858780" y="168466"/>
                      <a:pt x="2142262" y="620345"/>
                      <a:pt x="1922121" y="1017724"/>
                    </a:cubicBezTo>
                    <a:cubicBezTo>
                      <a:pt x="1750487" y="1327542"/>
                      <a:pt x="1318254" y="1513126"/>
                      <a:pt x="869208" y="1469805"/>
                    </a:cubicBezTo>
                    <a:lnTo>
                      <a:pt x="307487" y="1645266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7071359" y="3007519"/>
                <a:ext cx="2377440" cy="10464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我们先观看长颈鹿，再去往后山，最后去看老虎。</a:t>
                </a:r>
                <a:endPara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9" name="TextBox 58"/>
          <p:cNvSpPr txBox="1"/>
          <p:nvPr/>
        </p:nvSpPr>
        <p:spPr>
          <a:xfrm>
            <a:off x="543457" y="4484232"/>
            <a:ext cx="521726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你能根据图中信息描述出行走路线吗？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0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教学新知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8138" y="1047659"/>
            <a:ext cx="7192726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例题：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根据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下图，用自己的语言描述台风的移动路线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1422676" y="2146969"/>
            <a:ext cx="6306361" cy="2376965"/>
            <a:chOff x="2034061" y="2649264"/>
            <a:chExt cx="8408481" cy="3169286"/>
          </a:xfrm>
        </p:grpSpPr>
        <p:grpSp>
          <p:nvGrpSpPr>
            <p:cNvPr id="118" name="组合 117"/>
            <p:cNvGrpSpPr/>
            <p:nvPr/>
          </p:nvGrpSpPr>
          <p:grpSpPr>
            <a:xfrm>
              <a:off x="2034061" y="2649264"/>
              <a:ext cx="7583253" cy="3169286"/>
              <a:chOff x="3116101" y="3091224"/>
              <a:chExt cx="7583253" cy="3169286"/>
            </a:xfrm>
          </p:grpSpPr>
          <p:grpSp>
            <p:nvGrpSpPr>
              <p:cNvPr id="101" name="组合 100"/>
              <p:cNvGrpSpPr/>
              <p:nvPr/>
            </p:nvGrpSpPr>
            <p:grpSpPr>
              <a:xfrm>
                <a:off x="3116101" y="3454355"/>
                <a:ext cx="7583253" cy="2806155"/>
                <a:chOff x="3116101" y="3454355"/>
                <a:chExt cx="7583253" cy="2806155"/>
              </a:xfrm>
            </p:grpSpPr>
            <p:sp>
              <p:nvSpPr>
                <p:cNvPr id="28" name="椭圆 27"/>
                <p:cNvSpPr/>
                <p:nvPr/>
              </p:nvSpPr>
              <p:spPr>
                <a:xfrm>
                  <a:off x="10594445" y="6155601"/>
                  <a:ext cx="104909" cy="10490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4" name="直接箭头连接符 33"/>
                <p:cNvCxnSpPr/>
                <p:nvPr/>
              </p:nvCxnSpPr>
              <p:spPr>
                <a:xfrm flipH="1">
                  <a:off x="7346730" y="6227379"/>
                  <a:ext cx="3300169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接箭头连接符 46"/>
                <p:cNvCxnSpPr/>
                <p:nvPr/>
              </p:nvCxnSpPr>
              <p:spPr>
                <a:xfrm flipH="1" flipV="1">
                  <a:off x="4372212" y="4512112"/>
                  <a:ext cx="2990302" cy="171171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接箭头连接符 77"/>
                <p:cNvCxnSpPr/>
                <p:nvPr/>
              </p:nvCxnSpPr>
              <p:spPr>
                <a:xfrm flipH="1" flipV="1">
                  <a:off x="3810020" y="3497734"/>
                  <a:ext cx="593734" cy="101437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直接箭头连接符 98"/>
                <p:cNvCxnSpPr/>
                <p:nvPr/>
              </p:nvCxnSpPr>
              <p:spPr>
                <a:xfrm flipH="1">
                  <a:off x="3195017" y="3523150"/>
                  <a:ext cx="604368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椭圆 99"/>
                <p:cNvSpPr/>
                <p:nvPr/>
              </p:nvSpPr>
              <p:spPr>
                <a:xfrm>
                  <a:off x="3116101" y="3454355"/>
                  <a:ext cx="104909" cy="10490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07" name="TextBox 106"/>
              <p:cNvSpPr txBox="1"/>
              <p:nvPr/>
            </p:nvSpPr>
            <p:spPr>
              <a:xfrm>
                <a:off x="3835973" y="3091224"/>
                <a:ext cx="1208736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B </a:t>
                </a:r>
                <a:r>
                  <a:rPr lang="zh-CN" altLang="en-US" sz="15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市</a:t>
                </a:r>
                <a:endPara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3550980" y="4474894"/>
                <a:ext cx="84498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 </a:t>
                </a:r>
                <a:r>
                  <a:rPr lang="zh-CN" altLang="en-US" sz="15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市</a:t>
                </a:r>
                <a:endPara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9" name="TextBox 108"/>
            <p:cNvSpPr txBox="1"/>
            <p:nvPr/>
          </p:nvSpPr>
          <p:spPr>
            <a:xfrm>
              <a:off x="8850213" y="5294858"/>
              <a:ext cx="159232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台风生成地</a:t>
              </a:r>
              <a:endPara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1067863" y="1881994"/>
            <a:ext cx="5549714" cy="3030935"/>
            <a:chOff x="1560977" y="2295963"/>
            <a:chExt cx="7399619" cy="4041247"/>
          </a:xfrm>
        </p:grpSpPr>
        <p:grpSp>
          <p:nvGrpSpPr>
            <p:cNvPr id="102" name="组合 101"/>
            <p:cNvGrpSpPr/>
            <p:nvPr/>
          </p:nvGrpSpPr>
          <p:grpSpPr>
            <a:xfrm>
              <a:off x="2531935" y="2295963"/>
              <a:ext cx="6428661" cy="4041247"/>
              <a:chOff x="3613975" y="2737923"/>
              <a:chExt cx="6428661" cy="4041247"/>
            </a:xfrm>
          </p:grpSpPr>
          <p:cxnSp>
            <p:nvCxnSpPr>
              <p:cNvPr id="13" name="直接连接符 12"/>
              <p:cNvCxnSpPr/>
              <p:nvPr/>
            </p:nvCxnSpPr>
            <p:spPr>
              <a:xfrm>
                <a:off x="10042636" y="6123890"/>
                <a:ext cx="0" cy="10348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9438268" y="6118630"/>
                <a:ext cx="0" cy="10348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8849666" y="6113370"/>
                <a:ext cx="0" cy="10348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8245298" y="6108636"/>
                <a:ext cx="0" cy="10348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7640930" y="6118090"/>
                <a:ext cx="0" cy="10348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5" name="组合 44"/>
              <p:cNvGrpSpPr/>
              <p:nvPr/>
            </p:nvGrpSpPr>
            <p:grpSpPr>
              <a:xfrm>
                <a:off x="6574230" y="5593320"/>
                <a:ext cx="756752" cy="1185850"/>
                <a:chOff x="6574230" y="5593320"/>
                <a:chExt cx="756752" cy="1185850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7330982" y="5593320"/>
                  <a:ext cx="0" cy="118585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接连接符 29"/>
                <p:cNvCxnSpPr/>
                <p:nvPr/>
              </p:nvCxnSpPr>
              <p:spPr>
                <a:xfrm flipH="1">
                  <a:off x="6574230" y="6227379"/>
                  <a:ext cx="72521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3" name="直接连接符 52"/>
              <p:cNvCxnSpPr/>
              <p:nvPr/>
            </p:nvCxnSpPr>
            <p:spPr>
              <a:xfrm flipH="1">
                <a:off x="6858534" y="5831245"/>
                <a:ext cx="61745" cy="10454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flipH="1">
                <a:off x="6364528" y="5557963"/>
                <a:ext cx="61745" cy="10454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flipH="1">
                <a:off x="5885762" y="5269441"/>
                <a:ext cx="61745" cy="10454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flipH="1">
                <a:off x="5360750" y="4979867"/>
                <a:ext cx="61745" cy="10454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flipH="1">
                <a:off x="4850978" y="4690819"/>
                <a:ext cx="61745" cy="10454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8" name="组合 67"/>
              <p:cNvGrpSpPr/>
              <p:nvPr/>
            </p:nvGrpSpPr>
            <p:grpSpPr>
              <a:xfrm>
                <a:off x="3613975" y="3983164"/>
                <a:ext cx="1487415" cy="1086005"/>
                <a:chOff x="6541204" y="5688875"/>
                <a:chExt cx="1487415" cy="1086005"/>
              </a:xfrm>
            </p:grpSpPr>
            <p:cxnSp>
              <p:nvCxnSpPr>
                <p:cNvPr id="69" name="直接连接符 68"/>
                <p:cNvCxnSpPr/>
                <p:nvPr/>
              </p:nvCxnSpPr>
              <p:spPr>
                <a:xfrm>
                  <a:off x="7330982" y="5688875"/>
                  <a:ext cx="0" cy="108600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直接连接符 69"/>
                <p:cNvCxnSpPr/>
                <p:nvPr/>
              </p:nvCxnSpPr>
              <p:spPr>
                <a:xfrm flipH="1">
                  <a:off x="6541204" y="6227379"/>
                  <a:ext cx="148741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0" name="直接连接符 89"/>
              <p:cNvCxnSpPr/>
              <p:nvPr/>
            </p:nvCxnSpPr>
            <p:spPr>
              <a:xfrm flipV="1">
                <a:off x="4151612" y="4003010"/>
                <a:ext cx="70928" cy="4137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3" name="组合 92"/>
              <p:cNvGrpSpPr/>
              <p:nvPr/>
            </p:nvGrpSpPr>
            <p:grpSpPr>
              <a:xfrm>
                <a:off x="3815151" y="2737923"/>
                <a:ext cx="697638" cy="1265087"/>
                <a:chOff x="7330982" y="5442152"/>
                <a:chExt cx="697638" cy="1265087"/>
              </a:xfrm>
            </p:grpSpPr>
            <p:cxnSp>
              <p:nvCxnSpPr>
                <p:cNvPr id="94" name="直接连接符 93"/>
                <p:cNvCxnSpPr/>
                <p:nvPr/>
              </p:nvCxnSpPr>
              <p:spPr>
                <a:xfrm>
                  <a:off x="7330982" y="5442152"/>
                  <a:ext cx="0" cy="126508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直接连接符 94"/>
                <p:cNvCxnSpPr/>
                <p:nvPr/>
              </p:nvCxnSpPr>
              <p:spPr>
                <a:xfrm flipH="1">
                  <a:off x="7330982" y="6227379"/>
                  <a:ext cx="697638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3" name="TextBox 102"/>
            <p:cNvSpPr txBox="1"/>
            <p:nvPr/>
          </p:nvSpPr>
          <p:spPr>
            <a:xfrm>
              <a:off x="7389236" y="5300118"/>
              <a:ext cx="120873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540 km</a:t>
              </a:r>
              <a:endPara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3623868" y="4932023"/>
              <a:ext cx="120873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600 km</a:t>
              </a:r>
              <a:endPara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910724" y="3554311"/>
              <a:ext cx="120873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00 km</a:t>
              </a:r>
              <a:endPara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560977" y="2654524"/>
              <a:ext cx="120873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100 km</a:t>
              </a:r>
              <a:endPara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7" name="组合 116"/>
            <p:cNvGrpSpPr/>
            <p:nvPr/>
          </p:nvGrpSpPr>
          <p:grpSpPr>
            <a:xfrm>
              <a:off x="5352868" y="5462807"/>
              <a:ext cx="865086" cy="738665"/>
              <a:chOff x="6434908" y="5904767"/>
              <a:chExt cx="865086" cy="738665"/>
            </a:xfrm>
          </p:grpSpPr>
          <p:sp>
            <p:nvSpPr>
              <p:cNvPr id="111" name="弧形 110"/>
              <p:cNvSpPr/>
              <p:nvPr/>
            </p:nvSpPr>
            <p:spPr>
              <a:xfrm rot="14827872">
                <a:off x="7095151" y="6106195"/>
                <a:ext cx="218053" cy="191633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6434908" y="5904767"/>
                <a:ext cx="604368" cy="738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30</a:t>
                </a:r>
                <a:r>
                  <a:rPr lang="en-US" altLang="zh-CN" sz="15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°</a:t>
                </a:r>
                <a:endPara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>
              <a:off x="2938731" y="3234638"/>
              <a:ext cx="604368" cy="738665"/>
              <a:chOff x="4020771" y="3646118"/>
              <a:chExt cx="604368" cy="738665"/>
            </a:xfrm>
          </p:grpSpPr>
          <p:sp>
            <p:nvSpPr>
              <p:cNvPr id="110" name="弧形 109"/>
              <p:cNvSpPr/>
              <p:nvPr/>
            </p:nvSpPr>
            <p:spPr>
              <a:xfrm rot="18277011">
                <a:off x="4273964" y="4209115"/>
                <a:ext cx="146791" cy="165451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4020771" y="3646118"/>
                <a:ext cx="604368" cy="738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5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30</a:t>
                </a:r>
                <a:r>
                  <a:rPr lang="en-US" altLang="zh-CN" sz="15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°</a:t>
                </a:r>
                <a:endPara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23" name="组合 122"/>
          <p:cNvGrpSpPr/>
          <p:nvPr/>
        </p:nvGrpSpPr>
        <p:grpSpPr>
          <a:xfrm>
            <a:off x="4202466" y="1902247"/>
            <a:ext cx="3923670" cy="1522824"/>
            <a:chOff x="5246188" y="2673490"/>
            <a:chExt cx="5231560" cy="2030432"/>
          </a:xfrm>
        </p:grpSpPr>
        <p:sp>
          <p:nvSpPr>
            <p:cNvPr id="121" name="圆角矩形 120"/>
            <p:cNvSpPr/>
            <p:nvPr/>
          </p:nvSpPr>
          <p:spPr>
            <a:xfrm>
              <a:off x="5246188" y="2673490"/>
              <a:ext cx="5231560" cy="2030432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428559" y="2719209"/>
              <a:ext cx="4917352" cy="1969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台风生成后，先沿正西方向移动了</a:t>
              </a:r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540km</a:t>
              </a:r>
              <a:r>
                <a: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，然后向西偏北</a:t>
              </a:r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30°</a:t>
              </a:r>
              <a:r>
                <a: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方向移动了</a:t>
              </a:r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600km</a:t>
              </a:r>
              <a:r>
                <a: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，到达</a:t>
              </a:r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r>
                <a: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市。接着，又改变方向，向</a:t>
              </a:r>
              <a:r>
                <a:rPr lang="zh-CN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北偏西</a:t>
              </a:r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</a:t>
              </a:r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°</a:t>
              </a:r>
              <a:r>
                <a:rPr lang="zh-CN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方向</a:t>
              </a:r>
              <a:r>
                <a:rPr lang="zh-CN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移动了</a:t>
              </a:r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200km</a:t>
              </a:r>
              <a:r>
                <a:rPr lang="zh-CN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到达</a:t>
              </a:r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r>
                <a:rPr lang="zh-CN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</a:t>
              </a:r>
              <a:r>
                <a:rPr lang="zh-CN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知识要点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04327" y="1314892"/>
            <a:ext cx="5716763" cy="29256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402" y="1415857"/>
            <a:ext cx="2433207" cy="30208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21881" y="1827688"/>
            <a:ext cx="4608473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 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准确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描述路线的两个要素：方向、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路程 。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23566" y="2486682"/>
            <a:ext cx="4606598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 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路线图的叙述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模式：由（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地）出发向（某个方向）行（多少米）到达（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）”。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例题精讲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4360" y="925831"/>
            <a:ext cx="7886700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例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）根据路线图，说一说小玲从家去书店和回来时所走的方向和路程，并完成下表。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537710" y="2329785"/>
          <a:ext cx="4103370" cy="25262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39190"/>
                <a:gridCol w="1192530"/>
                <a:gridCol w="891540"/>
                <a:gridCol w="880110"/>
              </a:tblGrid>
              <a:tr h="333005"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方向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路程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时间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</a:tr>
              <a:tr h="4786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家→商场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15</a:t>
                      </a:r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分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</a:tr>
              <a:tr h="4786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商场→书店</a:t>
                      </a:r>
                      <a:endParaRPr lang="zh-CN" altLang="en-US" sz="12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</a:t>
                      </a:r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分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</a:tr>
              <a:tr h="4786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书店→商场</a:t>
                      </a:r>
                      <a:endParaRPr lang="zh-CN" altLang="en-US" sz="12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</a:t>
                      </a:r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分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</a:tr>
              <a:tr h="4786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商场→家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18</a:t>
                      </a:r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分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</a:tr>
              <a:tr h="27851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全程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grpSp>
        <p:nvGrpSpPr>
          <p:cNvPr id="27" name="组合 26"/>
          <p:cNvGrpSpPr/>
          <p:nvPr/>
        </p:nvGrpSpPr>
        <p:grpSpPr>
          <a:xfrm>
            <a:off x="491490" y="2220097"/>
            <a:ext cx="3629742" cy="2717429"/>
            <a:chOff x="6766560" y="3147060"/>
            <a:chExt cx="5163186" cy="3543308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766560" y="3147060"/>
              <a:ext cx="5029200" cy="2971800"/>
            </a:xfrm>
            <a:prstGeom prst="rect">
              <a:avLst/>
            </a:prstGeom>
          </p:spPr>
        </p:pic>
        <p:grpSp>
          <p:nvGrpSpPr>
            <p:cNvPr id="21" name="组合 20"/>
            <p:cNvGrpSpPr/>
            <p:nvPr/>
          </p:nvGrpSpPr>
          <p:grpSpPr>
            <a:xfrm>
              <a:off x="11061066" y="6008132"/>
              <a:ext cx="868680" cy="682236"/>
              <a:chOff x="7978140" y="5941814"/>
              <a:chExt cx="868680" cy="682236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8122920" y="6256020"/>
                <a:ext cx="441960" cy="144780"/>
                <a:chOff x="8122920" y="6256020"/>
                <a:chExt cx="441960" cy="144780"/>
              </a:xfrm>
            </p:grpSpPr>
            <p:cxnSp>
              <p:nvCxnSpPr>
                <p:cNvPr id="8" name="直接连接符 7"/>
                <p:cNvCxnSpPr/>
                <p:nvPr/>
              </p:nvCxnSpPr>
              <p:spPr>
                <a:xfrm>
                  <a:off x="8122920" y="6400800"/>
                  <a:ext cx="42672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/>
                <p:nvPr/>
              </p:nvCxnSpPr>
              <p:spPr>
                <a:xfrm>
                  <a:off x="8122920" y="6263640"/>
                  <a:ext cx="0" cy="13716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接连接符 11"/>
                <p:cNvCxnSpPr/>
                <p:nvPr/>
              </p:nvCxnSpPr>
              <p:spPr>
                <a:xfrm>
                  <a:off x="8564880" y="6256020"/>
                  <a:ext cx="0" cy="13716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TextBox 19"/>
              <p:cNvSpPr txBox="1"/>
              <p:nvPr/>
            </p:nvSpPr>
            <p:spPr>
              <a:xfrm>
                <a:off x="7978140" y="5941814"/>
                <a:ext cx="868680" cy="6822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200 m</a:t>
                </a:r>
                <a:endParaRPr lang="zh-CN" altLang="en-US" dirty="0"/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11061066" y="3290084"/>
              <a:ext cx="409257" cy="629886"/>
              <a:chOff x="11061066" y="2634764"/>
              <a:chExt cx="409257" cy="629886"/>
            </a:xfrm>
          </p:grpSpPr>
          <p:cxnSp>
            <p:nvCxnSpPr>
              <p:cNvPr id="24" name="直接箭头连接符 23"/>
              <p:cNvCxnSpPr/>
              <p:nvPr/>
            </p:nvCxnSpPr>
            <p:spPr>
              <a:xfrm flipV="1">
                <a:off x="11061066" y="2634764"/>
                <a:ext cx="0" cy="51229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11115357" y="2863334"/>
                <a:ext cx="354966" cy="4013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 smtClean="0"/>
                  <a:t>北</a:t>
                </a:r>
                <a:endParaRPr lang="zh-CN" altLang="en-US" dirty="0"/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5799535" y="2788921"/>
            <a:ext cx="1200150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西偏北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°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42535" y="2788921"/>
            <a:ext cx="1024175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1000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810965" y="3143251"/>
            <a:ext cx="1200150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南偏西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45°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11116" y="3143251"/>
            <a:ext cx="1024175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400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 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822397" y="3497581"/>
            <a:ext cx="1024175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东偏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45°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11116" y="3486151"/>
            <a:ext cx="1024175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400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 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33827" y="3829051"/>
            <a:ext cx="1024175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东偏南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30°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965397" y="3840481"/>
            <a:ext cx="1024175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1000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  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65397" y="4160521"/>
            <a:ext cx="1024175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2800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  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936947" y="4160521"/>
            <a:ext cx="795575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48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8" grpId="0"/>
      <p:bldP spid="29" grpId="0"/>
      <p:bldP spid="30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例题精讲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4360" y="971550"/>
            <a:ext cx="5509260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小玲走完全程的平均速度是多少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93870" y="2385721"/>
            <a:ext cx="3872390" cy="2490044"/>
            <a:chOff x="6766560" y="3147060"/>
            <a:chExt cx="5163186" cy="3320058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766560" y="3147060"/>
              <a:ext cx="5029200" cy="2971800"/>
            </a:xfrm>
            <a:prstGeom prst="rect">
              <a:avLst/>
            </a:prstGeom>
          </p:spPr>
        </p:pic>
        <p:grpSp>
          <p:nvGrpSpPr>
            <p:cNvPr id="6" name="组合 5"/>
            <p:cNvGrpSpPr/>
            <p:nvPr/>
          </p:nvGrpSpPr>
          <p:grpSpPr>
            <a:xfrm>
              <a:off x="11061066" y="6008132"/>
              <a:ext cx="868680" cy="458986"/>
              <a:chOff x="7978140" y="5941814"/>
              <a:chExt cx="868680" cy="458986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8122920" y="6256020"/>
                <a:ext cx="441960" cy="144780"/>
                <a:chOff x="8122920" y="6256020"/>
                <a:chExt cx="441960" cy="14478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8122920" y="6400800"/>
                  <a:ext cx="42672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>
                  <a:off x="8122920" y="6263640"/>
                  <a:ext cx="0" cy="13716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接连接符 13"/>
                <p:cNvCxnSpPr/>
                <p:nvPr/>
              </p:nvCxnSpPr>
              <p:spPr>
                <a:xfrm>
                  <a:off x="8564880" y="6256020"/>
                  <a:ext cx="0" cy="13716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TextBox 10"/>
              <p:cNvSpPr txBox="1"/>
              <p:nvPr/>
            </p:nvSpPr>
            <p:spPr>
              <a:xfrm>
                <a:off x="7978140" y="5941814"/>
                <a:ext cx="868680" cy="410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200 m</a:t>
                </a:r>
                <a:endParaRPr lang="zh-CN" altLang="en-US" dirty="0"/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11061066" y="3290084"/>
              <a:ext cx="409257" cy="638939"/>
              <a:chOff x="11061066" y="2634764"/>
              <a:chExt cx="409257" cy="638939"/>
            </a:xfrm>
          </p:grpSpPr>
          <p:cxnSp>
            <p:nvCxnSpPr>
              <p:cNvPr id="8" name="直接箭头连接符 7"/>
              <p:cNvCxnSpPr/>
              <p:nvPr/>
            </p:nvCxnSpPr>
            <p:spPr>
              <a:xfrm flipV="1">
                <a:off x="11061066" y="2634764"/>
                <a:ext cx="0" cy="51229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11115357" y="2863333"/>
                <a:ext cx="354966" cy="4103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 smtClean="0"/>
                  <a:t>北</a:t>
                </a:r>
                <a:endParaRPr lang="zh-CN" altLang="en-US" dirty="0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4870757" y="2591461"/>
            <a:ext cx="3723026" cy="2169825"/>
            <a:chOff x="1238646" y="3096814"/>
            <a:chExt cx="4964034" cy="2893099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38646" y="3128664"/>
              <a:ext cx="4948794" cy="2787684"/>
            </a:xfrm>
            <a:prstGeom prst="rect">
              <a:avLst/>
            </a:prstGeom>
          </p:spPr>
        </p:pic>
        <p:sp>
          <p:nvSpPr>
            <p:cNvPr id="17" name="TextBox 9"/>
            <p:cNvSpPr txBox="1"/>
            <p:nvPr/>
          </p:nvSpPr>
          <p:spPr>
            <a:xfrm>
              <a:off x="1341549" y="3096814"/>
              <a:ext cx="4861131" cy="2893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【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解析</a:t>
              </a:r>
              <a:r>
                <a:rPr lang="en-US" altLang="zh-CN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】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做这道题之前，要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先确定方向，再根据每</a:t>
              </a:r>
              <a:r>
                <a:rPr lang="en-US" altLang="zh-CN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厘米代表</a:t>
              </a:r>
              <a:r>
                <a:rPr lang="en-US" altLang="zh-CN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200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米来确定距离，在完成对路线图的描述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之后，根据平均速度</a:t>
              </a:r>
              <a:r>
                <a:rPr lang="en-US" altLang="zh-CN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路程</a:t>
              </a:r>
              <a:r>
                <a:rPr lang="en-US" altLang="zh-CN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÷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时间算出小玲的平均速度。</a:t>
              </a:r>
              <a:endParaRPr lang="zh-CN" altLang="en-US" sz="1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994731" y="1714478"/>
            <a:ext cx="5520690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平均速度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路程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zh-CN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=2800÷48=58.33</a:t>
            </a:r>
            <a:r>
              <a:rPr lang="zh-CN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（米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分钟）</a:t>
            </a:r>
            <a:endParaRPr lang="zh-CN" altLang="en-US" sz="1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例题精讲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5790" y="937261"/>
            <a:ext cx="7886700" cy="13157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例 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：“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路公共汽车从起点站向西偏北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40°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行驶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3km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后向西行驶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4km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，最后像南偏西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30°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行驶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3km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到达终点站。”根据描述，把公共汽车行驶路线图补充完整。并说出公共汽车沿原路返回时行驶的方向和路程。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00923" y="2362860"/>
            <a:ext cx="4536839" cy="15148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0923" y="4080488"/>
            <a:ext cx="4622483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返回时：从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终点向北偏东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30º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行驶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千米后，向东行驶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千米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，最后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向东偏南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40º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行驶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千米到达起点。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293670" y="2500021"/>
            <a:ext cx="3473143" cy="2169825"/>
            <a:chOff x="6494343" y="3455280"/>
            <a:chExt cx="4630857" cy="289309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94343" y="3487130"/>
              <a:ext cx="4630857" cy="2787684"/>
            </a:xfrm>
            <a:prstGeom prst="rect">
              <a:avLst/>
            </a:prstGeom>
          </p:spPr>
        </p:pic>
        <p:sp>
          <p:nvSpPr>
            <p:cNvPr id="8" name="TextBox 9"/>
            <p:cNvSpPr txBox="1"/>
            <p:nvPr/>
          </p:nvSpPr>
          <p:spPr>
            <a:xfrm>
              <a:off x="6597246" y="3455280"/>
              <a:ext cx="4527954" cy="2893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【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解析</a:t>
              </a:r>
              <a:r>
                <a:rPr lang="en-US" altLang="zh-CN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】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先用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量角器找准方向，再根据每</a:t>
              </a:r>
              <a:r>
                <a:rPr lang="en-US" altLang="zh-CN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厘米</a:t>
              </a:r>
              <a:r>
                <a:rPr lang="en-US" altLang="zh-CN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1000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米的比例确定距离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；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再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用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“由（</a:t>
              </a:r>
              <a:r>
                <a:rPr lang="en-US" altLang="zh-CN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A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地）出发向（某个方向）行（多少米）到达（</a:t>
              </a:r>
              <a:r>
                <a:rPr lang="en-US" altLang="zh-CN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B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地）”</a:t>
              </a:r>
              <a:r>
                <a:rPr lang="zh-CN" altLang="en-US" sz="18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来描述路线。</a:t>
              </a:r>
              <a:endParaRPr lang="zh-CN" altLang="en-US" sz="1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课堂练习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73649" y="1108711"/>
            <a:ext cx="7950263" cy="3173432"/>
            <a:chOff x="631530" y="1478280"/>
            <a:chExt cx="10600350" cy="4231242"/>
          </a:xfrm>
        </p:grpSpPr>
        <p:sp>
          <p:nvSpPr>
            <p:cNvPr id="3" name="TextBox 2"/>
            <p:cNvSpPr txBox="1"/>
            <p:nvPr/>
          </p:nvSpPr>
          <p:spPr>
            <a:xfrm>
              <a:off x="822961" y="1478280"/>
              <a:ext cx="10408919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en-US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 </a:t>
              </a:r>
              <a:r>
                <a:rPr lang="zh-CN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用方向和</a:t>
              </a:r>
              <a:r>
                <a:rPr lang="zh-CN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距离描述</a:t>
              </a:r>
              <a:r>
                <a:rPr lang="zh-CN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出明明从家里到图书馆的行走</a:t>
              </a:r>
              <a:r>
                <a:rPr lang="zh-CN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路线</a:t>
              </a:r>
              <a:r>
                <a:rPr lang="en-US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31530" y="2494239"/>
              <a:ext cx="6295974" cy="3215283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5646420" y="2343150"/>
            <a:ext cx="3108960" cy="194668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明明</a:t>
            </a:r>
            <a:r>
              <a:rPr lang="zh-CN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从家里出发，向西偏北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º方向行走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800</a:t>
            </a:r>
            <a:r>
              <a:rPr lang="zh-CN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米到好又多超市，再向南偏西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r>
              <a:rPr lang="zh-CN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º方向行走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400</a:t>
            </a:r>
            <a:r>
              <a:rPr lang="zh-CN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米，到达图书馆。</a:t>
            </a:r>
            <a:endParaRPr lang="zh-CN" altLang="zh-CN" sz="1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</a:rPr>
              <a:t>课堂练习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28650" y="1085850"/>
            <a:ext cx="7806690" cy="1851660"/>
            <a:chOff x="838200" y="1447800"/>
            <a:chExt cx="10408920" cy="246888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063112" y="1940540"/>
              <a:ext cx="7644768" cy="197614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838200" y="1447800"/>
              <a:ext cx="10408920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en-US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 </a:t>
              </a:r>
              <a:r>
                <a:rPr lang="zh-CN" altLang="en-US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说说</a:t>
              </a:r>
              <a:r>
                <a:rPr lang="zh-CN" altLang="en-US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明明从学校到少年宫的行走路线，以及他返回时的</a:t>
              </a:r>
              <a:r>
                <a:rPr lang="zh-CN" altLang="en-US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路线 </a:t>
              </a:r>
              <a:r>
                <a:rPr lang="zh-CN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80060" y="3066679"/>
            <a:ext cx="8332470" cy="18004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到少年宫的行走路线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：从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学校出发，向正东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方向走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米到达书店，再从书店向北偏东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º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方向走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320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米到达电厂，从电厂向正东方向行走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600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米到达公园，最后从公园向南偏东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º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方向走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450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米到达少年宫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返回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路线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：从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少年宫出发，向西偏北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º方向行走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450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米到达公园，再向正西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方向走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600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米到达电厂，从电厂向西偏南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º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方向走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320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米到达书店，最后从书店向正西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方向走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lang="zh-CN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米回到学校</a:t>
            </a:r>
            <a:r>
              <a:rPr lang="zh-CN" altLang="zh-CN" sz="15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1152</Words>
  <Application>WPS 演示</Application>
  <PresentationFormat>全屏显示(16:9)</PresentationFormat>
  <Paragraphs>130</Paragraphs>
  <Slides>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楷体</vt:lpstr>
      <vt:lpstr>Arial</vt:lpstr>
      <vt:lpstr>Calibri</vt:lpstr>
      <vt:lpstr>Arial Unicode MS</vt:lpstr>
      <vt:lpstr>Calibri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652</cp:revision>
  <dcterms:created xsi:type="dcterms:W3CDTF">2016-05-27T03:58:00Z</dcterms:created>
  <dcterms:modified xsi:type="dcterms:W3CDTF">2023-10-29T07:46:07Z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91A20E4F24354786ADA68F3E01A54F68_12</vt:lpwstr>
  </property>
</Properties>
</file>