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16"/>
  </p:handoutMasterIdLst>
  <p:sldIdLst>
    <p:sldId id="329" r:id="rId3"/>
    <p:sldId id="293" r:id="rId4"/>
    <p:sldId id="496" r:id="rId6"/>
    <p:sldId id="295" r:id="rId7"/>
    <p:sldId id="526" r:id="rId8"/>
    <p:sldId id="546" r:id="rId9"/>
    <p:sldId id="527" r:id="rId10"/>
    <p:sldId id="543" r:id="rId11"/>
    <p:sldId id="528" r:id="rId12"/>
    <p:sldId id="529" r:id="rId13"/>
    <p:sldId id="530" r:id="rId14"/>
    <p:sldId id="292" r:id="rId15"/>
  </p:sldIdLst>
  <p:sldSz cx="9144000" cy="5143500" type="screen16x9"/>
  <p:notesSz cx="6858000" cy="9144000"/>
  <p:custDataLst>
    <p:tags r:id="rId2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orient="horz" pos="2384" userDrawn="1">
          <p15:clr>
            <a:srgbClr val="A4A3A4"/>
          </p15:clr>
        </p15:guide>
        <p15:guide id="3" orient="horz" pos="716" userDrawn="1">
          <p15:clr>
            <a:srgbClr val="A4A3A4"/>
          </p15:clr>
        </p15:guide>
        <p15:guide id="4" pos="2932" userDrawn="1">
          <p15:clr>
            <a:srgbClr val="A4A3A4"/>
          </p15:clr>
        </p15:guide>
        <p15:guide id="5" pos="666" userDrawn="1">
          <p15:clr>
            <a:srgbClr val="A4A3A4"/>
          </p15:clr>
        </p15:guide>
        <p15:guide id="6" pos="52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4C966"/>
    <a:srgbClr val="F9F88C"/>
    <a:srgbClr val="7A3551"/>
    <a:srgbClr val="F1FC72"/>
    <a:srgbClr val="EEC920"/>
    <a:srgbClr val="DE0023"/>
    <a:srgbClr val="FF9B01"/>
    <a:srgbClr val="177743"/>
    <a:srgbClr val="1A8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14" autoAdjust="0"/>
  </p:normalViewPr>
  <p:slideViewPr>
    <p:cSldViewPr showGuides="1">
      <p:cViewPr varScale="1">
        <p:scale>
          <a:sx n="106" d="100"/>
          <a:sy n="106" d="100"/>
        </p:scale>
        <p:origin x="-102" y="-702"/>
      </p:cViewPr>
      <p:guideLst>
        <p:guide orient="horz" pos="1678"/>
        <p:guide orient="horz" pos="2384"/>
        <p:guide orient="horz" pos="716"/>
        <p:guide pos="2932"/>
        <p:guide pos="666"/>
        <p:guide pos="52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3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CC37E846-C89D-4742-8455-2264ABF165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F3B7977C-932D-4410-8CF1-A9FC3AAB8FD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宋体" panose="02010600030101010101" pitchFamily="2" charset="-122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7977C-932D-4410-8CF1-A9FC3AAB8F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 userDrawn="1"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" y="176732"/>
            <a:ext cx="337457" cy="567004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 userDrawn="1"/>
        </p:nvPicPr>
        <p:blipFill rotWithShape="1">
          <a:blip r:embed="rId3" cstate="email"/>
          <a:srcRect l="-1" r="-801"/>
          <a:stretch>
            <a:fillRect/>
          </a:stretch>
        </p:blipFill>
        <p:spPr>
          <a:xfrm>
            <a:off x="-405580" y="4145880"/>
            <a:ext cx="9723752" cy="997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宋体" panose="02010600030101010101" pitchFamily="2" charset="-122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0.xml"/><Relationship Id="rId1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1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1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19.xml"/><Relationship Id="rId5" Type="http://schemas.openxmlformats.org/officeDocument/2006/relationships/image" Target="../media/image6.jpeg"/><Relationship Id="rId4" Type="http://schemas.openxmlformats.org/officeDocument/2006/relationships/tags" Target="../tags/tag18.xml"/><Relationship Id="rId3" Type="http://schemas.openxmlformats.org/officeDocument/2006/relationships/image" Target="../media/image5.jpeg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image" Target="../media/image8.png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image" Target="../media/image7.GIF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28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9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 descr="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9765" y="1046952"/>
            <a:ext cx="3771900" cy="2606040"/>
          </a:xfrm>
          <a:prstGeom prst="rect">
            <a:avLst/>
          </a:prstGeom>
        </p:spPr>
      </p:pic>
      <p:sp>
        <p:nvSpPr>
          <p:cNvPr id="39" name="Rectangle 32"/>
          <p:cNvSpPr/>
          <p:nvPr/>
        </p:nvSpPr>
        <p:spPr>
          <a:xfrm>
            <a:off x="0" y="3557790"/>
            <a:ext cx="9144000" cy="15857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40119" y="843751"/>
            <a:ext cx="5107745" cy="22159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700" dirty="0">
                <a:solidFill>
                  <a:schemeClr val="accent5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第二章  </a:t>
            </a:r>
            <a:r>
              <a:rPr lang="zh-CN" altLang="zh-CN" sz="2700" dirty="0">
                <a:solidFill>
                  <a:schemeClr val="accent5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位置与方向</a:t>
            </a:r>
            <a:endParaRPr lang="zh-CN" altLang="zh-CN" sz="2700" dirty="0">
              <a:solidFill>
                <a:schemeClr val="accent5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3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根据方向和距离确定点的位置</a:t>
            </a:r>
            <a:endParaRPr lang="zh-CN" altLang="en-US" sz="33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5" name="图片 2" descr="RJ6SS-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94384" y="983219"/>
            <a:ext cx="3371850" cy="2676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6" name="文本框 99"/>
          <p:cNvSpPr txBox="1"/>
          <p:nvPr/>
        </p:nvSpPr>
        <p:spPr>
          <a:xfrm>
            <a:off x="659130" y="896779"/>
            <a:ext cx="5037773" cy="391478"/>
          </a:xfrm>
          <a:prstGeom prst="rect">
            <a:avLst/>
          </a:prstGeom>
          <a:solidFill>
            <a:srgbClr val="F4C966">
              <a:alpha val="38000"/>
            </a:srgb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以市政府为观测点，标出下列场所的位置</a:t>
            </a:r>
            <a:endParaRPr lang="zh-CN" altLang="en-US" sz="21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207" name="文本框 3"/>
          <p:cNvSpPr txBox="1"/>
          <p:nvPr/>
        </p:nvSpPr>
        <p:spPr>
          <a:xfrm>
            <a:off x="1175148" y="1318499"/>
            <a:ext cx="3074194" cy="26289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200025" indent="-200025"/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篮球场在市政府正北方向</a:t>
            </a:r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米处。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00025" indent="-200025"/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00025" indent="-200025"/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游乐广场在市政府北偏东</a:t>
            </a:r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30°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方向</a:t>
            </a:r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米处。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00025" indent="-200025"/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00025" indent="-200025"/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游泳馆在市政府正南方向</a:t>
            </a:r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300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米处。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911215" y="1185862"/>
            <a:ext cx="914400" cy="1211580"/>
            <a:chOff x="9738" y="2380"/>
            <a:chExt cx="1921" cy="2544"/>
          </a:xfrm>
        </p:grpSpPr>
        <p:grpSp>
          <p:nvGrpSpPr>
            <p:cNvPr id="8209" name="组合 8"/>
            <p:cNvGrpSpPr/>
            <p:nvPr/>
          </p:nvGrpSpPr>
          <p:grpSpPr>
            <a:xfrm rot="5400000" flipH="1">
              <a:off x="10059" y="4384"/>
              <a:ext cx="966" cy="113"/>
              <a:chOff x="7040" y="7881"/>
              <a:chExt cx="966" cy="113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7040" y="7975"/>
                <a:ext cx="963" cy="0"/>
              </a:xfrm>
              <a:prstGeom prst="line">
                <a:avLst/>
              </a:prstGeom>
              <a:ln w="25400" cmpd="sng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rot="16200000">
                <a:off x="6983" y="7933"/>
                <a:ext cx="113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rot="16200000">
                <a:off x="7945" y="7933"/>
                <a:ext cx="113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13" name="组合 9"/>
            <p:cNvGrpSpPr/>
            <p:nvPr/>
          </p:nvGrpSpPr>
          <p:grpSpPr>
            <a:xfrm rot="5400000" flipH="1">
              <a:off x="10061" y="3442"/>
              <a:ext cx="979" cy="113"/>
              <a:chOff x="7027" y="7881"/>
              <a:chExt cx="979" cy="113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7027" y="7978"/>
                <a:ext cx="964" cy="0"/>
              </a:xfrm>
              <a:prstGeom prst="line">
                <a:avLst/>
              </a:prstGeom>
              <a:ln w="25400" cmpd="sng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16200000">
                <a:off x="6983" y="7933"/>
                <a:ext cx="113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16200000">
                <a:off x="7945" y="7933"/>
                <a:ext cx="113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17" name="文本框 15"/>
            <p:cNvSpPr txBox="1"/>
            <p:nvPr/>
          </p:nvSpPr>
          <p:spPr>
            <a:xfrm>
              <a:off x="9738" y="2380"/>
              <a:ext cx="1921" cy="6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15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篮球场</a:t>
              </a:r>
              <a:endParaRPr lang="zh-CN" altLang="en-US" sz="15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449" y="2949"/>
              <a:ext cx="120" cy="1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10062" y="2021682"/>
            <a:ext cx="1232297" cy="386477"/>
            <a:chOff x="10377" y="4136"/>
            <a:chExt cx="2589" cy="810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10523" y="4493"/>
              <a:ext cx="283" cy="453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10762" y="4416"/>
              <a:ext cx="120" cy="1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8222" name="文本框 23"/>
            <p:cNvSpPr txBox="1"/>
            <p:nvPr/>
          </p:nvSpPr>
          <p:spPr>
            <a:xfrm>
              <a:off x="10762" y="4136"/>
              <a:ext cx="2204" cy="6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15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游乐广场</a:t>
              </a:r>
              <a:endParaRPr lang="zh-CN" altLang="en-US" sz="15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0523" y="4601"/>
              <a:ext cx="144" cy="108"/>
            </a:xfrm>
            <a:custGeom>
              <a:avLst/>
              <a:gdLst>
                <a:gd name="connisteX0" fmla="*/ 0 w 91190"/>
                <a:gd name="connsiteY0" fmla="*/ 27449 h 68724"/>
                <a:gd name="connisteX1" fmla="*/ 16510 w 91190"/>
                <a:gd name="connsiteY1" fmla="*/ 19194 h 68724"/>
                <a:gd name="connisteX2" fmla="*/ 57150 w 91190"/>
                <a:gd name="connsiteY2" fmla="*/ 2684 h 68724"/>
                <a:gd name="connisteX3" fmla="*/ 90170 w 91190"/>
                <a:gd name="connsiteY3" fmla="*/ 68724 h 68724"/>
                <a:gd name="connisteX4" fmla="*/ 24765 w 91190"/>
                <a:gd name="connsiteY4" fmla="*/ 109364 h 68724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</a:cxnLst>
              <a:rect l="l" t="t" r="r" b="b"/>
              <a:pathLst>
                <a:path w="91191" h="68725">
                  <a:moveTo>
                    <a:pt x="0" y="27450"/>
                  </a:moveTo>
                  <a:cubicBezTo>
                    <a:pt x="2540" y="26180"/>
                    <a:pt x="5080" y="24275"/>
                    <a:pt x="16510" y="19195"/>
                  </a:cubicBezTo>
                  <a:cubicBezTo>
                    <a:pt x="27940" y="14115"/>
                    <a:pt x="42545" y="-7475"/>
                    <a:pt x="57150" y="2685"/>
                  </a:cubicBezTo>
                  <a:cubicBezTo>
                    <a:pt x="71755" y="12845"/>
                    <a:pt x="96520" y="47135"/>
                    <a:pt x="90170" y="68725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8224" name="文本框 25"/>
            <p:cNvSpPr txBox="1"/>
            <p:nvPr/>
          </p:nvSpPr>
          <p:spPr>
            <a:xfrm>
              <a:off x="10377" y="4152"/>
              <a:ext cx="689" cy="7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30</a:t>
              </a:r>
              <a:r>
                <a:rPr lang="zh-CN" altLang="en-US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°</a:t>
              </a:r>
              <a:endParaRPr lang="zh-CN" altLang="en-US" sz="9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952887" y="2400300"/>
            <a:ext cx="914400" cy="1741419"/>
            <a:chOff x="9825" y="4931"/>
            <a:chExt cx="1921" cy="3655"/>
          </a:xfrm>
        </p:grpSpPr>
        <p:cxnSp>
          <p:nvCxnSpPr>
            <p:cNvPr id="36" name="直接连接符 35"/>
            <p:cNvCxnSpPr/>
            <p:nvPr/>
          </p:nvCxnSpPr>
          <p:spPr>
            <a:xfrm rot="5400000" flipH="1">
              <a:off x="10041" y="5413"/>
              <a:ext cx="964" cy="0"/>
            </a:xfrm>
            <a:prstGeom prst="line">
              <a:avLst/>
            </a:prstGeom>
            <a:ln w="25400" cmpd="sng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-10800000" flipH="1">
              <a:off x="10493" y="5891"/>
              <a:ext cx="113" cy="0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5400000" flipH="1">
              <a:off x="10041" y="6366"/>
              <a:ext cx="964" cy="0"/>
            </a:xfrm>
            <a:prstGeom prst="line">
              <a:avLst/>
            </a:prstGeom>
            <a:ln w="25400" cmpd="sng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-10800000" flipH="1">
              <a:off x="10496" y="6870"/>
              <a:ext cx="113" cy="0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5400000" flipH="1">
              <a:off x="10041" y="7325"/>
              <a:ext cx="964" cy="0"/>
            </a:xfrm>
            <a:prstGeom prst="line">
              <a:avLst/>
            </a:prstGeom>
            <a:ln w="25400" cmpd="sng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-10800000" flipH="1">
              <a:off x="10506" y="7854"/>
              <a:ext cx="113" cy="0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椭圆 41"/>
            <p:cNvSpPr/>
            <p:nvPr/>
          </p:nvSpPr>
          <p:spPr>
            <a:xfrm>
              <a:off x="10459" y="7806"/>
              <a:ext cx="120" cy="1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8233" name="文本框 42"/>
            <p:cNvSpPr txBox="1"/>
            <p:nvPr/>
          </p:nvSpPr>
          <p:spPr>
            <a:xfrm>
              <a:off x="9825" y="7908"/>
              <a:ext cx="1921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15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游泳馆</a:t>
              </a:r>
              <a:endParaRPr lang="zh-CN" altLang="en-US" sz="15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70931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巩固扩展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9" name="文本框 1"/>
          <p:cNvSpPr txBox="1"/>
          <p:nvPr/>
        </p:nvSpPr>
        <p:spPr>
          <a:xfrm>
            <a:off x="1058704" y="1219201"/>
            <a:ext cx="6479381" cy="7148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通过前面的学习，你能总结一下在平面图确定物体位置的方法吗？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721" name="TextBox 32"/>
          <p:cNvSpPr txBox="1"/>
          <p:nvPr/>
        </p:nvSpPr>
        <p:spPr>
          <a:xfrm>
            <a:off x="1398509" y="2268855"/>
            <a:ext cx="6206728" cy="10287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b="1" dirty="0">
                <a:solidFill>
                  <a:srgbClr val="FF33C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en-US" sz="2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在平面图上确定物体位置的方法：必须先确定方向，再以选定的单位长度为基准来确定距离，最后画出物体的具体位置，并标出名称。</a:t>
            </a:r>
            <a:endParaRPr lang="zh-CN" altLang="en-US" sz="21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 descr="u=2100024253,814852284&amp;fm=26&amp;gp=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3315" y="-6192"/>
            <a:ext cx="1699260" cy="161067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4263" y="291748"/>
            <a:ext cx="1584809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课堂小结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2003" y="33982"/>
            <a:ext cx="7659995" cy="5119079"/>
            <a:chOff x="989337" y="45308"/>
            <a:chExt cx="10213326" cy="6825439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989337" y="45308"/>
              <a:ext cx="10213326" cy="6825439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2461729" y="2785625"/>
              <a:ext cx="7771459" cy="1231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b="1" spc="-113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谢谢</a:t>
              </a:r>
              <a:r>
                <a:rPr lang="zh-CN" altLang="en-US" sz="5400" b="1" spc="-113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观看</a:t>
              </a:r>
              <a:endParaRPr lang="zh-CN" altLang="en-US" sz="5400" b="1" spc="-113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课前准备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71801" y="840012"/>
            <a:ext cx="182261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学习目标</a:t>
            </a:r>
            <a:endParaRPr lang="zh-CN" altLang="en-US" sz="21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40731" y="1867376"/>
            <a:ext cx="5004435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1.根据方向和距离确定点的位置。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40731" y="2749867"/>
            <a:ext cx="52387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2.培养观察分析和交流合作的能力。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 descr="24680882_085139176612_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845267" y="0"/>
            <a:ext cx="1298734" cy="15363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14121" y="304724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教学内容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140493" y="1792073"/>
            <a:ext cx="938213" cy="866775"/>
            <a:chOff x="990159" y="1862891"/>
            <a:chExt cx="1250951" cy="1155700"/>
          </a:xfrm>
        </p:grpSpPr>
        <p:sp>
          <p:nvSpPr>
            <p:cNvPr id="77" name="Freeform 6"/>
            <p:cNvSpPr/>
            <p:nvPr/>
          </p:nvSpPr>
          <p:spPr bwMode="auto">
            <a:xfrm rot="1800000">
              <a:off x="990159" y="1862891"/>
              <a:ext cx="1250951" cy="1155700"/>
            </a:xfrm>
            <a:custGeom>
              <a:avLst/>
              <a:gdLst>
                <a:gd name="T0" fmla="*/ 1730 w 2851"/>
                <a:gd name="T1" fmla="*/ 2494 h 2627"/>
                <a:gd name="T2" fmla="*/ 1425 w 2851"/>
                <a:gd name="T3" fmla="*/ 2423 h 2627"/>
                <a:gd name="T4" fmla="*/ 1120 w 2851"/>
                <a:gd name="T5" fmla="*/ 2493 h 2627"/>
                <a:gd name="T6" fmla="*/ 553 w 2851"/>
                <a:gd name="T7" fmla="*/ 2162 h 2627"/>
                <a:gd name="T8" fmla="*/ 462 w 2851"/>
                <a:gd name="T9" fmla="*/ 1867 h 2627"/>
                <a:gd name="T10" fmla="*/ 252 w 2851"/>
                <a:gd name="T11" fmla="*/ 1640 h 2627"/>
                <a:gd name="T12" fmla="*/ 252 w 2851"/>
                <a:gd name="T13" fmla="*/ 982 h 2627"/>
                <a:gd name="T14" fmla="*/ 462 w 2851"/>
                <a:gd name="T15" fmla="*/ 755 h 2627"/>
                <a:gd name="T16" fmla="*/ 553 w 2851"/>
                <a:gd name="T17" fmla="*/ 460 h 2627"/>
                <a:gd name="T18" fmla="*/ 1126 w 2851"/>
                <a:gd name="T19" fmla="*/ 132 h 2627"/>
                <a:gd name="T20" fmla="*/ 1425 w 2851"/>
                <a:gd name="T21" fmla="*/ 200 h 2627"/>
                <a:gd name="T22" fmla="*/ 1726 w 2851"/>
                <a:gd name="T23" fmla="*/ 131 h 2627"/>
                <a:gd name="T24" fmla="*/ 2109 w 2851"/>
                <a:gd name="T25" fmla="*/ 135 h 2627"/>
                <a:gd name="T26" fmla="*/ 2296 w 2851"/>
                <a:gd name="T27" fmla="*/ 460 h 2627"/>
                <a:gd name="T28" fmla="*/ 2387 w 2851"/>
                <a:gd name="T29" fmla="*/ 755 h 2627"/>
                <a:gd name="T30" fmla="*/ 2598 w 2851"/>
                <a:gd name="T31" fmla="*/ 982 h 2627"/>
                <a:gd name="T32" fmla="*/ 2600 w 2851"/>
                <a:gd name="T33" fmla="*/ 1639 h 2627"/>
                <a:gd name="T34" fmla="*/ 2387 w 2851"/>
                <a:gd name="T35" fmla="*/ 1867 h 2627"/>
                <a:gd name="T36" fmla="*/ 2297 w 2851"/>
                <a:gd name="T37" fmla="*/ 2164 h 2627"/>
                <a:gd name="T38" fmla="*/ 1730 w 2851"/>
                <a:gd name="T39" fmla="*/ 2494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1" h="2627">
                  <a:moveTo>
                    <a:pt x="1730" y="2494"/>
                  </a:moveTo>
                  <a:cubicBezTo>
                    <a:pt x="1638" y="2448"/>
                    <a:pt x="1534" y="2423"/>
                    <a:pt x="1425" y="2423"/>
                  </a:cubicBezTo>
                  <a:cubicBezTo>
                    <a:pt x="1315" y="2423"/>
                    <a:pt x="1212" y="2448"/>
                    <a:pt x="1120" y="2493"/>
                  </a:cubicBezTo>
                  <a:cubicBezTo>
                    <a:pt x="848" y="2627"/>
                    <a:pt x="575" y="2461"/>
                    <a:pt x="553" y="2162"/>
                  </a:cubicBezTo>
                  <a:cubicBezTo>
                    <a:pt x="546" y="2061"/>
                    <a:pt x="516" y="1960"/>
                    <a:pt x="462" y="1867"/>
                  </a:cubicBezTo>
                  <a:cubicBezTo>
                    <a:pt x="408" y="1773"/>
                    <a:pt x="336" y="1697"/>
                    <a:pt x="252" y="1640"/>
                  </a:cubicBezTo>
                  <a:cubicBezTo>
                    <a:pt x="0" y="1470"/>
                    <a:pt x="0" y="1152"/>
                    <a:pt x="252" y="982"/>
                  </a:cubicBezTo>
                  <a:cubicBezTo>
                    <a:pt x="336" y="925"/>
                    <a:pt x="408" y="849"/>
                    <a:pt x="462" y="755"/>
                  </a:cubicBezTo>
                  <a:cubicBezTo>
                    <a:pt x="516" y="662"/>
                    <a:pt x="546" y="561"/>
                    <a:pt x="553" y="460"/>
                  </a:cubicBezTo>
                  <a:cubicBezTo>
                    <a:pt x="575" y="152"/>
                    <a:pt x="851" y="0"/>
                    <a:pt x="1126" y="132"/>
                  </a:cubicBezTo>
                  <a:cubicBezTo>
                    <a:pt x="1217" y="175"/>
                    <a:pt x="1318" y="200"/>
                    <a:pt x="1425" y="200"/>
                  </a:cubicBezTo>
                  <a:cubicBezTo>
                    <a:pt x="1533" y="200"/>
                    <a:pt x="1635" y="175"/>
                    <a:pt x="1726" y="131"/>
                  </a:cubicBezTo>
                  <a:cubicBezTo>
                    <a:pt x="1865" y="63"/>
                    <a:pt x="2003" y="72"/>
                    <a:pt x="2109" y="135"/>
                  </a:cubicBezTo>
                  <a:cubicBezTo>
                    <a:pt x="2213" y="198"/>
                    <a:pt x="2286" y="313"/>
                    <a:pt x="2296" y="460"/>
                  </a:cubicBezTo>
                  <a:cubicBezTo>
                    <a:pt x="2304" y="561"/>
                    <a:pt x="2333" y="662"/>
                    <a:pt x="2387" y="755"/>
                  </a:cubicBezTo>
                  <a:cubicBezTo>
                    <a:pt x="2441" y="849"/>
                    <a:pt x="2514" y="925"/>
                    <a:pt x="2598" y="982"/>
                  </a:cubicBezTo>
                  <a:cubicBezTo>
                    <a:pt x="2846" y="1150"/>
                    <a:pt x="2851" y="1470"/>
                    <a:pt x="2600" y="1639"/>
                  </a:cubicBezTo>
                  <a:cubicBezTo>
                    <a:pt x="2515" y="1696"/>
                    <a:pt x="2442" y="1772"/>
                    <a:pt x="2387" y="1867"/>
                  </a:cubicBezTo>
                  <a:cubicBezTo>
                    <a:pt x="2333" y="1961"/>
                    <a:pt x="2304" y="2062"/>
                    <a:pt x="2297" y="2164"/>
                  </a:cubicBezTo>
                  <a:cubicBezTo>
                    <a:pt x="2275" y="2460"/>
                    <a:pt x="2000" y="2627"/>
                    <a:pt x="1730" y="2494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1085500" y="1950144"/>
              <a:ext cx="1060270" cy="981196"/>
              <a:chOff x="1085500" y="1950144"/>
              <a:chExt cx="1060270" cy="981196"/>
            </a:xfrm>
          </p:grpSpPr>
          <p:sp>
            <p:nvSpPr>
              <p:cNvPr id="79" name="Freeform 7"/>
              <p:cNvSpPr/>
              <p:nvPr/>
            </p:nvSpPr>
            <p:spPr bwMode="auto">
              <a:xfrm rot="1800000">
                <a:off x="1085500" y="1950144"/>
                <a:ext cx="1060270" cy="981196"/>
              </a:xfrm>
              <a:custGeom>
                <a:avLst/>
                <a:gdLst>
                  <a:gd name="T0" fmla="*/ 1297 w 2136"/>
                  <a:gd name="T1" fmla="*/ 1868 h 1968"/>
                  <a:gd name="T2" fmla="*/ 1068 w 2136"/>
                  <a:gd name="T3" fmla="*/ 1815 h 1968"/>
                  <a:gd name="T4" fmla="*/ 839 w 2136"/>
                  <a:gd name="T5" fmla="*/ 1868 h 1968"/>
                  <a:gd name="T6" fmla="*/ 415 w 2136"/>
                  <a:gd name="T7" fmla="*/ 1620 h 1968"/>
                  <a:gd name="T8" fmla="*/ 347 w 2136"/>
                  <a:gd name="T9" fmla="*/ 1399 h 1968"/>
                  <a:gd name="T10" fmla="*/ 189 w 2136"/>
                  <a:gd name="T11" fmla="*/ 1229 h 1968"/>
                  <a:gd name="T12" fmla="*/ 189 w 2136"/>
                  <a:gd name="T13" fmla="*/ 736 h 1968"/>
                  <a:gd name="T14" fmla="*/ 347 w 2136"/>
                  <a:gd name="T15" fmla="*/ 566 h 1968"/>
                  <a:gd name="T16" fmla="*/ 415 w 2136"/>
                  <a:gd name="T17" fmla="*/ 345 h 1968"/>
                  <a:gd name="T18" fmla="*/ 844 w 2136"/>
                  <a:gd name="T19" fmla="*/ 99 h 1968"/>
                  <a:gd name="T20" fmla="*/ 1068 w 2136"/>
                  <a:gd name="T21" fmla="*/ 150 h 1968"/>
                  <a:gd name="T22" fmla="*/ 1293 w 2136"/>
                  <a:gd name="T23" fmla="*/ 98 h 1968"/>
                  <a:gd name="T24" fmla="*/ 1580 w 2136"/>
                  <a:gd name="T25" fmla="*/ 102 h 1968"/>
                  <a:gd name="T26" fmla="*/ 1721 w 2136"/>
                  <a:gd name="T27" fmla="*/ 345 h 1968"/>
                  <a:gd name="T28" fmla="*/ 1789 w 2136"/>
                  <a:gd name="T29" fmla="*/ 566 h 1968"/>
                  <a:gd name="T30" fmla="*/ 1947 w 2136"/>
                  <a:gd name="T31" fmla="*/ 736 h 1968"/>
                  <a:gd name="T32" fmla="*/ 1948 w 2136"/>
                  <a:gd name="T33" fmla="*/ 1228 h 1968"/>
                  <a:gd name="T34" fmla="*/ 1789 w 2136"/>
                  <a:gd name="T35" fmla="*/ 1399 h 1968"/>
                  <a:gd name="T36" fmla="*/ 1721 w 2136"/>
                  <a:gd name="T37" fmla="*/ 1621 h 1968"/>
                  <a:gd name="T38" fmla="*/ 1297 w 2136"/>
                  <a:gd name="T39" fmla="*/ 1868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36" h="1968">
                    <a:moveTo>
                      <a:pt x="1297" y="1868"/>
                    </a:moveTo>
                    <a:cubicBezTo>
                      <a:pt x="1228" y="1834"/>
                      <a:pt x="1150" y="1815"/>
                      <a:pt x="1068" y="1815"/>
                    </a:cubicBezTo>
                    <a:cubicBezTo>
                      <a:pt x="986" y="1815"/>
                      <a:pt x="908" y="1834"/>
                      <a:pt x="839" y="1868"/>
                    </a:cubicBezTo>
                    <a:cubicBezTo>
                      <a:pt x="636" y="1968"/>
                      <a:pt x="431" y="1843"/>
                      <a:pt x="415" y="1620"/>
                    </a:cubicBezTo>
                    <a:cubicBezTo>
                      <a:pt x="409" y="1544"/>
                      <a:pt x="387" y="1469"/>
                      <a:pt x="347" y="1399"/>
                    </a:cubicBezTo>
                    <a:cubicBezTo>
                      <a:pt x="306" y="1329"/>
                      <a:pt x="252" y="1271"/>
                      <a:pt x="189" y="1229"/>
                    </a:cubicBezTo>
                    <a:cubicBezTo>
                      <a:pt x="0" y="1101"/>
                      <a:pt x="1" y="863"/>
                      <a:pt x="189" y="736"/>
                    </a:cubicBezTo>
                    <a:cubicBezTo>
                      <a:pt x="252" y="693"/>
                      <a:pt x="306" y="636"/>
                      <a:pt x="347" y="566"/>
                    </a:cubicBezTo>
                    <a:cubicBezTo>
                      <a:pt x="387" y="496"/>
                      <a:pt x="409" y="420"/>
                      <a:pt x="415" y="345"/>
                    </a:cubicBezTo>
                    <a:cubicBezTo>
                      <a:pt x="431" y="114"/>
                      <a:pt x="638" y="0"/>
                      <a:pt x="844" y="99"/>
                    </a:cubicBezTo>
                    <a:cubicBezTo>
                      <a:pt x="912" y="131"/>
                      <a:pt x="988" y="150"/>
                      <a:pt x="1068" y="150"/>
                    </a:cubicBezTo>
                    <a:cubicBezTo>
                      <a:pt x="1149" y="150"/>
                      <a:pt x="1225" y="131"/>
                      <a:pt x="1293" y="98"/>
                    </a:cubicBezTo>
                    <a:cubicBezTo>
                      <a:pt x="1397" y="48"/>
                      <a:pt x="1501" y="54"/>
                      <a:pt x="1580" y="102"/>
                    </a:cubicBezTo>
                    <a:cubicBezTo>
                      <a:pt x="1658" y="148"/>
                      <a:pt x="1713" y="235"/>
                      <a:pt x="1721" y="345"/>
                    </a:cubicBezTo>
                    <a:cubicBezTo>
                      <a:pt x="1726" y="420"/>
                      <a:pt x="1748" y="496"/>
                      <a:pt x="1789" y="566"/>
                    </a:cubicBezTo>
                    <a:cubicBezTo>
                      <a:pt x="1829" y="636"/>
                      <a:pt x="1884" y="693"/>
                      <a:pt x="1947" y="736"/>
                    </a:cubicBezTo>
                    <a:cubicBezTo>
                      <a:pt x="2132" y="862"/>
                      <a:pt x="2136" y="1102"/>
                      <a:pt x="1948" y="1228"/>
                    </a:cubicBezTo>
                    <a:cubicBezTo>
                      <a:pt x="1885" y="1270"/>
                      <a:pt x="1829" y="1328"/>
                      <a:pt x="1789" y="1399"/>
                    </a:cubicBezTo>
                    <a:cubicBezTo>
                      <a:pt x="1748" y="1469"/>
                      <a:pt x="1726" y="1545"/>
                      <a:pt x="1721" y="1621"/>
                    </a:cubicBezTo>
                    <a:cubicBezTo>
                      <a:pt x="1705" y="1843"/>
                      <a:pt x="1499" y="1968"/>
                      <a:pt x="1297" y="186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80" name="TextBox 50"/>
              <p:cNvSpPr txBox="1"/>
              <p:nvPr/>
            </p:nvSpPr>
            <p:spPr>
              <a:xfrm>
                <a:off x="1337363" y="1957671"/>
                <a:ext cx="556544" cy="923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3000" dirty="0">
                    <a:solidFill>
                      <a:schemeClr val="bg1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01</a:t>
                </a:r>
                <a:endParaRPr lang="en-US" altLang="zh-CN" sz="3000" dirty="0">
                  <a:solidFill>
                    <a:schemeClr val="bg1"/>
                  </a:solidFill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</p:grpSp>
      <p:sp>
        <p:nvSpPr>
          <p:cNvPr id="82" name="TextBox 43"/>
          <p:cNvSpPr txBox="1"/>
          <p:nvPr/>
        </p:nvSpPr>
        <p:spPr>
          <a:xfrm>
            <a:off x="2272204" y="1812700"/>
            <a:ext cx="1679639" cy="4152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800" u="sng" spc="225" dirty="0">
                <a:solidFill>
                  <a:schemeClr val="tx1">
                    <a:lumMod val="95000"/>
                    <a:lumOff val="5000"/>
                  </a:schemeClr>
                </a:solidFill>
                <a:cs typeface="宋体" panose="02010600030101010101" pitchFamily="2" charset="-122"/>
                <a:sym typeface="Arial" panose="020B0604020202020204" pitchFamily="34" charset="0"/>
              </a:rPr>
              <a:t>复习导入</a:t>
            </a:r>
            <a:endParaRPr lang="zh-CN" altLang="en-US" sz="1800" u="sng" spc="225" dirty="0">
              <a:solidFill>
                <a:schemeClr val="tx1">
                  <a:lumMod val="95000"/>
                  <a:lumOff val="5000"/>
                </a:schemeClr>
              </a:solidFill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157020" y="2967730"/>
            <a:ext cx="938213" cy="866775"/>
            <a:chOff x="990159" y="3430434"/>
            <a:chExt cx="1250951" cy="1155700"/>
          </a:xfrm>
        </p:grpSpPr>
        <p:sp>
          <p:nvSpPr>
            <p:cNvPr id="84" name="Freeform 6"/>
            <p:cNvSpPr/>
            <p:nvPr/>
          </p:nvSpPr>
          <p:spPr bwMode="auto">
            <a:xfrm rot="1800000">
              <a:off x="990159" y="3430434"/>
              <a:ext cx="1250951" cy="1155700"/>
            </a:xfrm>
            <a:custGeom>
              <a:avLst/>
              <a:gdLst>
                <a:gd name="T0" fmla="*/ 1730 w 2851"/>
                <a:gd name="T1" fmla="*/ 2494 h 2627"/>
                <a:gd name="T2" fmla="*/ 1425 w 2851"/>
                <a:gd name="T3" fmla="*/ 2423 h 2627"/>
                <a:gd name="T4" fmla="*/ 1120 w 2851"/>
                <a:gd name="T5" fmla="*/ 2493 h 2627"/>
                <a:gd name="T6" fmla="*/ 553 w 2851"/>
                <a:gd name="T7" fmla="*/ 2162 h 2627"/>
                <a:gd name="T8" fmla="*/ 462 w 2851"/>
                <a:gd name="T9" fmla="*/ 1867 h 2627"/>
                <a:gd name="T10" fmla="*/ 252 w 2851"/>
                <a:gd name="T11" fmla="*/ 1640 h 2627"/>
                <a:gd name="T12" fmla="*/ 252 w 2851"/>
                <a:gd name="T13" fmla="*/ 982 h 2627"/>
                <a:gd name="T14" fmla="*/ 462 w 2851"/>
                <a:gd name="T15" fmla="*/ 755 h 2627"/>
                <a:gd name="T16" fmla="*/ 553 w 2851"/>
                <a:gd name="T17" fmla="*/ 460 h 2627"/>
                <a:gd name="T18" fmla="*/ 1126 w 2851"/>
                <a:gd name="T19" fmla="*/ 132 h 2627"/>
                <a:gd name="T20" fmla="*/ 1425 w 2851"/>
                <a:gd name="T21" fmla="*/ 200 h 2627"/>
                <a:gd name="T22" fmla="*/ 1726 w 2851"/>
                <a:gd name="T23" fmla="*/ 131 h 2627"/>
                <a:gd name="T24" fmla="*/ 2109 w 2851"/>
                <a:gd name="T25" fmla="*/ 135 h 2627"/>
                <a:gd name="T26" fmla="*/ 2296 w 2851"/>
                <a:gd name="T27" fmla="*/ 460 h 2627"/>
                <a:gd name="T28" fmla="*/ 2387 w 2851"/>
                <a:gd name="T29" fmla="*/ 755 h 2627"/>
                <a:gd name="T30" fmla="*/ 2598 w 2851"/>
                <a:gd name="T31" fmla="*/ 982 h 2627"/>
                <a:gd name="T32" fmla="*/ 2600 w 2851"/>
                <a:gd name="T33" fmla="*/ 1639 h 2627"/>
                <a:gd name="T34" fmla="*/ 2387 w 2851"/>
                <a:gd name="T35" fmla="*/ 1867 h 2627"/>
                <a:gd name="T36" fmla="*/ 2297 w 2851"/>
                <a:gd name="T37" fmla="*/ 2164 h 2627"/>
                <a:gd name="T38" fmla="*/ 1730 w 2851"/>
                <a:gd name="T39" fmla="*/ 2494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1" h="2627">
                  <a:moveTo>
                    <a:pt x="1730" y="2494"/>
                  </a:moveTo>
                  <a:cubicBezTo>
                    <a:pt x="1638" y="2448"/>
                    <a:pt x="1534" y="2423"/>
                    <a:pt x="1425" y="2423"/>
                  </a:cubicBezTo>
                  <a:cubicBezTo>
                    <a:pt x="1315" y="2423"/>
                    <a:pt x="1212" y="2448"/>
                    <a:pt x="1120" y="2493"/>
                  </a:cubicBezTo>
                  <a:cubicBezTo>
                    <a:pt x="848" y="2627"/>
                    <a:pt x="575" y="2461"/>
                    <a:pt x="553" y="2162"/>
                  </a:cubicBezTo>
                  <a:cubicBezTo>
                    <a:pt x="546" y="2061"/>
                    <a:pt x="516" y="1960"/>
                    <a:pt x="462" y="1867"/>
                  </a:cubicBezTo>
                  <a:cubicBezTo>
                    <a:pt x="408" y="1773"/>
                    <a:pt x="336" y="1697"/>
                    <a:pt x="252" y="1640"/>
                  </a:cubicBezTo>
                  <a:cubicBezTo>
                    <a:pt x="0" y="1470"/>
                    <a:pt x="0" y="1152"/>
                    <a:pt x="252" y="982"/>
                  </a:cubicBezTo>
                  <a:cubicBezTo>
                    <a:pt x="336" y="925"/>
                    <a:pt x="408" y="849"/>
                    <a:pt x="462" y="755"/>
                  </a:cubicBezTo>
                  <a:cubicBezTo>
                    <a:pt x="516" y="662"/>
                    <a:pt x="546" y="561"/>
                    <a:pt x="553" y="460"/>
                  </a:cubicBezTo>
                  <a:cubicBezTo>
                    <a:pt x="575" y="152"/>
                    <a:pt x="851" y="0"/>
                    <a:pt x="1126" y="132"/>
                  </a:cubicBezTo>
                  <a:cubicBezTo>
                    <a:pt x="1217" y="175"/>
                    <a:pt x="1318" y="200"/>
                    <a:pt x="1425" y="200"/>
                  </a:cubicBezTo>
                  <a:cubicBezTo>
                    <a:pt x="1533" y="200"/>
                    <a:pt x="1635" y="175"/>
                    <a:pt x="1726" y="131"/>
                  </a:cubicBezTo>
                  <a:cubicBezTo>
                    <a:pt x="1865" y="63"/>
                    <a:pt x="2003" y="72"/>
                    <a:pt x="2109" y="135"/>
                  </a:cubicBezTo>
                  <a:cubicBezTo>
                    <a:pt x="2213" y="198"/>
                    <a:pt x="2286" y="313"/>
                    <a:pt x="2296" y="460"/>
                  </a:cubicBezTo>
                  <a:cubicBezTo>
                    <a:pt x="2304" y="561"/>
                    <a:pt x="2333" y="662"/>
                    <a:pt x="2387" y="755"/>
                  </a:cubicBezTo>
                  <a:cubicBezTo>
                    <a:pt x="2441" y="849"/>
                    <a:pt x="2514" y="925"/>
                    <a:pt x="2598" y="982"/>
                  </a:cubicBezTo>
                  <a:cubicBezTo>
                    <a:pt x="2846" y="1150"/>
                    <a:pt x="2851" y="1470"/>
                    <a:pt x="2600" y="1639"/>
                  </a:cubicBezTo>
                  <a:cubicBezTo>
                    <a:pt x="2515" y="1696"/>
                    <a:pt x="2442" y="1772"/>
                    <a:pt x="2387" y="1867"/>
                  </a:cubicBezTo>
                  <a:cubicBezTo>
                    <a:pt x="2333" y="1961"/>
                    <a:pt x="2304" y="2062"/>
                    <a:pt x="2297" y="2164"/>
                  </a:cubicBezTo>
                  <a:cubicBezTo>
                    <a:pt x="2275" y="2460"/>
                    <a:pt x="2000" y="2627"/>
                    <a:pt x="1730" y="2494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1085500" y="3517686"/>
              <a:ext cx="1060270" cy="981196"/>
              <a:chOff x="1085500" y="3517686"/>
              <a:chExt cx="1060270" cy="981196"/>
            </a:xfrm>
          </p:grpSpPr>
          <p:sp>
            <p:nvSpPr>
              <p:cNvPr id="86" name="Freeform 7"/>
              <p:cNvSpPr/>
              <p:nvPr/>
            </p:nvSpPr>
            <p:spPr bwMode="auto">
              <a:xfrm rot="1800000">
                <a:off x="1085500" y="3517686"/>
                <a:ext cx="1060270" cy="981196"/>
              </a:xfrm>
              <a:custGeom>
                <a:avLst/>
                <a:gdLst>
                  <a:gd name="T0" fmla="*/ 1297 w 2136"/>
                  <a:gd name="T1" fmla="*/ 1868 h 1968"/>
                  <a:gd name="T2" fmla="*/ 1068 w 2136"/>
                  <a:gd name="T3" fmla="*/ 1815 h 1968"/>
                  <a:gd name="T4" fmla="*/ 839 w 2136"/>
                  <a:gd name="T5" fmla="*/ 1868 h 1968"/>
                  <a:gd name="T6" fmla="*/ 415 w 2136"/>
                  <a:gd name="T7" fmla="*/ 1620 h 1968"/>
                  <a:gd name="T8" fmla="*/ 347 w 2136"/>
                  <a:gd name="T9" fmla="*/ 1399 h 1968"/>
                  <a:gd name="T10" fmla="*/ 189 w 2136"/>
                  <a:gd name="T11" fmla="*/ 1229 h 1968"/>
                  <a:gd name="T12" fmla="*/ 189 w 2136"/>
                  <a:gd name="T13" fmla="*/ 736 h 1968"/>
                  <a:gd name="T14" fmla="*/ 347 w 2136"/>
                  <a:gd name="T15" fmla="*/ 566 h 1968"/>
                  <a:gd name="T16" fmla="*/ 415 w 2136"/>
                  <a:gd name="T17" fmla="*/ 345 h 1968"/>
                  <a:gd name="T18" fmla="*/ 844 w 2136"/>
                  <a:gd name="T19" fmla="*/ 99 h 1968"/>
                  <a:gd name="T20" fmla="*/ 1068 w 2136"/>
                  <a:gd name="T21" fmla="*/ 150 h 1968"/>
                  <a:gd name="T22" fmla="*/ 1293 w 2136"/>
                  <a:gd name="T23" fmla="*/ 98 h 1968"/>
                  <a:gd name="T24" fmla="*/ 1580 w 2136"/>
                  <a:gd name="T25" fmla="*/ 102 h 1968"/>
                  <a:gd name="T26" fmla="*/ 1721 w 2136"/>
                  <a:gd name="T27" fmla="*/ 345 h 1968"/>
                  <a:gd name="T28" fmla="*/ 1789 w 2136"/>
                  <a:gd name="T29" fmla="*/ 566 h 1968"/>
                  <a:gd name="T30" fmla="*/ 1947 w 2136"/>
                  <a:gd name="T31" fmla="*/ 736 h 1968"/>
                  <a:gd name="T32" fmla="*/ 1948 w 2136"/>
                  <a:gd name="T33" fmla="*/ 1228 h 1968"/>
                  <a:gd name="T34" fmla="*/ 1789 w 2136"/>
                  <a:gd name="T35" fmla="*/ 1399 h 1968"/>
                  <a:gd name="T36" fmla="*/ 1721 w 2136"/>
                  <a:gd name="T37" fmla="*/ 1621 h 1968"/>
                  <a:gd name="T38" fmla="*/ 1297 w 2136"/>
                  <a:gd name="T39" fmla="*/ 1868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36" h="1968">
                    <a:moveTo>
                      <a:pt x="1297" y="1868"/>
                    </a:moveTo>
                    <a:cubicBezTo>
                      <a:pt x="1228" y="1834"/>
                      <a:pt x="1150" y="1815"/>
                      <a:pt x="1068" y="1815"/>
                    </a:cubicBezTo>
                    <a:cubicBezTo>
                      <a:pt x="986" y="1815"/>
                      <a:pt x="908" y="1834"/>
                      <a:pt x="839" y="1868"/>
                    </a:cubicBezTo>
                    <a:cubicBezTo>
                      <a:pt x="636" y="1968"/>
                      <a:pt x="431" y="1843"/>
                      <a:pt x="415" y="1620"/>
                    </a:cubicBezTo>
                    <a:cubicBezTo>
                      <a:pt x="409" y="1544"/>
                      <a:pt x="387" y="1469"/>
                      <a:pt x="347" y="1399"/>
                    </a:cubicBezTo>
                    <a:cubicBezTo>
                      <a:pt x="306" y="1329"/>
                      <a:pt x="252" y="1271"/>
                      <a:pt x="189" y="1229"/>
                    </a:cubicBezTo>
                    <a:cubicBezTo>
                      <a:pt x="0" y="1101"/>
                      <a:pt x="1" y="863"/>
                      <a:pt x="189" y="736"/>
                    </a:cubicBezTo>
                    <a:cubicBezTo>
                      <a:pt x="252" y="693"/>
                      <a:pt x="306" y="636"/>
                      <a:pt x="347" y="566"/>
                    </a:cubicBezTo>
                    <a:cubicBezTo>
                      <a:pt x="387" y="496"/>
                      <a:pt x="409" y="420"/>
                      <a:pt x="415" y="345"/>
                    </a:cubicBezTo>
                    <a:cubicBezTo>
                      <a:pt x="431" y="114"/>
                      <a:pt x="638" y="0"/>
                      <a:pt x="844" y="99"/>
                    </a:cubicBezTo>
                    <a:cubicBezTo>
                      <a:pt x="912" y="131"/>
                      <a:pt x="988" y="150"/>
                      <a:pt x="1068" y="150"/>
                    </a:cubicBezTo>
                    <a:cubicBezTo>
                      <a:pt x="1149" y="150"/>
                      <a:pt x="1225" y="131"/>
                      <a:pt x="1293" y="98"/>
                    </a:cubicBezTo>
                    <a:cubicBezTo>
                      <a:pt x="1397" y="48"/>
                      <a:pt x="1501" y="54"/>
                      <a:pt x="1580" y="102"/>
                    </a:cubicBezTo>
                    <a:cubicBezTo>
                      <a:pt x="1658" y="148"/>
                      <a:pt x="1713" y="235"/>
                      <a:pt x="1721" y="345"/>
                    </a:cubicBezTo>
                    <a:cubicBezTo>
                      <a:pt x="1726" y="420"/>
                      <a:pt x="1748" y="496"/>
                      <a:pt x="1789" y="566"/>
                    </a:cubicBezTo>
                    <a:cubicBezTo>
                      <a:pt x="1829" y="636"/>
                      <a:pt x="1884" y="693"/>
                      <a:pt x="1947" y="736"/>
                    </a:cubicBezTo>
                    <a:cubicBezTo>
                      <a:pt x="2132" y="862"/>
                      <a:pt x="2136" y="1102"/>
                      <a:pt x="1948" y="1228"/>
                    </a:cubicBezTo>
                    <a:cubicBezTo>
                      <a:pt x="1885" y="1270"/>
                      <a:pt x="1829" y="1328"/>
                      <a:pt x="1789" y="1399"/>
                    </a:cubicBezTo>
                    <a:cubicBezTo>
                      <a:pt x="1748" y="1469"/>
                      <a:pt x="1726" y="1545"/>
                      <a:pt x="1721" y="1621"/>
                    </a:cubicBezTo>
                    <a:cubicBezTo>
                      <a:pt x="1705" y="1843"/>
                      <a:pt x="1499" y="1968"/>
                      <a:pt x="1297" y="186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87" name="TextBox 50"/>
              <p:cNvSpPr txBox="1"/>
              <p:nvPr/>
            </p:nvSpPr>
            <p:spPr>
              <a:xfrm>
                <a:off x="1337363" y="3529991"/>
                <a:ext cx="556544" cy="923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3000" dirty="0">
                    <a:solidFill>
                      <a:schemeClr val="bg1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02</a:t>
                </a:r>
                <a:endParaRPr lang="en-US" altLang="zh-CN" sz="3000" dirty="0">
                  <a:solidFill>
                    <a:schemeClr val="bg1"/>
                  </a:solidFill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</p:grpSp>
      <p:sp>
        <p:nvSpPr>
          <p:cNvPr id="89" name="TextBox 43"/>
          <p:cNvSpPr txBox="1"/>
          <p:nvPr/>
        </p:nvSpPr>
        <p:spPr>
          <a:xfrm>
            <a:off x="2288730" y="3024937"/>
            <a:ext cx="167963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800" spc="225" dirty="0">
                <a:solidFill>
                  <a:schemeClr val="tx1">
                    <a:lumMod val="95000"/>
                    <a:lumOff val="5000"/>
                  </a:schemeClr>
                </a:solidFill>
                <a:cs typeface="宋体" panose="02010600030101010101" pitchFamily="2" charset="-122"/>
                <a:sym typeface="Arial" panose="020B0604020202020204" pitchFamily="34" charset="0"/>
                <a:hlinkClick r:id="rId1" action="ppaction://hlinksldjump"/>
              </a:rPr>
              <a:t>互动新授</a:t>
            </a:r>
            <a:endParaRPr lang="zh-CN" altLang="en-US" sz="1800" spc="225" dirty="0">
              <a:solidFill>
                <a:schemeClr val="tx1">
                  <a:lumMod val="95000"/>
                  <a:lumOff val="5000"/>
                </a:schemeClr>
              </a:solidFill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4874838" y="1792073"/>
            <a:ext cx="938213" cy="866775"/>
            <a:chOff x="6485268" y="1862891"/>
            <a:chExt cx="1250951" cy="1155700"/>
          </a:xfrm>
        </p:grpSpPr>
        <p:sp>
          <p:nvSpPr>
            <p:cNvPr id="91" name="Freeform 6"/>
            <p:cNvSpPr/>
            <p:nvPr/>
          </p:nvSpPr>
          <p:spPr bwMode="auto">
            <a:xfrm rot="1800000">
              <a:off x="6485268" y="1862891"/>
              <a:ext cx="1250951" cy="1155700"/>
            </a:xfrm>
            <a:custGeom>
              <a:avLst/>
              <a:gdLst>
                <a:gd name="T0" fmla="*/ 1730 w 2851"/>
                <a:gd name="T1" fmla="*/ 2494 h 2627"/>
                <a:gd name="T2" fmla="*/ 1425 w 2851"/>
                <a:gd name="T3" fmla="*/ 2423 h 2627"/>
                <a:gd name="T4" fmla="*/ 1120 w 2851"/>
                <a:gd name="T5" fmla="*/ 2493 h 2627"/>
                <a:gd name="T6" fmla="*/ 553 w 2851"/>
                <a:gd name="T7" fmla="*/ 2162 h 2627"/>
                <a:gd name="T8" fmla="*/ 462 w 2851"/>
                <a:gd name="T9" fmla="*/ 1867 h 2627"/>
                <a:gd name="T10" fmla="*/ 252 w 2851"/>
                <a:gd name="T11" fmla="*/ 1640 h 2627"/>
                <a:gd name="T12" fmla="*/ 252 w 2851"/>
                <a:gd name="T13" fmla="*/ 982 h 2627"/>
                <a:gd name="T14" fmla="*/ 462 w 2851"/>
                <a:gd name="T15" fmla="*/ 755 h 2627"/>
                <a:gd name="T16" fmla="*/ 553 w 2851"/>
                <a:gd name="T17" fmla="*/ 460 h 2627"/>
                <a:gd name="T18" fmla="*/ 1126 w 2851"/>
                <a:gd name="T19" fmla="*/ 132 h 2627"/>
                <a:gd name="T20" fmla="*/ 1425 w 2851"/>
                <a:gd name="T21" fmla="*/ 200 h 2627"/>
                <a:gd name="T22" fmla="*/ 1726 w 2851"/>
                <a:gd name="T23" fmla="*/ 131 h 2627"/>
                <a:gd name="T24" fmla="*/ 2109 w 2851"/>
                <a:gd name="T25" fmla="*/ 135 h 2627"/>
                <a:gd name="T26" fmla="*/ 2296 w 2851"/>
                <a:gd name="T27" fmla="*/ 460 h 2627"/>
                <a:gd name="T28" fmla="*/ 2387 w 2851"/>
                <a:gd name="T29" fmla="*/ 755 h 2627"/>
                <a:gd name="T30" fmla="*/ 2598 w 2851"/>
                <a:gd name="T31" fmla="*/ 982 h 2627"/>
                <a:gd name="T32" fmla="*/ 2600 w 2851"/>
                <a:gd name="T33" fmla="*/ 1639 h 2627"/>
                <a:gd name="T34" fmla="*/ 2387 w 2851"/>
                <a:gd name="T35" fmla="*/ 1867 h 2627"/>
                <a:gd name="T36" fmla="*/ 2297 w 2851"/>
                <a:gd name="T37" fmla="*/ 2164 h 2627"/>
                <a:gd name="T38" fmla="*/ 1730 w 2851"/>
                <a:gd name="T39" fmla="*/ 2494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1" h="2627">
                  <a:moveTo>
                    <a:pt x="1730" y="2494"/>
                  </a:moveTo>
                  <a:cubicBezTo>
                    <a:pt x="1638" y="2448"/>
                    <a:pt x="1534" y="2423"/>
                    <a:pt x="1425" y="2423"/>
                  </a:cubicBezTo>
                  <a:cubicBezTo>
                    <a:pt x="1315" y="2423"/>
                    <a:pt x="1212" y="2448"/>
                    <a:pt x="1120" y="2493"/>
                  </a:cubicBezTo>
                  <a:cubicBezTo>
                    <a:pt x="848" y="2627"/>
                    <a:pt x="575" y="2461"/>
                    <a:pt x="553" y="2162"/>
                  </a:cubicBezTo>
                  <a:cubicBezTo>
                    <a:pt x="546" y="2061"/>
                    <a:pt x="516" y="1960"/>
                    <a:pt x="462" y="1867"/>
                  </a:cubicBezTo>
                  <a:cubicBezTo>
                    <a:pt x="408" y="1773"/>
                    <a:pt x="336" y="1697"/>
                    <a:pt x="252" y="1640"/>
                  </a:cubicBezTo>
                  <a:cubicBezTo>
                    <a:pt x="0" y="1470"/>
                    <a:pt x="0" y="1152"/>
                    <a:pt x="252" y="982"/>
                  </a:cubicBezTo>
                  <a:cubicBezTo>
                    <a:pt x="336" y="925"/>
                    <a:pt x="408" y="849"/>
                    <a:pt x="462" y="755"/>
                  </a:cubicBezTo>
                  <a:cubicBezTo>
                    <a:pt x="516" y="662"/>
                    <a:pt x="546" y="561"/>
                    <a:pt x="553" y="460"/>
                  </a:cubicBezTo>
                  <a:cubicBezTo>
                    <a:pt x="575" y="152"/>
                    <a:pt x="851" y="0"/>
                    <a:pt x="1126" y="132"/>
                  </a:cubicBezTo>
                  <a:cubicBezTo>
                    <a:pt x="1217" y="175"/>
                    <a:pt x="1318" y="200"/>
                    <a:pt x="1425" y="200"/>
                  </a:cubicBezTo>
                  <a:cubicBezTo>
                    <a:pt x="1533" y="200"/>
                    <a:pt x="1635" y="175"/>
                    <a:pt x="1726" y="131"/>
                  </a:cubicBezTo>
                  <a:cubicBezTo>
                    <a:pt x="1865" y="63"/>
                    <a:pt x="2003" y="72"/>
                    <a:pt x="2109" y="135"/>
                  </a:cubicBezTo>
                  <a:cubicBezTo>
                    <a:pt x="2213" y="198"/>
                    <a:pt x="2286" y="313"/>
                    <a:pt x="2296" y="460"/>
                  </a:cubicBezTo>
                  <a:cubicBezTo>
                    <a:pt x="2304" y="561"/>
                    <a:pt x="2333" y="662"/>
                    <a:pt x="2387" y="755"/>
                  </a:cubicBezTo>
                  <a:cubicBezTo>
                    <a:pt x="2441" y="849"/>
                    <a:pt x="2514" y="925"/>
                    <a:pt x="2598" y="982"/>
                  </a:cubicBezTo>
                  <a:cubicBezTo>
                    <a:pt x="2846" y="1150"/>
                    <a:pt x="2851" y="1470"/>
                    <a:pt x="2600" y="1639"/>
                  </a:cubicBezTo>
                  <a:cubicBezTo>
                    <a:pt x="2515" y="1696"/>
                    <a:pt x="2442" y="1772"/>
                    <a:pt x="2387" y="1867"/>
                  </a:cubicBezTo>
                  <a:cubicBezTo>
                    <a:pt x="2333" y="1961"/>
                    <a:pt x="2304" y="2062"/>
                    <a:pt x="2297" y="2164"/>
                  </a:cubicBezTo>
                  <a:cubicBezTo>
                    <a:pt x="2275" y="2460"/>
                    <a:pt x="2000" y="2627"/>
                    <a:pt x="1730" y="2494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2" name="Freeform 7"/>
            <p:cNvSpPr/>
            <p:nvPr/>
          </p:nvSpPr>
          <p:spPr bwMode="auto">
            <a:xfrm rot="1800000">
              <a:off x="6580609" y="1950144"/>
              <a:ext cx="1060270" cy="981196"/>
            </a:xfrm>
            <a:custGeom>
              <a:avLst/>
              <a:gdLst>
                <a:gd name="T0" fmla="*/ 1297 w 2136"/>
                <a:gd name="T1" fmla="*/ 1868 h 1968"/>
                <a:gd name="T2" fmla="*/ 1068 w 2136"/>
                <a:gd name="T3" fmla="*/ 1815 h 1968"/>
                <a:gd name="T4" fmla="*/ 839 w 2136"/>
                <a:gd name="T5" fmla="*/ 1868 h 1968"/>
                <a:gd name="T6" fmla="*/ 415 w 2136"/>
                <a:gd name="T7" fmla="*/ 1620 h 1968"/>
                <a:gd name="T8" fmla="*/ 347 w 2136"/>
                <a:gd name="T9" fmla="*/ 1399 h 1968"/>
                <a:gd name="T10" fmla="*/ 189 w 2136"/>
                <a:gd name="T11" fmla="*/ 1229 h 1968"/>
                <a:gd name="T12" fmla="*/ 189 w 2136"/>
                <a:gd name="T13" fmla="*/ 736 h 1968"/>
                <a:gd name="T14" fmla="*/ 347 w 2136"/>
                <a:gd name="T15" fmla="*/ 566 h 1968"/>
                <a:gd name="T16" fmla="*/ 415 w 2136"/>
                <a:gd name="T17" fmla="*/ 345 h 1968"/>
                <a:gd name="T18" fmla="*/ 844 w 2136"/>
                <a:gd name="T19" fmla="*/ 99 h 1968"/>
                <a:gd name="T20" fmla="*/ 1068 w 2136"/>
                <a:gd name="T21" fmla="*/ 150 h 1968"/>
                <a:gd name="T22" fmla="*/ 1293 w 2136"/>
                <a:gd name="T23" fmla="*/ 98 h 1968"/>
                <a:gd name="T24" fmla="*/ 1580 w 2136"/>
                <a:gd name="T25" fmla="*/ 102 h 1968"/>
                <a:gd name="T26" fmla="*/ 1721 w 2136"/>
                <a:gd name="T27" fmla="*/ 345 h 1968"/>
                <a:gd name="T28" fmla="*/ 1789 w 2136"/>
                <a:gd name="T29" fmla="*/ 566 h 1968"/>
                <a:gd name="T30" fmla="*/ 1947 w 2136"/>
                <a:gd name="T31" fmla="*/ 736 h 1968"/>
                <a:gd name="T32" fmla="*/ 1948 w 2136"/>
                <a:gd name="T33" fmla="*/ 1228 h 1968"/>
                <a:gd name="T34" fmla="*/ 1789 w 2136"/>
                <a:gd name="T35" fmla="*/ 1399 h 1968"/>
                <a:gd name="T36" fmla="*/ 1721 w 2136"/>
                <a:gd name="T37" fmla="*/ 1621 h 1968"/>
                <a:gd name="T38" fmla="*/ 1297 w 2136"/>
                <a:gd name="T39" fmla="*/ 1868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6" h="1968">
                  <a:moveTo>
                    <a:pt x="1297" y="1868"/>
                  </a:moveTo>
                  <a:cubicBezTo>
                    <a:pt x="1228" y="1834"/>
                    <a:pt x="1150" y="1815"/>
                    <a:pt x="1068" y="1815"/>
                  </a:cubicBezTo>
                  <a:cubicBezTo>
                    <a:pt x="986" y="1815"/>
                    <a:pt x="908" y="1834"/>
                    <a:pt x="839" y="1868"/>
                  </a:cubicBezTo>
                  <a:cubicBezTo>
                    <a:pt x="636" y="1968"/>
                    <a:pt x="431" y="1843"/>
                    <a:pt x="415" y="1620"/>
                  </a:cubicBezTo>
                  <a:cubicBezTo>
                    <a:pt x="409" y="1544"/>
                    <a:pt x="387" y="1469"/>
                    <a:pt x="347" y="1399"/>
                  </a:cubicBezTo>
                  <a:cubicBezTo>
                    <a:pt x="306" y="1329"/>
                    <a:pt x="252" y="1271"/>
                    <a:pt x="189" y="1229"/>
                  </a:cubicBezTo>
                  <a:cubicBezTo>
                    <a:pt x="0" y="1101"/>
                    <a:pt x="1" y="863"/>
                    <a:pt x="189" y="736"/>
                  </a:cubicBezTo>
                  <a:cubicBezTo>
                    <a:pt x="252" y="693"/>
                    <a:pt x="306" y="636"/>
                    <a:pt x="347" y="566"/>
                  </a:cubicBezTo>
                  <a:cubicBezTo>
                    <a:pt x="387" y="496"/>
                    <a:pt x="409" y="420"/>
                    <a:pt x="415" y="345"/>
                  </a:cubicBezTo>
                  <a:cubicBezTo>
                    <a:pt x="431" y="114"/>
                    <a:pt x="638" y="0"/>
                    <a:pt x="844" y="99"/>
                  </a:cubicBezTo>
                  <a:cubicBezTo>
                    <a:pt x="912" y="131"/>
                    <a:pt x="988" y="150"/>
                    <a:pt x="1068" y="150"/>
                  </a:cubicBezTo>
                  <a:cubicBezTo>
                    <a:pt x="1149" y="150"/>
                    <a:pt x="1225" y="131"/>
                    <a:pt x="1293" y="98"/>
                  </a:cubicBezTo>
                  <a:cubicBezTo>
                    <a:pt x="1397" y="48"/>
                    <a:pt x="1501" y="54"/>
                    <a:pt x="1580" y="102"/>
                  </a:cubicBezTo>
                  <a:cubicBezTo>
                    <a:pt x="1658" y="148"/>
                    <a:pt x="1713" y="235"/>
                    <a:pt x="1721" y="345"/>
                  </a:cubicBezTo>
                  <a:cubicBezTo>
                    <a:pt x="1726" y="420"/>
                    <a:pt x="1748" y="496"/>
                    <a:pt x="1789" y="566"/>
                  </a:cubicBezTo>
                  <a:cubicBezTo>
                    <a:pt x="1829" y="636"/>
                    <a:pt x="1884" y="693"/>
                    <a:pt x="1947" y="736"/>
                  </a:cubicBezTo>
                  <a:cubicBezTo>
                    <a:pt x="2132" y="862"/>
                    <a:pt x="2136" y="1102"/>
                    <a:pt x="1948" y="1228"/>
                  </a:cubicBezTo>
                  <a:cubicBezTo>
                    <a:pt x="1885" y="1270"/>
                    <a:pt x="1829" y="1328"/>
                    <a:pt x="1789" y="1399"/>
                  </a:cubicBezTo>
                  <a:cubicBezTo>
                    <a:pt x="1748" y="1469"/>
                    <a:pt x="1726" y="1545"/>
                    <a:pt x="1721" y="1621"/>
                  </a:cubicBezTo>
                  <a:cubicBezTo>
                    <a:pt x="1705" y="1843"/>
                    <a:pt x="1499" y="1968"/>
                    <a:pt x="1297" y="186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3" name="TextBox 50"/>
            <p:cNvSpPr txBox="1"/>
            <p:nvPr/>
          </p:nvSpPr>
          <p:spPr>
            <a:xfrm>
              <a:off x="6828325" y="1949984"/>
              <a:ext cx="556544" cy="9233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000">
                  <a:solidFill>
                    <a:schemeClr val="bg1"/>
                  </a:solidFill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03</a:t>
              </a:r>
              <a:endParaRPr lang="en-US" altLang="zh-CN" sz="3000" dirty="0">
                <a:solidFill>
                  <a:schemeClr val="bg1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95" name="TextBox 43"/>
          <p:cNvSpPr txBox="1"/>
          <p:nvPr/>
        </p:nvSpPr>
        <p:spPr>
          <a:xfrm>
            <a:off x="5971441" y="1812700"/>
            <a:ext cx="167963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800" spc="225" dirty="0">
                <a:solidFill>
                  <a:schemeClr val="tx1">
                    <a:lumMod val="95000"/>
                    <a:lumOff val="5000"/>
                  </a:schemeClr>
                </a:solidFill>
                <a:cs typeface="宋体" panose="02010600030101010101" pitchFamily="2" charset="-122"/>
                <a:sym typeface="Arial" panose="020B0604020202020204" pitchFamily="34" charset="0"/>
                <a:hlinkClick r:id="rId1" action="ppaction://hlinksldjump"/>
              </a:rPr>
              <a:t>巩固扩展</a:t>
            </a:r>
            <a:endParaRPr lang="zh-CN" altLang="en-US" sz="1800" spc="225" dirty="0">
              <a:solidFill>
                <a:schemeClr val="tx1">
                  <a:lumMod val="95000"/>
                  <a:lumOff val="5000"/>
                </a:schemeClr>
              </a:solidFill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4874838" y="2967730"/>
            <a:ext cx="938213" cy="866775"/>
            <a:chOff x="6485268" y="3430434"/>
            <a:chExt cx="1250951" cy="1155700"/>
          </a:xfrm>
        </p:grpSpPr>
        <p:sp>
          <p:nvSpPr>
            <p:cNvPr id="97" name="Freeform 6"/>
            <p:cNvSpPr/>
            <p:nvPr/>
          </p:nvSpPr>
          <p:spPr bwMode="auto">
            <a:xfrm rot="1800000">
              <a:off x="6485268" y="3430434"/>
              <a:ext cx="1250951" cy="1155700"/>
            </a:xfrm>
            <a:custGeom>
              <a:avLst/>
              <a:gdLst>
                <a:gd name="T0" fmla="*/ 1730 w 2851"/>
                <a:gd name="T1" fmla="*/ 2494 h 2627"/>
                <a:gd name="T2" fmla="*/ 1425 w 2851"/>
                <a:gd name="T3" fmla="*/ 2423 h 2627"/>
                <a:gd name="T4" fmla="*/ 1120 w 2851"/>
                <a:gd name="T5" fmla="*/ 2493 h 2627"/>
                <a:gd name="T6" fmla="*/ 553 w 2851"/>
                <a:gd name="T7" fmla="*/ 2162 h 2627"/>
                <a:gd name="T8" fmla="*/ 462 w 2851"/>
                <a:gd name="T9" fmla="*/ 1867 h 2627"/>
                <a:gd name="T10" fmla="*/ 252 w 2851"/>
                <a:gd name="T11" fmla="*/ 1640 h 2627"/>
                <a:gd name="T12" fmla="*/ 252 w 2851"/>
                <a:gd name="T13" fmla="*/ 982 h 2627"/>
                <a:gd name="T14" fmla="*/ 462 w 2851"/>
                <a:gd name="T15" fmla="*/ 755 h 2627"/>
                <a:gd name="T16" fmla="*/ 553 w 2851"/>
                <a:gd name="T17" fmla="*/ 460 h 2627"/>
                <a:gd name="T18" fmla="*/ 1126 w 2851"/>
                <a:gd name="T19" fmla="*/ 132 h 2627"/>
                <a:gd name="T20" fmla="*/ 1425 w 2851"/>
                <a:gd name="T21" fmla="*/ 200 h 2627"/>
                <a:gd name="T22" fmla="*/ 1726 w 2851"/>
                <a:gd name="T23" fmla="*/ 131 h 2627"/>
                <a:gd name="T24" fmla="*/ 2109 w 2851"/>
                <a:gd name="T25" fmla="*/ 135 h 2627"/>
                <a:gd name="T26" fmla="*/ 2296 w 2851"/>
                <a:gd name="T27" fmla="*/ 460 h 2627"/>
                <a:gd name="T28" fmla="*/ 2387 w 2851"/>
                <a:gd name="T29" fmla="*/ 755 h 2627"/>
                <a:gd name="T30" fmla="*/ 2598 w 2851"/>
                <a:gd name="T31" fmla="*/ 982 h 2627"/>
                <a:gd name="T32" fmla="*/ 2600 w 2851"/>
                <a:gd name="T33" fmla="*/ 1639 h 2627"/>
                <a:gd name="T34" fmla="*/ 2387 w 2851"/>
                <a:gd name="T35" fmla="*/ 1867 h 2627"/>
                <a:gd name="T36" fmla="*/ 2297 w 2851"/>
                <a:gd name="T37" fmla="*/ 2164 h 2627"/>
                <a:gd name="T38" fmla="*/ 1730 w 2851"/>
                <a:gd name="T39" fmla="*/ 2494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1" h="2627">
                  <a:moveTo>
                    <a:pt x="1730" y="2494"/>
                  </a:moveTo>
                  <a:cubicBezTo>
                    <a:pt x="1638" y="2448"/>
                    <a:pt x="1534" y="2423"/>
                    <a:pt x="1425" y="2423"/>
                  </a:cubicBezTo>
                  <a:cubicBezTo>
                    <a:pt x="1315" y="2423"/>
                    <a:pt x="1212" y="2448"/>
                    <a:pt x="1120" y="2493"/>
                  </a:cubicBezTo>
                  <a:cubicBezTo>
                    <a:pt x="848" y="2627"/>
                    <a:pt x="575" y="2461"/>
                    <a:pt x="553" y="2162"/>
                  </a:cubicBezTo>
                  <a:cubicBezTo>
                    <a:pt x="546" y="2061"/>
                    <a:pt x="516" y="1960"/>
                    <a:pt x="462" y="1867"/>
                  </a:cubicBezTo>
                  <a:cubicBezTo>
                    <a:pt x="408" y="1773"/>
                    <a:pt x="336" y="1697"/>
                    <a:pt x="252" y="1640"/>
                  </a:cubicBezTo>
                  <a:cubicBezTo>
                    <a:pt x="0" y="1470"/>
                    <a:pt x="0" y="1152"/>
                    <a:pt x="252" y="982"/>
                  </a:cubicBezTo>
                  <a:cubicBezTo>
                    <a:pt x="336" y="925"/>
                    <a:pt x="408" y="849"/>
                    <a:pt x="462" y="755"/>
                  </a:cubicBezTo>
                  <a:cubicBezTo>
                    <a:pt x="516" y="662"/>
                    <a:pt x="546" y="561"/>
                    <a:pt x="553" y="460"/>
                  </a:cubicBezTo>
                  <a:cubicBezTo>
                    <a:pt x="575" y="152"/>
                    <a:pt x="851" y="0"/>
                    <a:pt x="1126" y="132"/>
                  </a:cubicBezTo>
                  <a:cubicBezTo>
                    <a:pt x="1217" y="175"/>
                    <a:pt x="1318" y="200"/>
                    <a:pt x="1425" y="200"/>
                  </a:cubicBezTo>
                  <a:cubicBezTo>
                    <a:pt x="1533" y="200"/>
                    <a:pt x="1635" y="175"/>
                    <a:pt x="1726" y="131"/>
                  </a:cubicBezTo>
                  <a:cubicBezTo>
                    <a:pt x="1865" y="63"/>
                    <a:pt x="2003" y="72"/>
                    <a:pt x="2109" y="135"/>
                  </a:cubicBezTo>
                  <a:cubicBezTo>
                    <a:pt x="2213" y="198"/>
                    <a:pt x="2286" y="313"/>
                    <a:pt x="2296" y="460"/>
                  </a:cubicBezTo>
                  <a:cubicBezTo>
                    <a:pt x="2304" y="561"/>
                    <a:pt x="2333" y="662"/>
                    <a:pt x="2387" y="755"/>
                  </a:cubicBezTo>
                  <a:cubicBezTo>
                    <a:pt x="2441" y="849"/>
                    <a:pt x="2514" y="925"/>
                    <a:pt x="2598" y="982"/>
                  </a:cubicBezTo>
                  <a:cubicBezTo>
                    <a:pt x="2846" y="1150"/>
                    <a:pt x="2851" y="1470"/>
                    <a:pt x="2600" y="1639"/>
                  </a:cubicBezTo>
                  <a:cubicBezTo>
                    <a:pt x="2515" y="1696"/>
                    <a:pt x="2442" y="1772"/>
                    <a:pt x="2387" y="1867"/>
                  </a:cubicBezTo>
                  <a:cubicBezTo>
                    <a:pt x="2333" y="1961"/>
                    <a:pt x="2304" y="2062"/>
                    <a:pt x="2297" y="2164"/>
                  </a:cubicBezTo>
                  <a:cubicBezTo>
                    <a:pt x="2275" y="2460"/>
                    <a:pt x="2000" y="2627"/>
                    <a:pt x="1730" y="2494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8" name="Freeform 7"/>
            <p:cNvSpPr/>
            <p:nvPr/>
          </p:nvSpPr>
          <p:spPr bwMode="auto">
            <a:xfrm rot="1800000">
              <a:off x="6580609" y="3517686"/>
              <a:ext cx="1060270" cy="981196"/>
            </a:xfrm>
            <a:custGeom>
              <a:avLst/>
              <a:gdLst>
                <a:gd name="T0" fmla="*/ 1297 w 2136"/>
                <a:gd name="T1" fmla="*/ 1868 h 1968"/>
                <a:gd name="T2" fmla="*/ 1068 w 2136"/>
                <a:gd name="T3" fmla="*/ 1815 h 1968"/>
                <a:gd name="T4" fmla="*/ 839 w 2136"/>
                <a:gd name="T5" fmla="*/ 1868 h 1968"/>
                <a:gd name="T6" fmla="*/ 415 w 2136"/>
                <a:gd name="T7" fmla="*/ 1620 h 1968"/>
                <a:gd name="T8" fmla="*/ 347 w 2136"/>
                <a:gd name="T9" fmla="*/ 1399 h 1968"/>
                <a:gd name="T10" fmla="*/ 189 w 2136"/>
                <a:gd name="T11" fmla="*/ 1229 h 1968"/>
                <a:gd name="T12" fmla="*/ 189 w 2136"/>
                <a:gd name="T13" fmla="*/ 736 h 1968"/>
                <a:gd name="T14" fmla="*/ 347 w 2136"/>
                <a:gd name="T15" fmla="*/ 566 h 1968"/>
                <a:gd name="T16" fmla="*/ 415 w 2136"/>
                <a:gd name="T17" fmla="*/ 345 h 1968"/>
                <a:gd name="T18" fmla="*/ 844 w 2136"/>
                <a:gd name="T19" fmla="*/ 99 h 1968"/>
                <a:gd name="T20" fmla="*/ 1068 w 2136"/>
                <a:gd name="T21" fmla="*/ 150 h 1968"/>
                <a:gd name="T22" fmla="*/ 1293 w 2136"/>
                <a:gd name="T23" fmla="*/ 98 h 1968"/>
                <a:gd name="T24" fmla="*/ 1580 w 2136"/>
                <a:gd name="T25" fmla="*/ 102 h 1968"/>
                <a:gd name="T26" fmla="*/ 1721 w 2136"/>
                <a:gd name="T27" fmla="*/ 345 h 1968"/>
                <a:gd name="T28" fmla="*/ 1789 w 2136"/>
                <a:gd name="T29" fmla="*/ 566 h 1968"/>
                <a:gd name="T30" fmla="*/ 1947 w 2136"/>
                <a:gd name="T31" fmla="*/ 736 h 1968"/>
                <a:gd name="T32" fmla="*/ 1948 w 2136"/>
                <a:gd name="T33" fmla="*/ 1228 h 1968"/>
                <a:gd name="T34" fmla="*/ 1789 w 2136"/>
                <a:gd name="T35" fmla="*/ 1399 h 1968"/>
                <a:gd name="T36" fmla="*/ 1721 w 2136"/>
                <a:gd name="T37" fmla="*/ 1621 h 1968"/>
                <a:gd name="T38" fmla="*/ 1297 w 2136"/>
                <a:gd name="T39" fmla="*/ 1868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6" h="1968">
                  <a:moveTo>
                    <a:pt x="1297" y="1868"/>
                  </a:moveTo>
                  <a:cubicBezTo>
                    <a:pt x="1228" y="1834"/>
                    <a:pt x="1150" y="1815"/>
                    <a:pt x="1068" y="1815"/>
                  </a:cubicBezTo>
                  <a:cubicBezTo>
                    <a:pt x="986" y="1815"/>
                    <a:pt x="908" y="1834"/>
                    <a:pt x="839" y="1868"/>
                  </a:cubicBezTo>
                  <a:cubicBezTo>
                    <a:pt x="636" y="1968"/>
                    <a:pt x="431" y="1843"/>
                    <a:pt x="415" y="1620"/>
                  </a:cubicBezTo>
                  <a:cubicBezTo>
                    <a:pt x="409" y="1544"/>
                    <a:pt x="387" y="1469"/>
                    <a:pt x="347" y="1399"/>
                  </a:cubicBezTo>
                  <a:cubicBezTo>
                    <a:pt x="306" y="1329"/>
                    <a:pt x="252" y="1271"/>
                    <a:pt x="189" y="1229"/>
                  </a:cubicBezTo>
                  <a:cubicBezTo>
                    <a:pt x="0" y="1101"/>
                    <a:pt x="1" y="863"/>
                    <a:pt x="189" y="736"/>
                  </a:cubicBezTo>
                  <a:cubicBezTo>
                    <a:pt x="252" y="693"/>
                    <a:pt x="306" y="636"/>
                    <a:pt x="347" y="566"/>
                  </a:cubicBezTo>
                  <a:cubicBezTo>
                    <a:pt x="387" y="496"/>
                    <a:pt x="409" y="420"/>
                    <a:pt x="415" y="345"/>
                  </a:cubicBezTo>
                  <a:cubicBezTo>
                    <a:pt x="431" y="114"/>
                    <a:pt x="638" y="0"/>
                    <a:pt x="844" y="99"/>
                  </a:cubicBezTo>
                  <a:cubicBezTo>
                    <a:pt x="912" y="131"/>
                    <a:pt x="988" y="150"/>
                    <a:pt x="1068" y="150"/>
                  </a:cubicBezTo>
                  <a:cubicBezTo>
                    <a:pt x="1149" y="150"/>
                    <a:pt x="1225" y="131"/>
                    <a:pt x="1293" y="98"/>
                  </a:cubicBezTo>
                  <a:cubicBezTo>
                    <a:pt x="1397" y="48"/>
                    <a:pt x="1501" y="54"/>
                    <a:pt x="1580" y="102"/>
                  </a:cubicBezTo>
                  <a:cubicBezTo>
                    <a:pt x="1658" y="148"/>
                    <a:pt x="1713" y="235"/>
                    <a:pt x="1721" y="345"/>
                  </a:cubicBezTo>
                  <a:cubicBezTo>
                    <a:pt x="1726" y="420"/>
                    <a:pt x="1748" y="496"/>
                    <a:pt x="1789" y="566"/>
                  </a:cubicBezTo>
                  <a:cubicBezTo>
                    <a:pt x="1829" y="636"/>
                    <a:pt x="1884" y="693"/>
                    <a:pt x="1947" y="736"/>
                  </a:cubicBezTo>
                  <a:cubicBezTo>
                    <a:pt x="2132" y="862"/>
                    <a:pt x="2136" y="1102"/>
                    <a:pt x="1948" y="1228"/>
                  </a:cubicBezTo>
                  <a:cubicBezTo>
                    <a:pt x="1885" y="1270"/>
                    <a:pt x="1829" y="1328"/>
                    <a:pt x="1789" y="1399"/>
                  </a:cubicBezTo>
                  <a:cubicBezTo>
                    <a:pt x="1748" y="1469"/>
                    <a:pt x="1726" y="1545"/>
                    <a:pt x="1721" y="1621"/>
                  </a:cubicBezTo>
                  <a:cubicBezTo>
                    <a:pt x="1705" y="1843"/>
                    <a:pt x="1499" y="1968"/>
                    <a:pt x="1297" y="186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99" name="TextBox 50"/>
            <p:cNvSpPr txBox="1"/>
            <p:nvPr/>
          </p:nvSpPr>
          <p:spPr>
            <a:xfrm>
              <a:off x="6832471" y="3519459"/>
              <a:ext cx="556544" cy="9233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000" dirty="0">
                  <a:solidFill>
                    <a:schemeClr val="bg1"/>
                  </a:solidFill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04</a:t>
              </a:r>
              <a:endParaRPr lang="en-US" altLang="zh-CN" sz="3000" dirty="0">
                <a:solidFill>
                  <a:schemeClr val="bg1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01" name="TextBox 43"/>
          <p:cNvSpPr txBox="1"/>
          <p:nvPr/>
        </p:nvSpPr>
        <p:spPr>
          <a:xfrm>
            <a:off x="5971441" y="3024937"/>
            <a:ext cx="167963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1800" spc="225" dirty="0">
                <a:solidFill>
                  <a:schemeClr val="tx1">
                    <a:lumMod val="95000"/>
                    <a:lumOff val="5000"/>
                  </a:schemeClr>
                </a:solidFill>
                <a:cs typeface="宋体" panose="02010600030101010101" pitchFamily="2" charset="-122"/>
                <a:sym typeface="Arial" panose="020B0604020202020204" pitchFamily="34" charset="0"/>
                <a:hlinkClick r:id="rId1" action="ppaction://hlinksldjump"/>
              </a:rPr>
              <a:t>课堂小结</a:t>
            </a:r>
            <a:endParaRPr lang="zh-CN" altLang="en-US" sz="1800" spc="225" dirty="0">
              <a:solidFill>
                <a:schemeClr val="tx1">
                  <a:lumMod val="95000"/>
                  <a:lumOff val="5000"/>
                </a:schemeClr>
              </a:solidFill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9" grpId="0"/>
      <p:bldP spid="95" grpId="0"/>
      <p:bldP spid="1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等腰三角形 51"/>
          <p:cNvSpPr/>
          <p:nvPr>
            <p:custDataLst>
              <p:tags r:id="rId1"/>
            </p:custDataLst>
          </p:nvPr>
        </p:nvSpPr>
        <p:spPr>
          <a:xfrm rot="18491121">
            <a:off x="2216935" y="413695"/>
            <a:ext cx="339987" cy="293093"/>
          </a:xfrm>
          <a:prstGeom prst="triangle">
            <a:avLst/>
          </a:prstGeom>
          <a:solidFill>
            <a:srgbClr val="44546A">
              <a:lumMod val="20000"/>
              <a:lumOff val="80000"/>
              <a:alpha val="5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4" name="任意多边形: 形状 43"/>
          <p:cNvSpPr/>
          <p:nvPr>
            <p:custDataLst>
              <p:tags r:id="rId2"/>
            </p:custDataLst>
          </p:nvPr>
        </p:nvSpPr>
        <p:spPr>
          <a:xfrm>
            <a:off x="0" y="0"/>
            <a:ext cx="2232819" cy="1981016"/>
          </a:xfrm>
          <a:custGeom>
            <a:avLst/>
            <a:gdLst>
              <a:gd name="connsiteX0" fmla="*/ 1850739 w 2977092"/>
              <a:gd name="connsiteY0" fmla="*/ 0 h 2641354"/>
              <a:gd name="connsiteX1" fmla="*/ 2976103 w 2977092"/>
              <a:gd name="connsiteY1" fmla="*/ 0 h 2641354"/>
              <a:gd name="connsiteX2" fmla="*/ 2977092 w 2977092"/>
              <a:gd name="connsiteY2" fmla="*/ 19598 h 2641354"/>
              <a:gd name="connsiteX3" fmla="*/ 355336 w 2977092"/>
              <a:gd name="connsiteY3" fmla="*/ 2641354 h 2641354"/>
              <a:gd name="connsiteX4" fmla="*/ 87277 w 2977092"/>
              <a:gd name="connsiteY4" fmla="*/ 2627818 h 2641354"/>
              <a:gd name="connsiteX5" fmla="*/ 0 w 2977092"/>
              <a:gd name="connsiteY5" fmla="*/ 2614498 h 2641354"/>
              <a:gd name="connsiteX6" fmla="*/ 0 w 2977092"/>
              <a:gd name="connsiteY6" fmla="*/ 1471767 h 2641354"/>
              <a:gd name="connsiteX7" fmla="*/ 53761 w 2977092"/>
              <a:gd name="connsiteY7" fmla="*/ 1485590 h 2641354"/>
              <a:gd name="connsiteX8" fmla="*/ 355336 w 2977092"/>
              <a:gd name="connsiteY8" fmla="*/ 1515991 h 2641354"/>
              <a:gd name="connsiteX9" fmla="*/ 1851729 w 2977092"/>
              <a:gd name="connsiteY9" fmla="*/ 19598 h 2641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7092" h="2641354">
                <a:moveTo>
                  <a:pt x="1850739" y="0"/>
                </a:moveTo>
                <a:lnTo>
                  <a:pt x="2976103" y="0"/>
                </a:lnTo>
                <a:lnTo>
                  <a:pt x="2977092" y="19598"/>
                </a:lnTo>
                <a:cubicBezTo>
                  <a:pt x="2977092" y="1467554"/>
                  <a:pt x="1803292" y="2641354"/>
                  <a:pt x="355336" y="2641354"/>
                </a:cubicBezTo>
                <a:cubicBezTo>
                  <a:pt x="264839" y="2641354"/>
                  <a:pt x="175412" y="2636769"/>
                  <a:pt x="87277" y="2627818"/>
                </a:cubicBezTo>
                <a:lnTo>
                  <a:pt x="0" y="2614498"/>
                </a:lnTo>
                <a:lnTo>
                  <a:pt x="0" y="1471767"/>
                </a:lnTo>
                <a:lnTo>
                  <a:pt x="53761" y="1485590"/>
                </a:lnTo>
                <a:cubicBezTo>
                  <a:pt x="151172" y="1505523"/>
                  <a:pt x="252032" y="1515991"/>
                  <a:pt x="355336" y="1515991"/>
                </a:cubicBezTo>
                <a:cubicBezTo>
                  <a:pt x="1181771" y="1515991"/>
                  <a:pt x="1851729" y="846033"/>
                  <a:pt x="1851729" y="195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9" name="任意多边形: 形状 38"/>
          <p:cNvSpPr/>
          <p:nvPr>
            <p:custDataLst>
              <p:tags r:id="rId3"/>
            </p:custDataLst>
          </p:nvPr>
        </p:nvSpPr>
        <p:spPr>
          <a:xfrm>
            <a:off x="7589053" y="3309034"/>
            <a:ext cx="1554947" cy="1834466"/>
          </a:xfrm>
          <a:custGeom>
            <a:avLst/>
            <a:gdLst>
              <a:gd name="connsiteX0" fmla="*/ 2057367 w 2073263"/>
              <a:gd name="connsiteY0" fmla="*/ 0 h 2445954"/>
              <a:gd name="connsiteX1" fmla="*/ 2073263 w 2073263"/>
              <a:gd name="connsiteY1" fmla="*/ 803 h 2445954"/>
              <a:gd name="connsiteX2" fmla="*/ 2073263 w 2073263"/>
              <a:gd name="connsiteY2" fmla="*/ 973979 h 2445954"/>
              <a:gd name="connsiteX3" fmla="*/ 2057367 w 2073263"/>
              <a:gd name="connsiteY3" fmla="*/ 973176 h 2445954"/>
              <a:gd name="connsiteX4" fmla="*/ 973176 w 2073263"/>
              <a:gd name="connsiteY4" fmla="*/ 2057367 h 2445954"/>
              <a:gd name="connsiteX5" fmla="*/ 995203 w 2073263"/>
              <a:gd name="connsiteY5" fmla="*/ 2275870 h 2445954"/>
              <a:gd name="connsiteX6" fmla="*/ 1048000 w 2073263"/>
              <a:gd name="connsiteY6" fmla="*/ 2445954 h 2445954"/>
              <a:gd name="connsiteX7" fmla="*/ 39173 w 2073263"/>
              <a:gd name="connsiteY7" fmla="*/ 2445954 h 2445954"/>
              <a:gd name="connsiteX8" fmla="*/ 0 w 2073263"/>
              <a:gd name="connsiteY8" fmla="*/ 2057367 h 2445954"/>
              <a:gd name="connsiteX9" fmla="*/ 2057367 w 2073263"/>
              <a:gd name="connsiteY9" fmla="*/ 0 h 244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73263" h="2445954">
                <a:moveTo>
                  <a:pt x="2057367" y="0"/>
                </a:moveTo>
                <a:lnTo>
                  <a:pt x="2073263" y="803"/>
                </a:lnTo>
                <a:lnTo>
                  <a:pt x="2073263" y="973979"/>
                </a:lnTo>
                <a:lnTo>
                  <a:pt x="2057367" y="973176"/>
                </a:lnTo>
                <a:cubicBezTo>
                  <a:pt x="1458585" y="973176"/>
                  <a:pt x="973176" y="1458585"/>
                  <a:pt x="973176" y="2057367"/>
                </a:cubicBezTo>
                <a:cubicBezTo>
                  <a:pt x="973176" y="2132215"/>
                  <a:pt x="980760" y="2205291"/>
                  <a:pt x="995203" y="2275870"/>
                </a:cubicBezTo>
                <a:lnTo>
                  <a:pt x="1048000" y="2445954"/>
                </a:lnTo>
                <a:lnTo>
                  <a:pt x="39173" y="2445954"/>
                </a:lnTo>
                <a:lnTo>
                  <a:pt x="0" y="2057367"/>
                </a:lnTo>
                <a:cubicBezTo>
                  <a:pt x="0" y="921116"/>
                  <a:pt x="921115" y="0"/>
                  <a:pt x="205736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kumimoji="1" lang="zh-CN" altLang="en-US" sz="1200" b="1" dirty="0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7" name="椭圆 46"/>
          <p:cNvSpPr/>
          <p:nvPr>
            <p:custDataLst>
              <p:tags r:id="rId4"/>
            </p:custDataLst>
          </p:nvPr>
        </p:nvSpPr>
        <p:spPr>
          <a:xfrm>
            <a:off x="7441075" y="2819144"/>
            <a:ext cx="1135725" cy="1135725"/>
          </a:xfrm>
          <a:prstGeom prst="ellipse">
            <a:avLst/>
          </a:prstGeom>
          <a:solidFill>
            <a:srgbClr val="44546A">
              <a:lumMod val="20000"/>
              <a:lumOff val="80000"/>
              <a:alpha val="5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7" name="任意多边形: 形状 36"/>
          <p:cNvSpPr/>
          <p:nvPr>
            <p:custDataLst>
              <p:tags r:id="rId5"/>
            </p:custDataLst>
          </p:nvPr>
        </p:nvSpPr>
        <p:spPr>
          <a:xfrm>
            <a:off x="1528897" y="790916"/>
            <a:ext cx="6334125" cy="3932634"/>
          </a:xfrm>
          <a:custGeom>
            <a:avLst/>
            <a:gdLst>
              <a:gd name="connsiteX0" fmla="*/ 0 w 8445500"/>
              <a:gd name="connsiteY0" fmla="*/ 0 h 5243512"/>
              <a:gd name="connsiteX1" fmla="*/ 8445500 w 8445500"/>
              <a:gd name="connsiteY1" fmla="*/ 0 h 5243512"/>
              <a:gd name="connsiteX2" fmla="*/ 8445500 w 8445500"/>
              <a:gd name="connsiteY2" fmla="*/ 4705350 h 5243512"/>
              <a:gd name="connsiteX3" fmla="*/ 1382307 w 8445500"/>
              <a:gd name="connsiteY3" fmla="*/ 4705350 h 5243512"/>
              <a:gd name="connsiteX4" fmla="*/ 844145 w 8445500"/>
              <a:gd name="connsiteY4" fmla="*/ 5243512 h 5243512"/>
              <a:gd name="connsiteX5" fmla="*/ 305983 w 8445500"/>
              <a:gd name="connsiteY5" fmla="*/ 4705350 h 5243512"/>
              <a:gd name="connsiteX6" fmla="*/ 301246 w 8445500"/>
              <a:gd name="connsiteY6" fmla="*/ 4705350 h 5243512"/>
              <a:gd name="connsiteX7" fmla="*/ 0 w 8445500"/>
              <a:gd name="connsiteY7" fmla="*/ 4404104 h 5243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45500" h="5243512">
                <a:moveTo>
                  <a:pt x="0" y="0"/>
                </a:moveTo>
                <a:lnTo>
                  <a:pt x="8445500" y="0"/>
                </a:lnTo>
                <a:lnTo>
                  <a:pt x="8445500" y="4705350"/>
                </a:lnTo>
                <a:lnTo>
                  <a:pt x="1382307" y="4705350"/>
                </a:lnTo>
                <a:lnTo>
                  <a:pt x="844145" y="5243512"/>
                </a:lnTo>
                <a:lnTo>
                  <a:pt x="305983" y="4705350"/>
                </a:lnTo>
                <a:lnTo>
                  <a:pt x="301246" y="4705350"/>
                </a:lnTo>
                <a:lnTo>
                  <a:pt x="0" y="4404104"/>
                </a:lnTo>
                <a:close/>
              </a:path>
            </a:pathLst>
          </a:custGeom>
          <a:solidFill>
            <a:srgbClr val="C5CFCF">
              <a:lumMod val="75000"/>
              <a:alpha val="8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6" name="任意多边形: 形状 35"/>
          <p:cNvSpPr/>
          <p:nvPr>
            <p:custDataLst>
              <p:tags r:id="rId6"/>
            </p:custDataLst>
          </p:nvPr>
        </p:nvSpPr>
        <p:spPr>
          <a:xfrm>
            <a:off x="1404938" y="683347"/>
            <a:ext cx="6334125" cy="3932634"/>
          </a:xfrm>
          <a:custGeom>
            <a:avLst/>
            <a:gdLst>
              <a:gd name="connsiteX0" fmla="*/ 0 w 8445500"/>
              <a:gd name="connsiteY0" fmla="*/ 0 h 5243512"/>
              <a:gd name="connsiteX1" fmla="*/ 8445500 w 8445500"/>
              <a:gd name="connsiteY1" fmla="*/ 0 h 5243512"/>
              <a:gd name="connsiteX2" fmla="*/ 8445500 w 8445500"/>
              <a:gd name="connsiteY2" fmla="*/ 4705350 h 5243512"/>
              <a:gd name="connsiteX3" fmla="*/ 1382307 w 8445500"/>
              <a:gd name="connsiteY3" fmla="*/ 4705350 h 5243512"/>
              <a:gd name="connsiteX4" fmla="*/ 844145 w 8445500"/>
              <a:gd name="connsiteY4" fmla="*/ 5243512 h 5243512"/>
              <a:gd name="connsiteX5" fmla="*/ 305983 w 8445500"/>
              <a:gd name="connsiteY5" fmla="*/ 4705350 h 5243512"/>
              <a:gd name="connsiteX6" fmla="*/ 301246 w 8445500"/>
              <a:gd name="connsiteY6" fmla="*/ 4705350 h 5243512"/>
              <a:gd name="connsiteX7" fmla="*/ 0 w 8445500"/>
              <a:gd name="connsiteY7" fmla="*/ 4404104 h 5243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45500" h="5243512">
                <a:moveTo>
                  <a:pt x="0" y="0"/>
                </a:moveTo>
                <a:lnTo>
                  <a:pt x="8445500" y="0"/>
                </a:lnTo>
                <a:lnTo>
                  <a:pt x="8445500" y="4705350"/>
                </a:lnTo>
                <a:lnTo>
                  <a:pt x="1382307" y="4705350"/>
                </a:lnTo>
                <a:lnTo>
                  <a:pt x="844145" y="5243512"/>
                </a:lnTo>
                <a:lnTo>
                  <a:pt x="305983" y="4705350"/>
                </a:lnTo>
                <a:lnTo>
                  <a:pt x="301246" y="4705350"/>
                </a:lnTo>
                <a:lnTo>
                  <a:pt x="0" y="4404104"/>
                </a:lnTo>
                <a:close/>
              </a:path>
            </a:pathLst>
          </a:custGeom>
          <a:solidFill>
            <a:srgbClr val="C5CFCF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8" name="任意多边形: 形状 27"/>
          <p:cNvSpPr/>
          <p:nvPr>
            <p:custDataLst>
              <p:tags r:id="rId7"/>
            </p:custDataLst>
          </p:nvPr>
        </p:nvSpPr>
        <p:spPr>
          <a:xfrm rot="10800000">
            <a:off x="7085648" y="522922"/>
            <a:ext cx="345281" cy="421958"/>
          </a:xfrm>
          <a:custGeom>
            <a:avLst/>
            <a:gdLst>
              <a:gd name="connsiteX0" fmla="*/ 174788 w 340237"/>
              <a:gd name="connsiteY0" fmla="*/ 0 h 415819"/>
              <a:gd name="connsiteX1" fmla="*/ 340237 w 340237"/>
              <a:gd name="connsiteY1" fmla="*/ 0 h 415819"/>
              <a:gd name="connsiteX2" fmla="*/ 241322 w 340237"/>
              <a:gd name="connsiteY2" fmla="*/ 415819 h 415819"/>
              <a:gd name="connsiteX3" fmla="*/ 0 w 340237"/>
              <a:gd name="connsiteY3" fmla="*/ 415819 h 41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237" h="415819">
                <a:moveTo>
                  <a:pt x="174788" y="0"/>
                </a:moveTo>
                <a:lnTo>
                  <a:pt x="340237" y="0"/>
                </a:lnTo>
                <a:lnTo>
                  <a:pt x="241322" y="415819"/>
                </a:lnTo>
                <a:lnTo>
                  <a:pt x="0" y="415819"/>
                </a:lnTo>
                <a:close/>
              </a:path>
            </a:pathLst>
          </a:custGeom>
          <a:solidFill>
            <a:srgbClr val="C5CFC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任意多边形: 形状 28"/>
          <p:cNvSpPr/>
          <p:nvPr>
            <p:custDataLst>
              <p:tags r:id="rId8"/>
            </p:custDataLst>
          </p:nvPr>
        </p:nvSpPr>
        <p:spPr>
          <a:xfrm rot="10800000">
            <a:off x="6699886" y="522922"/>
            <a:ext cx="345281" cy="421958"/>
          </a:xfrm>
          <a:custGeom>
            <a:avLst/>
            <a:gdLst>
              <a:gd name="connsiteX0" fmla="*/ 174788 w 340237"/>
              <a:gd name="connsiteY0" fmla="*/ 0 h 415819"/>
              <a:gd name="connsiteX1" fmla="*/ 340237 w 340237"/>
              <a:gd name="connsiteY1" fmla="*/ 0 h 415819"/>
              <a:gd name="connsiteX2" fmla="*/ 241322 w 340237"/>
              <a:gd name="connsiteY2" fmla="*/ 415819 h 415819"/>
              <a:gd name="connsiteX3" fmla="*/ 0 w 340237"/>
              <a:gd name="connsiteY3" fmla="*/ 415819 h 41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237" h="415819">
                <a:moveTo>
                  <a:pt x="174788" y="0"/>
                </a:moveTo>
                <a:lnTo>
                  <a:pt x="340237" y="0"/>
                </a:lnTo>
                <a:lnTo>
                  <a:pt x="241322" y="415819"/>
                </a:lnTo>
                <a:lnTo>
                  <a:pt x="0" y="415819"/>
                </a:lnTo>
                <a:close/>
              </a:path>
            </a:pathLst>
          </a:custGeom>
          <a:solidFill>
            <a:srgbClr val="C5CFC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5" name="椭圆 44"/>
          <p:cNvSpPr/>
          <p:nvPr>
            <p:custDataLst>
              <p:tags r:id="rId9"/>
            </p:custDataLst>
          </p:nvPr>
        </p:nvSpPr>
        <p:spPr>
          <a:xfrm>
            <a:off x="521594" y="1777285"/>
            <a:ext cx="502277" cy="502277"/>
          </a:xfrm>
          <a:prstGeom prst="ellipse">
            <a:avLst/>
          </a:prstGeom>
          <a:solidFill>
            <a:srgbClr val="E34D4D">
              <a:lumMod val="20000"/>
              <a:lumOff val="80000"/>
              <a:alpha val="5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6" name="椭圆 45"/>
          <p:cNvSpPr/>
          <p:nvPr>
            <p:custDataLst>
              <p:tags r:id="rId10"/>
            </p:custDataLst>
          </p:nvPr>
        </p:nvSpPr>
        <p:spPr>
          <a:xfrm>
            <a:off x="357389" y="2424448"/>
            <a:ext cx="147302" cy="147302"/>
          </a:xfrm>
          <a:prstGeom prst="ellipse">
            <a:avLst/>
          </a:prstGeom>
          <a:solidFill>
            <a:srgbClr val="44546A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8" name="椭圆 47"/>
          <p:cNvSpPr/>
          <p:nvPr>
            <p:custDataLst>
              <p:tags r:id="rId11"/>
            </p:custDataLst>
          </p:nvPr>
        </p:nvSpPr>
        <p:spPr>
          <a:xfrm>
            <a:off x="8162652" y="2447127"/>
            <a:ext cx="249248" cy="249248"/>
          </a:xfrm>
          <a:prstGeom prst="ellipse">
            <a:avLst/>
          </a:prstGeom>
          <a:solidFill>
            <a:srgbClr val="E34D4D">
              <a:lumMod val="20000"/>
              <a:lumOff val="80000"/>
              <a:alpha val="5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0" name="等腰三角形 49"/>
          <p:cNvSpPr/>
          <p:nvPr>
            <p:custDataLst>
              <p:tags r:id="rId12"/>
            </p:custDataLst>
          </p:nvPr>
        </p:nvSpPr>
        <p:spPr>
          <a:xfrm rot="19271054">
            <a:off x="8776206" y="1703506"/>
            <a:ext cx="121226" cy="104506"/>
          </a:xfrm>
          <a:prstGeom prst="triangle">
            <a:avLst/>
          </a:prstGeom>
          <a:solidFill>
            <a:srgbClr val="44546A">
              <a:lumMod val="20000"/>
              <a:lumOff val="80000"/>
              <a:alpha val="5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1" name="椭圆 50"/>
          <p:cNvSpPr/>
          <p:nvPr>
            <p:custDataLst>
              <p:tags r:id="rId13"/>
            </p:custDataLst>
          </p:nvPr>
        </p:nvSpPr>
        <p:spPr>
          <a:xfrm>
            <a:off x="8471080" y="2350797"/>
            <a:ext cx="116492" cy="112289"/>
          </a:xfrm>
          <a:prstGeom prst="ellipse">
            <a:avLst/>
          </a:prstGeom>
          <a:solidFill>
            <a:srgbClr val="C5CFCF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sz="1200" b="1"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01165" y="1515428"/>
            <a:ext cx="5741670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100" b="1" dirty="0">
                <a:solidFill>
                  <a:srgbClr val="000000">
                    <a:lumMod val="75000"/>
                    <a:lumOff val="25000"/>
                  </a:srgbClr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同学们，在上节课的学习过程中，我们知道了根据方向和距离描述点的位置。</a:t>
            </a:r>
            <a:endParaRPr lang="zh-CN" altLang="en-US" sz="2100" b="1" dirty="0">
              <a:solidFill>
                <a:srgbClr val="000000">
                  <a:lumMod val="75000"/>
                  <a:lumOff val="25000"/>
                </a:srgbClr>
              </a:solidFill>
              <a:latin typeface="宋体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11154" y="2818924"/>
            <a:ext cx="592169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今天这节课我们继续学习位置与方向的相关知识。</a:t>
            </a:r>
            <a:endParaRPr lang="zh-CN" altLang="en-US" sz="2100" dirty="0">
              <a:solidFill>
                <a:srgbClr val="00B0F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4263" y="291748"/>
            <a:ext cx="1584809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复习导入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634014" y="1440181"/>
            <a:ext cx="1662113" cy="2336006"/>
          </a:xfrm>
          <a:prstGeom prst="rect">
            <a:avLst/>
          </a:prstGeom>
          <a:solidFill>
            <a:srgbClr val="47B6E7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47B6E7">
              <a:shade val="50000"/>
            </a:srgbClr>
          </a:lnRef>
          <a:fillRef idx="1">
            <a:srgbClr val="47B6E7"/>
          </a:fillRef>
          <a:effectRef idx="0">
            <a:srgbClr val="47B6E7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1566862" y="1492568"/>
            <a:ext cx="1662113" cy="2194084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3175">
            <a:solidFill>
              <a:srgbClr val="47B6E7">
                <a:lumMod val="20000"/>
                <a:lumOff val="80000"/>
              </a:srgbClr>
            </a:solidFill>
          </a:ln>
          <a:effectLst/>
        </p:spPr>
        <p:style>
          <a:lnRef idx="2">
            <a:srgbClr val="47B6E7">
              <a:shade val="50000"/>
            </a:srgbClr>
          </a:lnRef>
          <a:fillRef idx="1">
            <a:srgbClr val="47B6E7"/>
          </a:fillRef>
          <a:effectRef idx="0">
            <a:srgbClr val="47B6E7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任意多边形 1"/>
          <p:cNvSpPr/>
          <p:nvPr>
            <p:custDataLst>
              <p:tags r:id="rId4"/>
            </p:custDataLst>
          </p:nvPr>
        </p:nvSpPr>
        <p:spPr>
          <a:xfrm>
            <a:off x="1566862" y="3416141"/>
            <a:ext cx="1662113" cy="360045"/>
          </a:xfrm>
          <a:custGeom>
            <a:avLst/>
            <a:gdLst>
              <a:gd name="connsiteX0" fmla="*/ 2019299 w 2019300"/>
              <a:gd name="connsiteY0" fmla="*/ 0 h 509588"/>
              <a:gd name="connsiteX1" fmla="*/ 2019299 w 2019300"/>
              <a:gd name="connsiteY1" fmla="*/ 271462 h 509588"/>
              <a:gd name="connsiteX2" fmla="*/ 2019300 w 2019300"/>
              <a:gd name="connsiteY2" fmla="*/ 271462 h 509588"/>
              <a:gd name="connsiteX3" fmla="*/ 2019300 w 2019300"/>
              <a:gd name="connsiteY3" fmla="*/ 509588 h 509588"/>
              <a:gd name="connsiteX4" fmla="*/ 0 w 2019300"/>
              <a:gd name="connsiteY4" fmla="*/ 509588 h 509588"/>
              <a:gd name="connsiteX5" fmla="*/ 0 w 2019300"/>
              <a:gd name="connsiteY5" fmla="*/ 271462 h 509588"/>
              <a:gd name="connsiteX6" fmla="*/ 1691283 w 2019300"/>
              <a:gd name="connsiteY6" fmla="*/ 271462 h 50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509588">
                <a:moveTo>
                  <a:pt x="2019299" y="0"/>
                </a:moveTo>
                <a:lnTo>
                  <a:pt x="2019299" y="271462"/>
                </a:lnTo>
                <a:lnTo>
                  <a:pt x="2019300" y="271462"/>
                </a:lnTo>
                <a:lnTo>
                  <a:pt x="2019300" y="509588"/>
                </a:lnTo>
                <a:lnTo>
                  <a:pt x="0" y="509588"/>
                </a:lnTo>
                <a:lnTo>
                  <a:pt x="0" y="271462"/>
                </a:lnTo>
                <a:lnTo>
                  <a:pt x="1691283" y="271462"/>
                </a:lnTo>
                <a:close/>
              </a:path>
            </a:pathLst>
          </a:custGeom>
          <a:solidFill>
            <a:srgbClr val="47B6E7"/>
          </a:solidFill>
          <a:ln w="3175">
            <a:solidFill>
              <a:srgbClr val="47B6E7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rgbClr val="47B6E7">
              <a:shade val="50000"/>
            </a:srgbClr>
          </a:lnRef>
          <a:fillRef idx="1">
            <a:srgbClr val="47B6E7"/>
          </a:fillRef>
          <a:effectRef idx="0">
            <a:srgbClr val="47B6E7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圆角矩形标注 6"/>
          <p:cNvSpPr/>
          <p:nvPr/>
        </p:nvSpPr>
        <p:spPr>
          <a:xfrm rot="-10800000" flipV="1">
            <a:off x="3935016" y="1914526"/>
            <a:ext cx="4043363" cy="937022"/>
          </a:xfrm>
          <a:prstGeom prst="wedgeRoundRectCallout">
            <a:avLst>
              <a:gd name="adj1" fmla="val 56032"/>
              <a:gd name="adj2" fmla="val 33477"/>
              <a:gd name="adj3" fmla="val 16667"/>
            </a:avLst>
          </a:prstGeom>
          <a:noFill/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just"/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台风到达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市后，改变方向，向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B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市移动。受台风影响，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C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市也将有大暴雨。</a:t>
            </a:r>
            <a:endParaRPr lang="zh-CN" altLang="en-US" sz="210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0" name="图片 9" descr="f4a3bca8f052a5210902c233e67431fc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5719" y="0"/>
            <a:ext cx="1469708" cy="1782128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互动新授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022985" y="1232535"/>
            <a:ext cx="3679984" cy="2954655"/>
          </a:xfrm>
          <a:prstGeom prst="rect">
            <a:avLst/>
          </a:prstGeom>
          <a:solidFill>
            <a:srgbClr val="47B6E7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47B6E7">
              <a:shade val="50000"/>
            </a:srgbClr>
          </a:lnRef>
          <a:fillRef idx="1">
            <a:srgbClr val="47B6E7"/>
          </a:fillRef>
          <a:effectRef idx="0">
            <a:srgbClr val="47B6E7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5562599" y="1251683"/>
            <a:ext cx="1805032" cy="2954463"/>
          </a:xfrm>
          <a:prstGeom prst="rect">
            <a:avLst/>
          </a:prstGeom>
          <a:solidFill>
            <a:srgbClr val="47B6E7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47B6E7">
              <a:shade val="50000"/>
            </a:srgbClr>
          </a:lnRef>
          <a:fillRef idx="1">
            <a:srgbClr val="47B6E7"/>
          </a:fillRef>
          <a:effectRef idx="0">
            <a:srgbClr val="47B6E7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5678089" y="1251682"/>
            <a:ext cx="1805032" cy="2775662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 l="-4916" r="-4916"/>
            </a:stretch>
          </a:blipFill>
          <a:ln w="3175">
            <a:solidFill>
              <a:srgbClr val="47B6E7">
                <a:lumMod val="20000"/>
                <a:lumOff val="80000"/>
              </a:srgbClr>
            </a:solidFill>
          </a:ln>
          <a:effectLst/>
        </p:spPr>
        <p:style>
          <a:lnRef idx="2">
            <a:srgbClr val="47B6E7">
              <a:shade val="50000"/>
            </a:srgbClr>
          </a:lnRef>
          <a:fillRef idx="1">
            <a:srgbClr val="47B6E7"/>
          </a:fillRef>
          <a:effectRef idx="0">
            <a:srgbClr val="47B6E7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2476881" y="1574316"/>
            <a:ext cx="1949821" cy="2070512"/>
          </a:xfrm>
          <a:prstGeom prst="rect">
            <a:avLst/>
          </a:prstGeom>
          <a:noFill/>
          <a:ln w="3175">
            <a:noFill/>
          </a:ln>
        </p:spPr>
        <p:style>
          <a:lnRef idx="2">
            <a:srgbClr val="47B6E7">
              <a:shade val="50000"/>
            </a:srgbClr>
          </a:lnRef>
          <a:fillRef idx="1">
            <a:srgbClr val="47B6E7"/>
          </a:fillRef>
          <a:effectRef idx="0">
            <a:srgbClr val="47B6E7"/>
          </a:effectRef>
          <a:fontRef idx="minor">
            <a:srgbClr val="FFFFFF"/>
          </a:fontRef>
        </p:style>
        <p:txBody>
          <a:bodyPr lIns="68580" tIns="34290" rIns="68580" bIns="34290" rtlCol="0" anchor="ctr">
            <a:normAutofit/>
          </a:bodyPr>
          <a:lstStyle/>
          <a:p>
            <a:pPr>
              <a:lnSpc>
                <a:spcPct val="150000"/>
              </a:lnSpc>
              <a:buSzPct val="100000"/>
            </a:pPr>
            <a:endParaRPr lang="en-US" altLang="zh-CN" dirty="0">
              <a:solidFill>
                <a:srgbClr val="47B6E7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buSzPct val="100000"/>
            </a:pPr>
            <a:endParaRPr lang="en-US" altLang="zh-CN" dirty="0">
              <a:solidFill>
                <a:srgbClr val="47B6E7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任意多边形 18"/>
          <p:cNvSpPr/>
          <p:nvPr>
            <p:custDataLst>
              <p:tags r:id="rId6"/>
            </p:custDataLst>
          </p:nvPr>
        </p:nvSpPr>
        <p:spPr>
          <a:xfrm>
            <a:off x="5661420" y="3759924"/>
            <a:ext cx="1805032" cy="455516"/>
          </a:xfrm>
          <a:custGeom>
            <a:avLst/>
            <a:gdLst>
              <a:gd name="connsiteX0" fmla="*/ 2019299 w 2019300"/>
              <a:gd name="connsiteY0" fmla="*/ 0 h 509588"/>
              <a:gd name="connsiteX1" fmla="*/ 2019299 w 2019300"/>
              <a:gd name="connsiteY1" fmla="*/ 271462 h 509588"/>
              <a:gd name="connsiteX2" fmla="*/ 2019300 w 2019300"/>
              <a:gd name="connsiteY2" fmla="*/ 271462 h 509588"/>
              <a:gd name="connsiteX3" fmla="*/ 2019300 w 2019300"/>
              <a:gd name="connsiteY3" fmla="*/ 509588 h 509588"/>
              <a:gd name="connsiteX4" fmla="*/ 0 w 2019300"/>
              <a:gd name="connsiteY4" fmla="*/ 509588 h 509588"/>
              <a:gd name="connsiteX5" fmla="*/ 0 w 2019300"/>
              <a:gd name="connsiteY5" fmla="*/ 271462 h 509588"/>
              <a:gd name="connsiteX6" fmla="*/ 1691283 w 2019300"/>
              <a:gd name="connsiteY6" fmla="*/ 271462 h 50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509588">
                <a:moveTo>
                  <a:pt x="2019299" y="0"/>
                </a:moveTo>
                <a:lnTo>
                  <a:pt x="2019299" y="271462"/>
                </a:lnTo>
                <a:lnTo>
                  <a:pt x="2019300" y="271462"/>
                </a:lnTo>
                <a:lnTo>
                  <a:pt x="2019300" y="509588"/>
                </a:lnTo>
                <a:lnTo>
                  <a:pt x="0" y="509588"/>
                </a:lnTo>
                <a:lnTo>
                  <a:pt x="0" y="271462"/>
                </a:lnTo>
                <a:lnTo>
                  <a:pt x="1691283" y="271462"/>
                </a:lnTo>
                <a:close/>
              </a:path>
            </a:pathLst>
          </a:custGeom>
          <a:solidFill>
            <a:srgbClr val="47B6E7"/>
          </a:solidFill>
          <a:ln w="3175">
            <a:solidFill>
              <a:srgbClr val="47B6E7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rgbClr val="47B6E7">
              <a:shade val="50000"/>
            </a:srgbClr>
          </a:lnRef>
          <a:fillRef idx="1">
            <a:srgbClr val="47B6E7"/>
          </a:fillRef>
          <a:effectRef idx="0">
            <a:srgbClr val="47B6E7"/>
          </a:effectRef>
          <a:fontRef idx="minor">
            <a:srgbClr val="FFFFFF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7"/>
            </p:custDataLst>
          </p:nvPr>
        </p:nvSpPr>
        <p:spPr>
          <a:xfrm>
            <a:off x="1188955" y="649122"/>
            <a:ext cx="4720718" cy="583247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normAutofit/>
          </a:bodyPr>
          <a:lstStyle/>
          <a:p>
            <a:pPr algn="ctr">
              <a:lnSpc>
                <a:spcPct val="150000"/>
              </a:lnSpc>
              <a:buSzPct val="100000"/>
            </a:pPr>
            <a:endParaRPr lang="zh-CN" altLang="en-US" sz="1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02995" y="1463517"/>
            <a:ext cx="3599974" cy="2492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B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市位于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A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市北偏西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30°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方向、距离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A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市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200km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。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C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市在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A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市正北方，距离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A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市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300km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。请你在例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的图中标出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B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市、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C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市的位置。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7" name="图片 6" descr="1111111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730491" y="1"/>
            <a:ext cx="1366361" cy="1322546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互动新授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/>
          <p:nvPr/>
        </p:nvGraphicFramePr>
        <p:xfrm>
          <a:off x="2140983" y="1751410"/>
          <a:ext cx="4845845" cy="175450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785336"/>
                <a:gridCol w="1463993"/>
                <a:gridCol w="852488"/>
                <a:gridCol w="1744028"/>
              </a:tblGrid>
              <a:tr h="6915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目的地</a:t>
                      </a:r>
                      <a:endParaRPr lang="zh-CN" altLang="en-US" sz="18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方向</a:t>
                      </a:r>
                      <a:endParaRPr lang="zh-CN" altLang="en-US" sz="1800" b="1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距离</a:t>
                      </a:r>
                      <a:endParaRPr lang="zh-CN" altLang="en-US" sz="1800" b="1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作图任务</a:t>
                      </a:r>
                      <a:endParaRPr lang="zh-CN" altLang="en-US" sz="1800" b="1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solidFill>
                      <a:srgbClr val="BBE0E3"/>
                    </a:solidFill>
                  </a:tcPr>
                </a:tc>
              </a:tr>
              <a:tr h="6915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B</a:t>
                      </a: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市</a:t>
                      </a:r>
                      <a:endParaRPr lang="zh-CN" altLang="en-US" sz="180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A</a:t>
                      </a: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市北偏西</a:t>
                      </a:r>
                      <a:r>
                        <a:rPr lang="en-US" altLang="zh-CN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30</a:t>
                      </a: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°</a:t>
                      </a:r>
                      <a:endParaRPr lang="zh-CN" altLang="en-US" sz="180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200km</a:t>
                      </a:r>
                      <a:endParaRPr lang="en-US" altLang="zh-CN" sz="180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solidFill>
                      <a:srgbClr val="BBE0E3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在例</a:t>
                      </a:r>
                      <a:r>
                        <a:rPr lang="en-US" altLang="zh-CN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的图中标出</a:t>
                      </a:r>
                      <a:r>
                        <a:rPr lang="en-US" altLang="zh-CN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B</a:t>
                      </a: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市、</a:t>
                      </a:r>
                      <a:r>
                        <a:rPr lang="en-US" altLang="zh-CN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C</a:t>
                      </a: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市的位置</a:t>
                      </a:r>
                      <a:endParaRPr lang="zh-CN" altLang="en-US" sz="180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C</a:t>
                      </a: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市</a:t>
                      </a:r>
                      <a:endParaRPr lang="zh-CN" altLang="en-US" sz="180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A</a:t>
                      </a: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市正北方</a:t>
                      </a:r>
                      <a:endParaRPr lang="zh-CN" altLang="en-US" sz="180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300km</a:t>
                      </a:r>
                      <a:endParaRPr lang="en-US" altLang="zh-CN" sz="1800" dirty="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25718" marB="2571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solidFill>
                      <a:srgbClr val="BBE0E3">
                        <a:tint val="20000"/>
                      </a:srgbClr>
                    </a:solidFill>
                  </a:tcPr>
                </a:tc>
                <a:tc vMerge="1">
                  <a:tcPr/>
                </a:tc>
              </a:tr>
            </a:tbl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1023938" y="944880"/>
            <a:ext cx="2113121" cy="461718"/>
            <a:chOff x="1290" y="4665"/>
            <a:chExt cx="2655" cy="1293"/>
          </a:xfrm>
        </p:grpSpPr>
        <p:sp>
          <p:nvSpPr>
            <p:cNvPr id="8215" name="TextBox 3"/>
            <p:cNvSpPr txBox="1"/>
            <p:nvPr/>
          </p:nvSpPr>
          <p:spPr>
            <a:xfrm>
              <a:off x="1361" y="4665"/>
              <a:ext cx="2584" cy="1293"/>
            </a:xfrm>
            <a:prstGeom prst="rect">
              <a:avLst/>
            </a:prstGeom>
            <a:solidFill>
              <a:srgbClr val="FFFF00">
                <a:alpha val="26000"/>
              </a:srgbClr>
            </a:solidFill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梳理信息</a:t>
              </a:r>
              <a:endParaRPr lang="zh-CN" altLang="en-US" sz="2400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38" name="缺角矩形 37"/>
            <p:cNvSpPr/>
            <p:nvPr/>
          </p:nvSpPr>
          <p:spPr>
            <a:xfrm>
              <a:off x="1290" y="5027"/>
              <a:ext cx="276" cy="581"/>
            </a:xfrm>
            <a:prstGeom prst="plaqu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rgbClr val="BBE0E3">
                <a:shade val="50000"/>
              </a:srgbClr>
            </a:lnRef>
            <a:fillRef idx="1">
              <a:srgbClr val="BBE0E3"/>
            </a:fillRef>
            <a:effectRef idx="0">
              <a:srgbClr val="BBE0E3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 fontAlgn="base"/>
              <a:endPara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互动新授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84421" y="778669"/>
            <a:ext cx="3489960" cy="548164"/>
          </a:xfrm>
          <a:prstGeom prst="rect">
            <a:avLst/>
          </a:prstGeom>
          <a:solidFill>
            <a:srgbClr val="000000">
              <a:alpha val="29000"/>
            </a:srgbClr>
          </a:solidFill>
        </p:spPr>
        <p:txBody>
          <a:bodyPr wrap="non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在图中标出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r>
              <a:rPr lang="zh-CN" altLang="en-US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</a:t>
            </a:r>
            <a:r>
              <a:rPr lang="zh-CN" altLang="en-US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市的位置</a:t>
            </a:r>
            <a:endParaRPr lang="zh-CN" altLang="en-US" sz="2400">
              <a:solidFill>
                <a:srgbClr val="00B0F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7" name="图片 6" descr="67aa7594407e2c0c67144b9aaddbf76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496175" y="9525"/>
            <a:ext cx="1669733" cy="198882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互动新授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cxnSp>
        <p:nvCxnSpPr>
          <p:cNvPr id="10241" name="直接连接符 1"/>
          <p:cNvCxnSpPr/>
          <p:nvPr/>
        </p:nvCxnSpPr>
        <p:spPr>
          <a:xfrm>
            <a:off x="4625340" y="2673430"/>
            <a:ext cx="2106216" cy="1434703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42" name="直接箭头连接符 2"/>
          <p:cNvCxnSpPr/>
          <p:nvPr/>
        </p:nvCxnSpPr>
        <p:spPr>
          <a:xfrm>
            <a:off x="3514488" y="2637711"/>
            <a:ext cx="2450306" cy="28575"/>
          </a:xfrm>
          <a:prstGeom prst="straightConnector1">
            <a:avLst/>
          </a:prstGeom>
          <a:ln w="31750" cap="flat" cmpd="sng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</p:spPr>
      </p:cxnSp>
      <p:cxnSp>
        <p:nvCxnSpPr>
          <p:cNvPr id="10243" name="直接箭头连接符 3"/>
          <p:cNvCxnSpPr/>
          <p:nvPr/>
        </p:nvCxnSpPr>
        <p:spPr>
          <a:xfrm rot="-5400000" flipH="1">
            <a:off x="3439478" y="2769870"/>
            <a:ext cx="2321719" cy="39291"/>
          </a:xfrm>
          <a:prstGeom prst="straightConnector1">
            <a:avLst/>
          </a:prstGeom>
          <a:ln w="31750" cap="flat" cmpd="sng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</p:spPr>
      </p:cxnSp>
      <p:cxnSp>
        <p:nvCxnSpPr>
          <p:cNvPr id="10244" name="直接连接符 4"/>
          <p:cNvCxnSpPr/>
          <p:nvPr/>
        </p:nvCxnSpPr>
        <p:spPr>
          <a:xfrm>
            <a:off x="3553778" y="3796189"/>
            <a:ext cx="321469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45" name="直接连接符 5"/>
          <p:cNvCxnSpPr/>
          <p:nvPr/>
        </p:nvCxnSpPr>
        <p:spPr>
          <a:xfrm rot="5400000">
            <a:off x="3512106" y="3754517"/>
            <a:ext cx="79772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46" name="直接连接符 6"/>
          <p:cNvCxnSpPr/>
          <p:nvPr/>
        </p:nvCxnSpPr>
        <p:spPr>
          <a:xfrm rot="5400000">
            <a:off x="3833575" y="3754517"/>
            <a:ext cx="79772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247" name="TextBox 54"/>
          <p:cNvSpPr txBox="1"/>
          <p:nvPr/>
        </p:nvSpPr>
        <p:spPr>
          <a:xfrm>
            <a:off x="4358641" y="1326833"/>
            <a:ext cx="407804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北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248" name="TextBox 55"/>
          <p:cNvSpPr txBox="1"/>
          <p:nvPr/>
        </p:nvSpPr>
        <p:spPr>
          <a:xfrm>
            <a:off x="4464606" y="3948589"/>
            <a:ext cx="404813" cy="39171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南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249" name="TextBox 56"/>
          <p:cNvSpPr txBox="1"/>
          <p:nvPr/>
        </p:nvSpPr>
        <p:spPr>
          <a:xfrm>
            <a:off x="3178731" y="2450783"/>
            <a:ext cx="404813" cy="39171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西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250" name="TextBox 57"/>
          <p:cNvSpPr txBox="1"/>
          <p:nvPr/>
        </p:nvSpPr>
        <p:spPr>
          <a:xfrm>
            <a:off x="5925503" y="2544843"/>
            <a:ext cx="407804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东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251" name="TextBox 58"/>
          <p:cNvSpPr txBox="1"/>
          <p:nvPr/>
        </p:nvSpPr>
        <p:spPr>
          <a:xfrm>
            <a:off x="4961097" y="3192542"/>
            <a:ext cx="811761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600km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252" name="TextBox 59"/>
          <p:cNvSpPr txBox="1"/>
          <p:nvPr/>
        </p:nvSpPr>
        <p:spPr>
          <a:xfrm>
            <a:off x="3313272" y="3392568"/>
            <a:ext cx="811761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100km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253" name="TextBox 60"/>
          <p:cNvSpPr txBox="1"/>
          <p:nvPr/>
        </p:nvSpPr>
        <p:spPr>
          <a:xfrm>
            <a:off x="5161121" y="2669858"/>
            <a:ext cx="671513" cy="39171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30°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254" name="弧形 20"/>
          <p:cNvSpPr/>
          <p:nvPr/>
        </p:nvSpPr>
        <p:spPr>
          <a:xfrm rot="3680620">
            <a:off x="4611053" y="2503170"/>
            <a:ext cx="514350" cy="514350"/>
          </a:xfrm>
          <a:custGeom>
            <a:avLst/>
            <a:gdLst/>
            <a:ahLst/>
            <a:cxnLst>
              <a:cxn ang="11796480">
                <a:pos x="491020" y="1253"/>
              </a:cxn>
              <a:cxn ang="17694720">
                <a:pos x="457200" y="457200"/>
              </a:cxn>
              <a:cxn ang="5898240">
                <a:pos x="880141" y="283554"/>
              </a:cxn>
            </a:cxnLst>
            <a:rect l="0" t="0" r="0" b="0"/>
            <a:pathLst>
              <a:path w="914400" h="914400" stroke="0">
                <a:moveTo>
                  <a:pt x="491020" y="1253"/>
                </a:moveTo>
                <a:cubicBezTo>
                  <a:pt x="667431" y="14185"/>
                  <a:pt x="815931" y="127067"/>
                  <a:pt x="880204" y="283392"/>
                </a:cubicBezTo>
                <a:lnTo>
                  <a:pt x="457200" y="457200"/>
                </a:lnTo>
                <a:close/>
              </a:path>
              <a:path w="914400" h="914400" fill="none">
                <a:moveTo>
                  <a:pt x="491020" y="1253"/>
                </a:moveTo>
                <a:cubicBezTo>
                  <a:pt x="667431" y="14185"/>
                  <a:pt x="815931" y="127067"/>
                  <a:pt x="880204" y="283392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1403" y="1567339"/>
            <a:ext cx="1089422" cy="1106091"/>
            <a:chOff x="3155" y="2420"/>
            <a:chExt cx="3050" cy="3097"/>
          </a:xfrm>
        </p:grpSpPr>
        <p:sp>
          <p:nvSpPr>
            <p:cNvPr id="10256" name="椭圆 39"/>
            <p:cNvSpPr/>
            <p:nvPr/>
          </p:nvSpPr>
          <p:spPr>
            <a:xfrm>
              <a:off x="4395" y="2807"/>
              <a:ext cx="112" cy="112"/>
            </a:xfrm>
            <a:prstGeom prst="ellipse">
              <a:avLst/>
            </a:prstGeom>
            <a:solidFill>
              <a:schemeClr val="tx1"/>
            </a:solidFill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 sz="21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0257" name="弧形 40"/>
            <p:cNvSpPr/>
            <p:nvPr/>
          </p:nvSpPr>
          <p:spPr>
            <a:xfrm rot="-2654330">
              <a:off x="5440" y="4767"/>
              <a:ext cx="765" cy="750"/>
            </a:xfrm>
            <a:custGeom>
              <a:avLst/>
              <a:gdLst/>
              <a:ahLst/>
              <a:cxnLst>
                <a:cxn ang="11796480">
                  <a:pos x="260504" y="627"/>
                </a:cxn>
                <a:cxn ang="17694720">
                  <a:pos x="242888" y="238125"/>
                </a:cxn>
                <a:cxn ang="5898240">
                  <a:pos x="466923" y="146143"/>
                </a:cxn>
              </a:cxnLst>
              <a:rect l="0" t="0" r="0" b="0"/>
              <a:pathLst>
                <a:path w="485775" h="476250" stroke="0">
                  <a:moveTo>
                    <a:pt x="260504" y="627"/>
                  </a:moveTo>
                  <a:cubicBezTo>
                    <a:pt x="353783" y="7199"/>
                    <a:pt x="432422" y="65338"/>
                    <a:pt x="466956" y="146061"/>
                  </a:cubicBezTo>
                  <a:lnTo>
                    <a:pt x="242888" y="238125"/>
                  </a:lnTo>
                  <a:close/>
                </a:path>
                <a:path w="485775" h="476250" fill="none">
                  <a:moveTo>
                    <a:pt x="260504" y="627"/>
                  </a:moveTo>
                  <a:cubicBezTo>
                    <a:pt x="353783" y="7199"/>
                    <a:pt x="432422" y="65338"/>
                    <a:pt x="466956" y="146061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pic>
          <p:nvPicPr>
            <p:cNvPr id="10258" name="直接连接符 3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262" y="4377"/>
              <a:ext cx="652" cy="106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59" name="直接连接符 3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780" y="3522"/>
              <a:ext cx="652" cy="106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60" name="直接连接符 3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152" y="2420"/>
              <a:ext cx="652" cy="10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1" name="TextBox 60"/>
            <p:cNvSpPr txBox="1"/>
            <p:nvPr/>
          </p:nvSpPr>
          <p:spPr>
            <a:xfrm rot="4146289">
              <a:off x="4376" y="3813"/>
              <a:ext cx="2025" cy="11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100" dirty="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30°</a:t>
              </a:r>
              <a:endPara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0262" name="TextBox 58"/>
            <p:cNvSpPr txBox="1"/>
            <p:nvPr/>
          </p:nvSpPr>
          <p:spPr>
            <a:xfrm>
              <a:off x="3360" y="4045"/>
              <a:ext cx="2402" cy="11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100" dirty="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200km</a:t>
              </a:r>
              <a:endPara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0263" name="TextBox 58"/>
            <p:cNvSpPr txBox="1"/>
            <p:nvPr/>
          </p:nvSpPr>
          <p:spPr>
            <a:xfrm>
              <a:off x="3155" y="2695"/>
              <a:ext cx="1648" cy="11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100" dirty="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B</a:t>
              </a:r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市</a:t>
              </a:r>
              <a:endPara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0265" name="TextBox 58"/>
          <p:cNvSpPr txBox="1"/>
          <p:nvPr/>
        </p:nvSpPr>
        <p:spPr>
          <a:xfrm>
            <a:off x="4601528" y="2342436"/>
            <a:ext cx="542456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市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572000" y="1136809"/>
            <a:ext cx="971550" cy="1527334"/>
            <a:chOff x="9600" y="2387"/>
            <a:chExt cx="2040" cy="3207"/>
          </a:xfrm>
        </p:grpSpPr>
        <p:sp>
          <p:nvSpPr>
            <p:cNvPr id="6" name="椭圆 5"/>
            <p:cNvSpPr/>
            <p:nvPr/>
          </p:nvSpPr>
          <p:spPr>
            <a:xfrm>
              <a:off x="9600" y="2680"/>
              <a:ext cx="119" cy="11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9660" y="2387"/>
              <a:ext cx="1980" cy="3207"/>
              <a:chOff x="5931" y="2387"/>
              <a:chExt cx="1980" cy="3207"/>
            </a:xfrm>
          </p:grpSpPr>
          <p:cxnSp>
            <p:nvCxnSpPr>
              <p:cNvPr id="4" name="直接连接符 3"/>
              <p:cNvCxnSpPr/>
              <p:nvPr/>
            </p:nvCxnSpPr>
            <p:spPr>
              <a:xfrm>
                <a:off x="5931" y="2726"/>
                <a:ext cx="0" cy="286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文本框 7"/>
              <p:cNvSpPr txBox="1"/>
              <p:nvPr/>
            </p:nvSpPr>
            <p:spPr>
              <a:xfrm>
                <a:off x="6044" y="2387"/>
                <a:ext cx="1867" cy="1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700" b="1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c</a:t>
                </a:r>
                <a:r>
                  <a:rPr lang="zh-CN" altLang="en-US" sz="2400" b="1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市</a:t>
                </a:r>
                <a:endPara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9773" y="3260"/>
              <a:ext cx="1867" cy="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300km</a:t>
              </a:r>
              <a:endParaRPr lang="zh-CN" altLang="en-US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Box 34"/>
          <p:cNvSpPr txBox="1"/>
          <p:nvPr/>
        </p:nvSpPr>
        <p:spPr>
          <a:xfrm>
            <a:off x="1620203" y="1082993"/>
            <a:ext cx="2331244" cy="131564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台风到达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市后，移动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速度变为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40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千米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时，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几小时后到达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市？</a:t>
            </a:r>
            <a:endParaRPr lang="zh-CN" altLang="en-US" sz="1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170" name="圆角矩形标注 44"/>
          <p:cNvSpPr/>
          <p:nvPr/>
        </p:nvSpPr>
        <p:spPr>
          <a:xfrm>
            <a:off x="1510189" y="1082992"/>
            <a:ext cx="2411016" cy="1339454"/>
          </a:xfrm>
          <a:prstGeom prst="wedgeRoundRectCallout">
            <a:avLst>
              <a:gd name="adj1" fmla="val -4454"/>
              <a:gd name="adj2" fmla="val 77069"/>
              <a:gd name="adj3" fmla="val 16667"/>
            </a:avLst>
          </a:prstGeom>
          <a:noFill/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en-US" sz="18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7171" name="Picture 31" descr="E:\2017秋上·黄倩\其他\人\海豚.jpg海豚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40280" y="2769632"/>
            <a:ext cx="1119188" cy="136088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4556046" y="2059543"/>
            <a:ext cx="3284934" cy="10287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 </a:t>
            </a:r>
            <a:r>
              <a:rPr lang="zh-CN" altLang="en-US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 </a:t>
            </a:r>
            <a:r>
              <a:rPr lang="en-US" altLang="zh-CN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40 = 5</a:t>
            </a:r>
            <a:r>
              <a:rPr lang="zh-CN" altLang="en-US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（小时）</a:t>
            </a:r>
            <a:endParaRPr lang="zh-CN" altLang="en-US" sz="21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21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答：台风</a:t>
            </a:r>
            <a:r>
              <a:rPr lang="en-US" altLang="zh-CN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en-US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小时候到达</a:t>
            </a:r>
            <a:r>
              <a:rPr lang="en-US" altLang="zh-CN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en-US" sz="2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市。</a:t>
            </a:r>
            <a:endParaRPr lang="zh-CN" altLang="en-US" sz="21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7184" name="组合 41"/>
          <p:cNvGrpSpPr/>
          <p:nvPr/>
        </p:nvGrpSpPr>
        <p:grpSpPr>
          <a:xfrm>
            <a:off x="4571762" y="1216822"/>
            <a:ext cx="1771388" cy="461487"/>
            <a:chOff x="1220" y="5369"/>
            <a:chExt cx="3720" cy="969"/>
          </a:xfrm>
        </p:grpSpPr>
        <p:sp>
          <p:nvSpPr>
            <p:cNvPr id="43" name="TextBox 3"/>
            <p:cNvSpPr txBox="1"/>
            <p:nvPr/>
          </p:nvSpPr>
          <p:spPr>
            <a:xfrm>
              <a:off x="1221" y="5369"/>
              <a:ext cx="3719" cy="969"/>
            </a:xfrm>
            <a:prstGeom prst="rect">
              <a:avLst/>
            </a:prstGeom>
            <a:solidFill>
              <a:srgbClr val="FFFF00">
                <a:alpha val="41000"/>
              </a:srgbClr>
            </a:solidFill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400" noProof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</a:t>
              </a:r>
              <a:r>
                <a:rPr lang="zh-CN" altLang="en-US" sz="2400" b="1" noProof="1">
                  <a:solidFill>
                    <a:srgbClr val="00B0F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规范解答</a:t>
              </a:r>
              <a:endParaRPr lang="zh-CN" altLang="en-US" sz="2400" b="1" noProof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4" name="缺角矩形 43"/>
            <p:cNvSpPr/>
            <p:nvPr/>
          </p:nvSpPr>
          <p:spPr>
            <a:xfrm>
              <a:off x="1220" y="5659"/>
              <a:ext cx="340" cy="340"/>
            </a:xfrm>
            <a:prstGeom prst="plaqu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264263" y="291748"/>
            <a:ext cx="15848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互动新授</a:t>
            </a:r>
            <a:endParaRPr lang="zh-CN" altLang="en-US" sz="21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diagram20194715_1*i*11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45"/>
  <p:tag name="KSO_WM_UNIT_COLOR_SCHEME_PARENT_PAGE" val="0_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diagram20194715_1*i*12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46"/>
  <p:tag name="KSO_WM_UNIT_COLOR_SCHEME_PARENT_PAGE" val="0_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3"/>
  <p:tag name="KSO_WM_UNIT_ID" val="diagram20194715_1*i*13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48"/>
  <p:tag name="KSO_WM_UNIT_COLOR_SCHEME_PARENT_PAGE" val="0_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4"/>
  <p:tag name="KSO_WM_UNIT_ID" val="diagram20194715_1*i*14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50"/>
  <p:tag name="KSO_WM_UNIT_COLOR_SCHEME_PARENT_PAGE" val="0_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5"/>
  <p:tag name="KSO_WM_UNIT_ID" val="diagram20194715_1*i*15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51"/>
  <p:tag name="KSO_WM_UNIT_COLOR_SCHEME_PARENT_PAGE" val="0_1"/>
</p:tagLst>
</file>

<file path=ppt/tags/tag15.xml><?xml version="1.0" encoding="utf-8"?>
<p:tagLst xmlns:p="http://schemas.openxmlformats.org/presentationml/2006/main">
  <p:tag name="KSO_WM_SLIDE_ID" val="diagram20194715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715"/>
  <p:tag name="KSO_WM_SLIDE_LAYOUT" val="f"/>
  <p:tag name="KSO_WM_SLIDE_LAYOUT_CNT" val="1"/>
  <p:tag name="KSO_WM_SLIDE_TYPE" val="text"/>
  <p:tag name="KSO_WM_SLIDE_SUBTYPE" val="pureTxt"/>
  <p:tag name="KSO_WM_SLIDE_SIZE" val="960*540"/>
  <p:tag name="KSO_WM_SLIDE_POSITION" val="0*0"/>
  <p:tag name="KSO_WM_SLIDE_COLORSCHEME_VERSION" val="3.2"/>
  <p:tag name="KSO_WM_TEMPLATE_SUBCATEGORY" val="0"/>
</p:tagLst>
</file>

<file path=ppt/tags/tag16.xml><?xml version="1.0" encoding="utf-8"?>
<p:tagLst xmlns:p="http://schemas.openxmlformats.org/presentationml/2006/main">
  <p:tag name="KSO_WM_UNIT_INDEX" val="1_1"/>
  <p:tag name="KSO_WM_UNIT_CLEAR" val="1"/>
  <p:tag name="KSO_WM_UNIT_LAYERLEVEL" val="1_1"/>
  <p:tag name="KSO_WM_TAG_VERSION" val="1.0"/>
  <p:tag name="KSO_WM_BEAUTIFY_FLAG" val="#wm#"/>
  <p:tag name="KSO_WM_UNIT_TYPE" val="i"/>
  <p:tag name="KSO_WM_UNIT_ID" val="150995200*i*0"/>
  <p:tag name="KSO_WM_TEMPLATE_CATEGORY" val="diagram"/>
  <p:tag name="KSO_WM_TEMPLATE_INDEX" val="169078"/>
</p:tagLst>
</file>

<file path=ppt/tags/tag17.xml><?xml version="1.0" encoding="utf-8"?>
<p:tagLst xmlns:p="http://schemas.openxmlformats.org/presentationml/2006/main">
  <p:tag name="KSO_WM_TEMPLATE_CATEGORY" val="diagram"/>
  <p:tag name="KSO_WM_TEMPLATE_INDEX" val="169078"/>
  <p:tag name="KSO_WM_UNIT_TYPE" val="d"/>
  <p:tag name="KSO_WM_UNIT_INDEX" val="1"/>
  <p:tag name="KSO_WM_UNIT_ID" val="256*d*1"/>
  <p:tag name="KSO_WM_UNIT_CLEAR" val="0"/>
  <p:tag name="KSO_WM_UNIT_LAYERLEVEL" val="1"/>
  <p:tag name="KSO_WM_UNIT_VALUE" val="1027*668"/>
  <p:tag name="KSO_WM_UNIT_HIGHLIGHT" val="0"/>
  <p:tag name="KSO_WM_UNIT_COMPATIBLE" val="0"/>
  <p:tag name="KSO_WM_BEAUTIFY_FLAG" val="#wm#"/>
  <p:tag name="KSO_WM_TAG_VERSION" val="1.0"/>
</p:tagLst>
</file>

<file path=ppt/tags/tag18.xml><?xml version="1.0" encoding="utf-8"?>
<p:tagLst xmlns:p="http://schemas.openxmlformats.org/presentationml/2006/main">
  <p:tag name="KSO_WM_UNIT_INDEX" val="1_3"/>
  <p:tag name="KSO_WM_UNIT_CLEAR" val="1"/>
  <p:tag name="KSO_WM_UNIT_LAYERLEVEL" val="1_1"/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78"/>
</p:tagLst>
</file>

<file path=ppt/tags/tag19.xml><?xml version="1.0" encoding="utf-8"?>
<p:tagLst xmlns:p="http://schemas.openxmlformats.org/presentationml/2006/main">
  <p:tag name="KSO_WM_SLIDE_ID" val="150995200"/>
  <p:tag name="KSO_WM_SLIDE_ITEM_CNT" val="4"/>
  <p:tag name="KSO_WM_SLIDE_INDEX" val="1"/>
  <p:tag name="KSO_WM_TAG_VERSION" val="1.0"/>
  <p:tag name="KSO_WM_BEAUTIFY_FLAG" val="#wm#"/>
  <p:tag name="KSO_WM_TEMPLATE_CATEGORY" val="diagram"/>
  <p:tag name="KSO_WM_TEMPLATE_INDEX" val="169078"/>
  <p:tag name="KSO_WM_SLIDE_LAYOUT" val="a_f_d"/>
  <p:tag name="KSO_WM_SLIDE_LAYOUT_CNT" val="1_2_2"/>
  <p:tag name="KSO_WM_SLIDE_TYPE" val="text"/>
  <p:tag name="KSO_WM_SLIDE_SUBTYPE" val="pureTxt"/>
  <p:tag name="KSO_WM_SLIDE_SIZE" val="810*323"/>
  <p:tag name="KSO_WM_SLIDE_POSITION" val="105*130"/>
  <p:tag name="KSO_WM_SLIDE_COLORSCHEME_VERSION" val="3.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194715_1*i*2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52"/>
  <p:tag name="KSO_WM_UNIT_COLOR_SCHEME_PARENT_PAGE" val="0_1"/>
</p:tagLst>
</file>

<file path=ppt/tags/tag20.xml><?xml version="1.0" encoding="utf-8"?>
<p:tagLst xmlns:p="http://schemas.openxmlformats.org/presentationml/2006/main">
  <p:tag name="KSO_WM_UNIT_INDEX" val="1_1"/>
  <p:tag name="KSO_WM_UNIT_CLEAR" val="1"/>
  <p:tag name="KSO_WM_UNIT_LAYERLEVEL" val="1_1"/>
  <p:tag name="KSO_WM_TAG_VERSION" val="1.0"/>
  <p:tag name="KSO_WM_BEAUTIFY_FLAG" val="#wm#"/>
  <p:tag name="KSO_WM_UNIT_TYPE" val="i"/>
  <p:tag name="KSO_WM_UNIT_ID" val="150995200*i*0"/>
  <p:tag name="KSO_WM_TEMPLATE_CATEGORY" val="diagram"/>
  <p:tag name="KSO_WM_TEMPLATE_INDEX" val="169078"/>
</p:tagLst>
</file>

<file path=ppt/tags/tag21.xml><?xml version="1.0" encoding="utf-8"?>
<p:tagLst xmlns:p="http://schemas.openxmlformats.org/presentationml/2006/main">
  <p:tag name="KSO_WM_UNIT_INDEX" val="1_2"/>
  <p:tag name="KSO_WM_UNIT_CLEAR" val="1"/>
  <p:tag name="KSO_WM_UNIT_LAYERLEVEL" val="1_1"/>
  <p:tag name="KSO_WM_TAG_VERSION" val="1.0"/>
  <p:tag name="KSO_WM_BEAUTIFY_FLAG" val="#wm#"/>
  <p:tag name="KSO_WM_UNIT_TYPE" val="i"/>
  <p:tag name="KSO_WM_UNIT_ID" val="150995200*i*1"/>
  <p:tag name="KSO_WM_TEMPLATE_CATEGORY" val="diagram"/>
  <p:tag name="KSO_WM_TEMPLATE_INDEX" val="169078"/>
</p:tagLst>
</file>

<file path=ppt/tags/tag22.xml><?xml version="1.0" encoding="utf-8"?>
<p:tagLst xmlns:p="http://schemas.openxmlformats.org/presentationml/2006/main">
  <p:tag name="KSO_WM_TEMPLATE_CATEGORY" val="diagram"/>
  <p:tag name="KSO_WM_TEMPLATE_INDEX" val="169078"/>
  <p:tag name="KSO_WM_UNIT_TYPE" val="d"/>
  <p:tag name="KSO_WM_UNIT_INDEX" val="2"/>
  <p:tag name="KSO_WM_UNIT_ID" val="256*d*2"/>
  <p:tag name="KSO_WM_UNIT_CLEAR" val="0"/>
  <p:tag name="KSO_WM_UNIT_LAYERLEVEL" val="1"/>
  <p:tag name="KSO_WM_UNIT_VALUE" val="1027*668"/>
  <p:tag name="KSO_WM_UNIT_HIGHLIGHT" val="0"/>
  <p:tag name="KSO_WM_UNIT_COMPATIBLE" val="0"/>
  <p:tag name="KSO_WM_BEAUTIFY_FLAG" val="#wm#"/>
  <p:tag name="KSO_WM_TAG_VERSION" val="1.0"/>
</p:tagLst>
</file>

<file path=ppt/tags/tag23.xml><?xml version="1.0" encoding="utf-8"?>
<p:tagLst xmlns:p="http://schemas.openxmlformats.org/presentationml/2006/main">
  <p:tag name="KSO_WM_TEMPLATE_CATEGORY" val="diagram"/>
  <p:tag name="KSO_WM_TEMPLATE_INDEX" val="169078"/>
  <p:tag name="KSO_WM_UNIT_TYPE" val="f"/>
  <p:tag name="KSO_WM_UNIT_INDEX" val="1"/>
  <p:tag name="KSO_WM_UNIT_ID" val="256*f*1"/>
  <p:tag name="KSO_WM_UNIT_CLEAR" val="1"/>
  <p:tag name="KSO_WM_UNIT_LAYERLEVEL" val="1"/>
  <p:tag name="KSO_WM_UNIT_VALUE" val="80"/>
  <p:tag name="KSO_WM_UNIT_HIGHLIGHT" val="0"/>
  <p:tag name="KSO_WM_UNIT_COMPATIBLE" val="0"/>
  <p:tag name="KSO_WM_UNIT_PRESET_TEXT_INDEX" val="3"/>
  <p:tag name="KSO_WM_UNIT_PRESET_TEXT_LEN" val="54"/>
  <p:tag name="KSO_WM_BEAUTIFY_FLAG" val="#wm#"/>
  <p:tag name="KSO_WM_TAG_VERSION" val="1.0"/>
</p:tagLst>
</file>

<file path=ppt/tags/tag24.xml><?xml version="1.0" encoding="utf-8"?>
<p:tagLst xmlns:p="http://schemas.openxmlformats.org/presentationml/2006/main">
  <p:tag name="KSO_WM_UNIT_INDEX" val="1_6"/>
  <p:tag name="KSO_WM_UNIT_CLEAR" val="1"/>
  <p:tag name="KSO_WM_UNIT_LAYERLEVEL" val="1_1"/>
  <p:tag name="KSO_WM_TAG_VERSION" val="1.0"/>
  <p:tag name="KSO_WM_BEAUTIFY_FLAG" val="#wm#"/>
  <p:tag name="KSO_WM_UNIT_TYPE" val="i"/>
  <p:tag name="KSO_WM_UNIT_ID" val="150995200*i*8"/>
  <p:tag name="KSO_WM_TEMPLATE_CATEGORY" val="diagram"/>
  <p:tag name="KSO_WM_TEMPLATE_INDEX" val="169078"/>
</p:tagLst>
</file>

<file path=ppt/tags/tag25.xml><?xml version="1.0" encoding="utf-8"?>
<p:tagLst xmlns:p="http://schemas.openxmlformats.org/presentationml/2006/main">
  <p:tag name="KSO_WM_TEMPLATE_CATEGORY" val="diagram"/>
  <p:tag name="KSO_WM_TEMPLATE_INDEX" val="169078"/>
  <p:tag name="KSO_WM_UNIT_TYPE" val="a"/>
  <p:tag name="KSO_WM_UNIT_INDEX" val="1"/>
  <p:tag name="KSO_WM_UNIT_ID" val="256*a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BEAUTIFY_FLAG" val="#wm#"/>
  <p:tag name="KSO_WM_UNIT_PRESET_TEXT_INDEX" val="3"/>
  <p:tag name="KSO_WM_UNIT_PRESET_TEXT_LEN" val="17"/>
  <p:tag name="KSO_WM_TAG_VERSION" val="1.0"/>
</p:tagLst>
</file>

<file path=ppt/tags/tag26.xml><?xml version="1.0" encoding="utf-8"?>
<p:tagLst xmlns:p="http://schemas.openxmlformats.org/presentationml/2006/main">
  <p:tag name="KSO_WM_SLIDE_ID" val="150995200"/>
  <p:tag name="KSO_WM_SLIDE_ITEM_CNT" val="4"/>
  <p:tag name="KSO_WM_SLIDE_INDEX" val="1"/>
  <p:tag name="KSO_WM_TAG_VERSION" val="1.0"/>
  <p:tag name="KSO_WM_BEAUTIFY_FLAG" val="#wm#"/>
  <p:tag name="KSO_WM_TEMPLATE_CATEGORY" val="diagram"/>
  <p:tag name="KSO_WM_TEMPLATE_INDEX" val="169078"/>
  <p:tag name="KSO_WM_SLIDE_LAYOUT" val="a_f_d"/>
  <p:tag name="KSO_WM_SLIDE_LAYOUT_CNT" val="1_2_2"/>
  <p:tag name="KSO_WM_SLIDE_TYPE" val="text"/>
  <p:tag name="KSO_WM_SLIDE_SUBTYPE" val="pureTxt"/>
  <p:tag name="KSO_WM_SLIDE_SIZE" val="810*323"/>
  <p:tag name="KSO_WM_SLIDE_POSITION" val="105*130"/>
  <p:tag name="KSO_WM_SLIDE_COLORSCHEME_VERSION" val="3.2"/>
</p:tagLst>
</file>

<file path=ppt/tags/tag27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28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29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194715_1*i*3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44"/>
  <p:tag name="KSO_WM_UNIT_COLOR_SCHEME_PARENT_PAGE" val="0_1"/>
</p:tagLst>
</file>

<file path=ppt/tags/tag30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31.xml><?xml version="1.0" encoding="utf-8"?>
<p:tagLst xmlns:p="http://schemas.openxmlformats.org/presentationml/2006/main">
  <p:tag name="KSO_WM_SLIDE_ID" val="diagram20194601_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19460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LIDE_COLORSCHEME_VERSION" val="3.2"/>
</p:tagLst>
</file>

<file path=ppt/tags/tag32.xml><?xml version="1.0" encoding="utf-8"?>
<p:tagLst xmlns:p="http://schemas.openxmlformats.org/presentationml/2006/main"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194715_1*i*4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39"/>
  <p:tag name="KSO_WM_UNIT_COLOR_SCHEME_PARENT_PAGE" val="0_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194715_1*i*5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47"/>
  <p:tag name="KSO_WM_UNIT_COLOR_SCHEME_PARENT_PAGE" val="0_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194715_1*i*6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37"/>
  <p:tag name="KSO_WM_UNIT_COLOR_SCHEME_PARENT_PAGE" val="0_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194715_1*i*7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36"/>
  <p:tag name="KSO_WM_UNIT_COLOR_SCHEME_PARENT_PAGE" val="0_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194715_1*i*9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28"/>
  <p:tag name="KSO_WM_UNIT_COLOR_SCHEME_PARENT_PAGE" val="0_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194715_1*i*10"/>
  <p:tag name="KSO_WM_TEMPLATE_CATEGORY" val="diagram"/>
  <p:tag name="KSO_WM_TEMPLATE_INDEX" val="20194715"/>
  <p:tag name="KSO_WM_UNIT_LAYERLEVEL" val="1"/>
  <p:tag name="KSO_WM_TAG_VERSION" val="1.0"/>
  <p:tag name="KSO_WM_BEAUTIFY_FLAG" val="#wm#"/>
  <p:tag name="KSO_WM_UNIT_COLOR_SCHEME_SHAPE_ID" val="29"/>
  <p:tag name="KSO_WM_UNIT_COLOR_SCHEME_PARENT_PAGE" val="0_1"/>
</p:tagLst>
</file>

<file path=ppt/theme/theme1.xml><?xml version="1.0" encoding="utf-8"?>
<a:theme xmlns:a="http://schemas.openxmlformats.org/drawingml/2006/main" name="第一PPT模板网-WWW.1PPT.COM">
  <a:themeElements>
    <a:clrScheme name="自定义 3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59F18"/>
      </a:accent1>
      <a:accent2>
        <a:srgbClr val="6DC01A"/>
      </a:accent2>
      <a:accent3>
        <a:srgbClr val="5EB408"/>
      </a:accent3>
      <a:accent4>
        <a:srgbClr val="8BBD1D"/>
      </a:accent4>
      <a:accent5>
        <a:srgbClr val="8ABF13"/>
      </a:accent5>
      <a:accent6>
        <a:srgbClr val="ACEB0F"/>
      </a:accent6>
      <a:hlink>
        <a:srgbClr val="000000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666</Words>
  <Application>WPS 演示</Application>
  <PresentationFormat>全屏显示(16:9)</PresentationFormat>
  <Paragraphs>142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华文楷体</vt:lpstr>
      <vt:lpstr>微软雅黑</vt:lpstr>
      <vt:lpstr>黑体</vt:lpstr>
      <vt:lpstr>Arial</vt:lpstr>
      <vt:lpstr>Arial Unicode MS</vt:lpstr>
      <vt:lpstr>等线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122</cp:revision>
  <dcterms:created xsi:type="dcterms:W3CDTF">2018-01-10T07:31:00Z</dcterms:created>
  <dcterms:modified xsi:type="dcterms:W3CDTF">2023-10-29T07:47:46Z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2FCE1EF7B22C4D8FAAF29DF7AB5A138E_12</vt:lpwstr>
  </property>
</Properties>
</file>