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6"/>
  </p:handoutMasterIdLst>
  <p:sldIdLst>
    <p:sldId id="329" r:id="rId3"/>
    <p:sldId id="293" r:id="rId4"/>
    <p:sldId id="547" r:id="rId6"/>
    <p:sldId id="295" r:id="rId7"/>
    <p:sldId id="544" r:id="rId8"/>
    <p:sldId id="543" r:id="rId9"/>
    <p:sldId id="526" r:id="rId10"/>
    <p:sldId id="527" r:id="rId11"/>
    <p:sldId id="529" r:id="rId12"/>
    <p:sldId id="530" r:id="rId13"/>
    <p:sldId id="528" r:id="rId14"/>
    <p:sldId id="292" r:id="rId15"/>
  </p:sldIdLst>
  <p:sldSz cx="9144000" cy="5143500" type="screen16x9"/>
  <p:notesSz cx="6858000" cy="9144000"/>
  <p:custDataLst>
    <p:tags r:id="rId2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 userDrawn="1">
          <p15:clr>
            <a:srgbClr val="A4A3A4"/>
          </p15:clr>
        </p15:guide>
        <p15:guide id="2" orient="horz" pos="2472" userDrawn="1">
          <p15:clr>
            <a:srgbClr val="A4A3A4"/>
          </p15:clr>
        </p15:guide>
        <p15:guide id="3" orient="horz" pos="812" userDrawn="1">
          <p15:clr>
            <a:srgbClr val="A4A3A4"/>
          </p15:clr>
        </p15:guide>
        <p15:guide id="4" pos="2804" userDrawn="1">
          <p15:clr>
            <a:srgbClr val="A4A3A4"/>
          </p15:clr>
        </p15:guide>
        <p15:guide id="5" pos="665" userDrawn="1">
          <p15:clr>
            <a:srgbClr val="A4A3A4"/>
          </p15:clr>
        </p15:guide>
        <p15:guide id="6" pos="51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D3939"/>
    <a:srgbClr val="A84444"/>
    <a:srgbClr val="F9F88C"/>
    <a:srgbClr val="7A3551"/>
    <a:srgbClr val="F1FC72"/>
    <a:srgbClr val="EEC920"/>
    <a:srgbClr val="DE0023"/>
    <a:srgbClr val="FF9B01"/>
    <a:srgbClr val="1777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14" autoAdjust="0"/>
  </p:normalViewPr>
  <p:slideViewPr>
    <p:cSldViewPr snapToGrid="0" showGuides="1">
      <p:cViewPr varScale="1">
        <p:scale>
          <a:sx n="106" d="100"/>
          <a:sy n="106" d="100"/>
        </p:scale>
        <p:origin x="-102" y="-702"/>
      </p:cViewPr>
      <p:guideLst>
        <p:guide orient="horz" pos="1626"/>
        <p:guide orient="horz" pos="2472"/>
        <p:guide orient="horz" pos="812"/>
        <p:guide pos="2804"/>
        <p:guide pos="665"/>
        <p:guide pos="51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7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CC37E846-C89D-4742-8455-2264ABF165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 userDrawn="1"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" y="176732"/>
            <a:ext cx="337457" cy="567004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 rotWithShape="1">
          <a:blip r:embed="rId3" cstate="email"/>
          <a:srcRect l="-1" r="-801"/>
          <a:stretch>
            <a:fillRect/>
          </a:stretch>
        </p:blipFill>
        <p:spPr>
          <a:xfrm>
            <a:off x="-405580" y="4145880"/>
            <a:ext cx="9723752" cy="997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5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6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0" Type="http://schemas.openxmlformats.org/officeDocument/2006/relationships/notesSlide" Target="../notesSlides/notesSlide3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0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1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2.xml"/><Relationship Id="rId2" Type="http://schemas.openxmlformats.org/officeDocument/2006/relationships/image" Target="../media/image7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3.xml"/><Relationship Id="rId2" Type="http://schemas.openxmlformats.org/officeDocument/2006/relationships/image" Target="../media/image7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 descr="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2201" y="1217183"/>
            <a:ext cx="3771900" cy="2606040"/>
          </a:xfrm>
          <a:prstGeom prst="rect">
            <a:avLst/>
          </a:prstGeom>
        </p:spPr>
      </p:pic>
      <p:sp>
        <p:nvSpPr>
          <p:cNvPr id="39" name="Rectangle 32"/>
          <p:cNvSpPr/>
          <p:nvPr/>
        </p:nvSpPr>
        <p:spPr>
          <a:xfrm>
            <a:off x="0" y="3738281"/>
            <a:ext cx="9144000" cy="14052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9976" y="90341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第二章  位置与方向</a:t>
            </a:r>
            <a:endParaRPr lang="zh-CN" altLang="en-US" sz="3200" b="1" dirty="0">
              <a:solidFill>
                <a:schemeClr val="accent5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路</a:t>
            </a:r>
            <a:r>
              <a:rPr lang="zh-CN" altLang="en-US" sz="48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线</a:t>
            </a:r>
            <a:r>
              <a:rPr lang="zh-CN" altLang="en-US" sz="4800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图</a:t>
            </a:r>
            <a:endParaRPr lang="zh-CN" altLang="en-US" sz="48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10" name="表格 21609"/>
          <p:cNvGraphicFramePr/>
          <p:nvPr/>
        </p:nvGraphicFramePr>
        <p:xfrm>
          <a:off x="2147650" y="1436846"/>
          <a:ext cx="4893469" cy="2228856"/>
        </p:xfrm>
        <a:graphic>
          <a:graphicData uri="http://schemas.openxmlformats.org/drawingml/2006/table">
            <a:tbl>
              <a:tblPr/>
              <a:tblGrid>
                <a:gridCol w="1504950"/>
                <a:gridCol w="1286828"/>
                <a:gridCol w="1040606"/>
                <a:gridCol w="1061085"/>
              </a:tblGrid>
              <a:tr h="371475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方向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路程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时间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家→商场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1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分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商场→书店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1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7</a:t>
                      </a: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分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书店→商场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1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8</a:t>
                      </a: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分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商场→家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zh-CN" sz="21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18</a:t>
                      </a: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分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1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全程</a:t>
                      </a:r>
                      <a:endParaRPr lang="zh-CN" altLang="en-US" sz="21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 w="12700" cap="rnd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1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11" name="文本框 21610"/>
          <p:cNvSpPr txBox="1"/>
          <p:nvPr/>
        </p:nvSpPr>
        <p:spPr>
          <a:xfrm>
            <a:off x="3651409" y="1839278"/>
            <a:ext cx="1571625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西偏北</a:t>
            </a: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30°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2" name="文本框 21611"/>
          <p:cNvSpPr txBox="1"/>
          <p:nvPr/>
        </p:nvSpPr>
        <p:spPr>
          <a:xfrm>
            <a:off x="4998007" y="1839278"/>
            <a:ext cx="1172765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1000m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3" name="文本框 21612"/>
          <p:cNvSpPr txBox="1"/>
          <p:nvPr/>
        </p:nvSpPr>
        <p:spPr>
          <a:xfrm>
            <a:off x="3651409" y="2242900"/>
            <a:ext cx="1669256" cy="3917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西偏南</a:t>
            </a: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45°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4" name="文本框 21613"/>
          <p:cNvSpPr txBox="1"/>
          <p:nvPr/>
        </p:nvSpPr>
        <p:spPr>
          <a:xfrm>
            <a:off x="4998006" y="2186940"/>
            <a:ext cx="841772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400m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5" name="文本框 21614"/>
          <p:cNvSpPr txBox="1"/>
          <p:nvPr/>
        </p:nvSpPr>
        <p:spPr>
          <a:xfrm>
            <a:off x="3627596" y="2570321"/>
            <a:ext cx="1714500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东偏北</a:t>
            </a: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45°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6" name="文本框 21615"/>
          <p:cNvSpPr txBox="1"/>
          <p:nvPr/>
        </p:nvSpPr>
        <p:spPr>
          <a:xfrm>
            <a:off x="3651409" y="2950132"/>
            <a:ext cx="1544241" cy="3917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东偏南</a:t>
            </a: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30°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7" name="文本框 21616"/>
          <p:cNvSpPr txBox="1"/>
          <p:nvPr/>
        </p:nvSpPr>
        <p:spPr>
          <a:xfrm>
            <a:off x="4998006" y="2553653"/>
            <a:ext cx="976313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400m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8" name="文本框 21617"/>
          <p:cNvSpPr txBox="1"/>
          <p:nvPr/>
        </p:nvSpPr>
        <p:spPr>
          <a:xfrm>
            <a:off x="4989671" y="2909650"/>
            <a:ext cx="1125141" cy="3917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1000m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19" name="文本框 21618"/>
          <p:cNvSpPr txBox="1"/>
          <p:nvPr/>
        </p:nvSpPr>
        <p:spPr>
          <a:xfrm>
            <a:off x="4998006" y="3295413"/>
            <a:ext cx="1023938" cy="3917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2800m</a:t>
            </a:r>
            <a:endParaRPr lang="en-US" altLang="zh-CN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620" name="文本框 21619"/>
          <p:cNvSpPr txBox="1"/>
          <p:nvPr/>
        </p:nvSpPr>
        <p:spPr>
          <a:xfrm>
            <a:off x="6174344" y="3310890"/>
            <a:ext cx="770334" cy="39171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48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分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" name="图片 2" descr="67aa7594407e2c0c67144b9aaddbf76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AFAFA">
                  <a:alpha val="100000"/>
                </a:srgbClr>
              </a:clrFrom>
              <a:clrTo>
                <a:srgbClr val="FAFAF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9570" y="14764"/>
            <a:ext cx="1147763" cy="136779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270931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巩固扩展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11" grpId="0"/>
      <p:bldP spid="21612" grpId="0"/>
      <p:bldP spid="21613" grpId="0"/>
      <p:bldP spid="21614" grpId="0"/>
      <p:bldP spid="21615" grpId="0"/>
      <p:bldP spid="21616" grpId="0"/>
      <p:bldP spid="21617" grpId="0"/>
      <p:bldP spid="21618" grpId="0"/>
      <p:bldP spid="21619" grpId="0"/>
      <p:bldP spid="216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2"/>
          <p:cNvSpPr txBox="1"/>
          <p:nvPr/>
        </p:nvSpPr>
        <p:spPr>
          <a:xfrm>
            <a:off x="1765459" y="1461136"/>
            <a:ext cx="5640229" cy="2284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小结：描述路线图时，要先按行驶的路线确定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每一个观测点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，然后以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每一个观测点为参照物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，再描述到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下一个目标行驶的方向和路程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4" name="图片 3" descr="u=2709056877,1194166068&amp;fm=27&amp;gp=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6639" y="8573"/>
            <a:ext cx="1740218" cy="13054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4263" y="291748"/>
            <a:ext cx="1584809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课堂小结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2003" y="33982"/>
            <a:ext cx="7659995" cy="5119079"/>
            <a:chOff x="989337" y="45308"/>
            <a:chExt cx="10213326" cy="6825439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989337" y="45308"/>
              <a:ext cx="10213326" cy="6825439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2461729" y="2785625"/>
              <a:ext cx="7771459" cy="1231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spc="-113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谢谢</a:t>
              </a:r>
              <a:r>
                <a:rPr lang="zh-CN" altLang="en-US" sz="5400" b="1" spc="-113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观看</a:t>
              </a:r>
              <a:endParaRPr lang="zh-CN" altLang="en-US" sz="5400" b="1" spc="-113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课前准备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1801" y="840012"/>
            <a:ext cx="182261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学习目标</a:t>
            </a:r>
            <a:endParaRPr lang="zh-CN" altLang="en-US" sz="21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7329" y="1382554"/>
            <a:ext cx="6037898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1.巩固确定物体位置的方法，掌握描述路线的方法和画路线图的步骤。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87329" y="2309336"/>
            <a:ext cx="6627495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2.积极参与交流讨论，培养合作意识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87329" y="3038475"/>
            <a:ext cx="497252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3.通过练习感受数学知识的价值。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 descr="24680882_085139176612_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45267" y="0"/>
            <a:ext cx="1298734" cy="15363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14121" y="304724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教学内容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140493" y="1792073"/>
            <a:ext cx="938213" cy="866775"/>
            <a:chOff x="990159" y="1862891"/>
            <a:chExt cx="1250951" cy="1155700"/>
          </a:xfrm>
        </p:grpSpPr>
        <p:sp>
          <p:nvSpPr>
            <p:cNvPr id="77" name="Freeform 6"/>
            <p:cNvSpPr/>
            <p:nvPr/>
          </p:nvSpPr>
          <p:spPr bwMode="auto">
            <a:xfrm rot="1800000">
              <a:off x="990159" y="1862891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1085500" y="1950144"/>
              <a:ext cx="1060270" cy="981196"/>
              <a:chOff x="1085500" y="1950144"/>
              <a:chExt cx="1060270" cy="981196"/>
            </a:xfrm>
          </p:grpSpPr>
          <p:sp>
            <p:nvSpPr>
              <p:cNvPr id="79" name="Freeform 7"/>
              <p:cNvSpPr/>
              <p:nvPr/>
            </p:nvSpPr>
            <p:spPr bwMode="auto">
              <a:xfrm rot="1800000">
                <a:off x="1085500" y="1950144"/>
                <a:ext cx="1060270" cy="981196"/>
              </a:xfrm>
              <a:custGeom>
                <a:avLst/>
                <a:gdLst>
                  <a:gd name="T0" fmla="*/ 1297 w 2136"/>
                  <a:gd name="T1" fmla="*/ 1868 h 1968"/>
                  <a:gd name="T2" fmla="*/ 1068 w 2136"/>
                  <a:gd name="T3" fmla="*/ 1815 h 1968"/>
                  <a:gd name="T4" fmla="*/ 839 w 2136"/>
                  <a:gd name="T5" fmla="*/ 1868 h 1968"/>
                  <a:gd name="T6" fmla="*/ 415 w 2136"/>
                  <a:gd name="T7" fmla="*/ 1620 h 1968"/>
                  <a:gd name="T8" fmla="*/ 347 w 2136"/>
                  <a:gd name="T9" fmla="*/ 1399 h 1968"/>
                  <a:gd name="T10" fmla="*/ 189 w 2136"/>
                  <a:gd name="T11" fmla="*/ 1229 h 1968"/>
                  <a:gd name="T12" fmla="*/ 189 w 2136"/>
                  <a:gd name="T13" fmla="*/ 736 h 1968"/>
                  <a:gd name="T14" fmla="*/ 347 w 2136"/>
                  <a:gd name="T15" fmla="*/ 566 h 1968"/>
                  <a:gd name="T16" fmla="*/ 415 w 2136"/>
                  <a:gd name="T17" fmla="*/ 345 h 1968"/>
                  <a:gd name="T18" fmla="*/ 844 w 2136"/>
                  <a:gd name="T19" fmla="*/ 99 h 1968"/>
                  <a:gd name="T20" fmla="*/ 1068 w 2136"/>
                  <a:gd name="T21" fmla="*/ 150 h 1968"/>
                  <a:gd name="T22" fmla="*/ 1293 w 2136"/>
                  <a:gd name="T23" fmla="*/ 98 h 1968"/>
                  <a:gd name="T24" fmla="*/ 1580 w 2136"/>
                  <a:gd name="T25" fmla="*/ 102 h 1968"/>
                  <a:gd name="T26" fmla="*/ 1721 w 2136"/>
                  <a:gd name="T27" fmla="*/ 345 h 1968"/>
                  <a:gd name="T28" fmla="*/ 1789 w 2136"/>
                  <a:gd name="T29" fmla="*/ 566 h 1968"/>
                  <a:gd name="T30" fmla="*/ 1947 w 2136"/>
                  <a:gd name="T31" fmla="*/ 736 h 1968"/>
                  <a:gd name="T32" fmla="*/ 1948 w 2136"/>
                  <a:gd name="T33" fmla="*/ 1228 h 1968"/>
                  <a:gd name="T34" fmla="*/ 1789 w 2136"/>
                  <a:gd name="T35" fmla="*/ 1399 h 1968"/>
                  <a:gd name="T36" fmla="*/ 1721 w 2136"/>
                  <a:gd name="T37" fmla="*/ 1621 h 1968"/>
                  <a:gd name="T38" fmla="*/ 1297 w 2136"/>
                  <a:gd name="T39" fmla="*/ 1868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36" h="1968">
                    <a:moveTo>
                      <a:pt x="1297" y="1868"/>
                    </a:moveTo>
                    <a:cubicBezTo>
                      <a:pt x="1228" y="1834"/>
                      <a:pt x="1150" y="1815"/>
                      <a:pt x="1068" y="1815"/>
                    </a:cubicBezTo>
                    <a:cubicBezTo>
                      <a:pt x="986" y="1815"/>
                      <a:pt x="908" y="1834"/>
                      <a:pt x="839" y="1868"/>
                    </a:cubicBezTo>
                    <a:cubicBezTo>
                      <a:pt x="636" y="1968"/>
                      <a:pt x="431" y="1843"/>
                      <a:pt x="415" y="1620"/>
                    </a:cubicBezTo>
                    <a:cubicBezTo>
                      <a:pt x="409" y="1544"/>
                      <a:pt x="387" y="1469"/>
                      <a:pt x="347" y="1399"/>
                    </a:cubicBezTo>
                    <a:cubicBezTo>
                      <a:pt x="306" y="1329"/>
                      <a:pt x="252" y="1271"/>
                      <a:pt x="189" y="1229"/>
                    </a:cubicBezTo>
                    <a:cubicBezTo>
                      <a:pt x="0" y="1101"/>
                      <a:pt x="1" y="863"/>
                      <a:pt x="189" y="736"/>
                    </a:cubicBezTo>
                    <a:cubicBezTo>
                      <a:pt x="252" y="693"/>
                      <a:pt x="306" y="636"/>
                      <a:pt x="347" y="566"/>
                    </a:cubicBezTo>
                    <a:cubicBezTo>
                      <a:pt x="387" y="496"/>
                      <a:pt x="409" y="420"/>
                      <a:pt x="415" y="345"/>
                    </a:cubicBezTo>
                    <a:cubicBezTo>
                      <a:pt x="431" y="114"/>
                      <a:pt x="638" y="0"/>
                      <a:pt x="844" y="99"/>
                    </a:cubicBezTo>
                    <a:cubicBezTo>
                      <a:pt x="912" y="131"/>
                      <a:pt x="988" y="150"/>
                      <a:pt x="1068" y="150"/>
                    </a:cubicBezTo>
                    <a:cubicBezTo>
                      <a:pt x="1149" y="150"/>
                      <a:pt x="1225" y="131"/>
                      <a:pt x="1293" y="98"/>
                    </a:cubicBezTo>
                    <a:cubicBezTo>
                      <a:pt x="1397" y="48"/>
                      <a:pt x="1501" y="54"/>
                      <a:pt x="1580" y="102"/>
                    </a:cubicBezTo>
                    <a:cubicBezTo>
                      <a:pt x="1658" y="148"/>
                      <a:pt x="1713" y="235"/>
                      <a:pt x="1721" y="345"/>
                    </a:cubicBezTo>
                    <a:cubicBezTo>
                      <a:pt x="1726" y="420"/>
                      <a:pt x="1748" y="496"/>
                      <a:pt x="1789" y="566"/>
                    </a:cubicBezTo>
                    <a:cubicBezTo>
                      <a:pt x="1829" y="636"/>
                      <a:pt x="1884" y="693"/>
                      <a:pt x="1947" y="736"/>
                    </a:cubicBezTo>
                    <a:cubicBezTo>
                      <a:pt x="2132" y="862"/>
                      <a:pt x="2136" y="1102"/>
                      <a:pt x="1948" y="1228"/>
                    </a:cubicBezTo>
                    <a:cubicBezTo>
                      <a:pt x="1885" y="1270"/>
                      <a:pt x="1829" y="1328"/>
                      <a:pt x="1789" y="1399"/>
                    </a:cubicBezTo>
                    <a:cubicBezTo>
                      <a:pt x="1748" y="1469"/>
                      <a:pt x="1726" y="1545"/>
                      <a:pt x="1721" y="1621"/>
                    </a:cubicBezTo>
                    <a:cubicBezTo>
                      <a:pt x="1705" y="1843"/>
                      <a:pt x="1499" y="1968"/>
                      <a:pt x="1297" y="186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80" name="TextBox 50"/>
              <p:cNvSpPr txBox="1"/>
              <p:nvPr/>
            </p:nvSpPr>
            <p:spPr>
              <a:xfrm>
                <a:off x="1337363" y="1957671"/>
                <a:ext cx="556544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3000" dirty="0">
                    <a:solidFill>
                      <a:schemeClr val="bg1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01</a:t>
                </a:r>
                <a:endParaRPr lang="en-US" altLang="zh-CN" sz="3000" dirty="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</p:grpSp>
      <p:sp>
        <p:nvSpPr>
          <p:cNvPr id="82" name="TextBox 43"/>
          <p:cNvSpPr txBox="1"/>
          <p:nvPr/>
        </p:nvSpPr>
        <p:spPr>
          <a:xfrm>
            <a:off x="2272204" y="1812700"/>
            <a:ext cx="1679639" cy="415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u="sng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</a:rPr>
              <a:t>复习导入</a:t>
            </a:r>
            <a:endParaRPr lang="zh-CN" altLang="en-US" sz="1800" u="sng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157020" y="2967730"/>
            <a:ext cx="938213" cy="866775"/>
            <a:chOff x="990159" y="3430434"/>
            <a:chExt cx="1250951" cy="1155700"/>
          </a:xfrm>
        </p:grpSpPr>
        <p:sp>
          <p:nvSpPr>
            <p:cNvPr id="84" name="Freeform 6"/>
            <p:cNvSpPr/>
            <p:nvPr/>
          </p:nvSpPr>
          <p:spPr bwMode="auto">
            <a:xfrm rot="1800000">
              <a:off x="990159" y="3430434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1085500" y="3517686"/>
              <a:ext cx="1060270" cy="981196"/>
              <a:chOff x="1085500" y="3517686"/>
              <a:chExt cx="1060270" cy="981196"/>
            </a:xfrm>
          </p:grpSpPr>
          <p:sp>
            <p:nvSpPr>
              <p:cNvPr id="86" name="Freeform 7"/>
              <p:cNvSpPr/>
              <p:nvPr/>
            </p:nvSpPr>
            <p:spPr bwMode="auto">
              <a:xfrm rot="1800000">
                <a:off x="1085500" y="3517686"/>
                <a:ext cx="1060270" cy="981196"/>
              </a:xfrm>
              <a:custGeom>
                <a:avLst/>
                <a:gdLst>
                  <a:gd name="T0" fmla="*/ 1297 w 2136"/>
                  <a:gd name="T1" fmla="*/ 1868 h 1968"/>
                  <a:gd name="T2" fmla="*/ 1068 w 2136"/>
                  <a:gd name="T3" fmla="*/ 1815 h 1968"/>
                  <a:gd name="T4" fmla="*/ 839 w 2136"/>
                  <a:gd name="T5" fmla="*/ 1868 h 1968"/>
                  <a:gd name="T6" fmla="*/ 415 w 2136"/>
                  <a:gd name="T7" fmla="*/ 1620 h 1968"/>
                  <a:gd name="T8" fmla="*/ 347 w 2136"/>
                  <a:gd name="T9" fmla="*/ 1399 h 1968"/>
                  <a:gd name="T10" fmla="*/ 189 w 2136"/>
                  <a:gd name="T11" fmla="*/ 1229 h 1968"/>
                  <a:gd name="T12" fmla="*/ 189 w 2136"/>
                  <a:gd name="T13" fmla="*/ 736 h 1968"/>
                  <a:gd name="T14" fmla="*/ 347 w 2136"/>
                  <a:gd name="T15" fmla="*/ 566 h 1968"/>
                  <a:gd name="T16" fmla="*/ 415 w 2136"/>
                  <a:gd name="T17" fmla="*/ 345 h 1968"/>
                  <a:gd name="T18" fmla="*/ 844 w 2136"/>
                  <a:gd name="T19" fmla="*/ 99 h 1968"/>
                  <a:gd name="T20" fmla="*/ 1068 w 2136"/>
                  <a:gd name="T21" fmla="*/ 150 h 1968"/>
                  <a:gd name="T22" fmla="*/ 1293 w 2136"/>
                  <a:gd name="T23" fmla="*/ 98 h 1968"/>
                  <a:gd name="T24" fmla="*/ 1580 w 2136"/>
                  <a:gd name="T25" fmla="*/ 102 h 1968"/>
                  <a:gd name="T26" fmla="*/ 1721 w 2136"/>
                  <a:gd name="T27" fmla="*/ 345 h 1968"/>
                  <a:gd name="T28" fmla="*/ 1789 w 2136"/>
                  <a:gd name="T29" fmla="*/ 566 h 1968"/>
                  <a:gd name="T30" fmla="*/ 1947 w 2136"/>
                  <a:gd name="T31" fmla="*/ 736 h 1968"/>
                  <a:gd name="T32" fmla="*/ 1948 w 2136"/>
                  <a:gd name="T33" fmla="*/ 1228 h 1968"/>
                  <a:gd name="T34" fmla="*/ 1789 w 2136"/>
                  <a:gd name="T35" fmla="*/ 1399 h 1968"/>
                  <a:gd name="T36" fmla="*/ 1721 w 2136"/>
                  <a:gd name="T37" fmla="*/ 1621 h 1968"/>
                  <a:gd name="T38" fmla="*/ 1297 w 2136"/>
                  <a:gd name="T39" fmla="*/ 1868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36" h="1968">
                    <a:moveTo>
                      <a:pt x="1297" y="1868"/>
                    </a:moveTo>
                    <a:cubicBezTo>
                      <a:pt x="1228" y="1834"/>
                      <a:pt x="1150" y="1815"/>
                      <a:pt x="1068" y="1815"/>
                    </a:cubicBezTo>
                    <a:cubicBezTo>
                      <a:pt x="986" y="1815"/>
                      <a:pt x="908" y="1834"/>
                      <a:pt x="839" y="1868"/>
                    </a:cubicBezTo>
                    <a:cubicBezTo>
                      <a:pt x="636" y="1968"/>
                      <a:pt x="431" y="1843"/>
                      <a:pt x="415" y="1620"/>
                    </a:cubicBezTo>
                    <a:cubicBezTo>
                      <a:pt x="409" y="1544"/>
                      <a:pt x="387" y="1469"/>
                      <a:pt x="347" y="1399"/>
                    </a:cubicBezTo>
                    <a:cubicBezTo>
                      <a:pt x="306" y="1329"/>
                      <a:pt x="252" y="1271"/>
                      <a:pt x="189" y="1229"/>
                    </a:cubicBezTo>
                    <a:cubicBezTo>
                      <a:pt x="0" y="1101"/>
                      <a:pt x="1" y="863"/>
                      <a:pt x="189" y="736"/>
                    </a:cubicBezTo>
                    <a:cubicBezTo>
                      <a:pt x="252" y="693"/>
                      <a:pt x="306" y="636"/>
                      <a:pt x="347" y="566"/>
                    </a:cubicBezTo>
                    <a:cubicBezTo>
                      <a:pt x="387" y="496"/>
                      <a:pt x="409" y="420"/>
                      <a:pt x="415" y="345"/>
                    </a:cubicBezTo>
                    <a:cubicBezTo>
                      <a:pt x="431" y="114"/>
                      <a:pt x="638" y="0"/>
                      <a:pt x="844" y="99"/>
                    </a:cubicBezTo>
                    <a:cubicBezTo>
                      <a:pt x="912" y="131"/>
                      <a:pt x="988" y="150"/>
                      <a:pt x="1068" y="150"/>
                    </a:cubicBezTo>
                    <a:cubicBezTo>
                      <a:pt x="1149" y="150"/>
                      <a:pt x="1225" y="131"/>
                      <a:pt x="1293" y="98"/>
                    </a:cubicBezTo>
                    <a:cubicBezTo>
                      <a:pt x="1397" y="48"/>
                      <a:pt x="1501" y="54"/>
                      <a:pt x="1580" y="102"/>
                    </a:cubicBezTo>
                    <a:cubicBezTo>
                      <a:pt x="1658" y="148"/>
                      <a:pt x="1713" y="235"/>
                      <a:pt x="1721" y="345"/>
                    </a:cubicBezTo>
                    <a:cubicBezTo>
                      <a:pt x="1726" y="420"/>
                      <a:pt x="1748" y="496"/>
                      <a:pt x="1789" y="566"/>
                    </a:cubicBezTo>
                    <a:cubicBezTo>
                      <a:pt x="1829" y="636"/>
                      <a:pt x="1884" y="693"/>
                      <a:pt x="1947" y="736"/>
                    </a:cubicBezTo>
                    <a:cubicBezTo>
                      <a:pt x="2132" y="862"/>
                      <a:pt x="2136" y="1102"/>
                      <a:pt x="1948" y="1228"/>
                    </a:cubicBezTo>
                    <a:cubicBezTo>
                      <a:pt x="1885" y="1270"/>
                      <a:pt x="1829" y="1328"/>
                      <a:pt x="1789" y="1399"/>
                    </a:cubicBezTo>
                    <a:cubicBezTo>
                      <a:pt x="1748" y="1469"/>
                      <a:pt x="1726" y="1545"/>
                      <a:pt x="1721" y="1621"/>
                    </a:cubicBezTo>
                    <a:cubicBezTo>
                      <a:pt x="1705" y="1843"/>
                      <a:pt x="1499" y="1968"/>
                      <a:pt x="1297" y="186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87" name="TextBox 50"/>
              <p:cNvSpPr txBox="1"/>
              <p:nvPr/>
            </p:nvSpPr>
            <p:spPr>
              <a:xfrm>
                <a:off x="1337363" y="3529991"/>
                <a:ext cx="556544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3000" dirty="0">
                    <a:solidFill>
                      <a:schemeClr val="bg1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02</a:t>
                </a:r>
                <a:endParaRPr lang="en-US" altLang="zh-CN" sz="3000" dirty="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</p:grpSp>
      <p:sp>
        <p:nvSpPr>
          <p:cNvPr id="89" name="TextBox 43"/>
          <p:cNvSpPr txBox="1"/>
          <p:nvPr/>
        </p:nvSpPr>
        <p:spPr>
          <a:xfrm>
            <a:off x="2288730" y="3024937"/>
            <a:ext cx="16796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  <a:hlinkClick r:id="rId1" action="ppaction://hlinksldjump"/>
              </a:rPr>
              <a:t>互动新授</a:t>
            </a:r>
            <a:endParaRPr lang="zh-CN" altLang="en-US" sz="1800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874838" y="1792073"/>
            <a:ext cx="938213" cy="866775"/>
            <a:chOff x="6485268" y="1862891"/>
            <a:chExt cx="1250951" cy="1155700"/>
          </a:xfrm>
        </p:grpSpPr>
        <p:sp>
          <p:nvSpPr>
            <p:cNvPr id="91" name="Freeform 6"/>
            <p:cNvSpPr/>
            <p:nvPr/>
          </p:nvSpPr>
          <p:spPr bwMode="auto">
            <a:xfrm rot="1800000">
              <a:off x="6485268" y="1862891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2" name="Freeform 7"/>
            <p:cNvSpPr/>
            <p:nvPr/>
          </p:nvSpPr>
          <p:spPr bwMode="auto">
            <a:xfrm rot="1800000">
              <a:off x="6580609" y="1950144"/>
              <a:ext cx="1060270" cy="981196"/>
            </a:xfrm>
            <a:custGeom>
              <a:avLst/>
              <a:gdLst>
                <a:gd name="T0" fmla="*/ 1297 w 2136"/>
                <a:gd name="T1" fmla="*/ 1868 h 1968"/>
                <a:gd name="T2" fmla="*/ 1068 w 2136"/>
                <a:gd name="T3" fmla="*/ 1815 h 1968"/>
                <a:gd name="T4" fmla="*/ 839 w 2136"/>
                <a:gd name="T5" fmla="*/ 1868 h 1968"/>
                <a:gd name="T6" fmla="*/ 415 w 2136"/>
                <a:gd name="T7" fmla="*/ 1620 h 1968"/>
                <a:gd name="T8" fmla="*/ 347 w 2136"/>
                <a:gd name="T9" fmla="*/ 1399 h 1968"/>
                <a:gd name="T10" fmla="*/ 189 w 2136"/>
                <a:gd name="T11" fmla="*/ 1229 h 1968"/>
                <a:gd name="T12" fmla="*/ 189 w 2136"/>
                <a:gd name="T13" fmla="*/ 736 h 1968"/>
                <a:gd name="T14" fmla="*/ 347 w 2136"/>
                <a:gd name="T15" fmla="*/ 566 h 1968"/>
                <a:gd name="T16" fmla="*/ 415 w 2136"/>
                <a:gd name="T17" fmla="*/ 345 h 1968"/>
                <a:gd name="T18" fmla="*/ 844 w 2136"/>
                <a:gd name="T19" fmla="*/ 99 h 1968"/>
                <a:gd name="T20" fmla="*/ 1068 w 2136"/>
                <a:gd name="T21" fmla="*/ 150 h 1968"/>
                <a:gd name="T22" fmla="*/ 1293 w 2136"/>
                <a:gd name="T23" fmla="*/ 98 h 1968"/>
                <a:gd name="T24" fmla="*/ 1580 w 2136"/>
                <a:gd name="T25" fmla="*/ 102 h 1968"/>
                <a:gd name="T26" fmla="*/ 1721 w 2136"/>
                <a:gd name="T27" fmla="*/ 345 h 1968"/>
                <a:gd name="T28" fmla="*/ 1789 w 2136"/>
                <a:gd name="T29" fmla="*/ 566 h 1968"/>
                <a:gd name="T30" fmla="*/ 1947 w 2136"/>
                <a:gd name="T31" fmla="*/ 736 h 1968"/>
                <a:gd name="T32" fmla="*/ 1948 w 2136"/>
                <a:gd name="T33" fmla="*/ 1228 h 1968"/>
                <a:gd name="T34" fmla="*/ 1789 w 2136"/>
                <a:gd name="T35" fmla="*/ 1399 h 1968"/>
                <a:gd name="T36" fmla="*/ 1721 w 2136"/>
                <a:gd name="T37" fmla="*/ 1621 h 1968"/>
                <a:gd name="T38" fmla="*/ 1297 w 2136"/>
                <a:gd name="T39" fmla="*/ 1868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6" h="1968">
                  <a:moveTo>
                    <a:pt x="1297" y="1868"/>
                  </a:moveTo>
                  <a:cubicBezTo>
                    <a:pt x="1228" y="1834"/>
                    <a:pt x="1150" y="1815"/>
                    <a:pt x="1068" y="1815"/>
                  </a:cubicBezTo>
                  <a:cubicBezTo>
                    <a:pt x="986" y="1815"/>
                    <a:pt x="908" y="1834"/>
                    <a:pt x="839" y="1868"/>
                  </a:cubicBezTo>
                  <a:cubicBezTo>
                    <a:pt x="636" y="1968"/>
                    <a:pt x="431" y="1843"/>
                    <a:pt x="415" y="1620"/>
                  </a:cubicBezTo>
                  <a:cubicBezTo>
                    <a:pt x="409" y="1544"/>
                    <a:pt x="387" y="1469"/>
                    <a:pt x="347" y="1399"/>
                  </a:cubicBezTo>
                  <a:cubicBezTo>
                    <a:pt x="306" y="1329"/>
                    <a:pt x="252" y="1271"/>
                    <a:pt x="189" y="1229"/>
                  </a:cubicBezTo>
                  <a:cubicBezTo>
                    <a:pt x="0" y="1101"/>
                    <a:pt x="1" y="863"/>
                    <a:pt x="189" y="736"/>
                  </a:cubicBezTo>
                  <a:cubicBezTo>
                    <a:pt x="252" y="693"/>
                    <a:pt x="306" y="636"/>
                    <a:pt x="347" y="566"/>
                  </a:cubicBezTo>
                  <a:cubicBezTo>
                    <a:pt x="387" y="496"/>
                    <a:pt x="409" y="420"/>
                    <a:pt x="415" y="345"/>
                  </a:cubicBezTo>
                  <a:cubicBezTo>
                    <a:pt x="431" y="114"/>
                    <a:pt x="638" y="0"/>
                    <a:pt x="844" y="99"/>
                  </a:cubicBezTo>
                  <a:cubicBezTo>
                    <a:pt x="912" y="131"/>
                    <a:pt x="988" y="150"/>
                    <a:pt x="1068" y="150"/>
                  </a:cubicBezTo>
                  <a:cubicBezTo>
                    <a:pt x="1149" y="150"/>
                    <a:pt x="1225" y="131"/>
                    <a:pt x="1293" y="98"/>
                  </a:cubicBezTo>
                  <a:cubicBezTo>
                    <a:pt x="1397" y="48"/>
                    <a:pt x="1501" y="54"/>
                    <a:pt x="1580" y="102"/>
                  </a:cubicBezTo>
                  <a:cubicBezTo>
                    <a:pt x="1658" y="148"/>
                    <a:pt x="1713" y="235"/>
                    <a:pt x="1721" y="345"/>
                  </a:cubicBezTo>
                  <a:cubicBezTo>
                    <a:pt x="1726" y="420"/>
                    <a:pt x="1748" y="496"/>
                    <a:pt x="1789" y="566"/>
                  </a:cubicBezTo>
                  <a:cubicBezTo>
                    <a:pt x="1829" y="636"/>
                    <a:pt x="1884" y="693"/>
                    <a:pt x="1947" y="736"/>
                  </a:cubicBezTo>
                  <a:cubicBezTo>
                    <a:pt x="2132" y="862"/>
                    <a:pt x="2136" y="1102"/>
                    <a:pt x="1948" y="1228"/>
                  </a:cubicBezTo>
                  <a:cubicBezTo>
                    <a:pt x="1885" y="1270"/>
                    <a:pt x="1829" y="1328"/>
                    <a:pt x="1789" y="1399"/>
                  </a:cubicBezTo>
                  <a:cubicBezTo>
                    <a:pt x="1748" y="1469"/>
                    <a:pt x="1726" y="1545"/>
                    <a:pt x="1721" y="1621"/>
                  </a:cubicBezTo>
                  <a:cubicBezTo>
                    <a:pt x="1705" y="1843"/>
                    <a:pt x="1499" y="1968"/>
                    <a:pt x="1297" y="18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3" name="TextBox 50"/>
            <p:cNvSpPr txBox="1"/>
            <p:nvPr/>
          </p:nvSpPr>
          <p:spPr>
            <a:xfrm>
              <a:off x="6828325" y="1949984"/>
              <a:ext cx="556544" cy="923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00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03</a:t>
              </a:r>
              <a:endParaRPr lang="en-US" altLang="zh-CN" sz="3000" dirty="0">
                <a:solidFill>
                  <a:schemeClr val="bg1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95" name="TextBox 43"/>
          <p:cNvSpPr txBox="1"/>
          <p:nvPr/>
        </p:nvSpPr>
        <p:spPr>
          <a:xfrm>
            <a:off x="5971441" y="1812700"/>
            <a:ext cx="16796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  <a:hlinkClick r:id="rId1" action="ppaction://hlinksldjump"/>
              </a:rPr>
              <a:t>巩固扩展</a:t>
            </a:r>
            <a:endParaRPr lang="zh-CN" altLang="en-US" sz="1800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4874838" y="2967730"/>
            <a:ext cx="938213" cy="866775"/>
            <a:chOff x="6485268" y="3430434"/>
            <a:chExt cx="1250951" cy="1155700"/>
          </a:xfrm>
        </p:grpSpPr>
        <p:sp>
          <p:nvSpPr>
            <p:cNvPr id="97" name="Freeform 6"/>
            <p:cNvSpPr/>
            <p:nvPr/>
          </p:nvSpPr>
          <p:spPr bwMode="auto">
            <a:xfrm rot="1800000">
              <a:off x="6485268" y="3430434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8" name="Freeform 7"/>
            <p:cNvSpPr/>
            <p:nvPr/>
          </p:nvSpPr>
          <p:spPr bwMode="auto">
            <a:xfrm rot="1800000">
              <a:off x="6580609" y="3517686"/>
              <a:ext cx="1060270" cy="981196"/>
            </a:xfrm>
            <a:custGeom>
              <a:avLst/>
              <a:gdLst>
                <a:gd name="T0" fmla="*/ 1297 w 2136"/>
                <a:gd name="T1" fmla="*/ 1868 h 1968"/>
                <a:gd name="T2" fmla="*/ 1068 w 2136"/>
                <a:gd name="T3" fmla="*/ 1815 h 1968"/>
                <a:gd name="T4" fmla="*/ 839 w 2136"/>
                <a:gd name="T5" fmla="*/ 1868 h 1968"/>
                <a:gd name="T6" fmla="*/ 415 w 2136"/>
                <a:gd name="T7" fmla="*/ 1620 h 1968"/>
                <a:gd name="T8" fmla="*/ 347 w 2136"/>
                <a:gd name="T9" fmla="*/ 1399 h 1968"/>
                <a:gd name="T10" fmla="*/ 189 w 2136"/>
                <a:gd name="T11" fmla="*/ 1229 h 1968"/>
                <a:gd name="T12" fmla="*/ 189 w 2136"/>
                <a:gd name="T13" fmla="*/ 736 h 1968"/>
                <a:gd name="T14" fmla="*/ 347 w 2136"/>
                <a:gd name="T15" fmla="*/ 566 h 1968"/>
                <a:gd name="T16" fmla="*/ 415 w 2136"/>
                <a:gd name="T17" fmla="*/ 345 h 1968"/>
                <a:gd name="T18" fmla="*/ 844 w 2136"/>
                <a:gd name="T19" fmla="*/ 99 h 1968"/>
                <a:gd name="T20" fmla="*/ 1068 w 2136"/>
                <a:gd name="T21" fmla="*/ 150 h 1968"/>
                <a:gd name="T22" fmla="*/ 1293 w 2136"/>
                <a:gd name="T23" fmla="*/ 98 h 1968"/>
                <a:gd name="T24" fmla="*/ 1580 w 2136"/>
                <a:gd name="T25" fmla="*/ 102 h 1968"/>
                <a:gd name="T26" fmla="*/ 1721 w 2136"/>
                <a:gd name="T27" fmla="*/ 345 h 1968"/>
                <a:gd name="T28" fmla="*/ 1789 w 2136"/>
                <a:gd name="T29" fmla="*/ 566 h 1968"/>
                <a:gd name="T30" fmla="*/ 1947 w 2136"/>
                <a:gd name="T31" fmla="*/ 736 h 1968"/>
                <a:gd name="T32" fmla="*/ 1948 w 2136"/>
                <a:gd name="T33" fmla="*/ 1228 h 1968"/>
                <a:gd name="T34" fmla="*/ 1789 w 2136"/>
                <a:gd name="T35" fmla="*/ 1399 h 1968"/>
                <a:gd name="T36" fmla="*/ 1721 w 2136"/>
                <a:gd name="T37" fmla="*/ 1621 h 1968"/>
                <a:gd name="T38" fmla="*/ 1297 w 2136"/>
                <a:gd name="T39" fmla="*/ 1868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6" h="1968">
                  <a:moveTo>
                    <a:pt x="1297" y="1868"/>
                  </a:moveTo>
                  <a:cubicBezTo>
                    <a:pt x="1228" y="1834"/>
                    <a:pt x="1150" y="1815"/>
                    <a:pt x="1068" y="1815"/>
                  </a:cubicBezTo>
                  <a:cubicBezTo>
                    <a:pt x="986" y="1815"/>
                    <a:pt x="908" y="1834"/>
                    <a:pt x="839" y="1868"/>
                  </a:cubicBezTo>
                  <a:cubicBezTo>
                    <a:pt x="636" y="1968"/>
                    <a:pt x="431" y="1843"/>
                    <a:pt x="415" y="1620"/>
                  </a:cubicBezTo>
                  <a:cubicBezTo>
                    <a:pt x="409" y="1544"/>
                    <a:pt x="387" y="1469"/>
                    <a:pt x="347" y="1399"/>
                  </a:cubicBezTo>
                  <a:cubicBezTo>
                    <a:pt x="306" y="1329"/>
                    <a:pt x="252" y="1271"/>
                    <a:pt x="189" y="1229"/>
                  </a:cubicBezTo>
                  <a:cubicBezTo>
                    <a:pt x="0" y="1101"/>
                    <a:pt x="1" y="863"/>
                    <a:pt x="189" y="736"/>
                  </a:cubicBezTo>
                  <a:cubicBezTo>
                    <a:pt x="252" y="693"/>
                    <a:pt x="306" y="636"/>
                    <a:pt x="347" y="566"/>
                  </a:cubicBezTo>
                  <a:cubicBezTo>
                    <a:pt x="387" y="496"/>
                    <a:pt x="409" y="420"/>
                    <a:pt x="415" y="345"/>
                  </a:cubicBezTo>
                  <a:cubicBezTo>
                    <a:pt x="431" y="114"/>
                    <a:pt x="638" y="0"/>
                    <a:pt x="844" y="99"/>
                  </a:cubicBezTo>
                  <a:cubicBezTo>
                    <a:pt x="912" y="131"/>
                    <a:pt x="988" y="150"/>
                    <a:pt x="1068" y="150"/>
                  </a:cubicBezTo>
                  <a:cubicBezTo>
                    <a:pt x="1149" y="150"/>
                    <a:pt x="1225" y="131"/>
                    <a:pt x="1293" y="98"/>
                  </a:cubicBezTo>
                  <a:cubicBezTo>
                    <a:pt x="1397" y="48"/>
                    <a:pt x="1501" y="54"/>
                    <a:pt x="1580" y="102"/>
                  </a:cubicBezTo>
                  <a:cubicBezTo>
                    <a:pt x="1658" y="148"/>
                    <a:pt x="1713" y="235"/>
                    <a:pt x="1721" y="345"/>
                  </a:cubicBezTo>
                  <a:cubicBezTo>
                    <a:pt x="1726" y="420"/>
                    <a:pt x="1748" y="496"/>
                    <a:pt x="1789" y="566"/>
                  </a:cubicBezTo>
                  <a:cubicBezTo>
                    <a:pt x="1829" y="636"/>
                    <a:pt x="1884" y="693"/>
                    <a:pt x="1947" y="736"/>
                  </a:cubicBezTo>
                  <a:cubicBezTo>
                    <a:pt x="2132" y="862"/>
                    <a:pt x="2136" y="1102"/>
                    <a:pt x="1948" y="1228"/>
                  </a:cubicBezTo>
                  <a:cubicBezTo>
                    <a:pt x="1885" y="1270"/>
                    <a:pt x="1829" y="1328"/>
                    <a:pt x="1789" y="1399"/>
                  </a:cubicBezTo>
                  <a:cubicBezTo>
                    <a:pt x="1748" y="1469"/>
                    <a:pt x="1726" y="1545"/>
                    <a:pt x="1721" y="1621"/>
                  </a:cubicBezTo>
                  <a:cubicBezTo>
                    <a:pt x="1705" y="1843"/>
                    <a:pt x="1499" y="1968"/>
                    <a:pt x="1297" y="18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9" name="TextBox 50"/>
            <p:cNvSpPr txBox="1"/>
            <p:nvPr/>
          </p:nvSpPr>
          <p:spPr>
            <a:xfrm>
              <a:off x="6832471" y="3519459"/>
              <a:ext cx="556544" cy="923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04</a:t>
              </a:r>
              <a:endParaRPr lang="en-US" altLang="zh-CN" sz="3000" dirty="0">
                <a:solidFill>
                  <a:schemeClr val="bg1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01" name="TextBox 43"/>
          <p:cNvSpPr txBox="1"/>
          <p:nvPr/>
        </p:nvSpPr>
        <p:spPr>
          <a:xfrm>
            <a:off x="5971441" y="3024937"/>
            <a:ext cx="16796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  <a:hlinkClick r:id="rId1" action="ppaction://hlinksldjump"/>
              </a:rPr>
              <a:t>课堂小结</a:t>
            </a:r>
            <a:endParaRPr lang="zh-CN" altLang="en-US" sz="1800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9" grpId="0"/>
      <p:bldP spid="95" grpId="0"/>
      <p:bldP spid="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937737" y="1040607"/>
            <a:ext cx="7237571" cy="3377089"/>
          </a:xfrm>
          <a:prstGeom prst="rect">
            <a:avLst/>
          </a:prstGeom>
          <a:solidFill>
            <a:srgbClr val="00B0F0">
              <a:alpha val="18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4525463" y="1557338"/>
            <a:ext cx="0" cy="2028825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sp>
        <p:nvSpPr>
          <p:cNvPr id="9" name="任意多边形: 形状 7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3843337" y="3373279"/>
            <a:ext cx="233363" cy="359569"/>
          </a:xfrm>
          <a:custGeom>
            <a:avLst/>
            <a:gdLst>
              <a:gd name="connsiteX0" fmla="*/ 0 w 950118"/>
              <a:gd name="connsiteY0" fmla="*/ 0 h 1464467"/>
              <a:gd name="connsiteX1" fmla="*/ 950118 w 950118"/>
              <a:gd name="connsiteY1" fmla="*/ 0 h 1464467"/>
              <a:gd name="connsiteX2" fmla="*/ 950118 w 950118"/>
              <a:gd name="connsiteY2" fmla="*/ 950118 h 1464467"/>
              <a:gd name="connsiteX3" fmla="*/ 945895 w 950118"/>
              <a:gd name="connsiteY3" fmla="*/ 1007193 h 1464467"/>
              <a:gd name="connsiteX4" fmla="*/ 534143 w 950118"/>
              <a:gd name="connsiteY4" fmla="*/ 1464467 h 1464467"/>
              <a:gd name="connsiteX5" fmla="*/ 525809 w 950118"/>
              <a:gd name="connsiteY5" fmla="*/ 1463322 h 1464467"/>
              <a:gd name="connsiteX6" fmla="*/ 525809 w 950118"/>
              <a:gd name="connsiteY6" fmla="*/ 950118 h 1464467"/>
              <a:gd name="connsiteX7" fmla="*/ 0 w 950118"/>
              <a:gd name="connsiteY7" fmla="*/ 950118 h 1464467"/>
              <a:gd name="connsiteX0-1" fmla="*/ 0 w 950118"/>
              <a:gd name="connsiteY0-2" fmla="*/ 0 h 1464467"/>
              <a:gd name="connsiteX1-3" fmla="*/ 950118 w 950118"/>
              <a:gd name="connsiteY1-4" fmla="*/ 0 h 1464467"/>
              <a:gd name="connsiteX2-5" fmla="*/ 950118 w 950118"/>
              <a:gd name="connsiteY2-6" fmla="*/ 950118 h 1464467"/>
              <a:gd name="connsiteX3-7" fmla="*/ 534143 w 950118"/>
              <a:gd name="connsiteY3-8" fmla="*/ 1464467 h 1464467"/>
              <a:gd name="connsiteX4-9" fmla="*/ 525809 w 950118"/>
              <a:gd name="connsiteY4-10" fmla="*/ 1463322 h 1464467"/>
              <a:gd name="connsiteX5-11" fmla="*/ 525809 w 950118"/>
              <a:gd name="connsiteY5-12" fmla="*/ 950118 h 1464467"/>
              <a:gd name="connsiteX6-13" fmla="*/ 0 w 950118"/>
              <a:gd name="connsiteY6-14" fmla="*/ 950118 h 1464467"/>
              <a:gd name="connsiteX7-15" fmla="*/ 0 w 950118"/>
              <a:gd name="connsiteY7-16" fmla="*/ 0 h 1464467"/>
              <a:gd name="connsiteX0-17" fmla="*/ 0 w 950118"/>
              <a:gd name="connsiteY0-18" fmla="*/ 0 h 1464467"/>
              <a:gd name="connsiteX1-19" fmla="*/ 950118 w 950118"/>
              <a:gd name="connsiteY1-20" fmla="*/ 0 h 1464467"/>
              <a:gd name="connsiteX2-21" fmla="*/ 950118 w 950118"/>
              <a:gd name="connsiteY2-22" fmla="*/ 950118 h 1464467"/>
              <a:gd name="connsiteX3-23" fmla="*/ 534143 w 950118"/>
              <a:gd name="connsiteY3-24" fmla="*/ 1464467 h 1464467"/>
              <a:gd name="connsiteX4-25" fmla="*/ 525809 w 950118"/>
              <a:gd name="connsiteY4-26" fmla="*/ 1463322 h 1464467"/>
              <a:gd name="connsiteX5-27" fmla="*/ 525809 w 950118"/>
              <a:gd name="connsiteY5-28" fmla="*/ 950118 h 1464467"/>
              <a:gd name="connsiteX6-29" fmla="*/ 0 w 950118"/>
              <a:gd name="connsiteY6-30" fmla="*/ 950118 h 1464467"/>
              <a:gd name="connsiteX7-31" fmla="*/ 0 w 950118"/>
              <a:gd name="connsiteY7-32" fmla="*/ 0 h 1464467"/>
              <a:gd name="connsiteX0-33" fmla="*/ 0 w 950118"/>
              <a:gd name="connsiteY0-34" fmla="*/ 0 h 1463322"/>
              <a:gd name="connsiteX1-35" fmla="*/ 950118 w 950118"/>
              <a:gd name="connsiteY1-36" fmla="*/ 0 h 1463322"/>
              <a:gd name="connsiteX2-37" fmla="*/ 950118 w 950118"/>
              <a:gd name="connsiteY2-38" fmla="*/ 950118 h 1463322"/>
              <a:gd name="connsiteX3-39" fmla="*/ 525809 w 950118"/>
              <a:gd name="connsiteY3-40" fmla="*/ 1463322 h 1463322"/>
              <a:gd name="connsiteX4-41" fmla="*/ 525809 w 950118"/>
              <a:gd name="connsiteY4-42" fmla="*/ 950118 h 1463322"/>
              <a:gd name="connsiteX5-43" fmla="*/ 0 w 950118"/>
              <a:gd name="connsiteY5-44" fmla="*/ 950118 h 1463322"/>
              <a:gd name="connsiteX6-45" fmla="*/ 0 w 950118"/>
              <a:gd name="connsiteY6-46" fmla="*/ 0 h 1463322"/>
              <a:gd name="connsiteX0-47" fmla="*/ 0 w 950118"/>
              <a:gd name="connsiteY0-48" fmla="*/ 0 h 1463322"/>
              <a:gd name="connsiteX1-49" fmla="*/ 950118 w 950118"/>
              <a:gd name="connsiteY1-50" fmla="*/ 0 h 1463322"/>
              <a:gd name="connsiteX2-51" fmla="*/ 950118 w 950118"/>
              <a:gd name="connsiteY2-52" fmla="*/ 950118 h 1463322"/>
              <a:gd name="connsiteX3-53" fmla="*/ 525809 w 950118"/>
              <a:gd name="connsiteY3-54" fmla="*/ 1463322 h 1463322"/>
              <a:gd name="connsiteX4-55" fmla="*/ 525809 w 950118"/>
              <a:gd name="connsiteY4-56" fmla="*/ 950118 h 1463322"/>
              <a:gd name="connsiteX5-57" fmla="*/ 0 w 950118"/>
              <a:gd name="connsiteY5-58" fmla="*/ 950118 h 1463322"/>
              <a:gd name="connsiteX6-59" fmla="*/ 0 w 950118"/>
              <a:gd name="connsiteY6-60" fmla="*/ 0 h 1463322"/>
              <a:gd name="connsiteX0-61" fmla="*/ 0 w 950118"/>
              <a:gd name="connsiteY0-62" fmla="*/ 0 h 1463322"/>
              <a:gd name="connsiteX1-63" fmla="*/ 950118 w 950118"/>
              <a:gd name="connsiteY1-64" fmla="*/ 0 h 1463322"/>
              <a:gd name="connsiteX2-65" fmla="*/ 950118 w 950118"/>
              <a:gd name="connsiteY2-66" fmla="*/ 923925 h 1463322"/>
              <a:gd name="connsiteX3-67" fmla="*/ 525809 w 950118"/>
              <a:gd name="connsiteY3-68" fmla="*/ 1463322 h 1463322"/>
              <a:gd name="connsiteX4-69" fmla="*/ 525809 w 950118"/>
              <a:gd name="connsiteY4-70" fmla="*/ 950118 h 1463322"/>
              <a:gd name="connsiteX5-71" fmla="*/ 0 w 950118"/>
              <a:gd name="connsiteY5-72" fmla="*/ 950118 h 1463322"/>
              <a:gd name="connsiteX6-73" fmla="*/ 0 w 950118"/>
              <a:gd name="connsiteY6-74" fmla="*/ 0 h 1463322"/>
              <a:gd name="connsiteX0-75" fmla="*/ 0 w 950118"/>
              <a:gd name="connsiteY0-76" fmla="*/ 0 h 1463322"/>
              <a:gd name="connsiteX1-77" fmla="*/ 950118 w 950118"/>
              <a:gd name="connsiteY1-78" fmla="*/ 0 h 1463322"/>
              <a:gd name="connsiteX2-79" fmla="*/ 950118 w 950118"/>
              <a:gd name="connsiteY2-80" fmla="*/ 923925 h 1463322"/>
              <a:gd name="connsiteX3-81" fmla="*/ 525809 w 950118"/>
              <a:gd name="connsiteY3-82" fmla="*/ 1463322 h 1463322"/>
              <a:gd name="connsiteX4-83" fmla="*/ 525809 w 950118"/>
              <a:gd name="connsiteY4-84" fmla="*/ 950118 h 1463322"/>
              <a:gd name="connsiteX5-85" fmla="*/ 0 w 950118"/>
              <a:gd name="connsiteY5-86" fmla="*/ 950118 h 1463322"/>
              <a:gd name="connsiteX6-87" fmla="*/ 0 w 950118"/>
              <a:gd name="connsiteY6-88" fmla="*/ 0 h 1463322"/>
              <a:gd name="connsiteX0-89" fmla="*/ 0 w 950118"/>
              <a:gd name="connsiteY0-90" fmla="*/ 0 h 1463322"/>
              <a:gd name="connsiteX1-91" fmla="*/ 950118 w 950118"/>
              <a:gd name="connsiteY1-92" fmla="*/ 0 h 1463322"/>
              <a:gd name="connsiteX2-93" fmla="*/ 950118 w 950118"/>
              <a:gd name="connsiteY2-94" fmla="*/ 923925 h 1463322"/>
              <a:gd name="connsiteX3-95" fmla="*/ 525809 w 950118"/>
              <a:gd name="connsiteY3-96" fmla="*/ 1463322 h 1463322"/>
              <a:gd name="connsiteX4-97" fmla="*/ 525809 w 950118"/>
              <a:gd name="connsiteY4-98" fmla="*/ 950118 h 1463322"/>
              <a:gd name="connsiteX5-99" fmla="*/ 0 w 950118"/>
              <a:gd name="connsiteY5-100" fmla="*/ 950118 h 1463322"/>
              <a:gd name="connsiteX6-101" fmla="*/ 0 w 950118"/>
              <a:gd name="connsiteY6-102" fmla="*/ 0 h 1463322"/>
              <a:gd name="connsiteX0-103" fmla="*/ 0 w 950118"/>
              <a:gd name="connsiteY0-104" fmla="*/ 0 h 1463322"/>
              <a:gd name="connsiteX1-105" fmla="*/ 950118 w 950118"/>
              <a:gd name="connsiteY1-106" fmla="*/ 0 h 1463322"/>
              <a:gd name="connsiteX2-107" fmla="*/ 950118 w 950118"/>
              <a:gd name="connsiteY2-108" fmla="*/ 923925 h 1463322"/>
              <a:gd name="connsiteX3-109" fmla="*/ 525809 w 950118"/>
              <a:gd name="connsiteY3-110" fmla="*/ 1463322 h 1463322"/>
              <a:gd name="connsiteX4-111" fmla="*/ 525809 w 950118"/>
              <a:gd name="connsiteY4-112" fmla="*/ 950118 h 1463322"/>
              <a:gd name="connsiteX5-113" fmla="*/ 0 w 950118"/>
              <a:gd name="connsiteY5-114" fmla="*/ 950118 h 1463322"/>
              <a:gd name="connsiteX6-115" fmla="*/ 0 w 950118"/>
              <a:gd name="connsiteY6-116" fmla="*/ 0 h 14633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950118" h="1463322">
                <a:moveTo>
                  <a:pt x="0" y="0"/>
                </a:moveTo>
                <a:lnTo>
                  <a:pt x="950118" y="0"/>
                </a:lnTo>
                <a:lnTo>
                  <a:pt x="950118" y="923925"/>
                </a:lnTo>
                <a:cubicBezTo>
                  <a:pt x="946074" y="1377362"/>
                  <a:pt x="596527" y="1463322"/>
                  <a:pt x="525809" y="1463322"/>
                </a:cubicBezTo>
                <a:lnTo>
                  <a:pt x="525809" y="950118"/>
                </a:lnTo>
                <a:lnTo>
                  <a:pt x="0" y="950118"/>
                </a:lnTo>
                <a:lnTo>
                  <a:pt x="0" y="0"/>
                </a:lnTo>
                <a:close/>
              </a:path>
            </a:pathLst>
          </a:custGeom>
          <a:solidFill>
            <a:srgbClr val="44546A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任意多边形: 形状 8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4150042" y="3373279"/>
            <a:ext cx="233363" cy="359569"/>
          </a:xfrm>
          <a:custGeom>
            <a:avLst/>
            <a:gdLst>
              <a:gd name="connsiteX0" fmla="*/ 0 w 950118"/>
              <a:gd name="connsiteY0" fmla="*/ 0 h 1464467"/>
              <a:gd name="connsiteX1" fmla="*/ 950118 w 950118"/>
              <a:gd name="connsiteY1" fmla="*/ 0 h 1464467"/>
              <a:gd name="connsiteX2" fmla="*/ 950118 w 950118"/>
              <a:gd name="connsiteY2" fmla="*/ 950118 h 1464467"/>
              <a:gd name="connsiteX3" fmla="*/ 945895 w 950118"/>
              <a:gd name="connsiteY3" fmla="*/ 1007193 h 1464467"/>
              <a:gd name="connsiteX4" fmla="*/ 534143 w 950118"/>
              <a:gd name="connsiteY4" fmla="*/ 1464467 h 1464467"/>
              <a:gd name="connsiteX5" fmla="*/ 525809 w 950118"/>
              <a:gd name="connsiteY5" fmla="*/ 1463322 h 1464467"/>
              <a:gd name="connsiteX6" fmla="*/ 525809 w 950118"/>
              <a:gd name="connsiteY6" fmla="*/ 950118 h 1464467"/>
              <a:gd name="connsiteX7" fmla="*/ 0 w 950118"/>
              <a:gd name="connsiteY7" fmla="*/ 950118 h 1464467"/>
              <a:gd name="connsiteX0-1" fmla="*/ 0 w 950118"/>
              <a:gd name="connsiteY0-2" fmla="*/ 0 h 1464467"/>
              <a:gd name="connsiteX1-3" fmla="*/ 950118 w 950118"/>
              <a:gd name="connsiteY1-4" fmla="*/ 0 h 1464467"/>
              <a:gd name="connsiteX2-5" fmla="*/ 950118 w 950118"/>
              <a:gd name="connsiteY2-6" fmla="*/ 950118 h 1464467"/>
              <a:gd name="connsiteX3-7" fmla="*/ 534143 w 950118"/>
              <a:gd name="connsiteY3-8" fmla="*/ 1464467 h 1464467"/>
              <a:gd name="connsiteX4-9" fmla="*/ 525809 w 950118"/>
              <a:gd name="connsiteY4-10" fmla="*/ 1463322 h 1464467"/>
              <a:gd name="connsiteX5-11" fmla="*/ 525809 w 950118"/>
              <a:gd name="connsiteY5-12" fmla="*/ 950118 h 1464467"/>
              <a:gd name="connsiteX6-13" fmla="*/ 0 w 950118"/>
              <a:gd name="connsiteY6-14" fmla="*/ 950118 h 1464467"/>
              <a:gd name="connsiteX7-15" fmla="*/ 0 w 950118"/>
              <a:gd name="connsiteY7-16" fmla="*/ 0 h 1464467"/>
              <a:gd name="connsiteX0-17" fmla="*/ 0 w 950118"/>
              <a:gd name="connsiteY0-18" fmla="*/ 0 h 1464467"/>
              <a:gd name="connsiteX1-19" fmla="*/ 950118 w 950118"/>
              <a:gd name="connsiteY1-20" fmla="*/ 0 h 1464467"/>
              <a:gd name="connsiteX2-21" fmla="*/ 950118 w 950118"/>
              <a:gd name="connsiteY2-22" fmla="*/ 950118 h 1464467"/>
              <a:gd name="connsiteX3-23" fmla="*/ 534143 w 950118"/>
              <a:gd name="connsiteY3-24" fmla="*/ 1464467 h 1464467"/>
              <a:gd name="connsiteX4-25" fmla="*/ 525809 w 950118"/>
              <a:gd name="connsiteY4-26" fmla="*/ 1463322 h 1464467"/>
              <a:gd name="connsiteX5-27" fmla="*/ 525809 w 950118"/>
              <a:gd name="connsiteY5-28" fmla="*/ 950118 h 1464467"/>
              <a:gd name="connsiteX6-29" fmla="*/ 0 w 950118"/>
              <a:gd name="connsiteY6-30" fmla="*/ 950118 h 1464467"/>
              <a:gd name="connsiteX7-31" fmla="*/ 0 w 950118"/>
              <a:gd name="connsiteY7-32" fmla="*/ 0 h 1464467"/>
              <a:gd name="connsiteX0-33" fmla="*/ 0 w 950118"/>
              <a:gd name="connsiteY0-34" fmla="*/ 0 h 1463322"/>
              <a:gd name="connsiteX1-35" fmla="*/ 950118 w 950118"/>
              <a:gd name="connsiteY1-36" fmla="*/ 0 h 1463322"/>
              <a:gd name="connsiteX2-37" fmla="*/ 950118 w 950118"/>
              <a:gd name="connsiteY2-38" fmla="*/ 950118 h 1463322"/>
              <a:gd name="connsiteX3-39" fmla="*/ 525809 w 950118"/>
              <a:gd name="connsiteY3-40" fmla="*/ 1463322 h 1463322"/>
              <a:gd name="connsiteX4-41" fmla="*/ 525809 w 950118"/>
              <a:gd name="connsiteY4-42" fmla="*/ 950118 h 1463322"/>
              <a:gd name="connsiteX5-43" fmla="*/ 0 w 950118"/>
              <a:gd name="connsiteY5-44" fmla="*/ 950118 h 1463322"/>
              <a:gd name="connsiteX6-45" fmla="*/ 0 w 950118"/>
              <a:gd name="connsiteY6-46" fmla="*/ 0 h 1463322"/>
              <a:gd name="connsiteX0-47" fmla="*/ 0 w 950118"/>
              <a:gd name="connsiteY0-48" fmla="*/ 0 h 1463322"/>
              <a:gd name="connsiteX1-49" fmla="*/ 950118 w 950118"/>
              <a:gd name="connsiteY1-50" fmla="*/ 0 h 1463322"/>
              <a:gd name="connsiteX2-51" fmla="*/ 950118 w 950118"/>
              <a:gd name="connsiteY2-52" fmla="*/ 950118 h 1463322"/>
              <a:gd name="connsiteX3-53" fmla="*/ 525809 w 950118"/>
              <a:gd name="connsiteY3-54" fmla="*/ 1463322 h 1463322"/>
              <a:gd name="connsiteX4-55" fmla="*/ 525809 w 950118"/>
              <a:gd name="connsiteY4-56" fmla="*/ 950118 h 1463322"/>
              <a:gd name="connsiteX5-57" fmla="*/ 0 w 950118"/>
              <a:gd name="connsiteY5-58" fmla="*/ 950118 h 1463322"/>
              <a:gd name="connsiteX6-59" fmla="*/ 0 w 950118"/>
              <a:gd name="connsiteY6-60" fmla="*/ 0 h 1463322"/>
              <a:gd name="connsiteX0-61" fmla="*/ 0 w 950118"/>
              <a:gd name="connsiteY0-62" fmla="*/ 0 h 1463322"/>
              <a:gd name="connsiteX1-63" fmla="*/ 950118 w 950118"/>
              <a:gd name="connsiteY1-64" fmla="*/ 0 h 1463322"/>
              <a:gd name="connsiteX2-65" fmla="*/ 950118 w 950118"/>
              <a:gd name="connsiteY2-66" fmla="*/ 923925 h 1463322"/>
              <a:gd name="connsiteX3-67" fmla="*/ 525809 w 950118"/>
              <a:gd name="connsiteY3-68" fmla="*/ 1463322 h 1463322"/>
              <a:gd name="connsiteX4-69" fmla="*/ 525809 w 950118"/>
              <a:gd name="connsiteY4-70" fmla="*/ 950118 h 1463322"/>
              <a:gd name="connsiteX5-71" fmla="*/ 0 w 950118"/>
              <a:gd name="connsiteY5-72" fmla="*/ 950118 h 1463322"/>
              <a:gd name="connsiteX6-73" fmla="*/ 0 w 950118"/>
              <a:gd name="connsiteY6-74" fmla="*/ 0 h 1463322"/>
              <a:gd name="connsiteX0-75" fmla="*/ 0 w 950118"/>
              <a:gd name="connsiteY0-76" fmla="*/ 0 h 1463322"/>
              <a:gd name="connsiteX1-77" fmla="*/ 950118 w 950118"/>
              <a:gd name="connsiteY1-78" fmla="*/ 0 h 1463322"/>
              <a:gd name="connsiteX2-79" fmla="*/ 950118 w 950118"/>
              <a:gd name="connsiteY2-80" fmla="*/ 923925 h 1463322"/>
              <a:gd name="connsiteX3-81" fmla="*/ 525809 w 950118"/>
              <a:gd name="connsiteY3-82" fmla="*/ 1463322 h 1463322"/>
              <a:gd name="connsiteX4-83" fmla="*/ 525809 w 950118"/>
              <a:gd name="connsiteY4-84" fmla="*/ 950118 h 1463322"/>
              <a:gd name="connsiteX5-85" fmla="*/ 0 w 950118"/>
              <a:gd name="connsiteY5-86" fmla="*/ 950118 h 1463322"/>
              <a:gd name="connsiteX6-87" fmla="*/ 0 w 950118"/>
              <a:gd name="connsiteY6-88" fmla="*/ 0 h 1463322"/>
              <a:gd name="connsiteX0-89" fmla="*/ 0 w 950118"/>
              <a:gd name="connsiteY0-90" fmla="*/ 0 h 1463322"/>
              <a:gd name="connsiteX1-91" fmla="*/ 950118 w 950118"/>
              <a:gd name="connsiteY1-92" fmla="*/ 0 h 1463322"/>
              <a:gd name="connsiteX2-93" fmla="*/ 950118 w 950118"/>
              <a:gd name="connsiteY2-94" fmla="*/ 923925 h 1463322"/>
              <a:gd name="connsiteX3-95" fmla="*/ 525809 w 950118"/>
              <a:gd name="connsiteY3-96" fmla="*/ 1463322 h 1463322"/>
              <a:gd name="connsiteX4-97" fmla="*/ 525809 w 950118"/>
              <a:gd name="connsiteY4-98" fmla="*/ 950118 h 1463322"/>
              <a:gd name="connsiteX5-99" fmla="*/ 0 w 950118"/>
              <a:gd name="connsiteY5-100" fmla="*/ 950118 h 1463322"/>
              <a:gd name="connsiteX6-101" fmla="*/ 0 w 950118"/>
              <a:gd name="connsiteY6-102" fmla="*/ 0 h 1463322"/>
              <a:gd name="connsiteX0-103" fmla="*/ 0 w 950118"/>
              <a:gd name="connsiteY0-104" fmla="*/ 0 h 1463322"/>
              <a:gd name="connsiteX1-105" fmla="*/ 950118 w 950118"/>
              <a:gd name="connsiteY1-106" fmla="*/ 0 h 1463322"/>
              <a:gd name="connsiteX2-107" fmla="*/ 950118 w 950118"/>
              <a:gd name="connsiteY2-108" fmla="*/ 923925 h 1463322"/>
              <a:gd name="connsiteX3-109" fmla="*/ 525809 w 950118"/>
              <a:gd name="connsiteY3-110" fmla="*/ 1463322 h 1463322"/>
              <a:gd name="connsiteX4-111" fmla="*/ 525809 w 950118"/>
              <a:gd name="connsiteY4-112" fmla="*/ 950118 h 1463322"/>
              <a:gd name="connsiteX5-113" fmla="*/ 0 w 950118"/>
              <a:gd name="connsiteY5-114" fmla="*/ 950118 h 1463322"/>
              <a:gd name="connsiteX6-115" fmla="*/ 0 w 950118"/>
              <a:gd name="connsiteY6-116" fmla="*/ 0 h 14633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950118" h="1463322">
                <a:moveTo>
                  <a:pt x="0" y="0"/>
                </a:moveTo>
                <a:lnTo>
                  <a:pt x="950118" y="0"/>
                </a:lnTo>
                <a:lnTo>
                  <a:pt x="950118" y="923925"/>
                </a:lnTo>
                <a:cubicBezTo>
                  <a:pt x="946074" y="1377362"/>
                  <a:pt x="596527" y="1463322"/>
                  <a:pt x="525809" y="1463322"/>
                </a:cubicBezTo>
                <a:lnTo>
                  <a:pt x="525809" y="950118"/>
                </a:lnTo>
                <a:lnTo>
                  <a:pt x="0" y="950118"/>
                </a:lnTo>
                <a:lnTo>
                  <a:pt x="0" y="0"/>
                </a:lnTo>
                <a:close/>
              </a:path>
            </a:pathLst>
          </a:custGeom>
          <a:solidFill>
            <a:srgbClr val="44546A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1548631" y="2131695"/>
            <a:ext cx="2724150" cy="880110"/>
          </a:xfrm>
          <a:prstGeom prst="rect">
            <a:avLst/>
          </a:prstGeom>
          <a:noFill/>
        </p:spPr>
        <p:txBody>
          <a:bodyPr wrap="square" lIns="76200" tIns="28575" rIns="47625" bIns="28575" rtlCol="0" anchor="b" anchorCtr="0">
            <a:noAutofit/>
          </a:bodyPr>
          <a:lstStyle/>
          <a:p>
            <a:pPr fontAlgn="auto">
              <a:lnSpc>
                <a:spcPct val="100000"/>
              </a:lnSpc>
            </a:pPr>
            <a:endParaRPr lang="zh-CN" altLang="en-US" sz="2700" b="1" spc="225" dirty="0">
              <a:solidFill>
                <a:srgbClr val="000000">
                  <a:lumMod val="75000"/>
                  <a:lumOff val="25000"/>
                </a:srgbClr>
              </a:solidFill>
              <a:latin typeface="宋体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1" name="任意多边形: 形状 10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280636" y="1557338"/>
            <a:ext cx="233363" cy="359569"/>
          </a:xfrm>
          <a:custGeom>
            <a:avLst/>
            <a:gdLst>
              <a:gd name="connsiteX0" fmla="*/ 139021 w 311296"/>
              <a:gd name="connsiteY0" fmla="*/ 0 h 479441"/>
              <a:gd name="connsiteX1" fmla="*/ 139021 w 311296"/>
              <a:gd name="connsiteY1" fmla="*/ 168145 h 479441"/>
              <a:gd name="connsiteX2" fmla="*/ 311296 w 311296"/>
              <a:gd name="connsiteY2" fmla="*/ 168145 h 479441"/>
              <a:gd name="connsiteX3" fmla="*/ 311296 w 311296"/>
              <a:gd name="connsiteY3" fmla="*/ 479441 h 479441"/>
              <a:gd name="connsiteX4" fmla="*/ 0 w 311296"/>
              <a:gd name="connsiteY4" fmla="*/ 479441 h 479441"/>
              <a:gd name="connsiteX5" fmla="*/ 0 w 311296"/>
              <a:gd name="connsiteY5" fmla="*/ 176727 h 479441"/>
              <a:gd name="connsiteX6" fmla="*/ 139021 w 311296"/>
              <a:gd name="connsiteY6" fmla="*/ 0 h 47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296" h="479441">
                <a:moveTo>
                  <a:pt x="139021" y="0"/>
                </a:moveTo>
                <a:lnTo>
                  <a:pt x="139021" y="168145"/>
                </a:lnTo>
                <a:lnTo>
                  <a:pt x="311296" y="168145"/>
                </a:lnTo>
                <a:lnTo>
                  <a:pt x="311296" y="479441"/>
                </a:lnTo>
                <a:lnTo>
                  <a:pt x="0" y="479441"/>
                </a:lnTo>
                <a:lnTo>
                  <a:pt x="0" y="176727"/>
                </a:lnTo>
                <a:cubicBezTo>
                  <a:pt x="1325" y="28164"/>
                  <a:pt x="115851" y="0"/>
                  <a:pt x="139021" y="0"/>
                </a:cubicBezTo>
                <a:close/>
              </a:path>
            </a:pathLst>
          </a:custGeom>
          <a:solidFill>
            <a:srgbClr val="44546A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任意多边形: 形状 11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586865" y="1557338"/>
            <a:ext cx="233363" cy="359569"/>
          </a:xfrm>
          <a:custGeom>
            <a:avLst/>
            <a:gdLst>
              <a:gd name="connsiteX0" fmla="*/ 139021 w 311296"/>
              <a:gd name="connsiteY0" fmla="*/ 0 h 479441"/>
              <a:gd name="connsiteX1" fmla="*/ 139021 w 311296"/>
              <a:gd name="connsiteY1" fmla="*/ 168145 h 479441"/>
              <a:gd name="connsiteX2" fmla="*/ 311296 w 311296"/>
              <a:gd name="connsiteY2" fmla="*/ 168145 h 479441"/>
              <a:gd name="connsiteX3" fmla="*/ 311296 w 311296"/>
              <a:gd name="connsiteY3" fmla="*/ 479441 h 479441"/>
              <a:gd name="connsiteX4" fmla="*/ 0 w 311296"/>
              <a:gd name="connsiteY4" fmla="*/ 479441 h 479441"/>
              <a:gd name="connsiteX5" fmla="*/ 0 w 311296"/>
              <a:gd name="connsiteY5" fmla="*/ 176727 h 479441"/>
              <a:gd name="connsiteX6" fmla="*/ 139021 w 311296"/>
              <a:gd name="connsiteY6" fmla="*/ 0 h 47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296" h="479441">
                <a:moveTo>
                  <a:pt x="139021" y="0"/>
                </a:moveTo>
                <a:lnTo>
                  <a:pt x="139021" y="168145"/>
                </a:lnTo>
                <a:lnTo>
                  <a:pt x="311296" y="168145"/>
                </a:lnTo>
                <a:lnTo>
                  <a:pt x="311296" y="479441"/>
                </a:lnTo>
                <a:lnTo>
                  <a:pt x="0" y="479441"/>
                </a:lnTo>
                <a:lnTo>
                  <a:pt x="0" y="176727"/>
                </a:lnTo>
                <a:cubicBezTo>
                  <a:pt x="1325" y="28164"/>
                  <a:pt x="115851" y="0"/>
                  <a:pt x="139021" y="0"/>
                </a:cubicBezTo>
                <a:close/>
              </a:path>
            </a:pathLst>
          </a:custGeom>
          <a:solidFill>
            <a:srgbClr val="44546A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27873" y="2225993"/>
            <a:ext cx="1802416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4100" b="1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路线图</a:t>
            </a:r>
            <a:endParaRPr lang="zh-CN" altLang="en-US" sz="4100" b="1" spc="225" dirty="0">
              <a:solidFill>
                <a:srgbClr val="000000">
                  <a:lumMod val="75000"/>
                  <a:lumOff val="25000"/>
                </a:srgbClr>
              </a:solidFill>
              <a:latin typeface="宋体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96765" y="1544479"/>
            <a:ext cx="3458528" cy="2007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上节课我们学习了物体在观察点的方向和距离。这节课我们学习能根据描述画出具体的路线示意图。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4263" y="291748"/>
            <a:ext cx="1584809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复习导入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34089" y="2025967"/>
            <a:ext cx="3989070" cy="18983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0" name="Rectangle 10"/>
          <p:cNvSpPr/>
          <p:nvPr/>
        </p:nvSpPr>
        <p:spPr>
          <a:xfrm>
            <a:off x="5141834" y="2590086"/>
            <a:ext cx="138564" cy="8463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/>
            <a:endParaRPr lang="zh-CN" altLang="en-US" sz="100" noProof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111" name="Rectangle 11"/>
          <p:cNvSpPr/>
          <p:nvPr/>
        </p:nvSpPr>
        <p:spPr>
          <a:xfrm>
            <a:off x="5263277" y="2711530"/>
            <a:ext cx="138564" cy="8463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/>
            <a:endParaRPr lang="zh-CN" altLang="en-US" sz="100" noProof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3000" y="988219"/>
            <a:ext cx="657177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此次台风的大致路径如下图。你能用自己的语言说说台风的移动路线吗？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4" name="图片 3" descr="u=2100024253,814852284&amp;fm=26&amp;gp=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50" y="28099"/>
            <a:ext cx="1428750" cy="1354455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8" descr="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02544" y="1829515"/>
            <a:ext cx="2818210" cy="1443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文本框 1"/>
          <p:cNvSpPr txBox="1"/>
          <p:nvPr/>
        </p:nvSpPr>
        <p:spPr>
          <a:xfrm>
            <a:off x="4451271" y="1289924"/>
            <a:ext cx="2596753" cy="391715"/>
          </a:xfrm>
          <a:prstGeom prst="rect">
            <a:avLst/>
          </a:prstGeom>
          <a:solidFill>
            <a:srgbClr val="8D3939">
              <a:alpha val="41000"/>
            </a:srgb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1.</a:t>
            </a:r>
            <a:r>
              <a:rPr lang="zh-CN" altLang="en-US" sz="21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认识图中的方向标</a:t>
            </a:r>
            <a:endParaRPr lang="zh-CN" altLang="en-US" sz="21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29465" y="1877377"/>
            <a:ext cx="1622822" cy="1395413"/>
            <a:chOff x="6056" y="1321"/>
            <a:chExt cx="4545" cy="3908"/>
          </a:xfrm>
        </p:grpSpPr>
        <p:sp>
          <p:nvSpPr>
            <p:cNvPr id="3" name="椭圆 2"/>
            <p:cNvSpPr/>
            <p:nvPr/>
          </p:nvSpPr>
          <p:spPr>
            <a:xfrm>
              <a:off x="6056" y="1321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569" y="2386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9555" y="4181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876074" y="1877378"/>
            <a:ext cx="1244204" cy="422672"/>
            <a:chOff x="10105" y="1304"/>
            <a:chExt cx="3482" cy="1186"/>
          </a:xfrm>
        </p:grpSpPr>
        <p:sp>
          <p:nvSpPr>
            <p:cNvPr id="15" name="椭圆 14"/>
            <p:cNvSpPr/>
            <p:nvPr/>
          </p:nvSpPr>
          <p:spPr>
            <a:xfrm>
              <a:off x="12541" y="1304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6" name="圆角矩形标注 15"/>
            <p:cNvSpPr/>
            <p:nvPr/>
          </p:nvSpPr>
          <p:spPr>
            <a:xfrm>
              <a:off x="10105" y="1588"/>
              <a:ext cx="1936" cy="903"/>
            </a:xfrm>
            <a:prstGeom prst="wedgeRoundRectCallout">
              <a:avLst>
                <a:gd name="adj1" fmla="val 76300"/>
                <a:gd name="adj2" fmla="val -33095"/>
                <a:gd name="adj3" fmla="val 16667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代表上为</a:t>
              </a:r>
              <a:r>
                <a:rPr lang="en-US" altLang="zh-CN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“</a:t>
              </a:r>
              <a:r>
                <a:rPr lang="zh-CN" altLang="en-US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北</a:t>
              </a:r>
              <a:r>
                <a:rPr lang="en-US" altLang="zh-CN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”</a:t>
              </a:r>
              <a:endParaRPr lang="en-US" altLang="zh-CN" sz="11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20277" y="1820897"/>
            <a:ext cx="3217868" cy="1546754"/>
            <a:chOff x="766" y="1286"/>
            <a:chExt cx="4414" cy="4328"/>
          </a:xfrm>
        </p:grpSpPr>
        <p:grpSp>
          <p:nvGrpSpPr>
            <p:cNvPr id="6155" name="组合 10"/>
            <p:cNvGrpSpPr/>
            <p:nvPr/>
          </p:nvGrpSpPr>
          <p:grpSpPr>
            <a:xfrm>
              <a:off x="766" y="1501"/>
              <a:ext cx="1151" cy="1889"/>
              <a:chOff x="1644" y="1727"/>
              <a:chExt cx="1151" cy="1889"/>
            </a:xfrm>
          </p:grpSpPr>
          <p:cxnSp>
            <p:nvCxnSpPr>
              <p:cNvPr id="9" name="直接连接符 8"/>
              <p:cNvCxnSpPr/>
              <p:nvPr/>
            </p:nvCxnSpPr>
            <p:spPr>
              <a:xfrm flipV="1">
                <a:off x="1644" y="2672"/>
                <a:ext cx="1151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rot="16200000" flipV="1">
                <a:off x="1273" y="2669"/>
                <a:ext cx="1889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58" name="文本框 19"/>
            <p:cNvSpPr txBox="1"/>
            <p:nvPr/>
          </p:nvSpPr>
          <p:spPr>
            <a:xfrm>
              <a:off x="2027" y="1286"/>
              <a:ext cx="3153" cy="43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简易方向标所代表的方向等于图示的方向。</a:t>
              </a:r>
              <a:endPara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pic>
        <p:nvPicPr>
          <p:cNvPr id="2" name="图片 1" descr="f4a3bca8f052a5210902c233e67431fc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3352" y="0"/>
            <a:ext cx="1380649" cy="1673543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143001" y="1290161"/>
            <a:ext cx="2612231" cy="390525"/>
          </a:xfrm>
          <a:prstGeom prst="rect">
            <a:avLst/>
          </a:prstGeom>
          <a:solidFill>
            <a:schemeClr val="accent2">
              <a:alpha val="23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lang="zh-CN" altLang="en-US" sz="21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确定分段行程路线</a:t>
            </a:r>
            <a:endParaRPr lang="zh-CN" altLang="en-US" sz="21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451509" y="1516381"/>
            <a:ext cx="3246596" cy="23775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用方向和距离描述台风移动的具体路线，先明确它的分段行程路线：台风生成地 →预告时台风中心位置→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市→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B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6" name="图片 5" descr="11111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77137" y="0"/>
            <a:ext cx="1566863" cy="151638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6145" name="Picture 8" descr="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2039" y="2049542"/>
            <a:ext cx="2818210" cy="14430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1198960" y="2097405"/>
            <a:ext cx="1622822" cy="1395413"/>
            <a:chOff x="6056" y="1321"/>
            <a:chExt cx="4545" cy="3908"/>
          </a:xfrm>
        </p:grpSpPr>
        <p:sp>
          <p:nvSpPr>
            <p:cNvPr id="3" name="椭圆 2"/>
            <p:cNvSpPr/>
            <p:nvPr/>
          </p:nvSpPr>
          <p:spPr>
            <a:xfrm>
              <a:off x="6056" y="1321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569" y="2386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9555" y="4181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45569" y="2097406"/>
            <a:ext cx="1244204" cy="422672"/>
            <a:chOff x="10105" y="1304"/>
            <a:chExt cx="3482" cy="1186"/>
          </a:xfrm>
        </p:grpSpPr>
        <p:sp>
          <p:nvSpPr>
            <p:cNvPr id="15" name="椭圆 14"/>
            <p:cNvSpPr/>
            <p:nvPr/>
          </p:nvSpPr>
          <p:spPr>
            <a:xfrm>
              <a:off x="12541" y="1304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6" name="圆角矩形标注 15"/>
            <p:cNvSpPr/>
            <p:nvPr/>
          </p:nvSpPr>
          <p:spPr>
            <a:xfrm>
              <a:off x="10105" y="1588"/>
              <a:ext cx="1936" cy="903"/>
            </a:xfrm>
            <a:prstGeom prst="wedgeRoundRectCallout">
              <a:avLst>
                <a:gd name="adj1" fmla="val 76300"/>
                <a:gd name="adj2" fmla="val -33095"/>
                <a:gd name="adj3" fmla="val 16667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代表上为</a:t>
              </a:r>
              <a:r>
                <a:rPr lang="en-US" altLang="zh-CN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“</a:t>
              </a:r>
              <a:r>
                <a:rPr lang="zh-CN" altLang="en-US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北</a:t>
              </a:r>
              <a:r>
                <a:rPr lang="en-US" altLang="zh-CN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”</a:t>
              </a:r>
              <a:endParaRPr lang="en-US" altLang="zh-CN" sz="11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076802" y="1290162"/>
            <a:ext cx="6735604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3.</a:t>
            </a:r>
            <a:r>
              <a:rPr lang="zh-CN" altLang="en-US" sz="21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确定每一段台风移动的方向和距离，综合描述台风的移动路线。</a:t>
            </a:r>
            <a:endParaRPr lang="zh-CN" altLang="en-US" sz="21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451509" y="1717834"/>
            <a:ext cx="3663315" cy="286232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台风生成以后，先沿着正西方向移动了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540km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，然后向西偏北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30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°方向移动了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600km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，到达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市。接着，台风向北偏西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30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°方向移动了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200km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，到达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B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6" name="图片 5" descr="20071122_877dc0dc77ebe9fef8e8xfswmcz91fko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96250" y="0"/>
            <a:ext cx="1047750" cy="2024063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6145" name="Picture 8" descr="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2039" y="2049542"/>
            <a:ext cx="2818210" cy="14430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1198960" y="2097405"/>
            <a:ext cx="1622822" cy="1395413"/>
            <a:chOff x="6056" y="1321"/>
            <a:chExt cx="4545" cy="3908"/>
          </a:xfrm>
        </p:grpSpPr>
        <p:sp>
          <p:nvSpPr>
            <p:cNvPr id="3" name="椭圆 2"/>
            <p:cNvSpPr/>
            <p:nvPr/>
          </p:nvSpPr>
          <p:spPr>
            <a:xfrm>
              <a:off x="6056" y="1321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569" y="2386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9555" y="4181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45569" y="2097406"/>
            <a:ext cx="1244204" cy="422672"/>
            <a:chOff x="10105" y="1304"/>
            <a:chExt cx="3482" cy="1186"/>
          </a:xfrm>
        </p:grpSpPr>
        <p:sp>
          <p:nvSpPr>
            <p:cNvPr id="15" name="椭圆 14"/>
            <p:cNvSpPr/>
            <p:nvPr/>
          </p:nvSpPr>
          <p:spPr>
            <a:xfrm>
              <a:off x="12541" y="1304"/>
              <a:ext cx="1047" cy="1048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6" name="圆角矩形标注 15"/>
            <p:cNvSpPr/>
            <p:nvPr/>
          </p:nvSpPr>
          <p:spPr>
            <a:xfrm>
              <a:off x="10105" y="1588"/>
              <a:ext cx="1936" cy="903"/>
            </a:xfrm>
            <a:prstGeom prst="wedgeRoundRectCallout">
              <a:avLst>
                <a:gd name="adj1" fmla="val 76300"/>
                <a:gd name="adj2" fmla="val -33095"/>
                <a:gd name="adj3" fmla="val 16667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代表上为</a:t>
              </a:r>
              <a:r>
                <a:rPr lang="en-US" altLang="zh-CN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“</a:t>
              </a:r>
              <a:r>
                <a:rPr lang="zh-CN" altLang="en-US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北</a:t>
              </a:r>
              <a:r>
                <a:rPr lang="en-US" altLang="zh-CN" sz="11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”</a:t>
              </a:r>
              <a:endParaRPr lang="en-US" altLang="zh-CN" sz="11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1508" descr="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67890" y="864632"/>
            <a:ext cx="4567238" cy="19323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21510"/>
          <p:cNvSpPr/>
          <p:nvPr/>
        </p:nvSpPr>
        <p:spPr>
          <a:xfrm>
            <a:off x="1673781" y="2797016"/>
            <a:ext cx="5892403" cy="10382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根据上面的路线图，说一说小玲从家去书店和回来时所走的方向和路程，并完成下表。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" name="图片 2" descr="72f213cf491cd2ee506ea3125cf18e1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6649" y="1"/>
            <a:ext cx="1667351" cy="125587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270931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巩固扩展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10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1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2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3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4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5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6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17.xml><?xml version="1.0" encoding="utf-8"?>
<p:tagLst xmlns:p="http://schemas.openxmlformats.org/presentationml/2006/main"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94601_1*i*2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5"/>
  <p:tag name="KSO_WM_UNIT_FOIL_COLOR" val="1"/>
  <p:tag name="KSO_WM_UNIT_COLOR_SCHEME_PARENT_PAGE" val="0_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194601_1*i*3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6"/>
  <p:tag name="KSO_WM_UNIT_COLOR_SCHEME_PARENT_PAGE" val="0_1"/>
  <p:tag name="KSO_WM_UNIT_DECOLORIZATION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194601_1*i*5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8"/>
  <p:tag name="KSO_WM_UNIT_COLOR_SCHEME_PARENT_PAGE" val="0_1"/>
  <p:tag name="KSO_WM_UNIT_DECOLORIZATION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194601_1*i*6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9"/>
  <p:tag name="KSO_WM_UNIT_COLOR_SCHEME_PARENT_PAGE" val="0_1"/>
  <p:tag name="KSO_WM_UNIT_DECOLORIZATION" val="1"/>
</p:tagLst>
</file>

<file path=ppt/tags/tag6.xml><?xml version="1.0" encoding="utf-8"?>
<p:tagLst xmlns:p="http://schemas.openxmlformats.org/presentationml/2006/main">
  <p:tag name="KSO_WM_UNIT_TEXT_PART_ID_V2" val="a-1-2"/>
  <p:tag name="KSO_WM_UNIT_ISCONTENTSTITLE" val="0"/>
  <p:tag name="KSO_WM_UNIT_PRESET_TEXT" val="单击此处可自行添加大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194601_1*a*1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16"/>
  <p:tag name="KSO_WM_UNIT_COLOR_SCHEME_PARENT_PAGE" val="0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194601_1*i*8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11"/>
  <p:tag name="KSO_WM_UNIT_COLOR_SCHEME_PARENT_PAGE" val="0_1"/>
  <p:tag name="KSO_WM_UNIT_DECOLORIZATION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194601_1*i*9"/>
  <p:tag name="KSO_WM_TEMPLATE_CATEGORY" val="diagram"/>
  <p:tag name="KSO_WM_TEMPLATE_INDEX" val="20194601"/>
  <p:tag name="KSO_WM_UNIT_LAYERLEVEL" val="1"/>
  <p:tag name="KSO_WM_TAG_VERSION" val="1.0"/>
  <p:tag name="KSO_WM_BEAUTIFY_FLAG" val="#wm#"/>
  <p:tag name="KSO_WM_UNIT_COLOR_SCHEME_SHAPE_ID" val="12"/>
  <p:tag name="KSO_WM_UNIT_COLOR_SCHEME_PARENT_PAGE" val="0_1"/>
  <p:tag name="KSO_WM_UNIT_DECOLORIZATION" val="1"/>
</p:tagLst>
</file>

<file path=ppt/tags/tag9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59F18"/>
      </a:accent1>
      <a:accent2>
        <a:srgbClr val="6DC01A"/>
      </a:accent2>
      <a:accent3>
        <a:srgbClr val="5EB408"/>
      </a:accent3>
      <a:accent4>
        <a:srgbClr val="8BBD1D"/>
      </a:accent4>
      <a:accent5>
        <a:srgbClr val="8ABF13"/>
      </a:accent5>
      <a:accent6>
        <a:srgbClr val="ACEB0F"/>
      </a:accent6>
      <a:hlink>
        <a:srgbClr val="000000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WPS 演示</Application>
  <PresentationFormat>全屏显示(16:9)</PresentationFormat>
  <Paragraphs>121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华文楷体</vt:lpstr>
      <vt:lpstr>微软雅黑</vt:lpstr>
      <vt:lpstr>黑体</vt:lpstr>
      <vt:lpstr>Arial</vt:lpstr>
      <vt:lpstr>Arial Unicode MS</vt:lpstr>
      <vt:lpstr>等线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122</cp:revision>
  <dcterms:created xsi:type="dcterms:W3CDTF">2018-01-10T07:31:00Z</dcterms:created>
  <dcterms:modified xsi:type="dcterms:W3CDTF">2023-10-29T07:48:57Z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6602AFFFCB6940AAA3BFCF90106102B8_12</vt:lpwstr>
  </property>
</Properties>
</file>