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3"/>
    <p:sldId id="335" r:id="rId4"/>
    <p:sldId id="288" r:id="rId5"/>
    <p:sldId id="356" r:id="rId6"/>
    <p:sldId id="338" r:id="rId7"/>
    <p:sldId id="357" r:id="rId8"/>
    <p:sldId id="347" r:id="rId9"/>
    <p:sldId id="348" r:id="rId10"/>
    <p:sldId id="340" r:id="rId11"/>
    <p:sldId id="342" r:id="rId12"/>
    <p:sldId id="289" r:id="rId13"/>
    <p:sldId id="334" r:id="rId14"/>
    <p:sldId id="355" r:id="rId16"/>
    <p:sldId id="354" r:id="rId17"/>
    <p:sldId id="344" r:id="rId18"/>
    <p:sldId id="309" r:id="rId19"/>
    <p:sldId id="352" r:id="rId20"/>
    <p:sldId id="349" r:id="rId21"/>
    <p:sldId id="277" r:id="rId22"/>
  </p:sldIdLst>
  <p:sldSz cx="9144000" cy="5143500" type="screen16x9"/>
  <p:notesSz cx="7103745" cy="10234295"/>
  <p:embeddedFontLs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  <p:embeddedFont>
      <p:font typeface="SimSun-ExtB" panose="02010609060101010101" pitchFamily="49" charset="-122"/>
      <p:regular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4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4236"/>
    <a:srgbClr val="A1C450"/>
    <a:srgbClr val="E1EFE2"/>
    <a:srgbClr val="DEEFEA"/>
    <a:srgbClr val="FF3300"/>
    <a:srgbClr val="00923F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3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-96" y="-738"/>
      </p:cViewPr>
      <p:guideLst>
        <p:guide orient="horz" pos="104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7.fntdata"/><Relationship Id="rId31" Type="http://schemas.openxmlformats.org/officeDocument/2006/relationships/font" Target="fonts/font6.fntdata"/><Relationship Id="rId30" Type="http://schemas.openxmlformats.org/officeDocument/2006/relationships/font" Target="fonts/font5.fntdata"/><Relationship Id="rId3" Type="http://schemas.openxmlformats.org/officeDocument/2006/relationships/slide" Target="slides/slide1.xml"/><Relationship Id="rId29" Type="http://schemas.openxmlformats.org/officeDocument/2006/relationships/font" Target="fonts/font4.fntdata"/><Relationship Id="rId28" Type="http://schemas.openxmlformats.org/officeDocument/2006/relationships/font" Target="fonts/font3.fntdata"/><Relationship Id="rId27" Type="http://schemas.openxmlformats.org/officeDocument/2006/relationships/font" Target="fonts/font2.fntdata"/><Relationship Id="rId26" Type="http://schemas.openxmlformats.org/officeDocument/2006/relationships/font" Target="fonts/font1.fntdata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01D82-40A2-4425-9DBF-B98358AF4E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DA7A6-7610-4A8D-8CB2-82765DADD5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355600">
              <a:lnSpc>
                <a:spcPct val="150000"/>
              </a:lnSpc>
            </a:pP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春蕾小学的一项调查表明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有牙病的学生人数占全校人数的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20%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。春蕾小学共有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750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名学生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有牙病的学生有多少人</a:t>
            </a:r>
            <a:r>
              <a:rPr lang="en-US" altLang="zh-CN" sz="1200" dirty="0">
                <a:solidFill>
                  <a:srgbClr val="000000"/>
                </a:solidFill>
                <a:latin typeface="SimSun-ExtB" panose="02010609060101010101" pitchFamily="49" charset="-122"/>
                <a:ea typeface="方正卡通简体" panose="03000509000000000000" pitchFamily="65" charset="-122"/>
                <a:cs typeface="Times New Roman" panose="02020603050405020304" pitchFamily="18" charset="0"/>
              </a:rPr>
              <a:t>?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C3548B-33AE-4A9D-B095-DD8FB31623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6" Type="http://schemas.openxmlformats.org/officeDocument/2006/relationships/theme" Target="../theme/theme1.xml"/><Relationship Id="rId25" Type="http://schemas.openxmlformats.org/officeDocument/2006/relationships/tags" Target="../tags/tag6.xml"/><Relationship Id="rId24" Type="http://schemas.openxmlformats.org/officeDocument/2006/relationships/tags" Target="../tags/tag5.xml"/><Relationship Id="rId23" Type="http://schemas.openxmlformats.org/officeDocument/2006/relationships/tags" Target="../tags/tag4.xml"/><Relationship Id="rId22" Type="http://schemas.openxmlformats.org/officeDocument/2006/relationships/tags" Target="../tags/tag3.xml"/><Relationship Id="rId21" Type="http://schemas.openxmlformats.org/officeDocument/2006/relationships/tags" Target="../tags/tag2.xml"/><Relationship Id="rId20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0" y="1968909"/>
            <a:ext cx="91440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</a:rPr>
              <a:t>用方向和距离描述点的位置</a:t>
            </a:r>
            <a:endParaRPr lang="zh-CN" altLang="en-US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812997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位置与方</a:t>
            </a:r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向（二）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AutoShape 27"/>
          <p:cNvSpPr>
            <a:spLocks noChangeArrowheads="1"/>
          </p:cNvSpPr>
          <p:nvPr/>
        </p:nvSpPr>
        <p:spPr bwMode="auto">
          <a:xfrm>
            <a:off x="536575" y="628651"/>
            <a:ext cx="8070850" cy="941854"/>
          </a:xfrm>
          <a:prstGeom prst="wedgeRoundRectCallout">
            <a:avLst>
              <a:gd name="adj1" fmla="val -33509"/>
              <a:gd name="adj2" fmla="val 4819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目前台风中心位于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市东偏南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方向、距离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600km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的洋面上，正以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en-US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千米</a:t>
            </a:r>
            <a:r>
              <a:rPr lang="en-US" altLang="zh-CN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18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时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的速度沿直线向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市移动。</a:t>
            </a:r>
            <a:endParaRPr lang="en-US" altLang="zh-CN" sz="18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68259" y="2921156"/>
            <a:ext cx="372222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600÷20=30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（时）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8" name="Rectangle 26"/>
          <p:cNvSpPr>
            <a:spLocks noChangeArrowheads="1"/>
          </p:cNvSpPr>
          <p:nvPr/>
        </p:nvSpPr>
        <p:spPr bwMode="auto">
          <a:xfrm>
            <a:off x="3050936" y="3790758"/>
            <a:ext cx="52787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indent="2667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latinLnBrk="1"/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答：台风大约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小时后到达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市。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666427" y="1882999"/>
            <a:ext cx="2384510" cy="1213993"/>
          </a:xfrm>
          <a:prstGeom prst="wedgeRoundRectCallout">
            <a:avLst>
              <a:gd name="adj1" fmla="val -42609"/>
              <a:gd name="adj2" fmla="val 8301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台风大约多少小时后到达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市？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93520" y="445006"/>
            <a:ext cx="8077200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光明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小区花园四周的道路如图所示。车库的位置是东偏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北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20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°,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距离花园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180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米。以花园为观测点填空。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6" name="ge335.eps" descr="id:214750373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428625" y="1998382"/>
            <a:ext cx="3543300" cy="242630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4348460" y="1480259"/>
            <a:ext cx="4572000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超市的位置是北偏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)30°,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距离花园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小区医院的位置是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)50°,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距离花园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(3)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图书馆的位置是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距离花园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7012479" y="148025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5058960" y="2001959"/>
            <a:ext cx="5476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90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Text Box 6"/>
          <p:cNvSpPr txBox="1">
            <a:spLocks noChangeArrowheads="1"/>
          </p:cNvSpPr>
          <p:nvPr/>
        </p:nvSpPr>
        <p:spPr bwMode="auto">
          <a:xfrm>
            <a:off x="7012479" y="2428088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7985217" y="2428088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5952523" y="2958442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80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0" name="Text Box 6"/>
          <p:cNvSpPr txBox="1">
            <a:spLocks noChangeArrowheads="1"/>
          </p:cNvSpPr>
          <p:nvPr/>
        </p:nvSpPr>
        <p:spPr bwMode="auto">
          <a:xfrm>
            <a:off x="6736251" y="339708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7716800" y="339708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4532121" y="3927443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15°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6393448" y="389444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50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1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125741" y="1005813"/>
            <a:ext cx="5000177" cy="297773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n w="0"/>
                <a:latin typeface="+mn-ea"/>
              </a:rPr>
              <a:t>（</a:t>
            </a:r>
            <a:r>
              <a:rPr lang="en-US" altLang="zh-CN" sz="2100" dirty="0">
                <a:ln w="0"/>
                <a:latin typeface="+mn-ea"/>
              </a:rPr>
              <a:t>1</a:t>
            </a:r>
            <a:r>
              <a:rPr lang="zh-CN" altLang="en-US" sz="2100" dirty="0">
                <a:ln w="0"/>
                <a:latin typeface="+mn-ea"/>
              </a:rPr>
              <a:t>）体育馆在学校</a:t>
            </a:r>
            <a:r>
              <a:rPr lang="zh-CN" altLang="en-US" sz="2100" dirty="0">
                <a:ln w="0"/>
                <a:latin typeface="+mn-ea"/>
              </a:rPr>
              <a:t>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en-US" altLang="zh-CN" sz="2100" dirty="0">
                <a:ln w="0"/>
                <a:latin typeface="+mn-ea"/>
              </a:rPr>
              <a:t>°</a:t>
            </a:r>
            <a:r>
              <a:rPr lang="zh-CN" altLang="en-US" sz="2100" dirty="0">
                <a:ln w="0"/>
                <a:latin typeface="+mn-ea"/>
              </a:rPr>
              <a:t>的方向上，距离</a:t>
            </a:r>
            <a:r>
              <a:rPr lang="zh-CN" altLang="en-US" sz="2100" dirty="0">
                <a:ln w="0"/>
                <a:latin typeface="+mn-ea"/>
              </a:rPr>
              <a:t>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米</a:t>
            </a:r>
            <a:r>
              <a:rPr lang="zh-CN" altLang="en-US" sz="2100" dirty="0">
                <a:ln w="0"/>
                <a:latin typeface="+mn-ea"/>
              </a:rPr>
              <a:t>。</a:t>
            </a:r>
            <a:endParaRPr lang="en-US" altLang="zh-CN" sz="2100" dirty="0">
              <a:ln w="0"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n w="0"/>
                <a:latin typeface="+mn-ea"/>
              </a:rPr>
              <a:t>（</a:t>
            </a:r>
            <a:r>
              <a:rPr lang="en-US" altLang="zh-CN" sz="2100" dirty="0">
                <a:ln w="0"/>
                <a:latin typeface="+mn-ea"/>
              </a:rPr>
              <a:t>2</a:t>
            </a:r>
            <a:r>
              <a:rPr lang="zh-CN" altLang="en-US" sz="2100" dirty="0">
                <a:ln w="0"/>
                <a:latin typeface="+mn-ea"/>
              </a:rPr>
              <a:t>）图书馆在学校</a:t>
            </a:r>
            <a:r>
              <a:rPr lang="zh-CN" altLang="en-US" sz="2100" dirty="0">
                <a:ln w="0"/>
                <a:latin typeface="+mn-ea"/>
              </a:rPr>
              <a:t>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(      )</a:t>
            </a:r>
            <a:r>
              <a:rPr lang="en-US" altLang="zh-CN" sz="2100" dirty="0">
                <a:ln w="0"/>
                <a:latin typeface="+mn-ea"/>
              </a:rPr>
              <a:t>°</a:t>
            </a:r>
            <a:r>
              <a:rPr lang="zh-CN" altLang="en-US" sz="2100" dirty="0">
                <a:ln w="0"/>
                <a:latin typeface="+mn-ea"/>
              </a:rPr>
              <a:t>的方向上距离</a:t>
            </a:r>
            <a:r>
              <a:rPr lang="zh-CN" altLang="en-US" sz="2100" dirty="0">
                <a:ln w="0"/>
                <a:latin typeface="+mn-ea"/>
              </a:rPr>
              <a:t>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米</a:t>
            </a:r>
            <a:r>
              <a:rPr lang="zh-CN" altLang="en-US" sz="2100" dirty="0">
                <a:ln w="0"/>
                <a:latin typeface="+mn-ea"/>
              </a:rPr>
              <a:t>。</a:t>
            </a:r>
            <a:endParaRPr lang="en-US" altLang="zh-CN" sz="2100" dirty="0">
              <a:ln w="0"/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n w="0"/>
                <a:latin typeface="+mn-ea"/>
              </a:rPr>
              <a:t>（</a:t>
            </a:r>
            <a:r>
              <a:rPr lang="en-US" altLang="zh-CN" sz="2100" dirty="0">
                <a:ln w="0"/>
                <a:latin typeface="+mn-ea"/>
              </a:rPr>
              <a:t>3</a:t>
            </a:r>
            <a:r>
              <a:rPr lang="zh-CN" altLang="en-US" sz="2100" dirty="0">
                <a:ln w="0"/>
                <a:latin typeface="+mn-ea"/>
              </a:rPr>
              <a:t>）少年宫在学校</a:t>
            </a:r>
            <a:r>
              <a:rPr lang="zh-CN" altLang="en-US" sz="2100" dirty="0">
                <a:ln w="0"/>
                <a:latin typeface="+mn-ea"/>
              </a:rPr>
              <a:t>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n w="0"/>
                <a:latin typeface="+mn-ea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(      )</a:t>
            </a:r>
            <a:r>
              <a:rPr lang="en-US" altLang="zh-CN" sz="2100" dirty="0">
                <a:ln w="0"/>
                <a:latin typeface="+mn-ea"/>
              </a:rPr>
              <a:t>°</a:t>
            </a:r>
            <a:r>
              <a:rPr lang="zh-CN" altLang="en-US" sz="2100" dirty="0">
                <a:ln w="0"/>
                <a:latin typeface="+mn-ea"/>
              </a:rPr>
              <a:t>的方向上，距离</a:t>
            </a:r>
            <a:r>
              <a:rPr lang="zh-CN" altLang="en-US" sz="2100" dirty="0">
                <a:ln w="0"/>
                <a:latin typeface="+mn-ea"/>
              </a:rPr>
              <a:t>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n w="0"/>
                <a:latin typeface="+mn-ea"/>
              </a:rPr>
              <a:t>米</a:t>
            </a:r>
            <a:r>
              <a:rPr lang="zh-CN" altLang="en-US" sz="2100" dirty="0">
                <a:ln w="0"/>
                <a:latin typeface="+mn-ea"/>
              </a:rPr>
              <a:t>。</a:t>
            </a:r>
            <a:endParaRPr lang="zh-CN" altLang="en-US" sz="2100" dirty="0">
              <a:ln w="0"/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57920" y="1002215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47135" y="1127097"/>
            <a:ext cx="3481434" cy="3698440"/>
            <a:chOff x="973146" y="1530448"/>
            <a:chExt cx="4641912" cy="4931253"/>
          </a:xfrm>
        </p:grpSpPr>
        <p:sp>
          <p:nvSpPr>
            <p:cNvPr id="63" name="不完整圆 62"/>
            <p:cNvSpPr/>
            <p:nvPr/>
          </p:nvSpPr>
          <p:spPr>
            <a:xfrm rot="16860651">
              <a:off x="2778893" y="3451741"/>
              <a:ext cx="931124" cy="931124"/>
            </a:xfrm>
            <a:prstGeom prst="pie">
              <a:avLst>
                <a:gd name="adj1" fmla="val 2206669"/>
                <a:gd name="adj2" fmla="val 46717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67" name="不完整圆 66"/>
            <p:cNvSpPr/>
            <p:nvPr/>
          </p:nvSpPr>
          <p:spPr>
            <a:xfrm rot="1048129">
              <a:off x="2784484" y="3464833"/>
              <a:ext cx="931124" cy="931124"/>
            </a:xfrm>
            <a:prstGeom prst="pie">
              <a:avLst>
                <a:gd name="adj1" fmla="val 3018882"/>
                <a:gd name="adj2" fmla="val 4384175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65" name="不完整圆 64"/>
            <p:cNvSpPr/>
            <p:nvPr/>
          </p:nvSpPr>
          <p:spPr>
            <a:xfrm rot="4739349" flipH="1">
              <a:off x="2806434" y="3448777"/>
              <a:ext cx="931124" cy="931124"/>
            </a:xfrm>
            <a:prstGeom prst="pie">
              <a:avLst>
                <a:gd name="adj1" fmla="val 2206669"/>
                <a:gd name="adj2" fmla="val 4671751"/>
              </a:avLst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100">
                <a:solidFill>
                  <a:srgbClr val="E04236"/>
                </a:solidFill>
                <a:latin typeface="+mn-ea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73146" y="1530448"/>
              <a:ext cx="4641912" cy="4931253"/>
              <a:chOff x="973146" y="1530448"/>
              <a:chExt cx="4641912" cy="4931253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030493" y="1694934"/>
                <a:ext cx="4483271" cy="4766767"/>
                <a:chOff x="1507605" y="1768416"/>
                <a:chExt cx="4483271" cy="4766767"/>
              </a:xfrm>
            </p:grpSpPr>
            <p:grpSp>
              <p:nvGrpSpPr>
                <p:cNvPr id="42" name="组合 41"/>
                <p:cNvGrpSpPr/>
                <p:nvPr/>
              </p:nvGrpSpPr>
              <p:grpSpPr>
                <a:xfrm>
                  <a:off x="1952171" y="2213429"/>
                  <a:ext cx="3526971" cy="3526971"/>
                  <a:chOff x="1712686" y="856343"/>
                  <a:chExt cx="5471885" cy="5471885"/>
                </a:xfrm>
              </p:grpSpPr>
              <p:cxnSp>
                <p:nvCxnSpPr>
                  <p:cNvPr id="47" name="直接箭头连接符 46"/>
                  <p:cNvCxnSpPr/>
                  <p:nvPr/>
                </p:nvCxnSpPr>
                <p:spPr>
                  <a:xfrm>
                    <a:off x="1712686" y="3592286"/>
                    <a:ext cx="5471885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直接箭头连接符 47"/>
                  <p:cNvCxnSpPr/>
                  <p:nvPr/>
                </p:nvCxnSpPr>
                <p:spPr>
                  <a:xfrm rot="16200000">
                    <a:off x="1712686" y="3592286"/>
                    <a:ext cx="5471885" cy="0"/>
                  </a:xfrm>
                  <a:prstGeom prst="straightConnector1">
                    <a:avLst/>
                  </a:prstGeom>
                  <a:ln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" name="矩形 42"/>
                <p:cNvSpPr/>
                <p:nvPr/>
              </p:nvSpPr>
              <p:spPr>
                <a:xfrm>
                  <a:off x="5385583" y="3746082"/>
                  <a:ext cx="60529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100" dirty="0">
                      <a:ln w="0"/>
                      <a:solidFill>
                        <a:srgbClr val="E04236"/>
                      </a:solidFill>
                      <a:latin typeface="+mn-ea"/>
                    </a:rPr>
                    <a:t>东</a:t>
                  </a:r>
                  <a:endParaRPr lang="zh-CN" altLang="en-US" sz="2100" dirty="0">
                    <a:solidFill>
                      <a:srgbClr val="E04236"/>
                    </a:solidFill>
                    <a:latin typeface="+mn-ea"/>
                  </a:endParaRPr>
                </a:p>
              </p:txBody>
            </p:sp>
            <p:sp>
              <p:nvSpPr>
                <p:cNvPr id="44" name="矩形 43"/>
                <p:cNvSpPr/>
                <p:nvPr/>
              </p:nvSpPr>
              <p:spPr>
                <a:xfrm>
                  <a:off x="1507605" y="3722713"/>
                  <a:ext cx="60529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100" dirty="0">
                      <a:solidFill>
                        <a:srgbClr val="E04236"/>
                      </a:solidFill>
                      <a:latin typeface="+mn-ea"/>
                    </a:rPr>
                    <a:t>西</a:t>
                  </a:r>
                  <a:endParaRPr lang="zh-CN" altLang="en-US" sz="2100" dirty="0">
                    <a:solidFill>
                      <a:srgbClr val="E04236"/>
                    </a:solidFill>
                    <a:latin typeface="+mn-ea"/>
                  </a:endParaRP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3446917" y="5765742"/>
                  <a:ext cx="60529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100" dirty="0">
                      <a:solidFill>
                        <a:srgbClr val="E04236"/>
                      </a:solidFill>
                      <a:latin typeface="+mn-ea"/>
                    </a:rPr>
                    <a:t>南</a:t>
                  </a:r>
                  <a:endParaRPr lang="zh-CN" altLang="en-US" sz="2100" dirty="0">
                    <a:solidFill>
                      <a:srgbClr val="E04236"/>
                    </a:solidFill>
                    <a:latin typeface="+mn-ea"/>
                  </a:endParaRPr>
                </a:p>
              </p:txBody>
            </p:sp>
            <p:sp>
              <p:nvSpPr>
                <p:cNvPr id="46" name="矩形 45"/>
                <p:cNvSpPr/>
                <p:nvPr/>
              </p:nvSpPr>
              <p:spPr>
                <a:xfrm>
                  <a:off x="3469433" y="1768416"/>
                  <a:ext cx="605293" cy="7694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100" dirty="0">
                      <a:solidFill>
                        <a:srgbClr val="E04236"/>
                      </a:solidFill>
                      <a:latin typeface="+mn-ea"/>
                    </a:rPr>
                    <a:t>北</a:t>
                  </a:r>
                  <a:endParaRPr lang="zh-CN" altLang="en-US" sz="2100" dirty="0">
                    <a:solidFill>
                      <a:srgbClr val="E04236"/>
                    </a:solidFill>
                    <a:latin typeface="+mn-ea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1529549" y="5752160"/>
                <a:ext cx="699411" cy="85515"/>
                <a:chOff x="1059543" y="5740401"/>
                <a:chExt cx="609600" cy="162519"/>
              </a:xfrm>
            </p:grpSpPr>
            <p:cxnSp>
              <p:nvCxnSpPr>
                <p:cNvPr id="39" name="直接连接符 38"/>
                <p:cNvCxnSpPr/>
                <p:nvPr/>
              </p:nvCxnSpPr>
              <p:spPr>
                <a:xfrm>
                  <a:off x="1059543" y="5902920"/>
                  <a:ext cx="609600" cy="0"/>
                </a:xfrm>
                <a:prstGeom prst="line">
                  <a:avLst/>
                </a:prstGeom>
                <a:ln>
                  <a:solidFill>
                    <a:srgbClr val="FF452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直接连接符 39"/>
                <p:cNvCxnSpPr/>
                <p:nvPr/>
              </p:nvCxnSpPr>
              <p:spPr>
                <a:xfrm flipV="1">
                  <a:off x="1669143" y="5740401"/>
                  <a:ext cx="0" cy="162519"/>
                </a:xfrm>
                <a:prstGeom prst="line">
                  <a:avLst/>
                </a:prstGeom>
                <a:ln>
                  <a:solidFill>
                    <a:srgbClr val="FF452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1" name="直接连接符 40"/>
                <p:cNvCxnSpPr/>
                <p:nvPr/>
              </p:nvCxnSpPr>
              <p:spPr>
                <a:xfrm flipV="1">
                  <a:off x="1059543" y="5740401"/>
                  <a:ext cx="0" cy="162519"/>
                </a:xfrm>
                <a:prstGeom prst="line">
                  <a:avLst/>
                </a:prstGeom>
                <a:ln>
                  <a:solidFill>
                    <a:srgbClr val="FF452D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8" name="矩形 37"/>
              <p:cNvSpPr/>
              <p:nvPr/>
            </p:nvSpPr>
            <p:spPr>
              <a:xfrm>
                <a:off x="1365425" y="5089605"/>
                <a:ext cx="1216572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100" dirty="0">
                    <a:ln w="0"/>
                    <a:solidFill>
                      <a:srgbClr val="E04236"/>
                    </a:solidFill>
                    <a:latin typeface="+mn-ea"/>
                  </a:rPr>
                  <a:t>100m</a:t>
                </a:r>
                <a:endParaRPr lang="zh-CN" altLang="en-US" sz="2100" dirty="0">
                  <a:solidFill>
                    <a:srgbClr val="E04236"/>
                  </a:solidFill>
                  <a:latin typeface="+mn-ea"/>
                </a:endParaRPr>
              </a:p>
            </p:txBody>
          </p:sp>
          <p:grpSp>
            <p:nvGrpSpPr>
              <p:cNvPr id="19" name="组合 18"/>
              <p:cNvGrpSpPr/>
              <p:nvPr/>
            </p:nvGrpSpPr>
            <p:grpSpPr>
              <a:xfrm rot="2700000">
                <a:off x="921706" y="2881102"/>
                <a:ext cx="2809231" cy="209529"/>
                <a:chOff x="5339721" y="6210204"/>
                <a:chExt cx="2809231" cy="209529"/>
              </a:xfrm>
            </p:grpSpPr>
            <p:cxnSp>
              <p:nvCxnSpPr>
                <p:cNvPr id="10" name="直接连接符 9"/>
                <p:cNvCxnSpPr/>
                <p:nvPr/>
              </p:nvCxnSpPr>
              <p:spPr>
                <a:xfrm>
                  <a:off x="5366983" y="6322467"/>
                  <a:ext cx="2735430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" name="组合 6"/>
                <p:cNvGrpSpPr/>
                <p:nvPr/>
              </p:nvGrpSpPr>
              <p:grpSpPr>
                <a:xfrm>
                  <a:off x="5339721" y="6210204"/>
                  <a:ext cx="2809231" cy="209529"/>
                  <a:chOff x="5339721" y="6210204"/>
                  <a:chExt cx="2809231" cy="209529"/>
                </a:xfrm>
              </p:grpSpPr>
              <p:sp>
                <p:nvSpPr>
                  <p:cNvPr id="11" name="椭圆 10"/>
                  <p:cNvSpPr/>
                  <p:nvPr/>
                </p:nvSpPr>
                <p:spPr>
                  <a:xfrm>
                    <a:off x="533972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2" name="椭圆 11"/>
                  <p:cNvSpPr/>
                  <p:nvPr/>
                </p:nvSpPr>
                <p:spPr>
                  <a:xfrm>
                    <a:off x="600504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3" name="椭圆 12"/>
                  <p:cNvSpPr/>
                  <p:nvPr/>
                </p:nvSpPr>
                <p:spPr>
                  <a:xfrm>
                    <a:off x="667036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5" name="椭圆 14"/>
                  <p:cNvSpPr/>
                  <p:nvPr/>
                </p:nvSpPr>
                <p:spPr>
                  <a:xfrm>
                    <a:off x="733568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16" name="椭圆 15"/>
                  <p:cNvSpPr/>
                  <p:nvPr/>
                </p:nvSpPr>
                <p:spPr>
                  <a:xfrm>
                    <a:off x="7959950" y="6210204"/>
                    <a:ext cx="189002" cy="209529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33" name="组合 32"/>
              <p:cNvGrpSpPr/>
              <p:nvPr/>
            </p:nvGrpSpPr>
            <p:grpSpPr>
              <a:xfrm rot="18900000" flipH="1">
                <a:off x="2916726" y="3157644"/>
                <a:ext cx="2097373" cy="112427"/>
                <a:chOff x="6557049" y="7287909"/>
                <a:chExt cx="2097373" cy="112427"/>
              </a:xfrm>
            </p:grpSpPr>
            <p:cxnSp>
              <p:nvCxnSpPr>
                <p:cNvPr id="21" name="直接连接符 20"/>
                <p:cNvCxnSpPr/>
                <p:nvPr/>
              </p:nvCxnSpPr>
              <p:spPr>
                <a:xfrm>
                  <a:off x="6643948" y="7344123"/>
                  <a:ext cx="1952418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2" name="组合 21"/>
                <p:cNvGrpSpPr/>
                <p:nvPr/>
              </p:nvGrpSpPr>
              <p:grpSpPr>
                <a:xfrm>
                  <a:off x="6557049" y="7287909"/>
                  <a:ext cx="2097373" cy="112427"/>
                  <a:chOff x="5339721" y="6266254"/>
                  <a:chExt cx="2097373" cy="112427"/>
                </a:xfrm>
              </p:grpSpPr>
              <p:sp>
                <p:nvSpPr>
                  <p:cNvPr id="23" name="椭圆 22"/>
                  <p:cNvSpPr/>
                  <p:nvPr/>
                </p:nvSpPr>
                <p:spPr>
                  <a:xfrm>
                    <a:off x="533972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4" name="椭圆 23"/>
                  <p:cNvSpPr/>
                  <p:nvPr/>
                </p:nvSpPr>
                <p:spPr>
                  <a:xfrm>
                    <a:off x="600504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5" name="椭圆 24"/>
                  <p:cNvSpPr/>
                  <p:nvPr/>
                </p:nvSpPr>
                <p:spPr>
                  <a:xfrm>
                    <a:off x="667036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26" name="椭圆 25"/>
                  <p:cNvSpPr/>
                  <p:nvPr/>
                </p:nvSpPr>
                <p:spPr>
                  <a:xfrm>
                    <a:off x="733568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</p:grpSp>
          </p:grpSp>
          <p:grpSp>
            <p:nvGrpSpPr>
              <p:cNvPr id="57" name="组合 56"/>
              <p:cNvGrpSpPr/>
              <p:nvPr/>
            </p:nvGrpSpPr>
            <p:grpSpPr>
              <a:xfrm rot="4200000">
                <a:off x="2826868" y="4269986"/>
                <a:ext cx="1171079" cy="216252"/>
                <a:chOff x="6106021" y="7376446"/>
                <a:chExt cx="1171079" cy="216252"/>
              </a:xfrm>
            </p:grpSpPr>
            <p:cxnSp>
              <p:nvCxnSpPr>
                <p:cNvPr id="50" name="直接连接符 49"/>
                <p:cNvCxnSpPr/>
                <p:nvPr/>
              </p:nvCxnSpPr>
              <p:spPr>
                <a:xfrm>
                  <a:off x="6251271" y="7470076"/>
                  <a:ext cx="1025829" cy="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1" name="组合 50"/>
                <p:cNvGrpSpPr/>
                <p:nvPr/>
              </p:nvGrpSpPr>
              <p:grpSpPr>
                <a:xfrm>
                  <a:off x="6106021" y="7376446"/>
                  <a:ext cx="1170489" cy="216252"/>
                  <a:chOff x="5281370" y="6228838"/>
                  <a:chExt cx="1170489" cy="216252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6005041" y="6266254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54" name="椭圆 53"/>
                  <p:cNvSpPr/>
                  <p:nvPr/>
                </p:nvSpPr>
                <p:spPr>
                  <a:xfrm>
                    <a:off x="6350446" y="6264278"/>
                    <a:ext cx="101413" cy="112427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  <p:sp>
                <p:nvSpPr>
                  <p:cNvPr id="52" name="椭圆 51"/>
                  <p:cNvSpPr/>
                  <p:nvPr/>
                </p:nvSpPr>
                <p:spPr>
                  <a:xfrm>
                    <a:off x="5281370" y="6228838"/>
                    <a:ext cx="195066" cy="216252"/>
                  </a:xfrm>
                  <a:prstGeom prst="ellipse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50000"/>
                      </a:lnSpc>
                    </a:pPr>
                    <a:endParaRPr lang="zh-CN" altLang="en-US" sz="2100">
                      <a:solidFill>
                        <a:srgbClr val="E04236"/>
                      </a:solidFill>
                      <a:latin typeface="+mn-ea"/>
                    </a:endParaRPr>
                  </a:p>
                </p:txBody>
              </p:sp>
            </p:grpSp>
          </p:grpSp>
          <p:sp>
            <p:nvSpPr>
              <p:cNvPr id="58" name="矩形 57"/>
              <p:cNvSpPr/>
              <p:nvPr/>
            </p:nvSpPr>
            <p:spPr>
              <a:xfrm>
                <a:off x="973146" y="1530448"/>
                <a:ext cx="132343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E04236"/>
                    </a:solidFill>
                    <a:latin typeface="+mn-ea"/>
                  </a:rPr>
                  <a:t>体育馆</a:t>
                </a:r>
                <a:endParaRPr lang="zh-CN" altLang="en-US" sz="2100" dirty="0">
                  <a:solidFill>
                    <a:srgbClr val="E04236"/>
                  </a:solidFill>
                  <a:latin typeface="+mn-ea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4291619" y="2024065"/>
                <a:ext cx="132343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E04236"/>
                    </a:solidFill>
                    <a:latin typeface="+mn-ea"/>
                  </a:rPr>
                  <a:t>图书馆</a:t>
                </a:r>
                <a:endParaRPr lang="zh-CN" altLang="en-US" sz="2100" dirty="0">
                  <a:solidFill>
                    <a:srgbClr val="E04236"/>
                  </a:solidFill>
                  <a:latin typeface="+mn-ea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401998" y="5021797"/>
                <a:ext cx="1323439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E04236"/>
                    </a:solidFill>
                    <a:latin typeface="+mn-ea"/>
                  </a:rPr>
                  <a:t>少年宫</a:t>
                </a:r>
                <a:endParaRPr lang="zh-CN" altLang="en-US" sz="2100" dirty="0">
                  <a:solidFill>
                    <a:srgbClr val="E04236"/>
                  </a:solidFill>
                  <a:latin typeface="+mn-ea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470283" y="3946669"/>
                <a:ext cx="964367" cy="76944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E04236"/>
                    </a:solidFill>
                    <a:latin typeface="+mn-ea"/>
                  </a:rPr>
                  <a:t>学校</a:t>
                </a:r>
                <a:endParaRPr lang="zh-CN" altLang="en-US" sz="2100" dirty="0">
                  <a:solidFill>
                    <a:srgbClr val="E04236"/>
                  </a:solidFill>
                  <a:latin typeface="+mn-ea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3709774" y="3418399"/>
              <a:ext cx="814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dirty="0">
                  <a:ln w="0"/>
                  <a:solidFill>
                    <a:srgbClr val="E04236"/>
                  </a:solidFill>
                  <a:latin typeface="+mn-ea"/>
                </a:rPr>
                <a:t>45°</a:t>
              </a:r>
              <a:endParaRPr lang="zh-CN" altLang="en-US" sz="2100" dirty="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2172967" y="3476217"/>
              <a:ext cx="814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dirty="0">
                  <a:ln w="0"/>
                  <a:solidFill>
                    <a:srgbClr val="E04236"/>
                  </a:solidFill>
                  <a:latin typeface="+mn-ea"/>
                </a:rPr>
                <a:t>45°</a:t>
              </a:r>
              <a:endParaRPr lang="zh-CN" altLang="en-US" sz="2100" dirty="0">
                <a:solidFill>
                  <a:srgbClr val="E04236"/>
                </a:solidFill>
                <a:latin typeface="+mn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049091" y="4467681"/>
              <a:ext cx="81475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dirty="0">
                  <a:ln w="0"/>
                  <a:solidFill>
                    <a:srgbClr val="E04236"/>
                  </a:solidFill>
                  <a:latin typeface="+mn-ea"/>
                </a:rPr>
                <a:t>20°</a:t>
              </a:r>
              <a:endParaRPr lang="zh-CN" altLang="en-US" sz="2100" dirty="0">
                <a:solidFill>
                  <a:srgbClr val="E04236"/>
                </a:solidFill>
                <a:latin typeface="+mn-ea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88016" y="1002215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306663" y="1500603"/>
            <a:ext cx="45589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45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896826" y="1949721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7773575" y="1940527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7100728" y="1496726"/>
            <a:ext cx="614592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400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306662" y="2510770"/>
            <a:ext cx="45589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45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857920" y="2467726"/>
            <a:ext cx="614592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300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896826" y="2930977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7788016" y="2927057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4306662" y="3423697"/>
            <a:ext cx="45589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20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158693" y="3432554"/>
            <a:ext cx="614592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150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2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1820" y="1104876"/>
            <a:ext cx="4041707" cy="3306997"/>
            <a:chOff x="353765" y="1489483"/>
            <a:chExt cx="5388943" cy="4409329"/>
          </a:xfrm>
        </p:grpSpPr>
        <p:grpSp>
          <p:nvGrpSpPr>
            <p:cNvPr id="22" name="组合 21"/>
            <p:cNvGrpSpPr/>
            <p:nvPr/>
          </p:nvGrpSpPr>
          <p:grpSpPr>
            <a:xfrm>
              <a:off x="353765" y="1489483"/>
              <a:ext cx="5388943" cy="4385750"/>
              <a:chOff x="3240267" y="240635"/>
              <a:chExt cx="7731885" cy="62925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1" cstate="email"/>
              <a:srcRect r="-1"/>
              <a:stretch>
                <a:fillRect/>
              </a:stretch>
            </p:blipFill>
            <p:spPr>
              <a:xfrm>
                <a:off x="3240267" y="240635"/>
                <a:ext cx="7731885" cy="5848272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>
                <a:off x="6932623" y="5914948"/>
                <a:ext cx="721260" cy="618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南</a:t>
                </a:r>
                <a:endParaRPr lang="zh-CN" altLang="en-US" sz="15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601528" y="5384770"/>
              <a:ext cx="971510" cy="514042"/>
              <a:chOff x="1990165" y="5337326"/>
              <a:chExt cx="971510" cy="51404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990165" y="5698968"/>
                <a:ext cx="860611" cy="152400"/>
                <a:chOff x="1990165" y="5698968"/>
                <a:chExt cx="860611" cy="152400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>
                  <a:off x="1990165" y="5851368"/>
                  <a:ext cx="8606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 flipV="1">
                  <a:off x="1997308" y="5698968"/>
                  <a:ext cx="1793" cy="1524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 flipV="1">
                  <a:off x="2839459" y="5698968"/>
                  <a:ext cx="1793" cy="1524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矩形 20"/>
              <p:cNvSpPr/>
              <p:nvPr/>
            </p:nvSpPr>
            <p:spPr>
              <a:xfrm>
                <a:off x="1997308" y="5337326"/>
                <a:ext cx="964367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200m</a:t>
                </a:r>
                <a:endPara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175596" y="1121464"/>
            <a:ext cx="5416976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学校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在小明家北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)(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方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     向上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，距离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m。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书店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在小明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家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      )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     方向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上，距离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 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m。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23186" y="1121464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47430" y="1151108"/>
            <a:ext cx="580928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25°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5481" y="1602392"/>
            <a:ext cx="610985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400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83169" y="2089611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13177" y="2088325"/>
            <a:ext cx="407804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826002" y="2116679"/>
            <a:ext cx="580928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620005" y="2575544"/>
            <a:ext cx="610985" cy="55399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2</a:t>
            </a:r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3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21820" y="1104876"/>
            <a:ext cx="4041707" cy="3306997"/>
            <a:chOff x="353765" y="1489483"/>
            <a:chExt cx="5388943" cy="4409329"/>
          </a:xfrm>
        </p:grpSpPr>
        <p:grpSp>
          <p:nvGrpSpPr>
            <p:cNvPr id="22" name="组合 21"/>
            <p:cNvGrpSpPr/>
            <p:nvPr/>
          </p:nvGrpSpPr>
          <p:grpSpPr>
            <a:xfrm>
              <a:off x="353765" y="1489483"/>
              <a:ext cx="5388943" cy="4385750"/>
              <a:chOff x="3240267" y="240635"/>
              <a:chExt cx="7731885" cy="6292536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 rotWithShape="1">
              <a:blip r:embed="rId1" cstate="email"/>
              <a:srcRect r="-1"/>
              <a:stretch>
                <a:fillRect/>
              </a:stretch>
            </p:blipFill>
            <p:spPr>
              <a:xfrm>
                <a:off x="3240267" y="240635"/>
                <a:ext cx="7731885" cy="5848272"/>
              </a:xfrm>
              <a:prstGeom prst="rect">
                <a:avLst/>
              </a:prstGeom>
            </p:spPr>
          </p:pic>
          <p:sp>
            <p:nvSpPr>
              <p:cNvPr id="17" name="矩形 16"/>
              <p:cNvSpPr/>
              <p:nvPr/>
            </p:nvSpPr>
            <p:spPr>
              <a:xfrm>
                <a:off x="6932623" y="5914948"/>
                <a:ext cx="721260" cy="61822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5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南</a:t>
                </a:r>
                <a:endParaRPr lang="zh-CN" altLang="en-US" sz="15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4601528" y="5384770"/>
              <a:ext cx="971510" cy="514042"/>
              <a:chOff x="1990165" y="5337326"/>
              <a:chExt cx="971510" cy="51404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990165" y="5698968"/>
                <a:ext cx="860611" cy="152400"/>
                <a:chOff x="1990165" y="5698968"/>
                <a:chExt cx="860611" cy="152400"/>
              </a:xfrm>
            </p:grpSpPr>
            <p:cxnSp>
              <p:nvCxnSpPr>
                <p:cNvPr id="6" name="直接连接符 5"/>
                <p:cNvCxnSpPr/>
                <p:nvPr/>
              </p:nvCxnSpPr>
              <p:spPr>
                <a:xfrm>
                  <a:off x="1990165" y="5851368"/>
                  <a:ext cx="860611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直接连接符 17"/>
                <p:cNvCxnSpPr/>
                <p:nvPr/>
              </p:nvCxnSpPr>
              <p:spPr>
                <a:xfrm flipH="1" flipV="1">
                  <a:off x="1997308" y="5698968"/>
                  <a:ext cx="1793" cy="1524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/>
                <p:cNvCxnSpPr/>
                <p:nvPr/>
              </p:nvCxnSpPr>
              <p:spPr>
                <a:xfrm flipH="1" flipV="1">
                  <a:off x="2839459" y="5698968"/>
                  <a:ext cx="1793" cy="15240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" name="矩形 20"/>
              <p:cNvSpPr/>
              <p:nvPr/>
            </p:nvSpPr>
            <p:spPr>
              <a:xfrm>
                <a:off x="1997308" y="5337326"/>
                <a:ext cx="964367" cy="4924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800" b="1" dirty="0">
                    <a:latin typeface="Times New Roman" panose="02020603050405020304" pitchFamily="18" charset="0"/>
                    <a:ea typeface="楷体" panose="02010609060101010101" pitchFamily="49" charset="-122"/>
                  </a:rPr>
                  <a:t>200m</a:t>
                </a:r>
                <a:endParaRPr lang="zh-CN" altLang="en-US" sz="1800" b="1" dirty="0">
                  <a:latin typeface="Times New Roman" panose="02020603050405020304" pitchFamily="18" charset="0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4207255" y="1197159"/>
            <a:ext cx="5416976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(3)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邮局在小明家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)(      )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     方向上，距离是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       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m。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(4)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游泳馆在小明家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)(      )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     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方向上，距离是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          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m。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31887" y="1305038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268719" y="1305038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846070" y="1310258"/>
            <a:ext cx="58092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50°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0894" y="1802982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600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590789" y="2251427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00206" y="2251427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118083" y="2251426"/>
            <a:ext cx="58092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40°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694303" y="2755903"/>
            <a:ext cx="61098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E04236"/>
                </a:solidFill>
                <a:latin typeface="+mn-ea"/>
              </a:rPr>
              <a:t>600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3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20243" y="866022"/>
            <a:ext cx="4313514" cy="344507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rgbClr val="A1C450"/>
            </a:solidFill>
            <a:miter lim="800000"/>
            <a:headEnd/>
            <a:tailEnd/>
          </a:ln>
        </p:spPr>
      </p:pic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619125" y="472037"/>
            <a:ext cx="4176712" cy="25622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以市政府广场为观测点，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市政府在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_____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方向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上，距离是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_____m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。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电信大楼在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____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 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___</a:t>
            </a:r>
            <a:endParaRPr lang="en-US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方向上，距离是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____m</a:t>
            </a:r>
            <a:r>
              <a:rPr lang="zh-CN" altLang="en-US" sz="2100" dirty="0"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042000" y="943653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正西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007749" y="1415270"/>
            <a:ext cx="106521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400</a:t>
            </a:r>
            <a:endParaRPr lang="en-US" altLang="zh-CN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364581" y="1859063"/>
            <a:ext cx="685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3182037" y="1877530"/>
            <a:ext cx="5984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2502132" y="2406229"/>
            <a:ext cx="85248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300</a:t>
            </a:r>
            <a:endParaRPr lang="en-US" altLang="zh-CN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4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9987" y="471848"/>
            <a:ext cx="2378296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量一量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填一填。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21" name="W17.EPS" descr="id:214750400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69987" y="1623001"/>
            <a:ext cx="3830563" cy="2699481"/>
          </a:xfrm>
          <a:prstGeom prst="rect">
            <a:avLst/>
          </a:prstGeom>
          <a:ln w="38100">
            <a:solidFill>
              <a:srgbClr val="A1C450"/>
            </a:solidFill>
          </a:ln>
        </p:spPr>
      </p:pic>
      <p:sp>
        <p:nvSpPr>
          <p:cNvPr id="3" name="矩形 2"/>
          <p:cNvSpPr/>
          <p:nvPr/>
        </p:nvSpPr>
        <p:spPr>
          <a:xfrm>
            <a:off x="4476750" y="1347208"/>
            <a:ext cx="457200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(1)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野生动物馆在售票亭的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的方向上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(2)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鸟岛在售票亭的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的方向上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7704986" y="1365021"/>
            <a:ext cx="51435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4705266" y="1835456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5366391" y="1856576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45°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Text Box 6"/>
          <p:cNvSpPr txBox="1">
            <a:spLocks noChangeArrowheads="1"/>
          </p:cNvSpPr>
          <p:nvPr/>
        </p:nvSpPr>
        <p:spPr bwMode="auto">
          <a:xfrm>
            <a:off x="7944348" y="1856576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100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6908014" y="2410574"/>
            <a:ext cx="514350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4705266" y="2897456"/>
            <a:ext cx="814387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5340974" y="280298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45°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7962161" y="280298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200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5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W17.EPS" descr="id:214750400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569987" y="1623001"/>
            <a:ext cx="3830563" cy="2699481"/>
          </a:xfrm>
          <a:prstGeom prst="rect">
            <a:avLst/>
          </a:prstGeom>
          <a:ln w="38100">
            <a:solidFill>
              <a:srgbClr val="A1C450"/>
            </a:solidFill>
          </a:ln>
        </p:spPr>
      </p:pic>
      <p:sp>
        <p:nvSpPr>
          <p:cNvPr id="3" name="矩形 2"/>
          <p:cNvSpPr/>
          <p:nvPr/>
        </p:nvSpPr>
        <p:spPr>
          <a:xfrm>
            <a:off x="4482935" y="1333930"/>
            <a:ext cx="4572000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(3)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表演区在售票亭的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的方向上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(4)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海洋馆在售票亭的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的方向上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距离是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　　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米。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7171484" y="1333930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4698657" y="1818809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西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381672" y="1840256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60°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7935561" y="1826068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100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7146329" y="2309510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693611" y="2777138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5386554" y="2798585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60°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7969622" y="2778456"/>
            <a:ext cx="814387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200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9987" y="471848"/>
            <a:ext cx="2378296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量一量</a:t>
            </a:r>
            <a:r>
              <a:rPr lang="en-US" altLang="zh-CN" sz="2100" dirty="0">
                <a:latin typeface="+mn-ea"/>
                <a:cs typeface="Times New Roman" panose="02020603050405020304" pitchFamily="18" charset="0"/>
              </a:rPr>
              <a:t>,</a:t>
            </a:r>
            <a:r>
              <a:rPr lang="zh-CN" altLang="zh-CN" sz="2100" dirty="0">
                <a:latin typeface="+mn-ea"/>
                <a:cs typeface="Times New Roman" panose="02020603050405020304" pitchFamily="18" charset="0"/>
              </a:rPr>
              <a:t>填一填。</a:t>
            </a:r>
            <a:endParaRPr lang="zh-CN" altLang="zh-CN" sz="2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>
                <a:latin typeface="微软雅黑" panose="020B0503020204020204" pitchFamily="34" charset="-122"/>
              </a:rPr>
              <a:t>5</a:t>
            </a:r>
            <a:endParaRPr lang="zh-CN" altLang="en-US" sz="2100" b="1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</a:rPr>
              <a:t>描述物体的位置的方法：</a:t>
            </a:r>
            <a:endParaRPr lang="zh-CN" altLang="en-US" sz="2100" dirty="0">
              <a:solidFill>
                <a:srgbClr val="E04236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①确定</a:t>
            </a:r>
            <a:r>
              <a:rPr lang="zh-CN" altLang="en-US" sz="2100" dirty="0">
                <a:solidFill>
                  <a:srgbClr val="E04236"/>
                </a:solidFill>
              </a:rPr>
              <a:t>观测点</a:t>
            </a:r>
            <a:r>
              <a:rPr lang="en-US" altLang="zh-CN" sz="2100" dirty="0">
                <a:solidFill>
                  <a:schemeClr val="bg1"/>
                </a:solidFill>
              </a:rPr>
              <a:t>,</a:t>
            </a:r>
            <a:r>
              <a:rPr lang="zh-CN" altLang="en-US" sz="2100" dirty="0">
                <a:solidFill>
                  <a:schemeClr val="bg1"/>
                </a:solidFill>
              </a:rPr>
              <a:t>画出观测点的方向标。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②看被观测点与观测点之间的线段的</a:t>
            </a:r>
            <a:r>
              <a:rPr lang="zh-CN" altLang="en-US" sz="2100" dirty="0">
                <a:solidFill>
                  <a:srgbClr val="E04236"/>
                </a:solidFill>
              </a:rPr>
              <a:t>方向和距离</a:t>
            </a:r>
            <a:r>
              <a:rPr lang="zh-CN" altLang="en-US" sz="2100" dirty="0">
                <a:solidFill>
                  <a:schemeClr val="bg1"/>
                </a:solidFill>
              </a:rPr>
              <a:t>。</a:t>
            </a:r>
            <a:endParaRPr lang="zh-CN" altLang="en-US" sz="21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</a:rPr>
              <a:t>③把</a:t>
            </a:r>
            <a:r>
              <a:rPr lang="zh-CN" altLang="en-US" sz="2100" dirty="0">
                <a:solidFill>
                  <a:srgbClr val="E04236"/>
                </a:solidFill>
              </a:rPr>
              <a:t>方向</a:t>
            </a:r>
            <a:r>
              <a:rPr lang="zh-CN" altLang="en-US" sz="2100" dirty="0">
                <a:solidFill>
                  <a:schemeClr val="bg1"/>
                </a:solidFill>
              </a:rPr>
              <a:t>和</a:t>
            </a:r>
            <a:r>
              <a:rPr lang="zh-CN" altLang="en-US" sz="2100" dirty="0">
                <a:solidFill>
                  <a:srgbClr val="E04236"/>
                </a:solidFill>
              </a:rPr>
              <a:t>距离结合</a:t>
            </a:r>
            <a:r>
              <a:rPr lang="zh-CN" altLang="en-US" sz="2100" dirty="0">
                <a:solidFill>
                  <a:schemeClr val="bg1"/>
                </a:solidFill>
              </a:rPr>
              <a:t>起来就能确定物体的</a:t>
            </a:r>
            <a:r>
              <a:rPr lang="zh-CN" altLang="en-US" sz="2100" dirty="0">
                <a:solidFill>
                  <a:srgbClr val="E04236"/>
                </a:solidFill>
              </a:rPr>
              <a:t>具体位置</a:t>
            </a:r>
            <a:r>
              <a:rPr lang="zh-CN" altLang="en-US" sz="2100" dirty="0">
                <a:solidFill>
                  <a:schemeClr val="bg1"/>
                </a:solidFill>
              </a:rPr>
              <a:t>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2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76400" y="4189810"/>
            <a:ext cx="5960269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组合 13"/>
          <p:cNvGrpSpPr/>
          <p:nvPr/>
        </p:nvGrpSpPr>
        <p:grpSpPr bwMode="auto">
          <a:xfrm>
            <a:off x="2718860" y="3881438"/>
            <a:ext cx="3706282" cy="616744"/>
            <a:chOff x="5520213" y="655117"/>
            <a:chExt cx="2124391" cy="579549"/>
          </a:xfrm>
        </p:grpSpPr>
        <p:grpSp>
          <p:nvGrpSpPr>
            <p:cNvPr id="15" name="组合 7"/>
            <p:cNvGrpSpPr/>
            <p:nvPr/>
          </p:nvGrpSpPr>
          <p:grpSpPr bwMode="auto">
            <a:xfrm>
              <a:off x="5520213" y="655117"/>
              <a:ext cx="2124391" cy="579549"/>
              <a:chOff x="5493845" y="716589"/>
              <a:chExt cx="1815921" cy="57954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5493845" y="716589"/>
                <a:ext cx="1815921" cy="579549"/>
              </a:xfrm>
              <a:prstGeom prst="rect">
                <a:avLst/>
              </a:prstGeom>
              <a:solidFill>
                <a:srgbClr val="FF66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>
                  <a:latin typeface="+mn-ea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8" name="圆角矩形 46"/>
              <p:cNvSpPr/>
              <p:nvPr/>
            </p:nvSpPr>
            <p:spPr>
              <a:xfrm>
                <a:off x="5579063" y="755748"/>
                <a:ext cx="1631540" cy="498994"/>
              </a:xfrm>
              <a:prstGeom prst="roundRect">
                <a:avLst/>
              </a:prstGeom>
              <a:solidFill>
                <a:srgbClr val="A1C4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>
                  <a:latin typeface="+mn-ea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6" name="文本框 8"/>
            <p:cNvSpPr txBox="1">
              <a:spLocks noChangeArrowheads="1"/>
            </p:cNvSpPr>
            <p:nvPr/>
          </p:nvSpPr>
          <p:spPr bwMode="auto">
            <a:xfrm>
              <a:off x="5580935" y="742385"/>
              <a:ext cx="1987538" cy="390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100" b="1" kern="100" dirty="0">
                  <a:latin typeface="+mn-ea"/>
                  <a:ea typeface="+mn-ea"/>
                  <a:cs typeface="Times New Roman" panose="02020603050405020304" pitchFamily="18" charset="0"/>
                </a:rPr>
                <a:t>用方向和距离描述点的位置</a:t>
              </a:r>
              <a:endParaRPr lang="zh-CN" altLang="zh-CN" sz="2100" b="1" kern="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1350477">
            <a:off x="2477691" y="937023"/>
            <a:ext cx="4386263" cy="3012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3259798" y="1963983"/>
            <a:ext cx="3707606" cy="53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1435" tIns="25718" rIns="51435" bIns="25718">
            <a:spAutoFit/>
          </a:bodyPr>
          <a:lstStyle>
            <a:lvl1pPr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Medium" panose="020B06030201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100" b="1" dirty="0">
                <a:solidFill>
                  <a:schemeClr val="bg1"/>
                </a:solidFill>
                <a:latin typeface="+mn-ea"/>
                <a:ea typeface="+mn-ea"/>
              </a:rPr>
              <a:t>练习五第</a:t>
            </a:r>
            <a:r>
              <a:rPr lang="en-US" altLang="zh-CN" sz="2100" b="1" dirty="0">
                <a:solidFill>
                  <a:schemeClr val="bg1"/>
                </a:solidFill>
                <a:latin typeface="+mn-ea"/>
                <a:ea typeface="+mn-ea"/>
              </a:rPr>
              <a:t>1</a:t>
            </a:r>
            <a:r>
              <a:rPr lang="zh-CN" altLang="en-US" sz="2100" b="1" dirty="0">
                <a:solidFill>
                  <a:schemeClr val="bg1"/>
                </a:solidFill>
                <a:latin typeface="+mn-ea"/>
                <a:ea typeface="+mn-ea"/>
              </a:rPr>
              <a:t>、</a:t>
            </a:r>
            <a:r>
              <a:rPr lang="en-US" altLang="zh-CN" sz="2100" b="1" dirty="0">
                <a:solidFill>
                  <a:schemeClr val="bg1"/>
                </a:solidFill>
                <a:latin typeface="+mn-ea"/>
                <a:ea typeface="+mn-ea"/>
              </a:rPr>
              <a:t>4</a:t>
            </a:r>
            <a:r>
              <a:rPr lang="zh-CN" altLang="en-US" sz="2100" b="1" dirty="0">
                <a:solidFill>
                  <a:schemeClr val="bg1"/>
                </a:solidFill>
                <a:latin typeface="+mn-ea"/>
                <a:ea typeface="+mn-ea"/>
              </a:rPr>
              <a:t>题</a:t>
            </a:r>
            <a:endParaRPr lang="zh-CN" altLang="en-US" sz="21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0E8"/>
              </a:clrFrom>
              <a:clrTo>
                <a:srgbClr val="F6F0E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01275" y="2401429"/>
            <a:ext cx="5741451" cy="2435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716757" y="1439450"/>
            <a:ext cx="7726468" cy="843952"/>
          </a:xfrm>
          <a:prstGeom prst="wedgeRoundRectCallout">
            <a:avLst>
              <a:gd name="adj1" fmla="val -23028"/>
              <a:gd name="adj2" fmla="val 70291"/>
              <a:gd name="adj3" fmla="val 16667"/>
            </a:avLst>
          </a:prstGeom>
          <a:solidFill>
            <a:srgbClr val="DEEFEA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目前台风中心位于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市东偏南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方向、距离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600km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的洋面上，正以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20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千米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/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时的速度沿直线向</a:t>
            </a:r>
            <a:r>
              <a:rPr lang="en-US" altLang="zh-CN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18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市移动。</a:t>
            </a:r>
            <a:endParaRPr lang="en-US" altLang="zh-CN" sz="18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圆角矩形标注 11"/>
          <p:cNvSpPr/>
          <p:nvPr/>
        </p:nvSpPr>
        <p:spPr>
          <a:xfrm>
            <a:off x="1131094" y="564469"/>
            <a:ext cx="3091121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东偏南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是什么意思？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标注 31"/>
          <p:cNvSpPr/>
          <p:nvPr/>
        </p:nvSpPr>
        <p:spPr>
          <a:xfrm>
            <a:off x="1131094" y="564469"/>
            <a:ext cx="3091121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东偏南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是什么意思？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4973023" y="1442200"/>
            <a:ext cx="2823883" cy="1119466"/>
          </a:xfrm>
          <a:prstGeom prst="wedgeRoundRectCallout">
            <a:avLst>
              <a:gd name="adj1" fmla="val 54585"/>
              <a:gd name="adj2" fmla="val 100004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以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正东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方向为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起始边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，向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南旋转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endParaRPr lang="en-US" altLang="zh-CN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1526242" y="2010337"/>
            <a:ext cx="2481680" cy="551329"/>
          </a:xfrm>
          <a:prstGeom prst="wedgeRoundRectCallout">
            <a:avLst>
              <a:gd name="adj1" fmla="val -61942"/>
              <a:gd name="adj2" fmla="val 17278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</a:rPr>
              <a:t>我们一起画一画吧！</a:t>
            </a:r>
            <a:endParaRPr lang="zh-CN" altLang="en-US" sz="2100" dirty="0">
              <a:solidFill>
                <a:srgbClr val="E04236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标注 31"/>
          <p:cNvSpPr/>
          <p:nvPr/>
        </p:nvSpPr>
        <p:spPr>
          <a:xfrm>
            <a:off x="1131094" y="564469"/>
            <a:ext cx="3091121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东偏南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是什么意思？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3" name="十字箭头 32"/>
          <p:cNvSpPr/>
          <p:nvPr/>
        </p:nvSpPr>
        <p:spPr bwMode="auto">
          <a:xfrm>
            <a:off x="3272342" y="1703039"/>
            <a:ext cx="2592388" cy="2520950"/>
          </a:xfrm>
          <a:prstGeom prst="quadArrow">
            <a:avLst>
              <a:gd name="adj1" fmla="val 0"/>
              <a:gd name="adj2" fmla="val 2859"/>
              <a:gd name="adj3" fmla="val 486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866928" y="2729592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4359775" y="4230851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676655" y="2729592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西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4359775" y="1234463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北</a:t>
            </a:r>
            <a:endParaRPr lang="zh-CN" altLang="en-US" sz="2100" dirty="0"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4569329" y="2969864"/>
            <a:ext cx="1295400" cy="6111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5051929" y="2908032"/>
            <a:ext cx="56289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1" name="不完整圆 18"/>
          <p:cNvSpPr/>
          <p:nvPr/>
        </p:nvSpPr>
        <p:spPr>
          <a:xfrm>
            <a:off x="4095645" y="2499591"/>
            <a:ext cx="935287" cy="935287"/>
          </a:xfrm>
          <a:prstGeom prst="pie">
            <a:avLst>
              <a:gd name="adj1" fmla="val 0"/>
              <a:gd name="adj2" fmla="val 1533640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973023" y="1442200"/>
            <a:ext cx="2823883" cy="1119466"/>
          </a:xfrm>
          <a:prstGeom prst="wedgeRoundRectCallout">
            <a:avLst>
              <a:gd name="adj1" fmla="val 54585"/>
              <a:gd name="adj2" fmla="val 100004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以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正东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方向为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起始边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，向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南旋转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endParaRPr lang="en-US" altLang="zh-CN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40" grpId="0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箭头 2"/>
          <p:cNvSpPr/>
          <p:nvPr/>
        </p:nvSpPr>
        <p:spPr bwMode="auto">
          <a:xfrm>
            <a:off x="3279634" y="1513523"/>
            <a:ext cx="2590800" cy="2520950"/>
          </a:xfrm>
          <a:prstGeom prst="quadArrow">
            <a:avLst>
              <a:gd name="adj1" fmla="val 0"/>
              <a:gd name="adj2" fmla="val 2859"/>
              <a:gd name="adj3" fmla="val 486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4351196" y="3998275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789088" y="257325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西</a:t>
            </a:r>
            <a:endParaRPr lang="zh-CN" altLang="en-US" sz="2100" dirty="0">
              <a:latin typeface="+mn-ea"/>
              <a:ea typeface="+mn-ea"/>
            </a:endParaRPr>
          </a:p>
        </p:txBody>
      </p:sp>
      <p:cxnSp>
        <p:nvCxnSpPr>
          <p:cNvPr id="9221" name="直接连接符 7"/>
          <p:cNvCxnSpPr>
            <a:cxnSpLocks noChangeShapeType="1"/>
          </p:cNvCxnSpPr>
          <p:nvPr/>
        </p:nvCxnSpPr>
        <p:spPr bwMode="auto">
          <a:xfrm>
            <a:off x="4575035" y="2778761"/>
            <a:ext cx="1933575" cy="1116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弧形 8"/>
          <p:cNvSpPr/>
          <p:nvPr/>
        </p:nvSpPr>
        <p:spPr bwMode="auto">
          <a:xfrm rot="2967871">
            <a:off x="4559159" y="2653348"/>
            <a:ext cx="354012" cy="376238"/>
          </a:xfrm>
          <a:prstGeom prst="arc">
            <a:avLst>
              <a:gd name="adj1" fmla="val 17167206"/>
              <a:gd name="adj2" fmla="val 21076477"/>
            </a:avLst>
          </a:prstGeom>
          <a:noFill/>
          <a:ln w="28575" cap="flat" cmpd="sng" algn="ctr">
            <a:solidFill>
              <a:srgbClr val="E0423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5037151" y="2732724"/>
            <a:ext cx="5809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4" name="Group 62"/>
          <p:cNvGrpSpPr/>
          <p:nvPr/>
        </p:nvGrpSpPr>
        <p:grpSpPr bwMode="auto">
          <a:xfrm>
            <a:off x="2573196" y="2732725"/>
            <a:ext cx="2135188" cy="585788"/>
            <a:chOff x="158" y="1942"/>
            <a:chExt cx="1345" cy="369"/>
          </a:xfrm>
        </p:grpSpPr>
        <p:grpSp>
          <p:nvGrpSpPr>
            <p:cNvPr id="9229" name="Group 61"/>
            <p:cNvGrpSpPr/>
            <p:nvPr/>
          </p:nvGrpSpPr>
          <p:grpSpPr bwMode="auto">
            <a:xfrm>
              <a:off x="158" y="1973"/>
              <a:ext cx="1345" cy="338"/>
              <a:chOff x="158" y="1973"/>
              <a:chExt cx="1345" cy="338"/>
            </a:xfrm>
          </p:grpSpPr>
          <p:sp>
            <p:nvSpPr>
              <p:cNvPr id="9231" name="Line 51"/>
              <p:cNvSpPr>
                <a:spLocks noChangeShapeType="1"/>
              </p:cNvSpPr>
              <p:nvPr/>
            </p:nvSpPr>
            <p:spPr bwMode="auto">
              <a:xfrm rot="3600000">
                <a:off x="830" y="1638"/>
                <a:ext cx="1" cy="1345"/>
              </a:xfrm>
              <a:prstGeom prst="line">
                <a:avLst/>
              </a:prstGeom>
              <a:noFill/>
              <a:ln w="19050">
                <a:solidFill>
                  <a:srgbClr val="E0423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9232" name="Arc 52"/>
              <p:cNvSpPr/>
              <p:nvPr/>
            </p:nvSpPr>
            <p:spPr bwMode="auto">
              <a:xfrm rot="18972245" flipH="1">
                <a:off x="1205" y="1973"/>
                <a:ext cx="45" cy="99"/>
              </a:xfrm>
              <a:custGeom>
                <a:avLst/>
                <a:gdLst>
                  <a:gd name="T0" fmla="*/ 0 w 21600"/>
                  <a:gd name="T1" fmla="*/ 0 h 23749"/>
                  <a:gd name="T2" fmla="*/ 0 w 21600"/>
                  <a:gd name="T3" fmla="*/ 0 h 23749"/>
                  <a:gd name="T4" fmla="*/ 0 w 21600"/>
                  <a:gd name="T5" fmla="*/ 0 h 237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374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</a:path>
                  <a:path w="21600" h="2374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5875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100">
                  <a:latin typeface="+mn-ea"/>
                </a:endParaRPr>
              </a:p>
            </p:txBody>
          </p:sp>
        </p:grpSp>
        <p:sp>
          <p:nvSpPr>
            <p:cNvPr id="9230" name="Text Box 53"/>
            <p:cNvSpPr txBox="1">
              <a:spLocks noChangeArrowheads="1"/>
            </p:cNvSpPr>
            <p:nvPr/>
          </p:nvSpPr>
          <p:spPr bwMode="auto">
            <a:xfrm>
              <a:off x="812" y="1942"/>
              <a:ext cx="590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100" dirty="0">
                  <a:latin typeface="+mn-ea"/>
                  <a:ea typeface="+mn-ea"/>
                  <a:cs typeface="Times New Roman" panose="02020603050405020304" pitchFamily="18" charset="0"/>
                </a:rPr>
                <a:t>30°</a:t>
              </a:r>
              <a:endParaRPr lang="en-US" altLang="zh-CN" sz="2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227" name="矩形 3"/>
          <p:cNvSpPr>
            <a:spLocks noChangeArrowheads="1"/>
          </p:cNvSpPr>
          <p:nvPr/>
        </p:nvSpPr>
        <p:spPr bwMode="auto">
          <a:xfrm>
            <a:off x="5915740" y="2559470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8" name="矩形 6"/>
          <p:cNvSpPr>
            <a:spLocks noChangeArrowheads="1"/>
          </p:cNvSpPr>
          <p:nvPr/>
        </p:nvSpPr>
        <p:spPr bwMode="auto">
          <a:xfrm>
            <a:off x="4314782" y="115025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北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1131094" y="564469"/>
            <a:ext cx="3936206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你能说出红色线表示的方向吗？ 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1" name="圆角矩形标注 30"/>
          <p:cNvSpPr/>
          <p:nvPr/>
        </p:nvSpPr>
        <p:spPr>
          <a:xfrm>
            <a:off x="5876026" y="2010336"/>
            <a:ext cx="1883404" cy="551329"/>
          </a:xfrm>
          <a:prstGeom prst="wedgeRoundRectCallout">
            <a:avLst>
              <a:gd name="adj1" fmla="val 54585"/>
              <a:gd name="adj2" fmla="val 100004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西偏南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 °</a:t>
            </a:r>
            <a:endParaRPr lang="en-US" altLang="zh-CN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2" name="圆角矩形标注 31"/>
          <p:cNvSpPr/>
          <p:nvPr/>
        </p:nvSpPr>
        <p:spPr>
          <a:xfrm>
            <a:off x="1159110" y="1513523"/>
            <a:ext cx="2075219" cy="1045947"/>
          </a:xfrm>
          <a:prstGeom prst="wedgeRoundRectCallout">
            <a:avLst>
              <a:gd name="adj1" fmla="val -56363"/>
              <a:gd name="adj2" fmla="val 120314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还可以怎么样表示这个方向？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箭头 2"/>
          <p:cNvSpPr/>
          <p:nvPr/>
        </p:nvSpPr>
        <p:spPr bwMode="auto">
          <a:xfrm>
            <a:off x="3279634" y="1513523"/>
            <a:ext cx="2590800" cy="2520950"/>
          </a:xfrm>
          <a:prstGeom prst="quadArrow">
            <a:avLst>
              <a:gd name="adj1" fmla="val 0"/>
              <a:gd name="adj2" fmla="val 2859"/>
              <a:gd name="adj3" fmla="val 486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4351196" y="3998275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789088" y="257325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西</a:t>
            </a:r>
            <a:endParaRPr lang="zh-CN" altLang="en-US" sz="2100" dirty="0">
              <a:latin typeface="+mn-ea"/>
              <a:ea typeface="+mn-ea"/>
            </a:endParaRPr>
          </a:p>
        </p:txBody>
      </p:sp>
      <p:cxnSp>
        <p:nvCxnSpPr>
          <p:cNvPr id="9221" name="直接连接符 7"/>
          <p:cNvCxnSpPr>
            <a:cxnSpLocks noChangeShapeType="1"/>
          </p:cNvCxnSpPr>
          <p:nvPr/>
        </p:nvCxnSpPr>
        <p:spPr bwMode="auto">
          <a:xfrm>
            <a:off x="4575035" y="2778761"/>
            <a:ext cx="1933575" cy="1116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弧形 8"/>
          <p:cNvSpPr/>
          <p:nvPr/>
        </p:nvSpPr>
        <p:spPr bwMode="auto">
          <a:xfrm rot="2967871">
            <a:off x="4559159" y="2653348"/>
            <a:ext cx="354012" cy="376238"/>
          </a:xfrm>
          <a:prstGeom prst="arc">
            <a:avLst>
              <a:gd name="adj1" fmla="val 17167206"/>
              <a:gd name="adj2" fmla="val 21076477"/>
            </a:avLst>
          </a:prstGeom>
          <a:noFill/>
          <a:ln w="28575" cap="flat" cmpd="sng" algn="ctr">
            <a:solidFill>
              <a:srgbClr val="E0423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5037151" y="2732724"/>
            <a:ext cx="5809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14" name="Group 62"/>
          <p:cNvGrpSpPr/>
          <p:nvPr/>
        </p:nvGrpSpPr>
        <p:grpSpPr bwMode="auto">
          <a:xfrm>
            <a:off x="2573196" y="2732725"/>
            <a:ext cx="2135188" cy="585788"/>
            <a:chOff x="158" y="1942"/>
            <a:chExt cx="1345" cy="369"/>
          </a:xfrm>
        </p:grpSpPr>
        <p:grpSp>
          <p:nvGrpSpPr>
            <p:cNvPr id="9229" name="Group 61"/>
            <p:cNvGrpSpPr/>
            <p:nvPr/>
          </p:nvGrpSpPr>
          <p:grpSpPr bwMode="auto">
            <a:xfrm>
              <a:off x="158" y="1973"/>
              <a:ext cx="1345" cy="338"/>
              <a:chOff x="158" y="1973"/>
              <a:chExt cx="1345" cy="338"/>
            </a:xfrm>
          </p:grpSpPr>
          <p:sp>
            <p:nvSpPr>
              <p:cNvPr id="9231" name="Line 51"/>
              <p:cNvSpPr>
                <a:spLocks noChangeShapeType="1"/>
              </p:cNvSpPr>
              <p:nvPr/>
            </p:nvSpPr>
            <p:spPr bwMode="auto">
              <a:xfrm rot="3600000">
                <a:off x="830" y="1638"/>
                <a:ext cx="1" cy="1345"/>
              </a:xfrm>
              <a:prstGeom prst="line">
                <a:avLst/>
              </a:prstGeom>
              <a:noFill/>
              <a:ln w="19050">
                <a:solidFill>
                  <a:srgbClr val="E0423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 sz="2100" dirty="0">
                  <a:latin typeface="+mn-ea"/>
                </a:endParaRPr>
              </a:p>
            </p:txBody>
          </p:sp>
          <p:sp>
            <p:nvSpPr>
              <p:cNvPr id="9232" name="Arc 52"/>
              <p:cNvSpPr/>
              <p:nvPr/>
            </p:nvSpPr>
            <p:spPr bwMode="auto">
              <a:xfrm rot="18972245" flipH="1">
                <a:off x="1205" y="1973"/>
                <a:ext cx="45" cy="99"/>
              </a:xfrm>
              <a:custGeom>
                <a:avLst/>
                <a:gdLst>
                  <a:gd name="T0" fmla="*/ 0 w 21600"/>
                  <a:gd name="T1" fmla="*/ 0 h 23749"/>
                  <a:gd name="T2" fmla="*/ 0 w 21600"/>
                  <a:gd name="T3" fmla="*/ 0 h 23749"/>
                  <a:gd name="T4" fmla="*/ 0 w 21600"/>
                  <a:gd name="T5" fmla="*/ 0 h 2374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3749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</a:path>
                  <a:path w="21600" h="23749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317"/>
                      <a:pt x="21564" y="23034"/>
                      <a:pt x="21492" y="23748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15875">
                <a:solidFill>
                  <a:srgbClr val="E0423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100">
                  <a:latin typeface="+mn-ea"/>
                </a:endParaRPr>
              </a:p>
            </p:txBody>
          </p:sp>
        </p:grpSp>
        <p:sp>
          <p:nvSpPr>
            <p:cNvPr id="9230" name="Text Box 53"/>
            <p:cNvSpPr txBox="1">
              <a:spLocks noChangeArrowheads="1"/>
            </p:cNvSpPr>
            <p:nvPr/>
          </p:nvSpPr>
          <p:spPr bwMode="auto">
            <a:xfrm>
              <a:off x="812" y="1942"/>
              <a:ext cx="590" cy="262"/>
            </a:xfrm>
            <a:prstGeom prst="rect">
              <a:avLst/>
            </a:prstGeom>
            <a:noFill/>
            <a:ln w="9525" algn="ctr">
              <a:solidFill>
                <a:srgbClr val="000000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anose="020B0600000101010101" pitchFamily="34" charset="-127"/>
                  <a:ea typeface="Gulim" panose="020B0600000101010101" pitchFamily="34" charset="-127"/>
                </a:defRPr>
              </a:lvl9pPr>
            </a:lstStyle>
            <a:p>
              <a:pPr eaLnBrk="1" latinLnBrk="1" hangingPunct="1">
                <a:spcBef>
                  <a:spcPct val="50000"/>
                </a:spcBef>
              </a:pPr>
              <a:r>
                <a:rPr lang="en-US" altLang="zh-CN" sz="2100" dirty="0">
                  <a:latin typeface="+mn-ea"/>
                  <a:ea typeface="+mn-ea"/>
                  <a:cs typeface="Times New Roman" panose="02020603050405020304" pitchFamily="18" charset="0"/>
                </a:rPr>
                <a:t>30°</a:t>
              </a:r>
              <a:endParaRPr lang="en-US" altLang="zh-CN" sz="2100" dirty="0"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9227" name="矩形 3"/>
          <p:cNvSpPr>
            <a:spLocks noChangeArrowheads="1"/>
          </p:cNvSpPr>
          <p:nvPr/>
        </p:nvSpPr>
        <p:spPr bwMode="auto">
          <a:xfrm>
            <a:off x="5915740" y="2559470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8" name="矩形 6"/>
          <p:cNvSpPr>
            <a:spLocks noChangeArrowheads="1"/>
          </p:cNvSpPr>
          <p:nvPr/>
        </p:nvSpPr>
        <p:spPr bwMode="auto">
          <a:xfrm>
            <a:off x="4314782" y="115025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北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2419" y="572691"/>
            <a:ext cx="828675" cy="88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圆角矩形标注 17"/>
          <p:cNvSpPr/>
          <p:nvPr/>
        </p:nvSpPr>
        <p:spPr>
          <a:xfrm>
            <a:off x="1131094" y="564469"/>
            <a:ext cx="3936206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你能说出红色线表示的方向吗？ 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7" name="不完整圆 55"/>
          <p:cNvSpPr/>
          <p:nvPr/>
        </p:nvSpPr>
        <p:spPr>
          <a:xfrm>
            <a:off x="4107291" y="2319562"/>
            <a:ext cx="935287" cy="935287"/>
          </a:xfrm>
          <a:prstGeom prst="pie">
            <a:avLst>
              <a:gd name="adj1" fmla="val 5377419"/>
              <a:gd name="adj2" fmla="val 8953289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49310" y="3231038"/>
            <a:ext cx="58092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n w="0"/>
                <a:solidFill>
                  <a:srgbClr val="E04236"/>
                </a:solidFill>
                <a:latin typeface="+mn-ea"/>
              </a:rPr>
              <a:t>60°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pic>
        <p:nvPicPr>
          <p:cNvPr id="32" name="图片 31" descr="女1说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1404" y="3587652"/>
            <a:ext cx="650704" cy="953069"/>
          </a:xfrm>
          <a:prstGeom prst="rect">
            <a:avLst/>
          </a:prstGeom>
        </p:spPr>
      </p:pic>
      <p:pic>
        <p:nvPicPr>
          <p:cNvPr id="33" name="图片 32" descr="女2无灯泡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485179" y="3587652"/>
            <a:ext cx="1206453" cy="953069"/>
          </a:xfrm>
          <a:prstGeom prst="rect">
            <a:avLst/>
          </a:prstGeom>
        </p:spPr>
      </p:pic>
      <p:sp>
        <p:nvSpPr>
          <p:cNvPr id="34" name="圆角矩形标注 33"/>
          <p:cNvSpPr/>
          <p:nvPr/>
        </p:nvSpPr>
        <p:spPr>
          <a:xfrm>
            <a:off x="5876026" y="1509940"/>
            <a:ext cx="1883404" cy="1051725"/>
          </a:xfrm>
          <a:prstGeom prst="wedgeRoundRectCallout">
            <a:avLst>
              <a:gd name="adj1" fmla="val 54585"/>
              <a:gd name="adj2" fmla="val 100004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还可以用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南偏西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60°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表示。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5" name="圆角矩形标注 34"/>
          <p:cNvSpPr/>
          <p:nvPr/>
        </p:nvSpPr>
        <p:spPr>
          <a:xfrm>
            <a:off x="1159110" y="1513523"/>
            <a:ext cx="2075219" cy="1045947"/>
          </a:xfrm>
          <a:prstGeom prst="wedgeRoundRectCallout">
            <a:avLst>
              <a:gd name="adj1" fmla="val -56363"/>
              <a:gd name="adj2" fmla="val 120314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还可以怎么样表示这个方向？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箭头 2"/>
          <p:cNvSpPr/>
          <p:nvPr/>
        </p:nvSpPr>
        <p:spPr bwMode="auto">
          <a:xfrm>
            <a:off x="3279634" y="1513523"/>
            <a:ext cx="2590800" cy="2520950"/>
          </a:xfrm>
          <a:prstGeom prst="quadArrow">
            <a:avLst>
              <a:gd name="adj1" fmla="val 0"/>
              <a:gd name="adj2" fmla="val 2859"/>
              <a:gd name="adj3" fmla="val 486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4351196" y="3998275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789088" y="257325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西</a:t>
            </a:r>
            <a:endParaRPr lang="zh-CN" altLang="en-US" sz="2100" dirty="0">
              <a:latin typeface="+mn-ea"/>
              <a:ea typeface="+mn-ea"/>
            </a:endParaRPr>
          </a:p>
        </p:txBody>
      </p:sp>
      <p:cxnSp>
        <p:nvCxnSpPr>
          <p:cNvPr id="9221" name="直接连接符 7"/>
          <p:cNvCxnSpPr>
            <a:cxnSpLocks noChangeShapeType="1"/>
          </p:cNvCxnSpPr>
          <p:nvPr/>
        </p:nvCxnSpPr>
        <p:spPr bwMode="auto">
          <a:xfrm>
            <a:off x="4575035" y="2778761"/>
            <a:ext cx="1933575" cy="1116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弧形 8"/>
          <p:cNvSpPr/>
          <p:nvPr/>
        </p:nvSpPr>
        <p:spPr bwMode="auto">
          <a:xfrm rot="2967871">
            <a:off x="4559159" y="2653348"/>
            <a:ext cx="354012" cy="376238"/>
          </a:xfrm>
          <a:prstGeom prst="arc">
            <a:avLst>
              <a:gd name="adj1" fmla="val 17167206"/>
              <a:gd name="adj2" fmla="val 21076477"/>
            </a:avLst>
          </a:prstGeom>
          <a:noFill/>
          <a:ln w="28575" cap="flat" cmpd="sng" algn="ctr">
            <a:solidFill>
              <a:srgbClr val="E0423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5037151" y="2732724"/>
            <a:ext cx="5809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7" name="矩形 3"/>
          <p:cNvSpPr>
            <a:spLocks noChangeArrowheads="1"/>
          </p:cNvSpPr>
          <p:nvPr/>
        </p:nvSpPr>
        <p:spPr bwMode="auto">
          <a:xfrm>
            <a:off x="5915740" y="2559470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8" name="矩形 6"/>
          <p:cNvSpPr>
            <a:spLocks noChangeArrowheads="1"/>
          </p:cNvSpPr>
          <p:nvPr/>
        </p:nvSpPr>
        <p:spPr bwMode="auto">
          <a:xfrm>
            <a:off x="4314782" y="115025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北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5524263" y="744953"/>
            <a:ext cx="2682427" cy="1828301"/>
          </a:xfrm>
          <a:prstGeom prst="wedgeRoundRectCallout">
            <a:avLst>
              <a:gd name="adj1" fmla="val 38315"/>
              <a:gd name="adj2" fmla="val 82467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不能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，这个条件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只能确定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台风中心位于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市的具体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方向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。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7" name="圆角矩形标注 26"/>
          <p:cNvSpPr/>
          <p:nvPr/>
        </p:nvSpPr>
        <p:spPr>
          <a:xfrm>
            <a:off x="833056" y="744953"/>
            <a:ext cx="2719723" cy="1814518"/>
          </a:xfrm>
          <a:prstGeom prst="wedgeRoundRectCallout">
            <a:avLst>
              <a:gd name="adj1" fmla="val -42609"/>
              <a:gd name="adj2" fmla="val 8301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 如果只考虑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</a:rPr>
              <a:t>方向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这个条件能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</a:rPr>
              <a:t>确定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台风中心的具体</a:t>
            </a:r>
            <a:r>
              <a:rPr lang="zh-CN" altLang="en-US" sz="2100" dirty="0">
                <a:solidFill>
                  <a:srgbClr val="E04236"/>
                </a:solidFill>
                <a:latin typeface="微软雅黑" panose="020B0503020204020204" pitchFamily="34" charset="-122"/>
              </a:rPr>
              <a:t>位置吗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十字箭头 2"/>
          <p:cNvSpPr/>
          <p:nvPr/>
        </p:nvSpPr>
        <p:spPr bwMode="auto">
          <a:xfrm>
            <a:off x="3279634" y="1513523"/>
            <a:ext cx="2590800" cy="2520950"/>
          </a:xfrm>
          <a:prstGeom prst="quadArrow">
            <a:avLst>
              <a:gd name="adj1" fmla="val 0"/>
              <a:gd name="adj2" fmla="val 2859"/>
              <a:gd name="adj3" fmla="val 4863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19" name="矩形 4"/>
          <p:cNvSpPr>
            <a:spLocks noChangeArrowheads="1"/>
          </p:cNvSpPr>
          <p:nvPr/>
        </p:nvSpPr>
        <p:spPr bwMode="auto">
          <a:xfrm>
            <a:off x="4351196" y="3998275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南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0" name="矩形 5"/>
          <p:cNvSpPr>
            <a:spLocks noChangeArrowheads="1"/>
          </p:cNvSpPr>
          <p:nvPr/>
        </p:nvSpPr>
        <p:spPr bwMode="auto">
          <a:xfrm>
            <a:off x="2789088" y="2573254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西</a:t>
            </a:r>
            <a:endParaRPr lang="zh-CN" altLang="en-US" sz="2100" dirty="0">
              <a:latin typeface="+mn-ea"/>
              <a:ea typeface="+mn-ea"/>
            </a:endParaRPr>
          </a:p>
        </p:txBody>
      </p:sp>
      <p:cxnSp>
        <p:nvCxnSpPr>
          <p:cNvPr id="9221" name="直接连接符 7"/>
          <p:cNvCxnSpPr>
            <a:cxnSpLocks noChangeShapeType="1"/>
          </p:cNvCxnSpPr>
          <p:nvPr/>
        </p:nvCxnSpPr>
        <p:spPr bwMode="auto">
          <a:xfrm>
            <a:off x="4575035" y="2778761"/>
            <a:ext cx="1933575" cy="11160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" name="弧形 8"/>
          <p:cNvSpPr/>
          <p:nvPr/>
        </p:nvSpPr>
        <p:spPr bwMode="auto">
          <a:xfrm rot="2967871">
            <a:off x="4559159" y="2653348"/>
            <a:ext cx="354012" cy="376238"/>
          </a:xfrm>
          <a:prstGeom prst="arc">
            <a:avLst>
              <a:gd name="adj1" fmla="val 17167206"/>
              <a:gd name="adj2" fmla="val 21076477"/>
            </a:avLst>
          </a:prstGeom>
          <a:noFill/>
          <a:ln w="28575" cap="flat" cmpd="sng" algn="ctr">
            <a:solidFill>
              <a:srgbClr val="E0423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68580" tIns="34290" rIns="68580" bIns="34290"/>
          <a:lstStyle/>
          <a:p>
            <a:pPr eaLnBrk="1" latinLnBrk="1" hangingPunct="1">
              <a:defRPr/>
            </a:pPr>
            <a:endParaRPr lang="zh-CN" altLang="en-US" sz="2100">
              <a:latin typeface="+mn-ea"/>
            </a:endParaRPr>
          </a:p>
        </p:txBody>
      </p:sp>
      <p:sp>
        <p:nvSpPr>
          <p:cNvPr id="9223" name="矩形 9"/>
          <p:cNvSpPr>
            <a:spLocks noChangeArrowheads="1"/>
          </p:cNvSpPr>
          <p:nvPr/>
        </p:nvSpPr>
        <p:spPr bwMode="auto">
          <a:xfrm>
            <a:off x="5037151" y="2732724"/>
            <a:ext cx="58092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en-US" altLang="zh-CN" sz="2100" dirty="0">
                <a:solidFill>
                  <a:srgbClr val="E04236"/>
                </a:solidFill>
                <a:latin typeface="+mn-ea"/>
                <a:ea typeface="+mn-ea"/>
                <a:cs typeface="Times New Roman" panose="02020603050405020304" pitchFamily="18" charset="0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7" name="矩形 3"/>
          <p:cNvSpPr>
            <a:spLocks noChangeArrowheads="1"/>
          </p:cNvSpPr>
          <p:nvPr/>
        </p:nvSpPr>
        <p:spPr bwMode="auto">
          <a:xfrm>
            <a:off x="5915740" y="2559470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  <a:cs typeface="Times New Roman" panose="02020603050405020304" pitchFamily="18" charset="0"/>
              </a:rPr>
              <a:t>东</a:t>
            </a:r>
            <a:endParaRPr lang="zh-CN" altLang="en-US" sz="2100" dirty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228" name="矩形 6"/>
          <p:cNvSpPr>
            <a:spLocks noChangeArrowheads="1"/>
          </p:cNvSpPr>
          <p:nvPr/>
        </p:nvSpPr>
        <p:spPr bwMode="auto">
          <a:xfrm>
            <a:off x="4314782" y="1150256"/>
            <a:ext cx="407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latinLnBrk="1" hangingPunct="1"/>
            <a:r>
              <a:rPr lang="zh-CN" altLang="en-US" sz="2100" dirty="0">
                <a:latin typeface="+mn-ea"/>
                <a:ea typeface="+mn-ea"/>
              </a:rPr>
              <a:t>北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20" name="圆角矩形标注 19"/>
          <p:cNvSpPr/>
          <p:nvPr/>
        </p:nvSpPr>
        <p:spPr>
          <a:xfrm>
            <a:off x="6270172" y="1345478"/>
            <a:ext cx="1936518" cy="1227776"/>
          </a:xfrm>
          <a:prstGeom prst="wedgeRoundRectCallout">
            <a:avLst>
              <a:gd name="adj1" fmla="val 38315"/>
              <a:gd name="adj2" fmla="val 82467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还需要知道与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市的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距离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</a:t>
            </a:r>
            <a:endParaRPr lang="zh-CN" altLang="en-US" sz="2100" dirty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833057" y="1345478"/>
            <a:ext cx="2046840" cy="1213993"/>
          </a:xfrm>
          <a:prstGeom prst="wedgeRoundRectCallout">
            <a:avLst>
              <a:gd name="adj1" fmla="val -42609"/>
              <a:gd name="adj2" fmla="val 8301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 你认为还需要什么条件呢？</a:t>
            </a:r>
            <a:endParaRPr lang="zh-CN" altLang="en-US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标注 39"/>
          <p:cNvSpPr/>
          <p:nvPr/>
        </p:nvSpPr>
        <p:spPr>
          <a:xfrm>
            <a:off x="1131094" y="564469"/>
            <a:ext cx="4963319" cy="585788"/>
          </a:xfrm>
          <a:prstGeom prst="wedgeRoundRectCallout">
            <a:avLst>
              <a:gd name="adj1" fmla="val -53398"/>
              <a:gd name="adj2" fmla="val 26961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在图上你能画出台风中心的具体位置吗？</a:t>
            </a:r>
            <a:endParaRPr lang="zh-CN" altLang="en-US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3" name="不完整圆 18"/>
          <p:cNvSpPr/>
          <p:nvPr/>
        </p:nvSpPr>
        <p:spPr>
          <a:xfrm>
            <a:off x="4061444" y="2605411"/>
            <a:ext cx="935287" cy="935287"/>
          </a:xfrm>
          <a:prstGeom prst="pie">
            <a:avLst>
              <a:gd name="adj1" fmla="val 0"/>
              <a:gd name="adj2" fmla="val 1676869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4" name="不完整圆 55"/>
          <p:cNvSpPr/>
          <p:nvPr/>
        </p:nvSpPr>
        <p:spPr>
          <a:xfrm>
            <a:off x="4066786" y="2612748"/>
            <a:ext cx="935287" cy="935287"/>
          </a:xfrm>
          <a:prstGeom prst="pie">
            <a:avLst>
              <a:gd name="adj1" fmla="val 1776989"/>
              <a:gd name="adj2" fmla="val 5424258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3206476" y="1751295"/>
            <a:ext cx="2645228" cy="2645228"/>
            <a:chOff x="1712686" y="856343"/>
            <a:chExt cx="5471885" cy="5471885"/>
          </a:xfrm>
        </p:grpSpPr>
        <p:cxnSp>
          <p:nvCxnSpPr>
            <p:cNvPr id="96" name="直接箭头连接符 95"/>
            <p:cNvCxnSpPr/>
            <p:nvPr/>
          </p:nvCxnSpPr>
          <p:spPr>
            <a:xfrm>
              <a:off x="1712686" y="3592286"/>
              <a:ext cx="5471885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箭头连接符 96"/>
            <p:cNvCxnSpPr/>
            <p:nvPr/>
          </p:nvCxnSpPr>
          <p:spPr>
            <a:xfrm rot="16200000">
              <a:off x="1712686" y="3592286"/>
              <a:ext cx="5471885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8" name="矩形 97"/>
          <p:cNvSpPr/>
          <p:nvPr/>
        </p:nvSpPr>
        <p:spPr>
          <a:xfrm>
            <a:off x="4540983" y="2696506"/>
            <a:ext cx="738748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ln w="0"/>
                <a:solidFill>
                  <a:srgbClr val="E04236"/>
                </a:solidFill>
                <a:latin typeface="+mn-ea"/>
              </a:rPr>
              <a:t>A</a:t>
            </a:r>
            <a:r>
              <a:rPr lang="zh-CN" altLang="en-US" sz="2100" dirty="0">
                <a:ln w="0"/>
                <a:solidFill>
                  <a:srgbClr val="E04236"/>
                </a:solidFill>
                <a:latin typeface="+mn-ea"/>
              </a:rPr>
              <a:t>市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grpSp>
        <p:nvGrpSpPr>
          <p:cNvPr id="99" name="组合 98"/>
          <p:cNvGrpSpPr/>
          <p:nvPr/>
        </p:nvGrpSpPr>
        <p:grpSpPr>
          <a:xfrm>
            <a:off x="3363782" y="4157907"/>
            <a:ext cx="343437" cy="86216"/>
            <a:chOff x="1059543" y="5740401"/>
            <a:chExt cx="609600" cy="162519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E042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E042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E0423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102"/>
          <p:cNvSpPr/>
          <p:nvPr/>
        </p:nvSpPr>
        <p:spPr>
          <a:xfrm>
            <a:off x="3193982" y="3824938"/>
            <a:ext cx="101013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n w="0"/>
                <a:solidFill>
                  <a:srgbClr val="E04236"/>
                </a:solidFill>
                <a:latin typeface="+mn-ea"/>
              </a:rPr>
              <a:t>100km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874672" y="2897106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n w="0"/>
                <a:latin typeface="+mn-ea"/>
              </a:rPr>
              <a:t>东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824650" y="2888760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西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27535" y="4415529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南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4306322" y="1388960"/>
            <a:ext cx="40780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latin typeface="+mn-ea"/>
              </a:rPr>
              <a:t>北</a:t>
            </a:r>
            <a:endParaRPr lang="zh-CN" altLang="en-US" sz="2100" dirty="0">
              <a:latin typeface="+mn-ea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964300" y="3061910"/>
            <a:ext cx="58092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n w="0"/>
                <a:solidFill>
                  <a:srgbClr val="E04236"/>
                </a:solidFill>
                <a:latin typeface="+mn-ea"/>
              </a:rPr>
              <a:t>30°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grpSp>
        <p:nvGrpSpPr>
          <p:cNvPr id="109" name="组合 108"/>
          <p:cNvGrpSpPr/>
          <p:nvPr/>
        </p:nvGrpSpPr>
        <p:grpSpPr>
          <a:xfrm rot="1550325">
            <a:off x="4544953" y="3093619"/>
            <a:ext cx="343437" cy="86216"/>
            <a:chOff x="1059543" y="5740401"/>
            <a:chExt cx="609600" cy="162519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组合 112"/>
          <p:cNvGrpSpPr/>
          <p:nvPr/>
        </p:nvGrpSpPr>
        <p:grpSpPr>
          <a:xfrm rot="1550325">
            <a:off x="4851469" y="3244828"/>
            <a:ext cx="343437" cy="86216"/>
            <a:chOff x="1059543" y="5740401"/>
            <a:chExt cx="609600" cy="162519"/>
          </a:xfrm>
        </p:grpSpPr>
        <p:cxnSp>
          <p:nvCxnSpPr>
            <p:cNvPr id="114" name="直接连接符 113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7" name="组合 116"/>
          <p:cNvGrpSpPr/>
          <p:nvPr/>
        </p:nvGrpSpPr>
        <p:grpSpPr>
          <a:xfrm rot="1609320">
            <a:off x="5157984" y="3396443"/>
            <a:ext cx="343437" cy="86216"/>
            <a:chOff x="1059543" y="5740401"/>
            <a:chExt cx="609600" cy="162519"/>
          </a:xfrm>
        </p:grpSpPr>
        <p:cxnSp>
          <p:nvCxnSpPr>
            <p:cNvPr id="118" name="直接连接符 117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组合 120"/>
          <p:cNvGrpSpPr/>
          <p:nvPr/>
        </p:nvGrpSpPr>
        <p:grpSpPr>
          <a:xfrm rot="1607073">
            <a:off x="5464499" y="3550778"/>
            <a:ext cx="343437" cy="86216"/>
            <a:chOff x="1059543" y="5740401"/>
            <a:chExt cx="609600" cy="162519"/>
          </a:xfrm>
        </p:grpSpPr>
        <p:cxnSp>
          <p:nvCxnSpPr>
            <p:cNvPr id="122" name="直接连接符 121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组合 124"/>
          <p:cNvGrpSpPr/>
          <p:nvPr/>
        </p:nvGrpSpPr>
        <p:grpSpPr>
          <a:xfrm rot="1729966">
            <a:off x="5771015" y="3710114"/>
            <a:ext cx="343437" cy="86216"/>
            <a:chOff x="1059543" y="5740401"/>
            <a:chExt cx="609600" cy="162519"/>
          </a:xfrm>
        </p:grpSpPr>
        <p:cxnSp>
          <p:nvCxnSpPr>
            <p:cNvPr id="126" name="直接连接符 125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9" name="组合 128"/>
          <p:cNvGrpSpPr/>
          <p:nvPr/>
        </p:nvGrpSpPr>
        <p:grpSpPr>
          <a:xfrm rot="1675574">
            <a:off x="6075834" y="3873673"/>
            <a:ext cx="343437" cy="86216"/>
            <a:chOff x="1059543" y="5740401"/>
            <a:chExt cx="609600" cy="162519"/>
          </a:xfrm>
        </p:grpSpPr>
        <p:cxnSp>
          <p:nvCxnSpPr>
            <p:cNvPr id="130" name="直接连接符 129"/>
            <p:cNvCxnSpPr/>
            <p:nvPr/>
          </p:nvCxnSpPr>
          <p:spPr>
            <a:xfrm>
              <a:off x="1059543" y="5902920"/>
              <a:ext cx="609600" cy="0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flipV="1">
              <a:off x="16691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V="1">
              <a:off x="1059543" y="5740401"/>
              <a:ext cx="0" cy="162519"/>
            </a:xfrm>
            <a:prstGeom prst="line">
              <a:avLst/>
            </a:prstGeom>
            <a:ln>
              <a:solidFill>
                <a:srgbClr val="FF452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33" name="直接连接符 132"/>
          <p:cNvCxnSpPr/>
          <p:nvPr/>
        </p:nvCxnSpPr>
        <p:spPr>
          <a:xfrm>
            <a:off x="4562121" y="3096992"/>
            <a:ext cx="1824313" cy="938299"/>
          </a:xfrm>
          <a:prstGeom prst="line">
            <a:avLst/>
          </a:prstGeom>
          <a:ln w="28575">
            <a:solidFill>
              <a:srgbClr val="FF452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直接连接符 133"/>
          <p:cNvCxnSpPr/>
          <p:nvPr/>
        </p:nvCxnSpPr>
        <p:spPr>
          <a:xfrm>
            <a:off x="4529089" y="3082388"/>
            <a:ext cx="2099888" cy="1080036"/>
          </a:xfrm>
          <a:prstGeom prst="line">
            <a:avLst/>
          </a:prstGeom>
          <a:ln w="28575">
            <a:solidFill>
              <a:srgbClr val="E042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椭圆 134"/>
          <p:cNvSpPr/>
          <p:nvPr/>
        </p:nvSpPr>
        <p:spPr>
          <a:xfrm>
            <a:off x="6335118" y="3984558"/>
            <a:ext cx="114299" cy="114299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latin typeface="+mn-ea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6173992" y="3590526"/>
            <a:ext cx="1275526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0070C0"/>
                </a:solidFill>
                <a:latin typeface="+mn-ea"/>
              </a:rPr>
              <a:t>台风中心</a:t>
            </a:r>
            <a:endParaRPr lang="zh-CN" altLang="en-US" sz="2100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137" name="矩形 136"/>
          <p:cNvSpPr/>
          <p:nvPr/>
        </p:nvSpPr>
        <p:spPr>
          <a:xfrm>
            <a:off x="4612232" y="3433078"/>
            <a:ext cx="580928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ln w="0"/>
                <a:solidFill>
                  <a:srgbClr val="E04236"/>
                </a:solidFill>
                <a:latin typeface="+mn-ea"/>
              </a:rPr>
              <a:t>60°</a:t>
            </a:r>
            <a:endParaRPr lang="zh-CN" altLang="en-US" sz="2100" dirty="0">
              <a:solidFill>
                <a:srgbClr val="E04236"/>
              </a:solidFill>
              <a:latin typeface="+mn-ea"/>
            </a:endParaRPr>
          </a:p>
        </p:txBody>
      </p:sp>
      <p:sp>
        <p:nvSpPr>
          <p:cNvPr id="138" name="椭圆 137"/>
          <p:cNvSpPr/>
          <p:nvPr/>
        </p:nvSpPr>
        <p:spPr>
          <a:xfrm>
            <a:off x="4471940" y="3016759"/>
            <a:ext cx="114299" cy="114299"/>
          </a:xfrm>
          <a:prstGeom prst="ellipse">
            <a:avLst/>
          </a:prstGeom>
          <a:solidFill>
            <a:srgbClr val="FF5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100">
              <a:latin typeface="+mn-ea"/>
            </a:endParaRPr>
          </a:p>
        </p:txBody>
      </p:sp>
      <p:sp>
        <p:nvSpPr>
          <p:cNvPr id="61" name="圆角矩形标注 60"/>
          <p:cNvSpPr/>
          <p:nvPr/>
        </p:nvSpPr>
        <p:spPr>
          <a:xfrm>
            <a:off x="6093164" y="1615147"/>
            <a:ext cx="2512294" cy="1227776"/>
          </a:xfrm>
          <a:prstGeom prst="wedgeRoundRectCallout">
            <a:avLst>
              <a:gd name="adj1" fmla="val 33352"/>
              <a:gd name="adj2" fmla="val 87545"/>
              <a:gd name="adj3" fmla="val 16667"/>
            </a:avLst>
          </a:prstGeom>
          <a:solidFill>
            <a:srgbClr val="FCF1DF"/>
          </a:solidFill>
          <a:ln w="19050">
            <a:solidFill>
              <a:srgbClr val="BF4F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</a:t>
            </a:r>
            <a:r>
              <a:rPr lang="zh-CN" altLang="en-US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东偏南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30°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方向、距离</a:t>
            </a:r>
            <a:r>
              <a:rPr lang="en-US" altLang="zh-CN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A</a:t>
            </a:r>
            <a:r>
              <a:rPr lang="zh-CN" altLang="en-US" sz="2100" dirty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市</a:t>
            </a:r>
            <a:r>
              <a:rPr lang="en-US" altLang="zh-CN" sz="2100" dirty="0">
                <a:solidFill>
                  <a:srgbClr val="E04236"/>
                </a:solidFill>
                <a:latin typeface="+mn-ea"/>
                <a:cs typeface="Times New Roman" panose="02020603050405020304" pitchFamily="18" charset="0"/>
              </a:rPr>
              <a:t>600km</a:t>
            </a:r>
            <a:endParaRPr lang="en-US" altLang="zh-CN" sz="2100" dirty="0">
              <a:solidFill>
                <a:srgbClr val="E04236"/>
              </a:solidFill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2" name="圆角矩形标注 61"/>
          <p:cNvSpPr/>
          <p:nvPr/>
        </p:nvSpPr>
        <p:spPr>
          <a:xfrm>
            <a:off x="666427" y="1882999"/>
            <a:ext cx="1762775" cy="1213993"/>
          </a:xfrm>
          <a:prstGeom prst="wedgeRoundRectCallout">
            <a:avLst>
              <a:gd name="adj1" fmla="val -42609"/>
              <a:gd name="adj2" fmla="val 83010"/>
              <a:gd name="adj3" fmla="val 16667"/>
            </a:avLst>
          </a:prstGeom>
          <a:solidFill>
            <a:srgbClr val="E1EFE2"/>
          </a:solidFill>
          <a:ln w="19050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东偏南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30°=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南偏东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pitchFamily="34" charset="-122"/>
              </a:rPr>
              <a:t>60°</a:t>
            </a:r>
            <a:endParaRPr lang="en-US" altLang="zh-CN" sz="21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09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93" grpId="0" animBg="1"/>
      <p:bldP spid="94" grpId="0" animBg="1"/>
      <p:bldP spid="98" grpId="0"/>
      <p:bldP spid="103" grpId="0"/>
      <p:bldP spid="104" grpId="0"/>
      <p:bldP spid="105" grpId="0"/>
      <p:bldP spid="106" grpId="0"/>
      <p:bldP spid="107" grpId="0"/>
      <p:bldP spid="108" grpId="0"/>
      <p:bldP spid="135" grpId="0" animBg="1"/>
      <p:bldP spid="136" grpId="0"/>
      <p:bldP spid="137" grpId="0"/>
      <p:bldP spid="138" grpId="0" animBg="1"/>
      <p:bldP spid="61" grpId="0" animBg="1"/>
      <p:bldP spid="62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DOC_GUID" val="{e0cd8bff-267c-4353-a0f3-c36f34888161}"/>
  <p:tag name="commondata" val="eyJoZGlkIjoiN2YzNjBkOTgyNWQ1YTMxYzM3MzMwNWFiODNmOWIzYWM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全屏显示(16:9)</PresentationFormat>
  <Paragraphs>332</Paragraphs>
  <Slides>19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楷体</vt:lpstr>
      <vt:lpstr>Times New Roman</vt:lpstr>
      <vt:lpstr>Gulim</vt:lpstr>
      <vt:lpstr>Malgun Gothic</vt:lpstr>
      <vt:lpstr>Arial Unicode MS</vt:lpstr>
      <vt:lpstr>Calibri</vt:lpstr>
      <vt:lpstr>SimSun-ExtB</vt:lpstr>
      <vt:lpstr>方正卡通简体</vt:lpstr>
      <vt:lpstr>Franklin Gothic Medium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罗</cp:lastModifiedBy>
  <cp:revision>2</cp:revision>
  <dcterms:created xsi:type="dcterms:W3CDTF">2017-08-03T09:01:00Z</dcterms:created>
  <dcterms:modified xsi:type="dcterms:W3CDTF">2023-10-29T08:04:25Z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7FF325143068418BA1E8966E7C64EC05_12</vt:lpwstr>
  </property>
</Properties>
</file>