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8"/>
  </p:notesMasterIdLst>
  <p:sldIdLst>
    <p:sldId id="256" r:id="rId3"/>
    <p:sldId id="287" r:id="rId4"/>
    <p:sldId id="334" r:id="rId5"/>
    <p:sldId id="288" r:id="rId6"/>
    <p:sldId id="309" r:id="rId7"/>
    <p:sldId id="347" r:id="rId9"/>
    <p:sldId id="348" r:id="rId10"/>
    <p:sldId id="354" r:id="rId11"/>
    <p:sldId id="349" r:id="rId12"/>
    <p:sldId id="350" r:id="rId13"/>
    <p:sldId id="351" r:id="rId14"/>
    <p:sldId id="352" r:id="rId15"/>
    <p:sldId id="340" r:id="rId16"/>
    <p:sldId id="267" r:id="rId17"/>
    <p:sldId id="289" r:id="rId18"/>
    <p:sldId id="343" r:id="rId19"/>
    <p:sldId id="344" r:id="rId20"/>
    <p:sldId id="290" r:id="rId21"/>
    <p:sldId id="277" r:id="rId22"/>
  </p:sldIdLst>
  <p:sldSz cx="9144000" cy="5143500" type="screen16x9"/>
  <p:notesSz cx="7103745" cy="10234295"/>
  <p:embeddedFontLst>
    <p:embeddedFont>
      <p:font typeface="微软雅黑" panose="020B0503020204020204" pitchFamily="34" charset="-122"/>
      <p:regular r:id="rId26"/>
    </p:embeddedFont>
    <p:embeddedFont>
      <p:font typeface="楷体" panose="02010609060101010101" pitchFamily="49" charset="-122"/>
      <p:regular r:id="rId27"/>
    </p:embeddedFont>
    <p:embeddedFont>
      <p:font typeface="SimSun-ExtB" panose="02010609060101010101" pitchFamily="49" charset="-122"/>
      <p:regular r:id="rId28"/>
    </p:embeddedFont>
    <p:embeddedFont>
      <p:font typeface="Calibri" panose="020F0502020204030204" charset="0"/>
      <p:regular r:id="rId29"/>
      <p:bold r:id="rId30"/>
      <p:italic r:id="rId31"/>
      <p:boldItalic r:id="rId32"/>
    </p:embeddedFont>
  </p:embeddedFontLst>
  <p:custDataLst>
    <p:tags r:id="rId33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03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04236"/>
    <a:srgbClr val="A1C450"/>
    <a:srgbClr val="C15811"/>
    <a:srgbClr val="FEF6F0"/>
    <a:srgbClr val="FFFFFF"/>
    <a:srgbClr val="00923F"/>
    <a:srgbClr val="202020"/>
    <a:srgbClr val="323232"/>
    <a:srgbClr val="CC3300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-102" y="-702"/>
      </p:cViewPr>
      <p:guideLst>
        <p:guide orient="horz" pos="1603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7.xml"/><Relationship Id="rId32" Type="http://schemas.openxmlformats.org/officeDocument/2006/relationships/font" Target="fonts/font7.fntdata"/><Relationship Id="rId31" Type="http://schemas.openxmlformats.org/officeDocument/2006/relationships/font" Target="fonts/font6.fntdata"/><Relationship Id="rId30" Type="http://schemas.openxmlformats.org/officeDocument/2006/relationships/font" Target="fonts/font5.fntdata"/><Relationship Id="rId3" Type="http://schemas.openxmlformats.org/officeDocument/2006/relationships/slide" Target="slides/slide1.xml"/><Relationship Id="rId29" Type="http://schemas.openxmlformats.org/officeDocument/2006/relationships/font" Target="fonts/font4.fntdata"/><Relationship Id="rId28" Type="http://schemas.openxmlformats.org/officeDocument/2006/relationships/font" Target="fonts/font3.fntdata"/><Relationship Id="rId27" Type="http://schemas.openxmlformats.org/officeDocument/2006/relationships/font" Target="fonts/font2.fntdata"/><Relationship Id="rId26" Type="http://schemas.openxmlformats.org/officeDocument/2006/relationships/font" Target="fonts/font1.fntdata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901D82-40A2-4425-9DBF-B98358AF4E0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2DA7A6-7610-4A8D-8CB2-82765DADD50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355600">
              <a:lnSpc>
                <a:spcPct val="150000"/>
              </a:lnSpc>
            </a:pPr>
            <a:r>
              <a:rPr lang="en-US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春蕾小学的一项调查表明</a:t>
            </a:r>
            <a:r>
              <a:rPr lang="en-US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有牙病的学生人数占全校人数的</a:t>
            </a:r>
            <a:r>
              <a:rPr lang="en-US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20%</a:t>
            </a:r>
            <a:r>
              <a:rPr lang="zh-CN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。春蕾小学共有</a:t>
            </a:r>
            <a:r>
              <a:rPr lang="en-US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750</a:t>
            </a:r>
            <a:r>
              <a:rPr lang="zh-CN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名学生</a:t>
            </a:r>
            <a:r>
              <a:rPr lang="en-US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有牙病的学生有多少人</a:t>
            </a:r>
            <a:r>
              <a:rPr lang="en-US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C3548B-33AE-4A9D-B095-DD8FB31623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355600">
              <a:lnSpc>
                <a:spcPct val="150000"/>
              </a:lnSpc>
            </a:pPr>
            <a:r>
              <a:rPr lang="en-US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春蕾小学的一项调查表明</a:t>
            </a:r>
            <a:r>
              <a:rPr lang="en-US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有牙病的学生人数占全校人数的</a:t>
            </a:r>
            <a:r>
              <a:rPr lang="en-US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20%</a:t>
            </a:r>
            <a:r>
              <a:rPr lang="zh-CN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。春蕾小学共有</a:t>
            </a:r>
            <a:r>
              <a:rPr lang="en-US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750</a:t>
            </a:r>
            <a:r>
              <a:rPr lang="zh-CN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名学生</a:t>
            </a:r>
            <a:r>
              <a:rPr lang="en-US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有牙病的学生有多少人</a:t>
            </a:r>
            <a:r>
              <a:rPr lang="en-US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C3548B-33AE-4A9D-B095-DD8FB31623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355600">
              <a:lnSpc>
                <a:spcPct val="150000"/>
              </a:lnSpc>
            </a:pPr>
            <a:r>
              <a:rPr lang="en-US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春蕾小学的一项调查表明</a:t>
            </a:r>
            <a:r>
              <a:rPr lang="en-US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有牙病的学生人数占全校人数的</a:t>
            </a:r>
            <a:r>
              <a:rPr lang="en-US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20%</a:t>
            </a:r>
            <a:r>
              <a:rPr lang="zh-CN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。春蕾小学共有</a:t>
            </a:r>
            <a:r>
              <a:rPr lang="en-US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750</a:t>
            </a:r>
            <a:r>
              <a:rPr lang="zh-CN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名学生</a:t>
            </a:r>
            <a:r>
              <a:rPr lang="en-US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有牙病的学生有多少人</a:t>
            </a:r>
            <a:r>
              <a:rPr lang="en-US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C3548B-33AE-4A9D-B095-DD8FB31623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355600">
              <a:lnSpc>
                <a:spcPct val="150000"/>
              </a:lnSpc>
            </a:pPr>
            <a:r>
              <a:rPr lang="en-US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春蕾小学的一项调查表明</a:t>
            </a:r>
            <a:r>
              <a:rPr lang="en-US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有牙病的学生人数占全校人数的</a:t>
            </a:r>
            <a:r>
              <a:rPr lang="en-US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20%</a:t>
            </a:r>
            <a:r>
              <a:rPr lang="zh-CN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。春蕾小学共有</a:t>
            </a:r>
            <a:r>
              <a:rPr lang="en-US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750</a:t>
            </a:r>
            <a:r>
              <a:rPr lang="zh-CN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名学生</a:t>
            </a:r>
            <a:r>
              <a:rPr lang="en-US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有牙病的学生有多少人</a:t>
            </a:r>
            <a:r>
              <a:rPr lang="en-US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C3548B-33AE-4A9D-B095-DD8FB31623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355600">
              <a:lnSpc>
                <a:spcPct val="150000"/>
              </a:lnSpc>
            </a:pPr>
            <a:r>
              <a:rPr lang="en-US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春蕾小学的一项调查表明</a:t>
            </a:r>
            <a:r>
              <a:rPr lang="en-US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有牙病的学生人数占全校人数的</a:t>
            </a:r>
            <a:r>
              <a:rPr lang="en-US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20%</a:t>
            </a:r>
            <a:r>
              <a:rPr lang="zh-CN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。春蕾小学共有</a:t>
            </a:r>
            <a:r>
              <a:rPr lang="en-US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750</a:t>
            </a:r>
            <a:r>
              <a:rPr lang="zh-CN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名学生</a:t>
            </a:r>
            <a:r>
              <a:rPr lang="en-US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有牙病的学生有多少人</a:t>
            </a:r>
            <a:r>
              <a:rPr lang="en-US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C3548B-33AE-4A9D-B095-DD8FB31623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355600">
              <a:lnSpc>
                <a:spcPct val="150000"/>
              </a:lnSpc>
            </a:pPr>
            <a:r>
              <a:rPr lang="en-US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春蕾小学的一项调查表明</a:t>
            </a:r>
            <a:r>
              <a:rPr lang="en-US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有牙病的学生人数占全校人数的</a:t>
            </a:r>
            <a:r>
              <a:rPr lang="en-US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20%</a:t>
            </a:r>
            <a:r>
              <a:rPr lang="zh-CN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。春蕾小学共有</a:t>
            </a:r>
            <a:r>
              <a:rPr lang="en-US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750</a:t>
            </a:r>
            <a:r>
              <a:rPr lang="zh-CN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名学生</a:t>
            </a:r>
            <a:r>
              <a:rPr lang="en-US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有牙病的学生有多少人</a:t>
            </a:r>
            <a:r>
              <a:rPr lang="en-US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C3548B-33AE-4A9D-B095-DD8FB31623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355600">
              <a:lnSpc>
                <a:spcPct val="150000"/>
              </a:lnSpc>
            </a:pPr>
            <a:r>
              <a:rPr lang="en-US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春蕾小学的一项调查表明</a:t>
            </a:r>
            <a:r>
              <a:rPr lang="en-US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有牙病的学生人数占全校人数的</a:t>
            </a:r>
            <a:r>
              <a:rPr lang="en-US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20%</a:t>
            </a:r>
            <a:r>
              <a:rPr lang="zh-CN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。春蕾小学共有</a:t>
            </a:r>
            <a:r>
              <a:rPr lang="en-US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750</a:t>
            </a:r>
            <a:r>
              <a:rPr lang="zh-CN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名学生</a:t>
            </a:r>
            <a:r>
              <a:rPr lang="en-US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有牙病的学生有多少人</a:t>
            </a:r>
            <a:r>
              <a:rPr lang="en-US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C3548B-33AE-4A9D-B095-DD8FB31623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355600">
              <a:lnSpc>
                <a:spcPct val="150000"/>
              </a:lnSpc>
            </a:pPr>
            <a:r>
              <a:rPr lang="en-US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春蕾小学的一项调查表明</a:t>
            </a:r>
            <a:r>
              <a:rPr lang="en-US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有牙病的学生人数占全校人数的</a:t>
            </a:r>
            <a:r>
              <a:rPr lang="en-US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20%</a:t>
            </a:r>
            <a:r>
              <a:rPr lang="zh-CN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。春蕾小学共有</a:t>
            </a:r>
            <a:r>
              <a:rPr lang="en-US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750</a:t>
            </a:r>
            <a:r>
              <a:rPr lang="zh-CN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名学生</a:t>
            </a:r>
            <a:r>
              <a:rPr lang="en-US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有牙病的学生有多少人</a:t>
            </a:r>
            <a:r>
              <a:rPr lang="en-US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C3548B-33AE-4A9D-B095-DD8FB31623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6" name="矩形 5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6" Type="http://schemas.openxmlformats.org/officeDocument/2006/relationships/theme" Target="../theme/theme1.xml"/><Relationship Id="rId25" Type="http://schemas.openxmlformats.org/officeDocument/2006/relationships/tags" Target="../tags/tag6.xml"/><Relationship Id="rId24" Type="http://schemas.openxmlformats.org/officeDocument/2006/relationships/tags" Target="../tags/tag5.xml"/><Relationship Id="rId23" Type="http://schemas.openxmlformats.org/officeDocument/2006/relationships/tags" Target="../tags/tag4.xml"/><Relationship Id="rId22" Type="http://schemas.openxmlformats.org/officeDocument/2006/relationships/tags" Target="../tags/tag3.xml"/><Relationship Id="rId21" Type="http://schemas.openxmlformats.org/officeDocument/2006/relationships/tags" Target="../tags/tag2.xml"/><Relationship Id="rId20" Type="http://schemas.openxmlformats.org/officeDocument/2006/relationships/tags" Target="../tags/tag1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502412" y="324000"/>
            <a:ext cx="8139178" cy="486000"/>
          </a:xfrm>
          <a:prstGeom prst="rect">
            <a:avLst/>
          </a:prstGeom>
        </p:spPr>
        <p:txBody>
          <a:bodyPr vert="horz" lIns="76200" tIns="28575" rIns="57150" bIns="28575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502412" y="972000"/>
            <a:ext cx="8139178" cy="3780000"/>
          </a:xfrm>
          <a:prstGeom prst="rect">
            <a:avLst/>
          </a:prstGeom>
        </p:spPr>
        <p:txBody>
          <a:bodyPr vert="horz" lIns="76200" tIns="0" rIns="61913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100" b="1" u="none" strike="noStrike" kern="1200" cap="none" spc="15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4"/>
          <p:cNvSpPr txBox="1"/>
          <p:nvPr/>
        </p:nvSpPr>
        <p:spPr>
          <a:xfrm>
            <a:off x="0" y="1671407"/>
            <a:ext cx="9144000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</a:rPr>
              <a:t>在平面图上确定点的位置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AutoShape 27"/>
          <p:cNvSpPr>
            <a:spLocks noChangeArrowheads="1"/>
          </p:cNvSpPr>
          <p:nvPr/>
        </p:nvSpPr>
        <p:spPr bwMode="auto">
          <a:xfrm>
            <a:off x="1124953" y="677593"/>
            <a:ext cx="2122839" cy="503336"/>
          </a:xfrm>
          <a:prstGeom prst="wedgeRoundRectCallout">
            <a:avLst>
              <a:gd name="adj1" fmla="val -53049"/>
              <a:gd name="adj2" fmla="val 7034"/>
              <a:gd name="adj3" fmla="val 16667"/>
            </a:avLst>
          </a:prstGeom>
          <a:solidFill>
            <a:srgbClr val="FEF6F0"/>
          </a:solidFill>
          <a:ln w="19050">
            <a:solidFill>
              <a:srgbClr val="C1581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>
              <a:defRPr/>
            </a:pPr>
            <a:r>
              <a:rPr lang="zh-CN" altLang="en-US" sz="2100" dirty="0">
                <a:solidFill>
                  <a:srgbClr val="E04236"/>
                </a:solidFill>
                <a:latin typeface="+mn-ea"/>
                <a:cs typeface="Times New Roman" panose="02020603050405020304" pitchFamily="18" charset="0"/>
              </a:rPr>
              <a:t>标出</a:t>
            </a:r>
            <a:r>
              <a:rPr lang="en-US" altLang="zh-CN" sz="2100" dirty="0">
                <a:solidFill>
                  <a:srgbClr val="E04236"/>
                </a:solidFill>
                <a:latin typeface="+mn-ea"/>
                <a:cs typeface="Times New Roman" panose="02020603050405020304" pitchFamily="18" charset="0"/>
              </a:rPr>
              <a:t>B</a:t>
            </a:r>
            <a:r>
              <a:rPr lang="zh-CN" altLang="en-US" sz="2100" dirty="0">
                <a:solidFill>
                  <a:srgbClr val="E04236"/>
                </a:solidFill>
                <a:latin typeface="+mn-ea"/>
                <a:cs typeface="Times New Roman" panose="02020603050405020304" pitchFamily="18" charset="0"/>
              </a:rPr>
              <a:t>市的位置</a:t>
            </a:r>
            <a:endParaRPr lang="zh-CN" altLang="en-US" sz="2100" dirty="0">
              <a:solidFill>
                <a:srgbClr val="E04236"/>
              </a:solidFill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22" name="Text Box 13"/>
          <p:cNvSpPr txBox="1">
            <a:spLocks noChangeArrowheads="1"/>
          </p:cNvSpPr>
          <p:nvPr/>
        </p:nvSpPr>
        <p:spPr bwMode="auto">
          <a:xfrm>
            <a:off x="4871217" y="3560600"/>
            <a:ext cx="1081088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600km</a:t>
            </a:r>
            <a:endParaRPr lang="en-US" altLang="zh-CN" sz="24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4" name="Group 16"/>
          <p:cNvGrpSpPr/>
          <p:nvPr/>
        </p:nvGrpSpPr>
        <p:grpSpPr bwMode="auto">
          <a:xfrm>
            <a:off x="5180780" y="3252625"/>
            <a:ext cx="360362" cy="160337"/>
            <a:chOff x="3699" y="1077"/>
            <a:chExt cx="227" cy="101"/>
          </a:xfrm>
        </p:grpSpPr>
        <p:sp>
          <p:nvSpPr>
            <p:cNvPr id="71" name="Line 17"/>
            <p:cNvSpPr>
              <a:spLocks noChangeShapeType="1"/>
            </p:cNvSpPr>
            <p:nvPr/>
          </p:nvSpPr>
          <p:spPr bwMode="auto">
            <a:xfrm rot="1800000">
              <a:off x="3699" y="1178"/>
              <a:ext cx="22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" name="Line 18"/>
            <p:cNvSpPr>
              <a:spLocks noChangeShapeType="1"/>
            </p:cNvSpPr>
            <p:nvPr/>
          </p:nvSpPr>
          <p:spPr bwMode="auto">
            <a:xfrm rot="1800000" flipV="1">
              <a:off x="3732" y="1077"/>
              <a:ext cx="0" cy="4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47" name="Group 20"/>
          <p:cNvGrpSpPr/>
          <p:nvPr/>
        </p:nvGrpSpPr>
        <p:grpSpPr bwMode="auto">
          <a:xfrm>
            <a:off x="5487167" y="3425662"/>
            <a:ext cx="360362" cy="160337"/>
            <a:chOff x="3699" y="1077"/>
            <a:chExt cx="227" cy="101"/>
          </a:xfrm>
        </p:grpSpPr>
        <p:sp>
          <p:nvSpPr>
            <p:cNvPr id="69" name="Line 21"/>
            <p:cNvSpPr>
              <a:spLocks noChangeShapeType="1"/>
            </p:cNvSpPr>
            <p:nvPr/>
          </p:nvSpPr>
          <p:spPr bwMode="auto">
            <a:xfrm rot="1800000">
              <a:off x="3699" y="1178"/>
              <a:ext cx="22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0" name="Line 22"/>
            <p:cNvSpPr>
              <a:spLocks noChangeShapeType="1"/>
            </p:cNvSpPr>
            <p:nvPr/>
          </p:nvSpPr>
          <p:spPr bwMode="auto">
            <a:xfrm rot="1800000" flipV="1">
              <a:off x="3732" y="1077"/>
              <a:ext cx="0" cy="4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48" name="Group 23"/>
          <p:cNvGrpSpPr/>
          <p:nvPr/>
        </p:nvGrpSpPr>
        <p:grpSpPr bwMode="auto">
          <a:xfrm>
            <a:off x="5799905" y="3603463"/>
            <a:ext cx="360362" cy="160337"/>
            <a:chOff x="3699" y="1077"/>
            <a:chExt cx="227" cy="101"/>
          </a:xfrm>
        </p:grpSpPr>
        <p:sp>
          <p:nvSpPr>
            <p:cNvPr id="67" name="Line 24"/>
            <p:cNvSpPr>
              <a:spLocks noChangeShapeType="1"/>
            </p:cNvSpPr>
            <p:nvPr/>
          </p:nvSpPr>
          <p:spPr bwMode="auto">
            <a:xfrm rot="1800000">
              <a:off x="3699" y="1178"/>
              <a:ext cx="22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68" name="Line 25"/>
            <p:cNvSpPr>
              <a:spLocks noChangeShapeType="1"/>
            </p:cNvSpPr>
            <p:nvPr/>
          </p:nvSpPr>
          <p:spPr bwMode="auto">
            <a:xfrm rot="1800000" flipV="1">
              <a:off x="3732" y="1077"/>
              <a:ext cx="0" cy="4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49" name="Group 26"/>
          <p:cNvGrpSpPr/>
          <p:nvPr/>
        </p:nvGrpSpPr>
        <p:grpSpPr bwMode="auto">
          <a:xfrm>
            <a:off x="6088830" y="3770150"/>
            <a:ext cx="360362" cy="160337"/>
            <a:chOff x="3699" y="1077"/>
            <a:chExt cx="227" cy="101"/>
          </a:xfrm>
        </p:grpSpPr>
        <p:sp>
          <p:nvSpPr>
            <p:cNvPr id="65" name="Line 27"/>
            <p:cNvSpPr>
              <a:spLocks noChangeShapeType="1"/>
            </p:cNvSpPr>
            <p:nvPr/>
          </p:nvSpPr>
          <p:spPr bwMode="auto">
            <a:xfrm rot="1800000">
              <a:off x="3699" y="1178"/>
              <a:ext cx="22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66" name="Line 28"/>
            <p:cNvSpPr>
              <a:spLocks noChangeShapeType="1"/>
            </p:cNvSpPr>
            <p:nvPr/>
          </p:nvSpPr>
          <p:spPr bwMode="auto">
            <a:xfrm rot="1800000" flipV="1">
              <a:off x="3732" y="1077"/>
              <a:ext cx="0" cy="4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52" name="Arc 30"/>
          <p:cNvSpPr/>
          <p:nvPr/>
        </p:nvSpPr>
        <p:spPr bwMode="auto">
          <a:xfrm rot="2627755">
            <a:off x="4882329" y="2982749"/>
            <a:ext cx="71438" cy="157163"/>
          </a:xfrm>
          <a:custGeom>
            <a:avLst/>
            <a:gdLst>
              <a:gd name="T0" fmla="*/ 0 w 21600"/>
              <a:gd name="T1" fmla="*/ 0 h 23749"/>
              <a:gd name="T2" fmla="*/ 0 w 21600"/>
              <a:gd name="T3" fmla="*/ 0 h 23749"/>
              <a:gd name="T4" fmla="*/ 0 w 21600"/>
              <a:gd name="T5" fmla="*/ 0 h 23749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3749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2317"/>
                  <a:pt x="21564" y="23034"/>
                  <a:pt x="21492" y="23748"/>
                </a:cubicBezTo>
              </a:path>
              <a:path w="21600" h="23749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2317"/>
                  <a:pt x="21564" y="23034"/>
                  <a:pt x="21492" y="23748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1587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68580" tIns="34290" rIns="68580" bIns="34290" anchor="ctr"/>
          <a:lstStyle/>
          <a:p>
            <a:endParaRPr lang="zh-CN" altLang="en-US" sz="2400" b="1">
              <a:solidFill>
                <a:srgbClr val="E04236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4" name="Text Box 32"/>
          <p:cNvSpPr txBox="1">
            <a:spLocks noChangeArrowheads="1"/>
          </p:cNvSpPr>
          <p:nvPr/>
        </p:nvSpPr>
        <p:spPr bwMode="auto">
          <a:xfrm>
            <a:off x="5026792" y="2843049"/>
            <a:ext cx="935038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30°</a:t>
            </a:r>
            <a:endParaRPr lang="en-US" altLang="zh-CN" sz="24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55" name="Group 33"/>
          <p:cNvGrpSpPr/>
          <p:nvPr/>
        </p:nvGrpSpPr>
        <p:grpSpPr bwMode="auto">
          <a:xfrm>
            <a:off x="2645542" y="1047586"/>
            <a:ext cx="4048125" cy="3817939"/>
            <a:chOff x="201" y="754"/>
            <a:chExt cx="2550" cy="2405"/>
          </a:xfrm>
        </p:grpSpPr>
        <p:grpSp>
          <p:nvGrpSpPr>
            <p:cNvPr id="58" name="Group 34"/>
            <p:cNvGrpSpPr/>
            <p:nvPr/>
          </p:nvGrpSpPr>
          <p:grpSpPr bwMode="auto">
            <a:xfrm>
              <a:off x="491" y="1014"/>
              <a:ext cx="1905" cy="1905"/>
              <a:chOff x="491" y="1014"/>
              <a:chExt cx="1905" cy="1905"/>
            </a:xfrm>
          </p:grpSpPr>
          <p:sp>
            <p:nvSpPr>
              <p:cNvPr id="63" name="Line 35"/>
              <p:cNvSpPr>
                <a:spLocks noChangeShapeType="1"/>
              </p:cNvSpPr>
              <p:nvPr/>
            </p:nvSpPr>
            <p:spPr bwMode="auto">
              <a:xfrm>
                <a:off x="1429" y="1014"/>
                <a:ext cx="0" cy="190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 type="arrow" w="med" len="med"/>
                <a:tailEnd type="arrow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64" name="Line 36"/>
              <p:cNvSpPr>
                <a:spLocks noChangeShapeType="1"/>
              </p:cNvSpPr>
              <p:nvPr/>
            </p:nvSpPr>
            <p:spPr bwMode="auto">
              <a:xfrm rot="5400000">
                <a:off x="1444" y="1014"/>
                <a:ext cx="0" cy="190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 type="arrow" w="med" len="med"/>
                <a:tailEnd type="arrow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  <p:sp>
          <p:nvSpPr>
            <p:cNvPr id="59" name="Text Box 37"/>
            <p:cNvSpPr txBox="1">
              <a:spLocks noChangeArrowheads="1"/>
            </p:cNvSpPr>
            <p:nvPr/>
          </p:nvSpPr>
          <p:spPr bwMode="auto">
            <a:xfrm>
              <a:off x="2342" y="1791"/>
              <a:ext cx="409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9pPr>
            </a:lstStyle>
            <a:p>
              <a:pPr eaLnBrk="1" latinLnBrk="1" hangingPunct="1">
                <a:spcBef>
                  <a:spcPct val="50000"/>
                </a:spcBef>
              </a:pP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东</a:t>
              </a:r>
              <a:endPara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60" name="Text Box 38"/>
            <p:cNvSpPr txBox="1">
              <a:spLocks noChangeArrowheads="1"/>
            </p:cNvSpPr>
            <p:nvPr/>
          </p:nvSpPr>
          <p:spPr bwMode="auto">
            <a:xfrm>
              <a:off x="1271" y="754"/>
              <a:ext cx="409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9pPr>
            </a:lstStyle>
            <a:p>
              <a:pPr eaLnBrk="1" latinLnBrk="1" hangingPunct="1">
                <a:spcBef>
                  <a:spcPct val="50000"/>
                </a:spcBef>
              </a:pP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北</a:t>
              </a:r>
              <a:endPara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61" name="Text Box 39"/>
            <p:cNvSpPr txBox="1">
              <a:spLocks noChangeArrowheads="1"/>
            </p:cNvSpPr>
            <p:nvPr/>
          </p:nvSpPr>
          <p:spPr bwMode="auto">
            <a:xfrm>
              <a:off x="201" y="1785"/>
              <a:ext cx="409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9pPr>
            </a:lstStyle>
            <a:p>
              <a:pPr eaLnBrk="1" latinLnBrk="1" hangingPunct="1">
                <a:spcBef>
                  <a:spcPct val="50000"/>
                </a:spcBef>
              </a:pPr>
              <a:r>
                <a:rPr lang="zh-CN" altLang="en-US" sz="2400" b="1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西</a:t>
              </a:r>
              <a:endParaRPr lang="zh-CN" altLang="en-US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62" name="Text Box 40"/>
            <p:cNvSpPr txBox="1">
              <a:spLocks noChangeArrowheads="1"/>
            </p:cNvSpPr>
            <p:nvPr/>
          </p:nvSpPr>
          <p:spPr bwMode="auto">
            <a:xfrm>
              <a:off x="1292" y="2868"/>
              <a:ext cx="409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9pPr>
            </a:lstStyle>
            <a:p>
              <a:pPr eaLnBrk="1" latinLnBrk="1" hangingPunct="1">
                <a:spcBef>
                  <a:spcPct val="50000"/>
                </a:spcBef>
              </a:pP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南</a:t>
              </a:r>
              <a:endPara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51" name="Oval 41"/>
          <p:cNvSpPr>
            <a:spLocks noChangeArrowheads="1"/>
          </p:cNvSpPr>
          <p:nvPr/>
        </p:nvSpPr>
        <p:spPr bwMode="auto">
          <a:xfrm>
            <a:off x="6407917" y="3965412"/>
            <a:ext cx="71438" cy="71438"/>
          </a:xfrm>
          <a:prstGeom prst="ellipse">
            <a:avLst/>
          </a:prstGeom>
          <a:solidFill>
            <a:schemeClr val="tx1"/>
          </a:solidFill>
          <a:ln w="9525" algn="ctr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endParaRPr lang="zh-CN" altLang="en-US" sz="24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Line 43"/>
          <p:cNvSpPr>
            <a:spLocks noChangeShapeType="1"/>
          </p:cNvSpPr>
          <p:nvPr/>
        </p:nvSpPr>
        <p:spPr bwMode="auto">
          <a:xfrm rot="1800000">
            <a:off x="4575943" y="3066887"/>
            <a:ext cx="36036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8580" tIns="34290" rIns="68580" bIns="34290"/>
          <a:lstStyle/>
          <a:p>
            <a:endParaRPr lang="zh-CN" altLang="en-US" sz="2400">
              <a:solidFill>
                <a:srgbClr val="E04236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164654" y="3995575"/>
            <a:ext cx="1223963" cy="498475"/>
            <a:chOff x="4219539" y="5327433"/>
            <a:chExt cx="1631950" cy="664633"/>
          </a:xfrm>
        </p:grpSpPr>
        <p:sp>
          <p:nvSpPr>
            <p:cNvPr id="53" name="Text Box 31"/>
            <p:cNvSpPr txBox="1">
              <a:spLocks noChangeArrowheads="1"/>
            </p:cNvSpPr>
            <p:nvPr/>
          </p:nvSpPr>
          <p:spPr bwMode="auto">
            <a:xfrm>
              <a:off x="4219539" y="5327433"/>
              <a:ext cx="1631950" cy="6155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9pPr>
            </a:lstStyle>
            <a:p>
              <a:pPr eaLnBrk="1" latinLnBrk="1" hangingPunct="1">
                <a:spcBef>
                  <a:spcPct val="50000"/>
                </a:spcBef>
              </a:pPr>
              <a:r>
                <a:rPr lang="en-US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100km</a:t>
              </a:r>
              <a:endPara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8" name="Group 45"/>
            <p:cNvGrpSpPr/>
            <p:nvPr/>
          </p:nvGrpSpPr>
          <p:grpSpPr bwMode="auto">
            <a:xfrm>
              <a:off x="4589956" y="5894699"/>
              <a:ext cx="480483" cy="97367"/>
              <a:chOff x="2699" y="1071"/>
              <a:chExt cx="227" cy="46"/>
            </a:xfrm>
          </p:grpSpPr>
          <p:sp>
            <p:nvSpPr>
              <p:cNvPr id="33" name="Line 46"/>
              <p:cNvSpPr>
                <a:spLocks noChangeShapeType="1"/>
              </p:cNvSpPr>
              <p:nvPr/>
            </p:nvSpPr>
            <p:spPr bwMode="auto">
              <a:xfrm>
                <a:off x="2699" y="1117"/>
                <a:ext cx="227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36" name="Line 47"/>
              <p:cNvSpPr>
                <a:spLocks noChangeShapeType="1"/>
              </p:cNvSpPr>
              <p:nvPr/>
            </p:nvSpPr>
            <p:spPr bwMode="auto">
              <a:xfrm flipV="1">
                <a:off x="2699" y="1071"/>
                <a:ext cx="0" cy="4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43" name="Line 48"/>
              <p:cNvSpPr>
                <a:spLocks noChangeShapeType="1"/>
              </p:cNvSpPr>
              <p:nvPr/>
            </p:nvSpPr>
            <p:spPr bwMode="auto">
              <a:xfrm flipV="1">
                <a:off x="2922" y="1071"/>
                <a:ext cx="0" cy="4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29" name="Group 49"/>
          <p:cNvGrpSpPr/>
          <p:nvPr/>
        </p:nvGrpSpPr>
        <p:grpSpPr bwMode="auto">
          <a:xfrm>
            <a:off x="4868042" y="3074825"/>
            <a:ext cx="360362" cy="160337"/>
            <a:chOff x="3699" y="1077"/>
            <a:chExt cx="227" cy="101"/>
          </a:xfrm>
        </p:grpSpPr>
        <p:sp>
          <p:nvSpPr>
            <p:cNvPr id="31" name="Line 50"/>
            <p:cNvSpPr>
              <a:spLocks noChangeShapeType="1"/>
            </p:cNvSpPr>
            <p:nvPr/>
          </p:nvSpPr>
          <p:spPr bwMode="auto">
            <a:xfrm rot="1800000">
              <a:off x="3699" y="1178"/>
              <a:ext cx="22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solidFill>
                  <a:srgbClr val="E04236"/>
                </a:solidFill>
              </a:endParaRPr>
            </a:p>
          </p:txBody>
        </p:sp>
        <p:sp>
          <p:nvSpPr>
            <p:cNvPr id="32" name="Line 51"/>
            <p:cNvSpPr>
              <a:spLocks noChangeShapeType="1"/>
            </p:cNvSpPr>
            <p:nvPr/>
          </p:nvSpPr>
          <p:spPr bwMode="auto">
            <a:xfrm rot="1800000" flipV="1">
              <a:off x="3732" y="1077"/>
              <a:ext cx="0" cy="4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solidFill>
                  <a:srgbClr val="E04236"/>
                </a:solidFill>
              </a:endParaRPr>
            </a:p>
          </p:txBody>
        </p:sp>
      </p:grpSp>
      <p:sp>
        <p:nvSpPr>
          <p:cNvPr id="30" name="Text Box 52"/>
          <p:cNvSpPr txBox="1">
            <a:spLocks noChangeArrowheads="1"/>
          </p:cNvSpPr>
          <p:nvPr/>
        </p:nvSpPr>
        <p:spPr bwMode="auto">
          <a:xfrm>
            <a:off x="4569592" y="2492212"/>
            <a:ext cx="1081088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市</a:t>
            </a:r>
            <a:endParaRPr lang="zh-CN" altLang="en-US" sz="24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4" name="Line 54"/>
          <p:cNvSpPr>
            <a:spLocks noChangeShapeType="1"/>
          </p:cNvSpPr>
          <p:nvPr/>
        </p:nvSpPr>
        <p:spPr bwMode="auto">
          <a:xfrm rot="9000000" flipV="1">
            <a:off x="4109216" y="1161887"/>
            <a:ext cx="4763" cy="1941512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8580" tIns="34290" rIns="68580" bIns="34290"/>
          <a:lstStyle/>
          <a:p>
            <a:endParaRPr lang="zh-CN" altLang="en-US" sz="1800"/>
          </a:p>
        </p:txBody>
      </p:sp>
      <p:sp>
        <p:nvSpPr>
          <p:cNvPr id="82" name="Arc 55"/>
          <p:cNvSpPr/>
          <p:nvPr/>
        </p:nvSpPr>
        <p:spPr bwMode="auto">
          <a:xfrm rot="20102829">
            <a:off x="4431479" y="2608099"/>
            <a:ext cx="193675" cy="73025"/>
          </a:xfrm>
          <a:custGeom>
            <a:avLst/>
            <a:gdLst>
              <a:gd name="T0" fmla="*/ 0 w 19389"/>
              <a:gd name="T1" fmla="*/ 0 h 21600"/>
              <a:gd name="T2" fmla="*/ 0 w 19389"/>
              <a:gd name="T3" fmla="*/ 0 h 21600"/>
              <a:gd name="T4" fmla="*/ 0 w 19389"/>
              <a:gd name="T5" fmla="*/ 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9389" h="21600" fill="none" extrusionOk="0">
                <a:moveTo>
                  <a:pt x="-1" y="0"/>
                </a:moveTo>
                <a:cubicBezTo>
                  <a:pt x="8237" y="0"/>
                  <a:pt x="15757" y="4685"/>
                  <a:pt x="19388" y="12079"/>
                </a:cubicBezTo>
              </a:path>
              <a:path w="19389" h="21600" stroke="0" extrusionOk="0">
                <a:moveTo>
                  <a:pt x="-1" y="0"/>
                </a:moveTo>
                <a:cubicBezTo>
                  <a:pt x="8237" y="0"/>
                  <a:pt x="15757" y="4685"/>
                  <a:pt x="19388" y="12079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190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68580" tIns="34290" rIns="68580" bIns="34290" anchor="ctr"/>
          <a:lstStyle/>
          <a:p>
            <a:endParaRPr lang="zh-CN" altLang="en-US" sz="1800" b="1">
              <a:solidFill>
                <a:srgbClr val="E04236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83" name="Text Box 56"/>
          <p:cNvSpPr txBox="1">
            <a:spLocks noChangeArrowheads="1"/>
          </p:cNvSpPr>
          <p:nvPr/>
        </p:nvSpPr>
        <p:spPr bwMode="auto">
          <a:xfrm>
            <a:off x="4079054" y="1901662"/>
            <a:ext cx="792163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spcBef>
                <a:spcPct val="50000"/>
              </a:spcBef>
            </a:pPr>
            <a:r>
              <a:rPr lang="en-US" altLang="zh-CN" sz="2400" b="1" dirty="0">
                <a:solidFill>
                  <a:srgbClr val="E04236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30°</a:t>
            </a:r>
            <a:endParaRPr lang="en-US" altLang="zh-CN" sz="2400" b="1" dirty="0">
              <a:solidFill>
                <a:srgbClr val="E04236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57" name="组合 56"/>
          <p:cNvGrpSpPr/>
          <p:nvPr/>
        </p:nvGrpSpPr>
        <p:grpSpPr>
          <a:xfrm flipH="1">
            <a:off x="5067247" y="794627"/>
            <a:ext cx="3326524" cy="1292773"/>
            <a:chOff x="1660635" y="1072007"/>
            <a:chExt cx="4435365" cy="1723697"/>
          </a:xfrm>
        </p:grpSpPr>
        <p:sp>
          <p:nvSpPr>
            <p:cNvPr id="75" name="云形标注 74"/>
            <p:cNvSpPr/>
            <p:nvPr/>
          </p:nvSpPr>
          <p:spPr>
            <a:xfrm>
              <a:off x="1660635" y="1072007"/>
              <a:ext cx="4435365" cy="1723697"/>
            </a:xfrm>
            <a:prstGeom prst="cloudCallout">
              <a:avLst>
                <a:gd name="adj1" fmla="val -34251"/>
                <a:gd name="adj2" fmla="val 63847"/>
              </a:avLst>
            </a:prstGeom>
            <a:solidFill>
              <a:srgbClr val="FEF6F0"/>
            </a:solidFill>
            <a:ln w="19050">
              <a:solidFill>
                <a:srgbClr val="C1581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 sz="2100">
                <a:solidFill>
                  <a:srgbClr val="E04236"/>
                </a:solidFill>
                <a:latin typeface="+mn-ea"/>
                <a:cs typeface="Times New Roman" panose="02020603050405020304" pitchFamily="18" charset="0"/>
              </a:endParaRPr>
            </a:p>
          </p:txBody>
        </p:sp>
        <p:sp>
          <p:nvSpPr>
            <p:cNvPr id="76" name="矩形 75"/>
            <p:cNvSpPr/>
            <p:nvPr/>
          </p:nvSpPr>
          <p:spPr>
            <a:xfrm>
              <a:off x="2291043" y="1419798"/>
              <a:ext cx="3140310" cy="954107"/>
            </a:xfrm>
            <a:prstGeom prst="rect">
              <a:avLst/>
            </a:prstGeom>
            <a:solidFill>
              <a:srgbClr val="FEF6F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2100" dirty="0">
                  <a:solidFill>
                    <a:schemeClr val="tx1"/>
                  </a:solidFill>
                  <a:latin typeface="+mn-ea"/>
                  <a:cs typeface="Times New Roman" panose="02020603050405020304" pitchFamily="18" charset="0"/>
                </a:rPr>
                <a:t>你能标出</a:t>
              </a:r>
              <a:r>
                <a:rPr lang="en-US" altLang="zh-CN" sz="2100" dirty="0">
                  <a:solidFill>
                    <a:schemeClr val="tx1"/>
                  </a:solidFill>
                  <a:latin typeface="+mn-ea"/>
                  <a:cs typeface="Times New Roman" panose="02020603050405020304" pitchFamily="18" charset="0"/>
                </a:rPr>
                <a:t>B</a:t>
              </a:r>
              <a:r>
                <a:rPr lang="zh-CN" altLang="en-US" sz="2100" dirty="0">
                  <a:solidFill>
                    <a:schemeClr val="tx1"/>
                  </a:solidFill>
                  <a:latin typeface="+mn-ea"/>
                  <a:cs typeface="Times New Roman" panose="02020603050405020304" pitchFamily="18" charset="0"/>
                </a:rPr>
                <a:t>市的位置吗？</a:t>
              </a:r>
              <a:endParaRPr lang="zh-CN" altLang="en-US" sz="2100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505332" y="1341007"/>
            <a:ext cx="3034894" cy="1458785"/>
            <a:chOff x="1749037" y="1108277"/>
            <a:chExt cx="4435365" cy="1723697"/>
          </a:xfrm>
        </p:grpSpPr>
        <p:sp>
          <p:nvSpPr>
            <p:cNvPr id="87" name="云形标注 86"/>
            <p:cNvSpPr/>
            <p:nvPr/>
          </p:nvSpPr>
          <p:spPr>
            <a:xfrm>
              <a:off x="1749037" y="1108277"/>
              <a:ext cx="4435365" cy="1723697"/>
            </a:xfrm>
            <a:prstGeom prst="cloudCallout">
              <a:avLst>
                <a:gd name="adj1" fmla="val -31191"/>
                <a:gd name="adj2" fmla="val 82665"/>
              </a:avLst>
            </a:prstGeom>
            <a:solidFill>
              <a:srgbClr val="FEF6F0"/>
            </a:solidFill>
            <a:ln w="19050">
              <a:solidFill>
                <a:srgbClr val="C1581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 sz="210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endParaRPr>
            </a:p>
          </p:txBody>
        </p:sp>
        <p:sp>
          <p:nvSpPr>
            <p:cNvPr id="91" name="矩形 90"/>
            <p:cNvSpPr/>
            <p:nvPr/>
          </p:nvSpPr>
          <p:spPr>
            <a:xfrm>
              <a:off x="2354464" y="1616416"/>
              <a:ext cx="3338308" cy="674601"/>
            </a:xfrm>
            <a:prstGeom prst="rect">
              <a:avLst/>
            </a:prstGeom>
            <a:solidFill>
              <a:srgbClr val="FEF6F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lnSpc>
                  <a:spcPct val="150000"/>
                </a:lnSpc>
                <a:defRPr/>
              </a:pPr>
              <a:r>
                <a:rPr lang="en-US" altLang="zh-CN" sz="2100" dirty="0">
                  <a:solidFill>
                    <a:srgbClr val="E04236"/>
                  </a:solidFill>
                  <a:latin typeface="+mn-ea"/>
                  <a:cs typeface="Times New Roman" panose="02020603050405020304" pitchFamily="18" charset="0"/>
                </a:rPr>
                <a:t>200÷100=2</a:t>
              </a:r>
              <a:endParaRPr lang="en-US" altLang="zh-CN" sz="2100" dirty="0">
                <a:solidFill>
                  <a:srgbClr val="E04236"/>
                </a:solidFill>
                <a:latin typeface="+mn-ea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  <a:defRPr/>
              </a:pPr>
              <a:r>
                <a:rPr lang="en-US" altLang="zh-CN" sz="2100" dirty="0">
                  <a:solidFill>
                    <a:srgbClr val="E04236"/>
                  </a:solidFill>
                  <a:latin typeface="+mn-ea"/>
                  <a:cs typeface="Times New Roman" panose="02020603050405020304" pitchFamily="18" charset="0"/>
                </a:rPr>
                <a:t>2cm</a:t>
              </a:r>
              <a:r>
                <a:rPr lang="zh-CN" altLang="en-US" sz="2100" dirty="0">
                  <a:solidFill>
                    <a:srgbClr val="E04236"/>
                  </a:solidFill>
                  <a:latin typeface="+mn-ea"/>
                  <a:cs typeface="Times New Roman" panose="02020603050405020304" pitchFamily="18" charset="0"/>
                </a:rPr>
                <a:t>表示</a:t>
              </a:r>
              <a:r>
                <a:rPr lang="en-US" altLang="zh-CN" sz="2100" dirty="0">
                  <a:solidFill>
                    <a:srgbClr val="E04236"/>
                  </a:solidFill>
                  <a:latin typeface="+mn-ea"/>
                  <a:cs typeface="Times New Roman" panose="02020603050405020304" pitchFamily="18" charset="0"/>
                </a:rPr>
                <a:t>200km</a:t>
              </a:r>
              <a:r>
                <a:rPr lang="zh-CN" altLang="en-US" sz="2100" dirty="0">
                  <a:solidFill>
                    <a:srgbClr val="E04236"/>
                  </a:solidFill>
                  <a:latin typeface="+mn-ea"/>
                  <a:cs typeface="Times New Roman" panose="02020603050405020304" pitchFamily="18" charset="0"/>
                </a:rPr>
                <a:t>。</a:t>
              </a:r>
              <a:endParaRPr lang="zh-CN" altLang="en-US" sz="2100" dirty="0">
                <a:solidFill>
                  <a:srgbClr val="E04236"/>
                </a:solidFill>
                <a:latin typeface="+mn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7" name="Group 79"/>
          <p:cNvGrpSpPr/>
          <p:nvPr/>
        </p:nvGrpSpPr>
        <p:grpSpPr bwMode="auto">
          <a:xfrm>
            <a:off x="3676635" y="2224234"/>
            <a:ext cx="822325" cy="757238"/>
            <a:chOff x="838" y="1734"/>
            <a:chExt cx="518" cy="477"/>
          </a:xfrm>
        </p:grpSpPr>
        <p:grpSp>
          <p:nvGrpSpPr>
            <p:cNvPr id="78" name="Group 78"/>
            <p:cNvGrpSpPr/>
            <p:nvPr/>
          </p:nvGrpSpPr>
          <p:grpSpPr bwMode="auto">
            <a:xfrm>
              <a:off x="838" y="1734"/>
              <a:ext cx="518" cy="477"/>
              <a:chOff x="838" y="1734"/>
              <a:chExt cx="518" cy="477"/>
            </a:xfrm>
          </p:grpSpPr>
          <p:sp>
            <p:nvSpPr>
              <p:cNvPr id="80" name="Text Box 73"/>
              <p:cNvSpPr txBox="1">
                <a:spLocks noChangeArrowheads="1"/>
              </p:cNvSpPr>
              <p:nvPr/>
            </p:nvSpPr>
            <p:spPr bwMode="auto">
              <a:xfrm>
                <a:off x="838" y="1734"/>
                <a:ext cx="454" cy="2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latinLnBrk="1" hangingPunct="1">
                  <a:spcBef>
                    <a:spcPct val="50000"/>
                  </a:spcBef>
                </a:pPr>
                <a:r>
                  <a:rPr lang="en-US" altLang="zh-CN" sz="1800" b="1">
                    <a:solidFill>
                      <a:srgbClr val="E04236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en-US" sz="1800" b="1">
                    <a:solidFill>
                      <a:srgbClr val="E04236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市</a:t>
                </a:r>
                <a:endParaRPr lang="zh-CN" altLang="en-US" sz="1800" b="1">
                  <a:solidFill>
                    <a:srgbClr val="E04236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81" name="Line 65"/>
              <p:cNvSpPr>
                <a:spLocks noChangeShapeType="1"/>
              </p:cNvSpPr>
              <p:nvPr/>
            </p:nvSpPr>
            <p:spPr bwMode="auto">
              <a:xfrm rot="3600000">
                <a:off x="1315" y="1967"/>
                <a:ext cx="0" cy="45"/>
              </a:xfrm>
              <a:prstGeom prst="line">
                <a:avLst/>
              </a:prstGeom>
              <a:noFill/>
              <a:ln w="19050">
                <a:solidFill>
                  <a:srgbClr val="00B0F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>
                  <a:solidFill>
                    <a:srgbClr val="E04236"/>
                  </a:solidFill>
                </a:endParaRPr>
              </a:p>
            </p:txBody>
          </p:sp>
          <p:sp>
            <p:nvSpPr>
              <p:cNvPr id="84" name="Line 67"/>
              <p:cNvSpPr>
                <a:spLocks noChangeShapeType="1"/>
              </p:cNvSpPr>
              <p:nvPr/>
            </p:nvSpPr>
            <p:spPr bwMode="auto">
              <a:xfrm rot="9000000">
                <a:off x="1356" y="1984"/>
                <a:ext cx="0" cy="227"/>
              </a:xfrm>
              <a:prstGeom prst="line">
                <a:avLst/>
              </a:prstGeom>
              <a:noFill/>
              <a:ln w="19050">
                <a:solidFill>
                  <a:srgbClr val="00B0F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>
                  <a:solidFill>
                    <a:srgbClr val="E04236"/>
                  </a:solidFill>
                </a:endParaRPr>
              </a:p>
            </p:txBody>
          </p:sp>
          <p:sp>
            <p:nvSpPr>
              <p:cNvPr id="85" name="Line 68"/>
              <p:cNvSpPr>
                <a:spLocks noChangeShapeType="1"/>
              </p:cNvSpPr>
              <p:nvPr/>
            </p:nvSpPr>
            <p:spPr bwMode="auto">
              <a:xfrm rot="9000000" flipH="1">
                <a:off x="1230" y="1747"/>
                <a:ext cx="2" cy="265"/>
              </a:xfrm>
              <a:prstGeom prst="line">
                <a:avLst/>
              </a:prstGeom>
              <a:noFill/>
              <a:ln w="19050">
                <a:solidFill>
                  <a:srgbClr val="00B0F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>
                  <a:solidFill>
                    <a:srgbClr val="E04236"/>
                  </a:solidFill>
                </a:endParaRPr>
              </a:p>
            </p:txBody>
          </p:sp>
        </p:grpSp>
        <p:sp>
          <p:nvSpPr>
            <p:cNvPr id="79" name="Oval 69"/>
            <p:cNvSpPr>
              <a:spLocks noChangeArrowheads="1"/>
            </p:cNvSpPr>
            <p:nvPr/>
          </p:nvSpPr>
          <p:spPr bwMode="auto">
            <a:xfrm>
              <a:off x="1156" y="1757"/>
              <a:ext cx="46" cy="45"/>
            </a:xfrm>
            <a:prstGeom prst="ellipse">
              <a:avLst/>
            </a:prstGeom>
            <a:solidFill>
              <a:srgbClr val="FF0000"/>
            </a:solidFill>
            <a:ln w="9525" algn="ctr">
              <a:solidFill>
                <a:srgbClr val="00B0F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9pPr>
            </a:lstStyle>
            <a:p>
              <a:pPr eaLnBrk="1" latinLnBrk="1" hangingPunct="1"/>
              <a:endParaRPr lang="zh-CN" altLang="en-US" sz="1800" b="1">
                <a:solidFill>
                  <a:srgbClr val="E04236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AutoShape 27"/>
          <p:cNvSpPr>
            <a:spLocks noChangeArrowheads="1"/>
          </p:cNvSpPr>
          <p:nvPr/>
        </p:nvSpPr>
        <p:spPr bwMode="auto">
          <a:xfrm>
            <a:off x="1124953" y="677593"/>
            <a:ext cx="2122839" cy="503336"/>
          </a:xfrm>
          <a:prstGeom prst="wedgeRoundRectCallout">
            <a:avLst>
              <a:gd name="adj1" fmla="val -53049"/>
              <a:gd name="adj2" fmla="val 7034"/>
              <a:gd name="adj3" fmla="val 16667"/>
            </a:avLst>
          </a:prstGeom>
          <a:solidFill>
            <a:srgbClr val="FEF6F0"/>
          </a:solidFill>
          <a:ln w="19050">
            <a:solidFill>
              <a:srgbClr val="C1581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>
              <a:defRPr/>
            </a:pPr>
            <a:r>
              <a:rPr lang="zh-CN" altLang="en-US" sz="2100" dirty="0">
                <a:solidFill>
                  <a:srgbClr val="E04236"/>
                </a:solidFill>
                <a:latin typeface="+mn-ea"/>
                <a:cs typeface="Times New Roman" panose="02020603050405020304" pitchFamily="18" charset="0"/>
              </a:rPr>
              <a:t>标出</a:t>
            </a:r>
            <a:r>
              <a:rPr lang="en-US" altLang="zh-CN" sz="2100" dirty="0">
                <a:solidFill>
                  <a:srgbClr val="E04236"/>
                </a:solidFill>
                <a:latin typeface="+mn-ea"/>
                <a:cs typeface="Times New Roman" panose="02020603050405020304" pitchFamily="18" charset="0"/>
              </a:rPr>
              <a:t>C</a:t>
            </a:r>
            <a:r>
              <a:rPr lang="zh-CN" altLang="en-US" sz="2100" dirty="0">
                <a:solidFill>
                  <a:srgbClr val="E04236"/>
                </a:solidFill>
                <a:latin typeface="+mn-ea"/>
                <a:cs typeface="Times New Roman" panose="02020603050405020304" pitchFamily="18" charset="0"/>
              </a:rPr>
              <a:t>市的位置</a:t>
            </a:r>
            <a:endParaRPr lang="zh-CN" altLang="en-US" sz="2100" dirty="0">
              <a:solidFill>
                <a:srgbClr val="E04236"/>
              </a:solidFill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22" name="Text Box 13"/>
          <p:cNvSpPr txBox="1">
            <a:spLocks noChangeArrowheads="1"/>
          </p:cNvSpPr>
          <p:nvPr/>
        </p:nvSpPr>
        <p:spPr bwMode="auto">
          <a:xfrm>
            <a:off x="4871217" y="3560600"/>
            <a:ext cx="1081088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600km</a:t>
            </a:r>
            <a:endParaRPr lang="en-US" altLang="zh-CN" sz="24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4" name="Group 16"/>
          <p:cNvGrpSpPr/>
          <p:nvPr/>
        </p:nvGrpSpPr>
        <p:grpSpPr bwMode="auto">
          <a:xfrm>
            <a:off x="5180780" y="3252625"/>
            <a:ext cx="360362" cy="160337"/>
            <a:chOff x="3699" y="1077"/>
            <a:chExt cx="227" cy="101"/>
          </a:xfrm>
        </p:grpSpPr>
        <p:sp>
          <p:nvSpPr>
            <p:cNvPr id="71" name="Line 17"/>
            <p:cNvSpPr>
              <a:spLocks noChangeShapeType="1"/>
            </p:cNvSpPr>
            <p:nvPr/>
          </p:nvSpPr>
          <p:spPr bwMode="auto">
            <a:xfrm rot="1800000">
              <a:off x="3699" y="1178"/>
              <a:ext cx="22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solidFill>
                  <a:srgbClr val="E04236"/>
                </a:solidFill>
              </a:endParaRPr>
            </a:p>
          </p:txBody>
        </p:sp>
        <p:sp>
          <p:nvSpPr>
            <p:cNvPr id="72" name="Line 18"/>
            <p:cNvSpPr>
              <a:spLocks noChangeShapeType="1"/>
            </p:cNvSpPr>
            <p:nvPr/>
          </p:nvSpPr>
          <p:spPr bwMode="auto">
            <a:xfrm rot="1800000" flipV="1">
              <a:off x="3732" y="1077"/>
              <a:ext cx="0" cy="4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solidFill>
                  <a:srgbClr val="E04236"/>
                </a:solidFill>
              </a:endParaRPr>
            </a:p>
          </p:txBody>
        </p:sp>
      </p:grpSp>
      <p:grpSp>
        <p:nvGrpSpPr>
          <p:cNvPr id="47" name="Group 20"/>
          <p:cNvGrpSpPr/>
          <p:nvPr/>
        </p:nvGrpSpPr>
        <p:grpSpPr bwMode="auto">
          <a:xfrm>
            <a:off x="5487167" y="3425662"/>
            <a:ext cx="360362" cy="160337"/>
            <a:chOff x="3699" y="1077"/>
            <a:chExt cx="227" cy="101"/>
          </a:xfrm>
        </p:grpSpPr>
        <p:sp>
          <p:nvSpPr>
            <p:cNvPr id="69" name="Line 21"/>
            <p:cNvSpPr>
              <a:spLocks noChangeShapeType="1"/>
            </p:cNvSpPr>
            <p:nvPr/>
          </p:nvSpPr>
          <p:spPr bwMode="auto">
            <a:xfrm rot="1800000">
              <a:off x="3699" y="1178"/>
              <a:ext cx="22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0" name="Line 22"/>
            <p:cNvSpPr>
              <a:spLocks noChangeShapeType="1"/>
            </p:cNvSpPr>
            <p:nvPr/>
          </p:nvSpPr>
          <p:spPr bwMode="auto">
            <a:xfrm rot="1800000" flipV="1">
              <a:off x="3732" y="1077"/>
              <a:ext cx="0" cy="4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48" name="Group 23"/>
          <p:cNvGrpSpPr/>
          <p:nvPr/>
        </p:nvGrpSpPr>
        <p:grpSpPr bwMode="auto">
          <a:xfrm>
            <a:off x="5799905" y="3603463"/>
            <a:ext cx="360362" cy="160337"/>
            <a:chOff x="3699" y="1077"/>
            <a:chExt cx="227" cy="101"/>
          </a:xfrm>
        </p:grpSpPr>
        <p:sp>
          <p:nvSpPr>
            <p:cNvPr id="67" name="Line 24"/>
            <p:cNvSpPr>
              <a:spLocks noChangeShapeType="1"/>
            </p:cNvSpPr>
            <p:nvPr/>
          </p:nvSpPr>
          <p:spPr bwMode="auto">
            <a:xfrm rot="1800000">
              <a:off x="3699" y="1178"/>
              <a:ext cx="22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68" name="Line 25"/>
            <p:cNvSpPr>
              <a:spLocks noChangeShapeType="1"/>
            </p:cNvSpPr>
            <p:nvPr/>
          </p:nvSpPr>
          <p:spPr bwMode="auto">
            <a:xfrm rot="1800000" flipV="1">
              <a:off x="3732" y="1077"/>
              <a:ext cx="0" cy="4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49" name="Group 26"/>
          <p:cNvGrpSpPr/>
          <p:nvPr/>
        </p:nvGrpSpPr>
        <p:grpSpPr bwMode="auto">
          <a:xfrm>
            <a:off x="6088830" y="3770150"/>
            <a:ext cx="360362" cy="160337"/>
            <a:chOff x="3699" y="1077"/>
            <a:chExt cx="227" cy="101"/>
          </a:xfrm>
        </p:grpSpPr>
        <p:sp>
          <p:nvSpPr>
            <p:cNvPr id="65" name="Line 27"/>
            <p:cNvSpPr>
              <a:spLocks noChangeShapeType="1"/>
            </p:cNvSpPr>
            <p:nvPr/>
          </p:nvSpPr>
          <p:spPr bwMode="auto">
            <a:xfrm rot="1800000">
              <a:off x="3699" y="1178"/>
              <a:ext cx="22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66" name="Line 28"/>
            <p:cNvSpPr>
              <a:spLocks noChangeShapeType="1"/>
            </p:cNvSpPr>
            <p:nvPr/>
          </p:nvSpPr>
          <p:spPr bwMode="auto">
            <a:xfrm rot="1800000" flipV="1">
              <a:off x="3732" y="1077"/>
              <a:ext cx="0" cy="4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52" name="Arc 30"/>
          <p:cNvSpPr/>
          <p:nvPr/>
        </p:nvSpPr>
        <p:spPr bwMode="auto">
          <a:xfrm rot="2627755">
            <a:off x="4882329" y="2982749"/>
            <a:ext cx="71438" cy="157163"/>
          </a:xfrm>
          <a:custGeom>
            <a:avLst/>
            <a:gdLst>
              <a:gd name="T0" fmla="*/ 0 w 21600"/>
              <a:gd name="T1" fmla="*/ 0 h 23749"/>
              <a:gd name="T2" fmla="*/ 0 w 21600"/>
              <a:gd name="T3" fmla="*/ 0 h 23749"/>
              <a:gd name="T4" fmla="*/ 0 w 21600"/>
              <a:gd name="T5" fmla="*/ 0 h 23749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3749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2317"/>
                  <a:pt x="21564" y="23034"/>
                  <a:pt x="21492" y="23748"/>
                </a:cubicBezTo>
              </a:path>
              <a:path w="21600" h="23749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2317"/>
                  <a:pt x="21564" y="23034"/>
                  <a:pt x="21492" y="23748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1587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68580" tIns="34290" rIns="68580" bIns="34290" anchor="ctr"/>
          <a:lstStyle/>
          <a:p>
            <a:endParaRPr lang="zh-CN" altLang="en-US" sz="2400" b="1">
              <a:solidFill>
                <a:srgbClr val="E04236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4" name="Text Box 32"/>
          <p:cNvSpPr txBox="1">
            <a:spLocks noChangeArrowheads="1"/>
          </p:cNvSpPr>
          <p:nvPr/>
        </p:nvSpPr>
        <p:spPr bwMode="auto">
          <a:xfrm>
            <a:off x="5026792" y="2843049"/>
            <a:ext cx="935038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30°</a:t>
            </a:r>
            <a:endParaRPr lang="en-US" altLang="zh-CN" sz="24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55" name="Group 33"/>
          <p:cNvGrpSpPr/>
          <p:nvPr/>
        </p:nvGrpSpPr>
        <p:grpSpPr bwMode="auto">
          <a:xfrm>
            <a:off x="2645542" y="1047586"/>
            <a:ext cx="4048125" cy="3817939"/>
            <a:chOff x="201" y="754"/>
            <a:chExt cx="2550" cy="2405"/>
          </a:xfrm>
        </p:grpSpPr>
        <p:grpSp>
          <p:nvGrpSpPr>
            <p:cNvPr id="58" name="Group 34"/>
            <p:cNvGrpSpPr/>
            <p:nvPr/>
          </p:nvGrpSpPr>
          <p:grpSpPr bwMode="auto">
            <a:xfrm>
              <a:off x="491" y="1014"/>
              <a:ext cx="1905" cy="1905"/>
              <a:chOff x="491" y="1014"/>
              <a:chExt cx="1905" cy="1905"/>
            </a:xfrm>
          </p:grpSpPr>
          <p:sp>
            <p:nvSpPr>
              <p:cNvPr id="63" name="Line 35"/>
              <p:cNvSpPr>
                <a:spLocks noChangeShapeType="1"/>
              </p:cNvSpPr>
              <p:nvPr/>
            </p:nvSpPr>
            <p:spPr bwMode="auto">
              <a:xfrm>
                <a:off x="1429" y="1014"/>
                <a:ext cx="0" cy="190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 type="arrow" w="med" len="med"/>
                <a:tailEnd type="arrow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64" name="Line 36"/>
              <p:cNvSpPr>
                <a:spLocks noChangeShapeType="1"/>
              </p:cNvSpPr>
              <p:nvPr/>
            </p:nvSpPr>
            <p:spPr bwMode="auto">
              <a:xfrm rot="5400000">
                <a:off x="1444" y="1014"/>
                <a:ext cx="0" cy="190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 type="arrow" w="med" len="med"/>
                <a:tailEnd type="arrow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  <p:sp>
          <p:nvSpPr>
            <p:cNvPr id="59" name="Text Box 37"/>
            <p:cNvSpPr txBox="1">
              <a:spLocks noChangeArrowheads="1"/>
            </p:cNvSpPr>
            <p:nvPr/>
          </p:nvSpPr>
          <p:spPr bwMode="auto">
            <a:xfrm>
              <a:off x="2342" y="1791"/>
              <a:ext cx="409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9pPr>
            </a:lstStyle>
            <a:p>
              <a:pPr eaLnBrk="1" latinLnBrk="1" hangingPunct="1">
                <a:spcBef>
                  <a:spcPct val="50000"/>
                </a:spcBef>
              </a:pP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东</a:t>
              </a:r>
              <a:endPara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60" name="Text Box 38"/>
            <p:cNvSpPr txBox="1">
              <a:spLocks noChangeArrowheads="1"/>
            </p:cNvSpPr>
            <p:nvPr/>
          </p:nvSpPr>
          <p:spPr bwMode="auto">
            <a:xfrm>
              <a:off x="1271" y="754"/>
              <a:ext cx="409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9pPr>
            </a:lstStyle>
            <a:p>
              <a:pPr eaLnBrk="1" latinLnBrk="1" hangingPunct="1">
                <a:spcBef>
                  <a:spcPct val="50000"/>
                </a:spcBef>
              </a:pP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北</a:t>
              </a:r>
              <a:endPara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61" name="Text Box 39"/>
            <p:cNvSpPr txBox="1">
              <a:spLocks noChangeArrowheads="1"/>
            </p:cNvSpPr>
            <p:nvPr/>
          </p:nvSpPr>
          <p:spPr bwMode="auto">
            <a:xfrm>
              <a:off x="201" y="1785"/>
              <a:ext cx="409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9pPr>
            </a:lstStyle>
            <a:p>
              <a:pPr eaLnBrk="1" latinLnBrk="1" hangingPunct="1">
                <a:spcBef>
                  <a:spcPct val="50000"/>
                </a:spcBef>
              </a:pPr>
              <a:r>
                <a:rPr lang="zh-CN" altLang="en-US" sz="2400" b="1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西</a:t>
              </a:r>
              <a:endParaRPr lang="zh-CN" altLang="en-US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62" name="Text Box 40"/>
            <p:cNvSpPr txBox="1">
              <a:spLocks noChangeArrowheads="1"/>
            </p:cNvSpPr>
            <p:nvPr/>
          </p:nvSpPr>
          <p:spPr bwMode="auto">
            <a:xfrm>
              <a:off x="1292" y="2868"/>
              <a:ext cx="409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9pPr>
            </a:lstStyle>
            <a:p>
              <a:pPr eaLnBrk="1" latinLnBrk="1" hangingPunct="1">
                <a:spcBef>
                  <a:spcPct val="50000"/>
                </a:spcBef>
              </a:pP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南</a:t>
              </a:r>
              <a:endPara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51" name="Oval 41"/>
          <p:cNvSpPr>
            <a:spLocks noChangeArrowheads="1"/>
          </p:cNvSpPr>
          <p:nvPr/>
        </p:nvSpPr>
        <p:spPr bwMode="auto">
          <a:xfrm>
            <a:off x="6407917" y="3965412"/>
            <a:ext cx="71438" cy="71438"/>
          </a:xfrm>
          <a:prstGeom prst="ellipse">
            <a:avLst/>
          </a:prstGeom>
          <a:solidFill>
            <a:schemeClr val="tx1"/>
          </a:solidFill>
          <a:ln w="9525" algn="ctr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endParaRPr lang="zh-CN" altLang="en-US" sz="24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Line 43"/>
          <p:cNvSpPr>
            <a:spLocks noChangeShapeType="1"/>
          </p:cNvSpPr>
          <p:nvPr/>
        </p:nvSpPr>
        <p:spPr bwMode="auto">
          <a:xfrm rot="1800000">
            <a:off x="4575943" y="3066887"/>
            <a:ext cx="36036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8580" tIns="34290" rIns="68580" bIns="34290"/>
          <a:lstStyle/>
          <a:p>
            <a:endParaRPr lang="zh-CN" altLang="en-US" sz="2400">
              <a:solidFill>
                <a:srgbClr val="E04236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164654" y="3995575"/>
            <a:ext cx="1223963" cy="498475"/>
            <a:chOff x="4219539" y="5327433"/>
            <a:chExt cx="1631950" cy="664633"/>
          </a:xfrm>
        </p:grpSpPr>
        <p:sp>
          <p:nvSpPr>
            <p:cNvPr id="53" name="Text Box 31"/>
            <p:cNvSpPr txBox="1">
              <a:spLocks noChangeArrowheads="1"/>
            </p:cNvSpPr>
            <p:nvPr/>
          </p:nvSpPr>
          <p:spPr bwMode="auto">
            <a:xfrm>
              <a:off x="4219539" y="5327433"/>
              <a:ext cx="1631950" cy="6155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9pPr>
            </a:lstStyle>
            <a:p>
              <a:pPr eaLnBrk="1" latinLnBrk="1" hangingPunct="1">
                <a:spcBef>
                  <a:spcPct val="50000"/>
                </a:spcBef>
              </a:pPr>
              <a:r>
                <a:rPr lang="en-US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100km</a:t>
              </a:r>
              <a:endPara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8" name="Group 45"/>
            <p:cNvGrpSpPr/>
            <p:nvPr/>
          </p:nvGrpSpPr>
          <p:grpSpPr bwMode="auto">
            <a:xfrm>
              <a:off x="4589956" y="5894699"/>
              <a:ext cx="480483" cy="97367"/>
              <a:chOff x="2699" y="1071"/>
              <a:chExt cx="227" cy="46"/>
            </a:xfrm>
          </p:grpSpPr>
          <p:sp>
            <p:nvSpPr>
              <p:cNvPr id="33" name="Line 46"/>
              <p:cNvSpPr>
                <a:spLocks noChangeShapeType="1"/>
              </p:cNvSpPr>
              <p:nvPr/>
            </p:nvSpPr>
            <p:spPr bwMode="auto">
              <a:xfrm>
                <a:off x="2699" y="1117"/>
                <a:ext cx="227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36" name="Line 47"/>
              <p:cNvSpPr>
                <a:spLocks noChangeShapeType="1"/>
              </p:cNvSpPr>
              <p:nvPr/>
            </p:nvSpPr>
            <p:spPr bwMode="auto">
              <a:xfrm flipV="1">
                <a:off x="2699" y="1071"/>
                <a:ext cx="0" cy="4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43" name="Line 48"/>
              <p:cNvSpPr>
                <a:spLocks noChangeShapeType="1"/>
              </p:cNvSpPr>
              <p:nvPr/>
            </p:nvSpPr>
            <p:spPr bwMode="auto">
              <a:xfrm flipV="1">
                <a:off x="2922" y="1071"/>
                <a:ext cx="0" cy="4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29" name="Group 49"/>
          <p:cNvGrpSpPr/>
          <p:nvPr/>
        </p:nvGrpSpPr>
        <p:grpSpPr bwMode="auto">
          <a:xfrm>
            <a:off x="4868042" y="3074825"/>
            <a:ext cx="360362" cy="160337"/>
            <a:chOff x="3699" y="1077"/>
            <a:chExt cx="227" cy="101"/>
          </a:xfrm>
        </p:grpSpPr>
        <p:sp>
          <p:nvSpPr>
            <p:cNvPr id="31" name="Line 50"/>
            <p:cNvSpPr>
              <a:spLocks noChangeShapeType="1"/>
            </p:cNvSpPr>
            <p:nvPr/>
          </p:nvSpPr>
          <p:spPr bwMode="auto">
            <a:xfrm rot="1800000">
              <a:off x="3699" y="1178"/>
              <a:ext cx="22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solidFill>
                  <a:srgbClr val="E04236"/>
                </a:solidFill>
              </a:endParaRPr>
            </a:p>
          </p:txBody>
        </p:sp>
        <p:sp>
          <p:nvSpPr>
            <p:cNvPr id="32" name="Line 51"/>
            <p:cNvSpPr>
              <a:spLocks noChangeShapeType="1"/>
            </p:cNvSpPr>
            <p:nvPr/>
          </p:nvSpPr>
          <p:spPr bwMode="auto">
            <a:xfrm rot="1800000" flipV="1">
              <a:off x="3732" y="1077"/>
              <a:ext cx="0" cy="4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solidFill>
                  <a:srgbClr val="E04236"/>
                </a:solidFill>
              </a:endParaRPr>
            </a:p>
          </p:txBody>
        </p:sp>
      </p:grpSp>
      <p:sp>
        <p:nvSpPr>
          <p:cNvPr id="30" name="Text Box 52"/>
          <p:cNvSpPr txBox="1">
            <a:spLocks noChangeArrowheads="1"/>
          </p:cNvSpPr>
          <p:nvPr/>
        </p:nvSpPr>
        <p:spPr bwMode="auto">
          <a:xfrm>
            <a:off x="4569592" y="2492212"/>
            <a:ext cx="1081088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市</a:t>
            </a:r>
            <a:endParaRPr lang="zh-CN" altLang="en-US" sz="24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73" name="Group 77"/>
          <p:cNvGrpSpPr/>
          <p:nvPr/>
        </p:nvGrpSpPr>
        <p:grpSpPr bwMode="auto">
          <a:xfrm>
            <a:off x="4079054" y="1901663"/>
            <a:ext cx="792163" cy="830262"/>
            <a:chOff x="1806" y="1124"/>
            <a:chExt cx="499" cy="523"/>
          </a:xfrm>
        </p:grpSpPr>
        <p:sp>
          <p:nvSpPr>
            <p:cNvPr id="82" name="Arc 55"/>
            <p:cNvSpPr/>
            <p:nvPr/>
          </p:nvSpPr>
          <p:spPr bwMode="auto">
            <a:xfrm rot="-1497171">
              <a:off x="2028" y="1569"/>
              <a:ext cx="122" cy="46"/>
            </a:xfrm>
            <a:custGeom>
              <a:avLst/>
              <a:gdLst>
                <a:gd name="T0" fmla="*/ 0 w 19389"/>
                <a:gd name="T1" fmla="*/ 0 h 21600"/>
                <a:gd name="T2" fmla="*/ 0 w 19389"/>
                <a:gd name="T3" fmla="*/ 0 h 21600"/>
                <a:gd name="T4" fmla="*/ 0 w 19389"/>
                <a:gd name="T5" fmla="*/ 0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9389" h="21600" fill="none" extrusionOk="0">
                  <a:moveTo>
                    <a:pt x="-1" y="0"/>
                  </a:moveTo>
                  <a:cubicBezTo>
                    <a:pt x="8237" y="0"/>
                    <a:pt x="15757" y="4685"/>
                    <a:pt x="19388" y="12079"/>
                  </a:cubicBezTo>
                </a:path>
                <a:path w="19389" h="21600" stroke="0" extrusionOk="0">
                  <a:moveTo>
                    <a:pt x="-1" y="0"/>
                  </a:moveTo>
                  <a:cubicBezTo>
                    <a:pt x="8237" y="0"/>
                    <a:pt x="15757" y="4685"/>
                    <a:pt x="19388" y="12079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905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1800" b="1">
                <a:solidFill>
                  <a:srgbClr val="E04236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83" name="Text Box 56"/>
            <p:cNvSpPr txBox="1">
              <a:spLocks noChangeArrowheads="1"/>
            </p:cNvSpPr>
            <p:nvPr/>
          </p:nvSpPr>
          <p:spPr bwMode="auto">
            <a:xfrm>
              <a:off x="1806" y="1124"/>
              <a:ext cx="499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9pPr>
            </a:lstStyle>
            <a:p>
              <a:pPr eaLnBrk="1" latinLnBrk="1" hangingPunct="1">
                <a:spcBef>
                  <a:spcPct val="50000"/>
                </a:spcBef>
              </a:pPr>
              <a:r>
                <a:rPr lang="en-US" altLang="zh-CN" sz="2400" b="1" dirty="0">
                  <a:solidFill>
                    <a:srgbClr val="E04236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30°</a:t>
              </a:r>
              <a:endParaRPr lang="en-US" altLang="zh-CN" sz="2400" b="1" dirty="0">
                <a:solidFill>
                  <a:srgbClr val="E04236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 flipH="1">
            <a:off x="5067247" y="794627"/>
            <a:ext cx="3326524" cy="1292773"/>
            <a:chOff x="1660635" y="1072007"/>
            <a:chExt cx="4435365" cy="1723697"/>
          </a:xfrm>
        </p:grpSpPr>
        <p:sp>
          <p:nvSpPr>
            <p:cNvPr id="75" name="云形标注 74"/>
            <p:cNvSpPr/>
            <p:nvPr/>
          </p:nvSpPr>
          <p:spPr>
            <a:xfrm>
              <a:off x="1660635" y="1072007"/>
              <a:ext cx="4435365" cy="1723697"/>
            </a:xfrm>
            <a:prstGeom prst="cloudCallout">
              <a:avLst>
                <a:gd name="adj1" fmla="val -34251"/>
                <a:gd name="adj2" fmla="val 63847"/>
              </a:avLst>
            </a:prstGeom>
            <a:solidFill>
              <a:srgbClr val="FEF6F0"/>
            </a:solidFill>
            <a:ln w="19050">
              <a:solidFill>
                <a:srgbClr val="C1581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 sz="210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endParaRPr>
            </a:p>
          </p:txBody>
        </p:sp>
        <p:sp>
          <p:nvSpPr>
            <p:cNvPr id="76" name="矩形 75"/>
            <p:cNvSpPr/>
            <p:nvPr/>
          </p:nvSpPr>
          <p:spPr>
            <a:xfrm>
              <a:off x="1845469" y="1251980"/>
              <a:ext cx="3682924" cy="1216343"/>
            </a:xfrm>
            <a:prstGeom prst="rect">
              <a:avLst/>
            </a:prstGeom>
            <a:solidFill>
              <a:srgbClr val="FEF6F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lnSpc>
                  <a:spcPct val="150000"/>
                </a:lnSpc>
                <a:defRPr/>
              </a:pPr>
              <a:r>
                <a:rPr lang="en-US" altLang="zh-CN" sz="2100" dirty="0">
                  <a:solidFill>
                    <a:schemeClr val="tx1"/>
                  </a:solidFill>
                  <a:latin typeface="+mn-ea"/>
                  <a:cs typeface="Times New Roman" panose="02020603050405020304" pitchFamily="18" charset="0"/>
                </a:rPr>
                <a:t>C</a:t>
              </a:r>
              <a:r>
                <a:rPr lang="zh-CN" altLang="en-US" sz="2100" dirty="0">
                  <a:solidFill>
                    <a:schemeClr val="tx1"/>
                  </a:solidFill>
                  <a:latin typeface="+mn-ea"/>
                  <a:cs typeface="Times New Roman" panose="02020603050405020304" pitchFamily="18" charset="0"/>
                </a:rPr>
                <a:t>市在</a:t>
              </a:r>
              <a:r>
                <a:rPr lang="en-US" altLang="zh-CN" sz="2100" dirty="0">
                  <a:solidFill>
                    <a:schemeClr val="tx1"/>
                  </a:solidFill>
                  <a:latin typeface="+mn-ea"/>
                  <a:cs typeface="Times New Roman" panose="02020603050405020304" pitchFamily="18" charset="0"/>
                </a:rPr>
                <a:t>A</a:t>
              </a:r>
              <a:r>
                <a:rPr lang="zh-CN" altLang="en-US" sz="2100" dirty="0">
                  <a:solidFill>
                    <a:schemeClr val="tx1"/>
                  </a:solidFill>
                  <a:latin typeface="+mn-ea"/>
                  <a:cs typeface="Times New Roman" panose="02020603050405020304" pitchFamily="18" charset="0"/>
                </a:rPr>
                <a:t>市正北方， 距离</a:t>
              </a:r>
              <a:r>
                <a:rPr lang="en-US" altLang="zh-CN" sz="2100" dirty="0">
                  <a:solidFill>
                    <a:schemeClr val="tx1"/>
                  </a:solidFill>
                  <a:latin typeface="+mn-ea"/>
                  <a:cs typeface="Times New Roman" panose="02020603050405020304" pitchFamily="18" charset="0"/>
                </a:rPr>
                <a:t>A</a:t>
              </a:r>
              <a:r>
                <a:rPr lang="zh-CN" altLang="en-US" sz="2100" dirty="0">
                  <a:solidFill>
                    <a:schemeClr val="tx1"/>
                  </a:solidFill>
                  <a:latin typeface="+mn-ea"/>
                  <a:cs typeface="Times New Roman" panose="02020603050405020304" pitchFamily="18" charset="0"/>
                </a:rPr>
                <a:t>市</a:t>
              </a:r>
              <a:r>
                <a:rPr lang="en-US" altLang="zh-CN" sz="2100" dirty="0">
                  <a:solidFill>
                    <a:schemeClr val="tx1"/>
                  </a:solidFill>
                  <a:latin typeface="+mn-ea"/>
                  <a:cs typeface="Times New Roman" panose="02020603050405020304" pitchFamily="18" charset="0"/>
                </a:rPr>
                <a:t>300km</a:t>
              </a:r>
              <a:r>
                <a:rPr lang="zh-CN" altLang="en-US" sz="2100" dirty="0">
                  <a:solidFill>
                    <a:schemeClr val="tx1"/>
                  </a:solidFill>
                  <a:latin typeface="+mn-ea"/>
                  <a:cs typeface="Times New Roman" panose="02020603050405020304" pitchFamily="18" charset="0"/>
                </a:rPr>
                <a:t>。</a:t>
              </a:r>
              <a:endParaRPr lang="zh-CN" altLang="en-US" sz="2100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699228" y="1476323"/>
            <a:ext cx="2780509" cy="1292773"/>
            <a:chOff x="1660635" y="1072007"/>
            <a:chExt cx="4435365" cy="1723697"/>
          </a:xfrm>
        </p:grpSpPr>
        <p:sp>
          <p:nvSpPr>
            <p:cNvPr id="87" name="云形标注 86"/>
            <p:cNvSpPr/>
            <p:nvPr/>
          </p:nvSpPr>
          <p:spPr>
            <a:xfrm>
              <a:off x="1660635" y="1072007"/>
              <a:ext cx="4435365" cy="1723697"/>
            </a:xfrm>
            <a:prstGeom prst="cloudCallout">
              <a:avLst>
                <a:gd name="adj1" fmla="val -37212"/>
                <a:gd name="adj2" fmla="val 98345"/>
              </a:avLst>
            </a:prstGeom>
            <a:solidFill>
              <a:srgbClr val="FEF6F0"/>
            </a:solidFill>
            <a:ln w="19050">
              <a:solidFill>
                <a:srgbClr val="C1581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 sz="210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endParaRPr>
            </a:p>
          </p:txBody>
        </p:sp>
        <p:sp>
          <p:nvSpPr>
            <p:cNvPr id="91" name="矩形 90"/>
            <p:cNvSpPr/>
            <p:nvPr/>
          </p:nvSpPr>
          <p:spPr>
            <a:xfrm>
              <a:off x="2370584" y="1457684"/>
              <a:ext cx="3326632" cy="954107"/>
            </a:xfrm>
            <a:prstGeom prst="rect">
              <a:avLst/>
            </a:prstGeom>
            <a:solidFill>
              <a:srgbClr val="FEF6F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zh-CN" altLang="en-US" sz="2100" dirty="0">
                  <a:solidFill>
                    <a:srgbClr val="E04236"/>
                  </a:solidFill>
                  <a:latin typeface="+mn-ea"/>
                  <a:cs typeface="Times New Roman" panose="02020603050405020304" pitchFamily="18" charset="0"/>
                </a:rPr>
                <a:t>怎样标出</a:t>
              </a:r>
              <a:r>
                <a:rPr lang="en-US" altLang="zh-CN" sz="2100" dirty="0">
                  <a:solidFill>
                    <a:schemeClr val="tx1"/>
                  </a:solidFill>
                  <a:latin typeface="+mn-ea"/>
                  <a:cs typeface="Times New Roman" panose="02020603050405020304" pitchFamily="18" charset="0"/>
                </a:rPr>
                <a:t>C</a:t>
              </a:r>
              <a:r>
                <a:rPr lang="zh-CN" altLang="en-US" sz="2100" dirty="0">
                  <a:solidFill>
                    <a:schemeClr val="tx1"/>
                  </a:solidFill>
                  <a:latin typeface="+mn-ea"/>
                  <a:cs typeface="Times New Roman" panose="02020603050405020304" pitchFamily="18" charset="0"/>
                </a:rPr>
                <a:t>市的位置？</a:t>
              </a:r>
              <a:endParaRPr lang="zh-CN" altLang="en-US" sz="2100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7" name="Group 79"/>
          <p:cNvGrpSpPr/>
          <p:nvPr/>
        </p:nvGrpSpPr>
        <p:grpSpPr bwMode="auto">
          <a:xfrm>
            <a:off x="3676635" y="2224234"/>
            <a:ext cx="822325" cy="757238"/>
            <a:chOff x="838" y="1734"/>
            <a:chExt cx="518" cy="477"/>
          </a:xfrm>
        </p:grpSpPr>
        <p:grpSp>
          <p:nvGrpSpPr>
            <p:cNvPr id="78" name="Group 78"/>
            <p:cNvGrpSpPr/>
            <p:nvPr/>
          </p:nvGrpSpPr>
          <p:grpSpPr bwMode="auto">
            <a:xfrm>
              <a:off x="838" y="1734"/>
              <a:ext cx="518" cy="477"/>
              <a:chOff x="838" y="1734"/>
              <a:chExt cx="518" cy="477"/>
            </a:xfrm>
          </p:grpSpPr>
          <p:sp>
            <p:nvSpPr>
              <p:cNvPr id="80" name="Text Box 73"/>
              <p:cNvSpPr txBox="1">
                <a:spLocks noChangeArrowheads="1"/>
              </p:cNvSpPr>
              <p:nvPr/>
            </p:nvSpPr>
            <p:spPr bwMode="auto">
              <a:xfrm>
                <a:off x="838" y="1734"/>
                <a:ext cx="454" cy="2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latinLnBrk="1" hangingPunct="1">
                  <a:spcBef>
                    <a:spcPct val="50000"/>
                  </a:spcBef>
                </a:pPr>
                <a:r>
                  <a:rPr lang="en-US" altLang="zh-CN" sz="1800" b="1">
                    <a:solidFill>
                      <a:srgbClr val="E04236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en-US" sz="1800" b="1">
                    <a:solidFill>
                      <a:srgbClr val="E04236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市</a:t>
                </a:r>
                <a:endParaRPr lang="zh-CN" altLang="en-US" sz="1800" b="1">
                  <a:solidFill>
                    <a:srgbClr val="E04236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81" name="Line 65"/>
              <p:cNvSpPr>
                <a:spLocks noChangeShapeType="1"/>
              </p:cNvSpPr>
              <p:nvPr/>
            </p:nvSpPr>
            <p:spPr bwMode="auto">
              <a:xfrm rot="3600000">
                <a:off x="1315" y="1967"/>
                <a:ext cx="0" cy="45"/>
              </a:xfrm>
              <a:prstGeom prst="line">
                <a:avLst/>
              </a:prstGeom>
              <a:noFill/>
              <a:ln w="19050">
                <a:solidFill>
                  <a:srgbClr val="00B0F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>
                  <a:solidFill>
                    <a:srgbClr val="E04236"/>
                  </a:solidFill>
                </a:endParaRPr>
              </a:p>
            </p:txBody>
          </p:sp>
          <p:sp>
            <p:nvSpPr>
              <p:cNvPr id="84" name="Line 67"/>
              <p:cNvSpPr>
                <a:spLocks noChangeShapeType="1"/>
              </p:cNvSpPr>
              <p:nvPr/>
            </p:nvSpPr>
            <p:spPr bwMode="auto">
              <a:xfrm rot="9000000">
                <a:off x="1356" y="1984"/>
                <a:ext cx="0" cy="227"/>
              </a:xfrm>
              <a:prstGeom prst="line">
                <a:avLst/>
              </a:prstGeom>
              <a:noFill/>
              <a:ln w="19050">
                <a:solidFill>
                  <a:srgbClr val="00B0F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>
                  <a:solidFill>
                    <a:srgbClr val="E04236"/>
                  </a:solidFill>
                </a:endParaRPr>
              </a:p>
            </p:txBody>
          </p:sp>
          <p:sp>
            <p:nvSpPr>
              <p:cNvPr id="85" name="Line 68"/>
              <p:cNvSpPr>
                <a:spLocks noChangeShapeType="1"/>
              </p:cNvSpPr>
              <p:nvPr/>
            </p:nvSpPr>
            <p:spPr bwMode="auto">
              <a:xfrm rot="9000000" flipH="1">
                <a:off x="1230" y="1747"/>
                <a:ext cx="2" cy="265"/>
              </a:xfrm>
              <a:prstGeom prst="line">
                <a:avLst/>
              </a:prstGeom>
              <a:noFill/>
              <a:ln w="19050">
                <a:solidFill>
                  <a:srgbClr val="00B0F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>
                  <a:solidFill>
                    <a:srgbClr val="E04236"/>
                  </a:solidFill>
                </a:endParaRPr>
              </a:p>
            </p:txBody>
          </p:sp>
        </p:grpSp>
        <p:sp>
          <p:nvSpPr>
            <p:cNvPr id="79" name="Oval 69"/>
            <p:cNvSpPr>
              <a:spLocks noChangeArrowheads="1"/>
            </p:cNvSpPr>
            <p:nvPr/>
          </p:nvSpPr>
          <p:spPr bwMode="auto">
            <a:xfrm>
              <a:off x="1156" y="1757"/>
              <a:ext cx="46" cy="45"/>
            </a:xfrm>
            <a:prstGeom prst="ellipse">
              <a:avLst/>
            </a:prstGeom>
            <a:solidFill>
              <a:srgbClr val="FF0000"/>
            </a:solidFill>
            <a:ln w="9525" algn="ctr">
              <a:solidFill>
                <a:srgbClr val="00B0F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9pPr>
            </a:lstStyle>
            <a:p>
              <a:pPr eaLnBrk="1" latinLnBrk="1" hangingPunct="1"/>
              <a:endParaRPr lang="zh-CN" altLang="en-US" sz="1800" b="1">
                <a:solidFill>
                  <a:srgbClr val="E04236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88" name="组合 87"/>
          <p:cNvGrpSpPr/>
          <p:nvPr/>
        </p:nvGrpSpPr>
        <p:grpSpPr bwMode="auto">
          <a:xfrm>
            <a:off x="4310712" y="1745821"/>
            <a:ext cx="1023937" cy="1236664"/>
            <a:chOff x="6244050" y="1473201"/>
            <a:chExt cx="1025411" cy="1237093"/>
          </a:xfrm>
        </p:grpSpPr>
        <p:sp>
          <p:nvSpPr>
            <p:cNvPr id="89" name="Line 67"/>
            <p:cNvSpPr>
              <a:spLocks noChangeShapeType="1"/>
            </p:cNvSpPr>
            <p:nvPr/>
          </p:nvSpPr>
          <p:spPr bwMode="auto">
            <a:xfrm rot="9000000" flipV="1">
              <a:off x="6244050" y="1690022"/>
              <a:ext cx="544330" cy="942808"/>
            </a:xfrm>
            <a:prstGeom prst="line">
              <a:avLst/>
            </a:prstGeom>
            <a:noFill/>
            <a:ln w="19050">
              <a:solidFill>
                <a:srgbClr val="00B0F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800">
                <a:solidFill>
                  <a:srgbClr val="E04236"/>
                </a:solidFill>
              </a:endParaRPr>
            </a:p>
          </p:txBody>
        </p:sp>
        <p:grpSp>
          <p:nvGrpSpPr>
            <p:cNvPr id="90" name="组合 68"/>
            <p:cNvGrpSpPr/>
            <p:nvPr/>
          </p:nvGrpSpPr>
          <p:grpSpPr bwMode="auto">
            <a:xfrm>
              <a:off x="6517616" y="1608351"/>
              <a:ext cx="81811" cy="1101943"/>
              <a:chOff x="6517616" y="1608351"/>
              <a:chExt cx="81811" cy="1101943"/>
            </a:xfrm>
          </p:grpSpPr>
          <p:sp>
            <p:nvSpPr>
              <p:cNvPr id="95" name="Line 67"/>
              <p:cNvSpPr>
                <a:spLocks noChangeShapeType="1"/>
              </p:cNvSpPr>
              <p:nvPr/>
            </p:nvSpPr>
            <p:spPr bwMode="auto">
              <a:xfrm rot="9000000">
                <a:off x="6517616" y="2668559"/>
                <a:ext cx="72286" cy="41735"/>
              </a:xfrm>
              <a:prstGeom prst="line">
                <a:avLst/>
              </a:prstGeom>
              <a:noFill/>
              <a:ln w="19050">
                <a:solidFill>
                  <a:srgbClr val="00B0F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>
                  <a:solidFill>
                    <a:srgbClr val="E04236"/>
                  </a:solidFill>
                </a:endParaRPr>
              </a:p>
            </p:txBody>
          </p:sp>
          <p:sp>
            <p:nvSpPr>
              <p:cNvPr id="96" name="Line 67"/>
              <p:cNvSpPr>
                <a:spLocks noChangeShapeType="1"/>
              </p:cNvSpPr>
              <p:nvPr/>
            </p:nvSpPr>
            <p:spPr bwMode="auto">
              <a:xfrm rot="9000000">
                <a:off x="6517616" y="2316134"/>
                <a:ext cx="72286" cy="41735"/>
              </a:xfrm>
              <a:prstGeom prst="line">
                <a:avLst/>
              </a:prstGeom>
              <a:noFill/>
              <a:ln w="19050">
                <a:solidFill>
                  <a:srgbClr val="00B0F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>
                  <a:solidFill>
                    <a:srgbClr val="E04236"/>
                  </a:solidFill>
                </a:endParaRPr>
              </a:p>
            </p:txBody>
          </p:sp>
          <p:sp>
            <p:nvSpPr>
              <p:cNvPr id="97" name="Line 67"/>
              <p:cNvSpPr>
                <a:spLocks noChangeShapeType="1"/>
              </p:cNvSpPr>
              <p:nvPr/>
            </p:nvSpPr>
            <p:spPr bwMode="auto">
              <a:xfrm rot="9000000">
                <a:off x="6527141" y="1982759"/>
                <a:ext cx="72286" cy="41735"/>
              </a:xfrm>
              <a:prstGeom prst="line">
                <a:avLst/>
              </a:prstGeom>
              <a:noFill/>
              <a:ln w="19050">
                <a:solidFill>
                  <a:srgbClr val="00B0F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>
                  <a:solidFill>
                    <a:srgbClr val="E04236"/>
                  </a:solidFill>
                </a:endParaRPr>
              </a:p>
            </p:txBody>
          </p:sp>
          <p:sp>
            <p:nvSpPr>
              <p:cNvPr id="98" name="Line 67"/>
              <p:cNvSpPr>
                <a:spLocks noChangeShapeType="1"/>
              </p:cNvSpPr>
              <p:nvPr/>
            </p:nvSpPr>
            <p:spPr bwMode="auto">
              <a:xfrm rot="9000000">
                <a:off x="6517616" y="1608351"/>
                <a:ext cx="72286" cy="41735"/>
              </a:xfrm>
              <a:prstGeom prst="line">
                <a:avLst/>
              </a:prstGeom>
              <a:noFill/>
              <a:ln w="19050">
                <a:solidFill>
                  <a:srgbClr val="00B0F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>
                  <a:solidFill>
                    <a:srgbClr val="E04236"/>
                  </a:solidFill>
                </a:endParaRPr>
              </a:p>
            </p:txBody>
          </p:sp>
        </p:grpSp>
        <p:grpSp>
          <p:nvGrpSpPr>
            <p:cNvPr id="92" name="Group 79"/>
            <p:cNvGrpSpPr/>
            <p:nvPr/>
          </p:nvGrpSpPr>
          <p:grpSpPr bwMode="auto">
            <a:xfrm>
              <a:off x="6485236" y="1473201"/>
              <a:ext cx="784225" cy="369888"/>
              <a:chOff x="1162" y="1621"/>
              <a:chExt cx="494" cy="233"/>
            </a:xfrm>
          </p:grpSpPr>
          <p:sp>
            <p:nvSpPr>
              <p:cNvPr id="93" name="Text Box 73"/>
              <p:cNvSpPr txBox="1">
                <a:spLocks noChangeArrowheads="1"/>
              </p:cNvSpPr>
              <p:nvPr/>
            </p:nvSpPr>
            <p:spPr bwMode="auto">
              <a:xfrm>
                <a:off x="1202" y="1621"/>
                <a:ext cx="454" cy="2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latinLnBrk="1" hangingPunct="1">
                  <a:spcBef>
                    <a:spcPct val="50000"/>
                  </a:spcBef>
                </a:pPr>
                <a:r>
                  <a:rPr lang="en-US" altLang="zh-CN" sz="1800" b="1">
                    <a:solidFill>
                      <a:srgbClr val="E04236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C</a:t>
                </a:r>
                <a:r>
                  <a:rPr lang="zh-CN" altLang="en-US" sz="1800" b="1">
                    <a:solidFill>
                      <a:srgbClr val="E04236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市</a:t>
                </a:r>
                <a:endParaRPr lang="zh-CN" altLang="en-US" sz="1800" b="1">
                  <a:solidFill>
                    <a:srgbClr val="E04236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94" name="Oval 69"/>
              <p:cNvSpPr>
                <a:spLocks noChangeArrowheads="1"/>
              </p:cNvSpPr>
              <p:nvPr/>
            </p:nvSpPr>
            <p:spPr bwMode="auto">
              <a:xfrm>
                <a:off x="1162" y="1703"/>
                <a:ext cx="46" cy="45"/>
              </a:xfrm>
              <a:prstGeom prst="ellipse">
                <a:avLst/>
              </a:prstGeom>
              <a:solidFill>
                <a:srgbClr val="FF0000"/>
              </a:solidFill>
              <a:ln w="9525" algn="ctr">
                <a:solidFill>
                  <a:srgbClr val="00B0F0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latinLnBrk="1" hangingPunct="1"/>
                <a:endParaRPr lang="zh-CN" altLang="en-US" sz="1800" b="1">
                  <a:solidFill>
                    <a:srgbClr val="E04236"/>
                  </a:solidFill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Box 13"/>
          <p:cNvSpPr txBox="1">
            <a:spLocks noChangeArrowheads="1"/>
          </p:cNvSpPr>
          <p:nvPr/>
        </p:nvSpPr>
        <p:spPr bwMode="auto">
          <a:xfrm>
            <a:off x="4871217" y="3560600"/>
            <a:ext cx="1081088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600km</a:t>
            </a:r>
            <a:endParaRPr lang="en-US" altLang="zh-CN" sz="24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4" name="Group 16"/>
          <p:cNvGrpSpPr/>
          <p:nvPr/>
        </p:nvGrpSpPr>
        <p:grpSpPr bwMode="auto">
          <a:xfrm>
            <a:off x="5180780" y="3252625"/>
            <a:ext cx="360362" cy="160337"/>
            <a:chOff x="3699" y="1077"/>
            <a:chExt cx="227" cy="101"/>
          </a:xfrm>
        </p:grpSpPr>
        <p:sp>
          <p:nvSpPr>
            <p:cNvPr id="71" name="Line 17"/>
            <p:cNvSpPr>
              <a:spLocks noChangeShapeType="1"/>
            </p:cNvSpPr>
            <p:nvPr/>
          </p:nvSpPr>
          <p:spPr bwMode="auto">
            <a:xfrm rot="1800000">
              <a:off x="3699" y="1178"/>
              <a:ext cx="22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solidFill>
                  <a:srgbClr val="E04236"/>
                </a:solidFill>
              </a:endParaRPr>
            </a:p>
          </p:txBody>
        </p:sp>
        <p:sp>
          <p:nvSpPr>
            <p:cNvPr id="72" name="Line 18"/>
            <p:cNvSpPr>
              <a:spLocks noChangeShapeType="1"/>
            </p:cNvSpPr>
            <p:nvPr/>
          </p:nvSpPr>
          <p:spPr bwMode="auto">
            <a:xfrm rot="1800000" flipV="1">
              <a:off x="3732" y="1077"/>
              <a:ext cx="0" cy="4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solidFill>
                  <a:srgbClr val="E04236"/>
                </a:solidFill>
              </a:endParaRPr>
            </a:p>
          </p:txBody>
        </p:sp>
      </p:grpSp>
      <p:grpSp>
        <p:nvGrpSpPr>
          <p:cNvPr id="47" name="Group 20"/>
          <p:cNvGrpSpPr/>
          <p:nvPr/>
        </p:nvGrpSpPr>
        <p:grpSpPr bwMode="auto">
          <a:xfrm>
            <a:off x="5487167" y="3425662"/>
            <a:ext cx="360362" cy="160337"/>
            <a:chOff x="3699" y="1077"/>
            <a:chExt cx="227" cy="101"/>
          </a:xfrm>
        </p:grpSpPr>
        <p:sp>
          <p:nvSpPr>
            <p:cNvPr id="69" name="Line 21"/>
            <p:cNvSpPr>
              <a:spLocks noChangeShapeType="1"/>
            </p:cNvSpPr>
            <p:nvPr/>
          </p:nvSpPr>
          <p:spPr bwMode="auto">
            <a:xfrm rot="1800000">
              <a:off x="3699" y="1178"/>
              <a:ext cx="22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0" name="Line 22"/>
            <p:cNvSpPr>
              <a:spLocks noChangeShapeType="1"/>
            </p:cNvSpPr>
            <p:nvPr/>
          </p:nvSpPr>
          <p:spPr bwMode="auto">
            <a:xfrm rot="1800000" flipV="1">
              <a:off x="3732" y="1077"/>
              <a:ext cx="0" cy="4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48" name="Group 23"/>
          <p:cNvGrpSpPr/>
          <p:nvPr/>
        </p:nvGrpSpPr>
        <p:grpSpPr bwMode="auto">
          <a:xfrm>
            <a:off x="5799905" y="3603463"/>
            <a:ext cx="360362" cy="160337"/>
            <a:chOff x="3699" y="1077"/>
            <a:chExt cx="227" cy="101"/>
          </a:xfrm>
        </p:grpSpPr>
        <p:sp>
          <p:nvSpPr>
            <p:cNvPr id="67" name="Line 24"/>
            <p:cNvSpPr>
              <a:spLocks noChangeShapeType="1"/>
            </p:cNvSpPr>
            <p:nvPr/>
          </p:nvSpPr>
          <p:spPr bwMode="auto">
            <a:xfrm rot="1800000">
              <a:off x="3699" y="1178"/>
              <a:ext cx="22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68" name="Line 25"/>
            <p:cNvSpPr>
              <a:spLocks noChangeShapeType="1"/>
            </p:cNvSpPr>
            <p:nvPr/>
          </p:nvSpPr>
          <p:spPr bwMode="auto">
            <a:xfrm rot="1800000" flipV="1">
              <a:off x="3732" y="1077"/>
              <a:ext cx="0" cy="4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49" name="Group 26"/>
          <p:cNvGrpSpPr/>
          <p:nvPr/>
        </p:nvGrpSpPr>
        <p:grpSpPr bwMode="auto">
          <a:xfrm>
            <a:off x="6088830" y="3770150"/>
            <a:ext cx="360362" cy="160337"/>
            <a:chOff x="3699" y="1077"/>
            <a:chExt cx="227" cy="101"/>
          </a:xfrm>
        </p:grpSpPr>
        <p:sp>
          <p:nvSpPr>
            <p:cNvPr id="65" name="Line 27"/>
            <p:cNvSpPr>
              <a:spLocks noChangeShapeType="1"/>
            </p:cNvSpPr>
            <p:nvPr/>
          </p:nvSpPr>
          <p:spPr bwMode="auto">
            <a:xfrm rot="1800000">
              <a:off x="3699" y="1178"/>
              <a:ext cx="22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66" name="Line 28"/>
            <p:cNvSpPr>
              <a:spLocks noChangeShapeType="1"/>
            </p:cNvSpPr>
            <p:nvPr/>
          </p:nvSpPr>
          <p:spPr bwMode="auto">
            <a:xfrm rot="1800000" flipV="1">
              <a:off x="3732" y="1077"/>
              <a:ext cx="0" cy="4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52" name="Arc 30"/>
          <p:cNvSpPr/>
          <p:nvPr/>
        </p:nvSpPr>
        <p:spPr bwMode="auto">
          <a:xfrm rot="2627755">
            <a:off x="4882329" y="2982749"/>
            <a:ext cx="71438" cy="157163"/>
          </a:xfrm>
          <a:custGeom>
            <a:avLst/>
            <a:gdLst>
              <a:gd name="T0" fmla="*/ 0 w 21600"/>
              <a:gd name="T1" fmla="*/ 0 h 23749"/>
              <a:gd name="T2" fmla="*/ 0 w 21600"/>
              <a:gd name="T3" fmla="*/ 0 h 23749"/>
              <a:gd name="T4" fmla="*/ 0 w 21600"/>
              <a:gd name="T5" fmla="*/ 0 h 23749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3749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2317"/>
                  <a:pt x="21564" y="23034"/>
                  <a:pt x="21492" y="23748"/>
                </a:cubicBezTo>
              </a:path>
              <a:path w="21600" h="23749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2317"/>
                  <a:pt x="21564" y="23034"/>
                  <a:pt x="21492" y="23748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1587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68580" tIns="34290" rIns="68580" bIns="34290" anchor="ctr"/>
          <a:lstStyle/>
          <a:p>
            <a:endParaRPr lang="zh-CN" altLang="en-US" sz="2400" b="1">
              <a:solidFill>
                <a:srgbClr val="E04236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4" name="Text Box 32"/>
          <p:cNvSpPr txBox="1">
            <a:spLocks noChangeArrowheads="1"/>
          </p:cNvSpPr>
          <p:nvPr/>
        </p:nvSpPr>
        <p:spPr bwMode="auto">
          <a:xfrm>
            <a:off x="5026792" y="2843049"/>
            <a:ext cx="935038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30°</a:t>
            </a:r>
            <a:endParaRPr lang="en-US" altLang="zh-CN" sz="24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55" name="Group 33"/>
          <p:cNvGrpSpPr/>
          <p:nvPr/>
        </p:nvGrpSpPr>
        <p:grpSpPr bwMode="auto">
          <a:xfrm>
            <a:off x="2645542" y="1047586"/>
            <a:ext cx="4048125" cy="3817939"/>
            <a:chOff x="201" y="754"/>
            <a:chExt cx="2550" cy="2405"/>
          </a:xfrm>
        </p:grpSpPr>
        <p:grpSp>
          <p:nvGrpSpPr>
            <p:cNvPr id="58" name="Group 34"/>
            <p:cNvGrpSpPr/>
            <p:nvPr/>
          </p:nvGrpSpPr>
          <p:grpSpPr bwMode="auto">
            <a:xfrm>
              <a:off x="491" y="1014"/>
              <a:ext cx="1905" cy="1905"/>
              <a:chOff x="491" y="1014"/>
              <a:chExt cx="1905" cy="1905"/>
            </a:xfrm>
          </p:grpSpPr>
          <p:sp>
            <p:nvSpPr>
              <p:cNvPr id="63" name="Line 35"/>
              <p:cNvSpPr>
                <a:spLocks noChangeShapeType="1"/>
              </p:cNvSpPr>
              <p:nvPr/>
            </p:nvSpPr>
            <p:spPr bwMode="auto">
              <a:xfrm>
                <a:off x="1429" y="1014"/>
                <a:ext cx="0" cy="190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 type="arrow" w="med" len="med"/>
                <a:tailEnd type="arrow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64" name="Line 36"/>
              <p:cNvSpPr>
                <a:spLocks noChangeShapeType="1"/>
              </p:cNvSpPr>
              <p:nvPr/>
            </p:nvSpPr>
            <p:spPr bwMode="auto">
              <a:xfrm rot="5400000">
                <a:off x="1444" y="1014"/>
                <a:ext cx="0" cy="190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 type="arrow" w="med" len="med"/>
                <a:tailEnd type="arrow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  <p:sp>
          <p:nvSpPr>
            <p:cNvPr id="59" name="Text Box 37"/>
            <p:cNvSpPr txBox="1">
              <a:spLocks noChangeArrowheads="1"/>
            </p:cNvSpPr>
            <p:nvPr/>
          </p:nvSpPr>
          <p:spPr bwMode="auto">
            <a:xfrm>
              <a:off x="2342" y="1791"/>
              <a:ext cx="409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9pPr>
            </a:lstStyle>
            <a:p>
              <a:pPr eaLnBrk="1" latinLnBrk="1" hangingPunct="1">
                <a:spcBef>
                  <a:spcPct val="50000"/>
                </a:spcBef>
              </a:pP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东</a:t>
              </a:r>
              <a:endPara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60" name="Text Box 38"/>
            <p:cNvSpPr txBox="1">
              <a:spLocks noChangeArrowheads="1"/>
            </p:cNvSpPr>
            <p:nvPr/>
          </p:nvSpPr>
          <p:spPr bwMode="auto">
            <a:xfrm>
              <a:off x="1271" y="754"/>
              <a:ext cx="409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9pPr>
            </a:lstStyle>
            <a:p>
              <a:pPr eaLnBrk="1" latinLnBrk="1" hangingPunct="1">
                <a:spcBef>
                  <a:spcPct val="50000"/>
                </a:spcBef>
              </a:pP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北</a:t>
              </a:r>
              <a:endPara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61" name="Text Box 39"/>
            <p:cNvSpPr txBox="1">
              <a:spLocks noChangeArrowheads="1"/>
            </p:cNvSpPr>
            <p:nvPr/>
          </p:nvSpPr>
          <p:spPr bwMode="auto">
            <a:xfrm>
              <a:off x="201" y="1785"/>
              <a:ext cx="409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9pPr>
            </a:lstStyle>
            <a:p>
              <a:pPr eaLnBrk="1" latinLnBrk="1" hangingPunct="1">
                <a:spcBef>
                  <a:spcPct val="50000"/>
                </a:spcBef>
              </a:pPr>
              <a:r>
                <a:rPr lang="zh-CN" altLang="en-US" sz="2400" b="1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西</a:t>
              </a:r>
              <a:endParaRPr lang="zh-CN" altLang="en-US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62" name="Text Box 40"/>
            <p:cNvSpPr txBox="1">
              <a:spLocks noChangeArrowheads="1"/>
            </p:cNvSpPr>
            <p:nvPr/>
          </p:nvSpPr>
          <p:spPr bwMode="auto">
            <a:xfrm>
              <a:off x="1292" y="2868"/>
              <a:ext cx="409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9pPr>
            </a:lstStyle>
            <a:p>
              <a:pPr eaLnBrk="1" latinLnBrk="1" hangingPunct="1">
                <a:spcBef>
                  <a:spcPct val="50000"/>
                </a:spcBef>
              </a:pP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南</a:t>
              </a:r>
              <a:endPara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51" name="Oval 41"/>
          <p:cNvSpPr>
            <a:spLocks noChangeArrowheads="1"/>
          </p:cNvSpPr>
          <p:nvPr/>
        </p:nvSpPr>
        <p:spPr bwMode="auto">
          <a:xfrm>
            <a:off x="6407917" y="3965412"/>
            <a:ext cx="71438" cy="71438"/>
          </a:xfrm>
          <a:prstGeom prst="ellipse">
            <a:avLst/>
          </a:prstGeom>
          <a:solidFill>
            <a:schemeClr val="tx1"/>
          </a:solidFill>
          <a:ln w="9525" algn="ctr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endParaRPr lang="zh-CN" altLang="en-US" sz="24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Line 43"/>
          <p:cNvSpPr>
            <a:spLocks noChangeShapeType="1"/>
          </p:cNvSpPr>
          <p:nvPr/>
        </p:nvSpPr>
        <p:spPr bwMode="auto">
          <a:xfrm rot="1800000">
            <a:off x="4575943" y="3066887"/>
            <a:ext cx="36036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8580" tIns="34290" rIns="68580" bIns="34290"/>
          <a:lstStyle/>
          <a:p>
            <a:endParaRPr lang="zh-CN" altLang="en-US" sz="2400">
              <a:solidFill>
                <a:srgbClr val="E04236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164654" y="3995575"/>
            <a:ext cx="1223963" cy="498475"/>
            <a:chOff x="4219539" y="5327433"/>
            <a:chExt cx="1631950" cy="664633"/>
          </a:xfrm>
        </p:grpSpPr>
        <p:sp>
          <p:nvSpPr>
            <p:cNvPr id="53" name="Text Box 31"/>
            <p:cNvSpPr txBox="1">
              <a:spLocks noChangeArrowheads="1"/>
            </p:cNvSpPr>
            <p:nvPr/>
          </p:nvSpPr>
          <p:spPr bwMode="auto">
            <a:xfrm>
              <a:off x="4219539" y="5327433"/>
              <a:ext cx="1631950" cy="6155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9pPr>
            </a:lstStyle>
            <a:p>
              <a:pPr eaLnBrk="1" latinLnBrk="1" hangingPunct="1">
                <a:spcBef>
                  <a:spcPct val="50000"/>
                </a:spcBef>
              </a:pPr>
              <a:r>
                <a:rPr lang="en-US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100km</a:t>
              </a:r>
              <a:endPara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8" name="Group 45"/>
            <p:cNvGrpSpPr/>
            <p:nvPr/>
          </p:nvGrpSpPr>
          <p:grpSpPr bwMode="auto">
            <a:xfrm>
              <a:off x="4589956" y="5894699"/>
              <a:ext cx="480483" cy="97367"/>
              <a:chOff x="2699" y="1071"/>
              <a:chExt cx="227" cy="46"/>
            </a:xfrm>
          </p:grpSpPr>
          <p:sp>
            <p:nvSpPr>
              <p:cNvPr id="33" name="Line 46"/>
              <p:cNvSpPr>
                <a:spLocks noChangeShapeType="1"/>
              </p:cNvSpPr>
              <p:nvPr/>
            </p:nvSpPr>
            <p:spPr bwMode="auto">
              <a:xfrm>
                <a:off x="2699" y="1117"/>
                <a:ext cx="227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36" name="Line 47"/>
              <p:cNvSpPr>
                <a:spLocks noChangeShapeType="1"/>
              </p:cNvSpPr>
              <p:nvPr/>
            </p:nvSpPr>
            <p:spPr bwMode="auto">
              <a:xfrm flipV="1">
                <a:off x="2699" y="1071"/>
                <a:ext cx="0" cy="4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43" name="Line 48"/>
              <p:cNvSpPr>
                <a:spLocks noChangeShapeType="1"/>
              </p:cNvSpPr>
              <p:nvPr/>
            </p:nvSpPr>
            <p:spPr bwMode="auto">
              <a:xfrm flipV="1">
                <a:off x="2922" y="1071"/>
                <a:ext cx="0" cy="4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29" name="Group 49"/>
          <p:cNvGrpSpPr/>
          <p:nvPr/>
        </p:nvGrpSpPr>
        <p:grpSpPr bwMode="auto">
          <a:xfrm>
            <a:off x="4868042" y="3074825"/>
            <a:ext cx="360362" cy="160337"/>
            <a:chOff x="3699" y="1077"/>
            <a:chExt cx="227" cy="101"/>
          </a:xfrm>
        </p:grpSpPr>
        <p:sp>
          <p:nvSpPr>
            <p:cNvPr id="31" name="Line 50"/>
            <p:cNvSpPr>
              <a:spLocks noChangeShapeType="1"/>
            </p:cNvSpPr>
            <p:nvPr/>
          </p:nvSpPr>
          <p:spPr bwMode="auto">
            <a:xfrm rot="1800000">
              <a:off x="3699" y="1178"/>
              <a:ext cx="22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solidFill>
                  <a:srgbClr val="E04236"/>
                </a:solidFill>
              </a:endParaRPr>
            </a:p>
          </p:txBody>
        </p:sp>
        <p:sp>
          <p:nvSpPr>
            <p:cNvPr id="32" name="Line 51"/>
            <p:cNvSpPr>
              <a:spLocks noChangeShapeType="1"/>
            </p:cNvSpPr>
            <p:nvPr/>
          </p:nvSpPr>
          <p:spPr bwMode="auto">
            <a:xfrm rot="1800000" flipV="1">
              <a:off x="3732" y="1077"/>
              <a:ext cx="0" cy="4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solidFill>
                  <a:srgbClr val="E04236"/>
                </a:solidFill>
              </a:endParaRPr>
            </a:p>
          </p:txBody>
        </p:sp>
      </p:grpSp>
      <p:sp>
        <p:nvSpPr>
          <p:cNvPr id="30" name="Text Box 52"/>
          <p:cNvSpPr txBox="1">
            <a:spLocks noChangeArrowheads="1"/>
          </p:cNvSpPr>
          <p:nvPr/>
        </p:nvSpPr>
        <p:spPr bwMode="auto">
          <a:xfrm>
            <a:off x="4569592" y="2492212"/>
            <a:ext cx="1081088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市</a:t>
            </a:r>
            <a:endParaRPr lang="zh-CN" altLang="en-US" sz="24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73" name="Group 77"/>
          <p:cNvGrpSpPr/>
          <p:nvPr/>
        </p:nvGrpSpPr>
        <p:grpSpPr bwMode="auto">
          <a:xfrm>
            <a:off x="4079054" y="1901663"/>
            <a:ext cx="792163" cy="830262"/>
            <a:chOff x="1806" y="1124"/>
            <a:chExt cx="499" cy="523"/>
          </a:xfrm>
        </p:grpSpPr>
        <p:sp>
          <p:nvSpPr>
            <p:cNvPr id="82" name="Arc 55"/>
            <p:cNvSpPr/>
            <p:nvPr/>
          </p:nvSpPr>
          <p:spPr bwMode="auto">
            <a:xfrm rot="-1497171">
              <a:off x="2028" y="1569"/>
              <a:ext cx="122" cy="46"/>
            </a:xfrm>
            <a:custGeom>
              <a:avLst/>
              <a:gdLst>
                <a:gd name="T0" fmla="*/ 0 w 19389"/>
                <a:gd name="T1" fmla="*/ 0 h 21600"/>
                <a:gd name="T2" fmla="*/ 0 w 19389"/>
                <a:gd name="T3" fmla="*/ 0 h 21600"/>
                <a:gd name="T4" fmla="*/ 0 w 19389"/>
                <a:gd name="T5" fmla="*/ 0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9389" h="21600" fill="none" extrusionOk="0">
                  <a:moveTo>
                    <a:pt x="-1" y="0"/>
                  </a:moveTo>
                  <a:cubicBezTo>
                    <a:pt x="8237" y="0"/>
                    <a:pt x="15757" y="4685"/>
                    <a:pt x="19388" y="12079"/>
                  </a:cubicBezTo>
                </a:path>
                <a:path w="19389" h="21600" stroke="0" extrusionOk="0">
                  <a:moveTo>
                    <a:pt x="-1" y="0"/>
                  </a:moveTo>
                  <a:cubicBezTo>
                    <a:pt x="8237" y="0"/>
                    <a:pt x="15757" y="4685"/>
                    <a:pt x="19388" y="12079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905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1800" b="1">
                <a:solidFill>
                  <a:srgbClr val="E04236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83" name="Text Box 56"/>
            <p:cNvSpPr txBox="1">
              <a:spLocks noChangeArrowheads="1"/>
            </p:cNvSpPr>
            <p:nvPr/>
          </p:nvSpPr>
          <p:spPr bwMode="auto">
            <a:xfrm>
              <a:off x="1806" y="1124"/>
              <a:ext cx="499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9pPr>
            </a:lstStyle>
            <a:p>
              <a:pPr eaLnBrk="1" latinLnBrk="1" hangingPunct="1">
                <a:spcBef>
                  <a:spcPct val="50000"/>
                </a:spcBef>
              </a:pPr>
              <a:r>
                <a:rPr lang="en-US" altLang="zh-CN" sz="2400" b="1" dirty="0">
                  <a:solidFill>
                    <a:srgbClr val="E04236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30°</a:t>
              </a:r>
              <a:endParaRPr lang="en-US" altLang="zh-CN" sz="2400" b="1" dirty="0">
                <a:solidFill>
                  <a:srgbClr val="E04236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 flipH="1">
            <a:off x="5067246" y="572691"/>
            <a:ext cx="3326524" cy="1812366"/>
            <a:chOff x="1660637" y="776093"/>
            <a:chExt cx="4435365" cy="2416488"/>
          </a:xfrm>
        </p:grpSpPr>
        <p:sp>
          <p:nvSpPr>
            <p:cNvPr id="75" name="云形标注 74"/>
            <p:cNvSpPr/>
            <p:nvPr/>
          </p:nvSpPr>
          <p:spPr>
            <a:xfrm>
              <a:off x="1660637" y="776093"/>
              <a:ext cx="4435365" cy="2416488"/>
            </a:xfrm>
            <a:prstGeom prst="cloudCallout">
              <a:avLst>
                <a:gd name="adj1" fmla="val -37063"/>
                <a:gd name="adj2" fmla="val 78439"/>
              </a:avLst>
            </a:prstGeom>
            <a:solidFill>
              <a:srgbClr val="FEF6F0"/>
            </a:solidFill>
            <a:ln w="19050">
              <a:solidFill>
                <a:srgbClr val="C1581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 sz="180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endParaRPr>
            </a:p>
          </p:txBody>
        </p:sp>
        <p:sp>
          <p:nvSpPr>
            <p:cNvPr id="76" name="矩形 75"/>
            <p:cNvSpPr/>
            <p:nvPr/>
          </p:nvSpPr>
          <p:spPr>
            <a:xfrm>
              <a:off x="2273130" y="1211409"/>
              <a:ext cx="3196588" cy="1399804"/>
            </a:xfrm>
            <a:prstGeom prst="rect">
              <a:avLst/>
            </a:prstGeom>
            <a:solidFill>
              <a:srgbClr val="FEF6F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lnSpc>
                  <a:spcPct val="150000"/>
                </a:lnSpc>
                <a:spcBef>
                  <a:spcPct val="50000"/>
                </a:spcBef>
                <a:defRPr/>
              </a:pPr>
              <a:r>
                <a:rPr lang="zh-CN" altLang="en-US" sz="1800" dirty="0">
                  <a:solidFill>
                    <a:schemeClr val="tx1"/>
                  </a:solidFill>
                  <a:latin typeface="+mn-ea"/>
                  <a:cs typeface="Times New Roman" panose="02020603050405020304" pitchFamily="18" charset="0"/>
                </a:rPr>
                <a:t>台风到达</a:t>
              </a:r>
              <a:r>
                <a:rPr lang="en-US" altLang="zh-CN" sz="1800" dirty="0">
                  <a:solidFill>
                    <a:schemeClr val="tx1"/>
                  </a:solidFill>
                  <a:latin typeface="+mn-ea"/>
                  <a:cs typeface="Times New Roman" panose="02020603050405020304" pitchFamily="18" charset="0"/>
                </a:rPr>
                <a:t>A</a:t>
              </a:r>
              <a:r>
                <a:rPr lang="zh-CN" altLang="en-US" sz="1800" dirty="0">
                  <a:solidFill>
                    <a:schemeClr val="tx1"/>
                  </a:solidFill>
                  <a:latin typeface="+mn-ea"/>
                  <a:cs typeface="Times New Roman" panose="02020603050405020304" pitchFamily="18" charset="0"/>
                </a:rPr>
                <a:t>市后，移动速度变为</a:t>
              </a:r>
              <a:r>
                <a:rPr lang="en-US" altLang="zh-CN" sz="1800" dirty="0">
                  <a:solidFill>
                    <a:schemeClr val="tx1"/>
                  </a:solidFill>
                  <a:latin typeface="+mn-ea"/>
                  <a:cs typeface="Times New Roman" panose="02020603050405020304" pitchFamily="18" charset="0"/>
                </a:rPr>
                <a:t>40</a:t>
              </a:r>
              <a:r>
                <a:rPr lang="zh-CN" altLang="en-US" sz="1800" dirty="0">
                  <a:solidFill>
                    <a:schemeClr val="tx1"/>
                  </a:solidFill>
                  <a:latin typeface="+mn-ea"/>
                  <a:cs typeface="Times New Roman" panose="02020603050405020304" pitchFamily="18" charset="0"/>
                </a:rPr>
                <a:t>千米</a:t>
              </a:r>
              <a:r>
                <a:rPr lang="en-US" altLang="zh-CN" sz="1800" dirty="0">
                  <a:solidFill>
                    <a:schemeClr val="tx1"/>
                  </a:solidFill>
                  <a:latin typeface="+mn-ea"/>
                  <a:cs typeface="Times New Roman" panose="02020603050405020304" pitchFamily="18" charset="0"/>
                </a:rPr>
                <a:t>/</a:t>
              </a:r>
              <a:r>
                <a:rPr lang="zh-CN" altLang="en-US" sz="1800" dirty="0">
                  <a:solidFill>
                    <a:schemeClr val="tx1"/>
                  </a:solidFill>
                  <a:latin typeface="+mn-ea"/>
                  <a:cs typeface="Times New Roman" panose="02020603050405020304" pitchFamily="18" charset="0"/>
                </a:rPr>
                <a:t>时，几小时后到达</a:t>
              </a:r>
              <a:r>
                <a:rPr lang="en-US" altLang="zh-CN" sz="1800" dirty="0">
                  <a:solidFill>
                    <a:schemeClr val="tx1"/>
                  </a:solidFill>
                  <a:latin typeface="+mn-ea"/>
                  <a:cs typeface="Times New Roman" panose="02020603050405020304" pitchFamily="18" charset="0"/>
                </a:rPr>
                <a:t>B</a:t>
              </a:r>
              <a:r>
                <a:rPr lang="zh-CN" altLang="en-US" sz="1800" dirty="0">
                  <a:solidFill>
                    <a:schemeClr val="tx1"/>
                  </a:solidFill>
                  <a:latin typeface="+mn-ea"/>
                  <a:cs typeface="Times New Roman" panose="02020603050405020304" pitchFamily="18" charset="0"/>
                </a:rPr>
                <a:t>市？</a:t>
              </a:r>
              <a:endParaRPr lang="zh-CN" altLang="en-US" sz="1800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699228" y="1476323"/>
            <a:ext cx="2780509" cy="1292773"/>
            <a:chOff x="1660635" y="1072007"/>
            <a:chExt cx="4435365" cy="1723697"/>
          </a:xfrm>
        </p:grpSpPr>
        <p:sp>
          <p:nvSpPr>
            <p:cNvPr id="87" name="云形标注 86"/>
            <p:cNvSpPr/>
            <p:nvPr/>
          </p:nvSpPr>
          <p:spPr>
            <a:xfrm>
              <a:off x="1660635" y="1072007"/>
              <a:ext cx="4435365" cy="1723697"/>
            </a:xfrm>
            <a:prstGeom prst="cloudCallout">
              <a:avLst>
                <a:gd name="adj1" fmla="val -22641"/>
                <a:gd name="adj2" fmla="val 92772"/>
              </a:avLst>
            </a:prstGeom>
            <a:solidFill>
              <a:srgbClr val="FEF6F0"/>
            </a:solidFill>
            <a:ln w="19050">
              <a:solidFill>
                <a:srgbClr val="C1581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 sz="180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endParaRPr>
            </a:p>
          </p:txBody>
        </p:sp>
        <p:sp>
          <p:nvSpPr>
            <p:cNvPr id="91" name="矩形 90"/>
            <p:cNvSpPr/>
            <p:nvPr/>
          </p:nvSpPr>
          <p:spPr>
            <a:xfrm>
              <a:off x="2258297" y="1415553"/>
              <a:ext cx="3204787" cy="954107"/>
            </a:xfrm>
            <a:prstGeom prst="rect">
              <a:avLst/>
            </a:prstGeom>
            <a:solidFill>
              <a:srgbClr val="FEF6F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en-US" altLang="zh-CN" sz="1800" dirty="0">
                  <a:solidFill>
                    <a:srgbClr val="E04236"/>
                  </a:solidFill>
                  <a:latin typeface="+mn-ea"/>
                  <a:cs typeface="Times New Roman" panose="02020603050405020304" pitchFamily="18" charset="0"/>
                </a:rPr>
                <a:t>200÷40=5</a:t>
              </a:r>
              <a:r>
                <a:rPr lang="zh-CN" altLang="en-US" sz="1800" dirty="0">
                  <a:solidFill>
                    <a:srgbClr val="E04236"/>
                  </a:solidFill>
                  <a:latin typeface="+mn-ea"/>
                  <a:cs typeface="Times New Roman" panose="02020603050405020304" pitchFamily="18" charset="0"/>
                </a:rPr>
                <a:t>（小时）</a:t>
              </a:r>
              <a:endParaRPr lang="zh-CN" altLang="en-US" sz="1800" dirty="0">
                <a:solidFill>
                  <a:srgbClr val="E04236"/>
                </a:solidFill>
                <a:latin typeface="+mn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7" name="Group 79"/>
          <p:cNvGrpSpPr/>
          <p:nvPr/>
        </p:nvGrpSpPr>
        <p:grpSpPr bwMode="auto">
          <a:xfrm>
            <a:off x="3676635" y="2224234"/>
            <a:ext cx="822325" cy="757238"/>
            <a:chOff x="838" y="1734"/>
            <a:chExt cx="518" cy="477"/>
          </a:xfrm>
        </p:grpSpPr>
        <p:grpSp>
          <p:nvGrpSpPr>
            <p:cNvPr id="78" name="Group 78"/>
            <p:cNvGrpSpPr/>
            <p:nvPr/>
          </p:nvGrpSpPr>
          <p:grpSpPr bwMode="auto">
            <a:xfrm>
              <a:off x="838" y="1734"/>
              <a:ext cx="518" cy="477"/>
              <a:chOff x="838" y="1734"/>
              <a:chExt cx="518" cy="477"/>
            </a:xfrm>
          </p:grpSpPr>
          <p:sp>
            <p:nvSpPr>
              <p:cNvPr id="80" name="Text Box 73"/>
              <p:cNvSpPr txBox="1">
                <a:spLocks noChangeArrowheads="1"/>
              </p:cNvSpPr>
              <p:nvPr/>
            </p:nvSpPr>
            <p:spPr bwMode="auto">
              <a:xfrm>
                <a:off x="838" y="1734"/>
                <a:ext cx="454" cy="2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latinLnBrk="1" hangingPunct="1">
                  <a:spcBef>
                    <a:spcPct val="50000"/>
                  </a:spcBef>
                </a:pPr>
                <a:r>
                  <a:rPr lang="en-US" altLang="zh-CN" sz="1800" b="1">
                    <a:solidFill>
                      <a:srgbClr val="E04236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en-US" sz="1800" b="1">
                    <a:solidFill>
                      <a:srgbClr val="E04236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市</a:t>
                </a:r>
                <a:endParaRPr lang="zh-CN" altLang="en-US" sz="1800" b="1">
                  <a:solidFill>
                    <a:srgbClr val="E04236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81" name="Line 65"/>
              <p:cNvSpPr>
                <a:spLocks noChangeShapeType="1"/>
              </p:cNvSpPr>
              <p:nvPr/>
            </p:nvSpPr>
            <p:spPr bwMode="auto">
              <a:xfrm rot="3600000">
                <a:off x="1315" y="1967"/>
                <a:ext cx="0" cy="45"/>
              </a:xfrm>
              <a:prstGeom prst="line">
                <a:avLst/>
              </a:prstGeom>
              <a:noFill/>
              <a:ln w="19050">
                <a:solidFill>
                  <a:srgbClr val="00B0F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>
                  <a:solidFill>
                    <a:srgbClr val="E04236"/>
                  </a:solidFill>
                </a:endParaRPr>
              </a:p>
            </p:txBody>
          </p:sp>
          <p:sp>
            <p:nvSpPr>
              <p:cNvPr id="84" name="Line 67"/>
              <p:cNvSpPr>
                <a:spLocks noChangeShapeType="1"/>
              </p:cNvSpPr>
              <p:nvPr/>
            </p:nvSpPr>
            <p:spPr bwMode="auto">
              <a:xfrm rot="9000000">
                <a:off x="1356" y="1984"/>
                <a:ext cx="0" cy="227"/>
              </a:xfrm>
              <a:prstGeom prst="line">
                <a:avLst/>
              </a:prstGeom>
              <a:noFill/>
              <a:ln w="19050">
                <a:solidFill>
                  <a:srgbClr val="00B0F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>
                  <a:solidFill>
                    <a:srgbClr val="E04236"/>
                  </a:solidFill>
                </a:endParaRPr>
              </a:p>
            </p:txBody>
          </p:sp>
          <p:sp>
            <p:nvSpPr>
              <p:cNvPr id="85" name="Line 68"/>
              <p:cNvSpPr>
                <a:spLocks noChangeShapeType="1"/>
              </p:cNvSpPr>
              <p:nvPr/>
            </p:nvSpPr>
            <p:spPr bwMode="auto">
              <a:xfrm rot="9000000" flipH="1">
                <a:off x="1230" y="1747"/>
                <a:ext cx="2" cy="265"/>
              </a:xfrm>
              <a:prstGeom prst="line">
                <a:avLst/>
              </a:prstGeom>
              <a:noFill/>
              <a:ln w="19050">
                <a:solidFill>
                  <a:srgbClr val="00B0F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>
                  <a:solidFill>
                    <a:srgbClr val="E04236"/>
                  </a:solidFill>
                </a:endParaRPr>
              </a:p>
            </p:txBody>
          </p:sp>
        </p:grpSp>
        <p:sp>
          <p:nvSpPr>
            <p:cNvPr id="79" name="Oval 69"/>
            <p:cNvSpPr>
              <a:spLocks noChangeArrowheads="1"/>
            </p:cNvSpPr>
            <p:nvPr/>
          </p:nvSpPr>
          <p:spPr bwMode="auto">
            <a:xfrm>
              <a:off x="1156" y="1757"/>
              <a:ext cx="46" cy="45"/>
            </a:xfrm>
            <a:prstGeom prst="ellipse">
              <a:avLst/>
            </a:prstGeom>
            <a:solidFill>
              <a:srgbClr val="FF0000"/>
            </a:solidFill>
            <a:ln w="9525" algn="ctr">
              <a:solidFill>
                <a:srgbClr val="00B0F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9pPr>
            </a:lstStyle>
            <a:p>
              <a:pPr eaLnBrk="1" latinLnBrk="1" hangingPunct="1"/>
              <a:endParaRPr lang="zh-CN" altLang="en-US" sz="1800" b="1">
                <a:solidFill>
                  <a:srgbClr val="E04236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88" name="组合 87"/>
          <p:cNvGrpSpPr/>
          <p:nvPr/>
        </p:nvGrpSpPr>
        <p:grpSpPr bwMode="auto">
          <a:xfrm>
            <a:off x="4310712" y="1745821"/>
            <a:ext cx="1023937" cy="1236664"/>
            <a:chOff x="6244050" y="1473201"/>
            <a:chExt cx="1025411" cy="1237093"/>
          </a:xfrm>
        </p:grpSpPr>
        <p:sp>
          <p:nvSpPr>
            <p:cNvPr id="89" name="Line 67"/>
            <p:cNvSpPr>
              <a:spLocks noChangeShapeType="1"/>
            </p:cNvSpPr>
            <p:nvPr/>
          </p:nvSpPr>
          <p:spPr bwMode="auto">
            <a:xfrm rot="9000000" flipV="1">
              <a:off x="6244050" y="1690022"/>
              <a:ext cx="544330" cy="942808"/>
            </a:xfrm>
            <a:prstGeom prst="line">
              <a:avLst/>
            </a:prstGeom>
            <a:noFill/>
            <a:ln w="19050">
              <a:solidFill>
                <a:srgbClr val="00B0F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800">
                <a:solidFill>
                  <a:srgbClr val="E04236"/>
                </a:solidFill>
              </a:endParaRPr>
            </a:p>
          </p:txBody>
        </p:sp>
        <p:grpSp>
          <p:nvGrpSpPr>
            <p:cNvPr id="90" name="组合 68"/>
            <p:cNvGrpSpPr/>
            <p:nvPr/>
          </p:nvGrpSpPr>
          <p:grpSpPr bwMode="auto">
            <a:xfrm>
              <a:off x="6517616" y="1608351"/>
              <a:ext cx="81811" cy="1101943"/>
              <a:chOff x="6517616" y="1608351"/>
              <a:chExt cx="81811" cy="1101943"/>
            </a:xfrm>
          </p:grpSpPr>
          <p:sp>
            <p:nvSpPr>
              <p:cNvPr id="95" name="Line 67"/>
              <p:cNvSpPr>
                <a:spLocks noChangeShapeType="1"/>
              </p:cNvSpPr>
              <p:nvPr/>
            </p:nvSpPr>
            <p:spPr bwMode="auto">
              <a:xfrm rot="9000000">
                <a:off x="6517616" y="2668559"/>
                <a:ext cx="72286" cy="41735"/>
              </a:xfrm>
              <a:prstGeom prst="line">
                <a:avLst/>
              </a:prstGeom>
              <a:noFill/>
              <a:ln w="19050">
                <a:solidFill>
                  <a:srgbClr val="00B0F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>
                  <a:solidFill>
                    <a:srgbClr val="E04236"/>
                  </a:solidFill>
                </a:endParaRPr>
              </a:p>
            </p:txBody>
          </p:sp>
          <p:sp>
            <p:nvSpPr>
              <p:cNvPr id="96" name="Line 67"/>
              <p:cNvSpPr>
                <a:spLocks noChangeShapeType="1"/>
              </p:cNvSpPr>
              <p:nvPr/>
            </p:nvSpPr>
            <p:spPr bwMode="auto">
              <a:xfrm rot="9000000">
                <a:off x="6517616" y="2316134"/>
                <a:ext cx="72286" cy="41735"/>
              </a:xfrm>
              <a:prstGeom prst="line">
                <a:avLst/>
              </a:prstGeom>
              <a:noFill/>
              <a:ln w="19050">
                <a:solidFill>
                  <a:srgbClr val="00B0F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>
                  <a:solidFill>
                    <a:srgbClr val="E04236"/>
                  </a:solidFill>
                </a:endParaRPr>
              </a:p>
            </p:txBody>
          </p:sp>
          <p:sp>
            <p:nvSpPr>
              <p:cNvPr id="97" name="Line 67"/>
              <p:cNvSpPr>
                <a:spLocks noChangeShapeType="1"/>
              </p:cNvSpPr>
              <p:nvPr/>
            </p:nvSpPr>
            <p:spPr bwMode="auto">
              <a:xfrm rot="9000000">
                <a:off x="6527141" y="1982759"/>
                <a:ext cx="72286" cy="41735"/>
              </a:xfrm>
              <a:prstGeom prst="line">
                <a:avLst/>
              </a:prstGeom>
              <a:noFill/>
              <a:ln w="19050">
                <a:solidFill>
                  <a:srgbClr val="00B0F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>
                  <a:solidFill>
                    <a:srgbClr val="E04236"/>
                  </a:solidFill>
                </a:endParaRPr>
              </a:p>
            </p:txBody>
          </p:sp>
          <p:sp>
            <p:nvSpPr>
              <p:cNvPr id="98" name="Line 67"/>
              <p:cNvSpPr>
                <a:spLocks noChangeShapeType="1"/>
              </p:cNvSpPr>
              <p:nvPr/>
            </p:nvSpPr>
            <p:spPr bwMode="auto">
              <a:xfrm rot="9000000">
                <a:off x="6517616" y="1608351"/>
                <a:ext cx="72286" cy="41735"/>
              </a:xfrm>
              <a:prstGeom prst="line">
                <a:avLst/>
              </a:prstGeom>
              <a:noFill/>
              <a:ln w="19050">
                <a:solidFill>
                  <a:srgbClr val="00B0F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>
                  <a:solidFill>
                    <a:srgbClr val="E04236"/>
                  </a:solidFill>
                </a:endParaRPr>
              </a:p>
            </p:txBody>
          </p:sp>
        </p:grpSp>
        <p:grpSp>
          <p:nvGrpSpPr>
            <p:cNvPr id="92" name="Group 79"/>
            <p:cNvGrpSpPr/>
            <p:nvPr/>
          </p:nvGrpSpPr>
          <p:grpSpPr bwMode="auto">
            <a:xfrm>
              <a:off x="6485236" y="1473201"/>
              <a:ext cx="784225" cy="369888"/>
              <a:chOff x="1162" y="1621"/>
              <a:chExt cx="494" cy="233"/>
            </a:xfrm>
          </p:grpSpPr>
          <p:sp>
            <p:nvSpPr>
              <p:cNvPr id="93" name="Text Box 73"/>
              <p:cNvSpPr txBox="1">
                <a:spLocks noChangeArrowheads="1"/>
              </p:cNvSpPr>
              <p:nvPr/>
            </p:nvSpPr>
            <p:spPr bwMode="auto">
              <a:xfrm>
                <a:off x="1202" y="1621"/>
                <a:ext cx="454" cy="2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latinLnBrk="1" hangingPunct="1">
                  <a:spcBef>
                    <a:spcPct val="50000"/>
                  </a:spcBef>
                </a:pPr>
                <a:r>
                  <a:rPr lang="en-US" altLang="zh-CN" sz="1800" b="1">
                    <a:solidFill>
                      <a:srgbClr val="E04236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C</a:t>
                </a:r>
                <a:r>
                  <a:rPr lang="zh-CN" altLang="en-US" sz="1800" b="1">
                    <a:solidFill>
                      <a:srgbClr val="E04236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市</a:t>
                </a:r>
                <a:endParaRPr lang="zh-CN" altLang="en-US" sz="1800" b="1">
                  <a:solidFill>
                    <a:srgbClr val="E04236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94" name="Oval 69"/>
              <p:cNvSpPr>
                <a:spLocks noChangeArrowheads="1"/>
              </p:cNvSpPr>
              <p:nvPr/>
            </p:nvSpPr>
            <p:spPr bwMode="auto">
              <a:xfrm>
                <a:off x="1162" y="1703"/>
                <a:ext cx="46" cy="45"/>
              </a:xfrm>
              <a:prstGeom prst="ellipse">
                <a:avLst/>
              </a:prstGeom>
              <a:solidFill>
                <a:srgbClr val="FF0000"/>
              </a:solidFill>
              <a:ln w="9525" algn="ctr">
                <a:solidFill>
                  <a:srgbClr val="00B0F0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latinLnBrk="1" hangingPunct="1"/>
                <a:endParaRPr lang="zh-CN" altLang="en-US" sz="1800" b="1">
                  <a:solidFill>
                    <a:srgbClr val="E04236"/>
                  </a:solidFill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434999" y="473169"/>
            <a:ext cx="4709001" cy="120032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atinLnBrk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100" dirty="0">
                <a:latin typeface="+mn-ea"/>
                <a:cs typeface="Times New Roman" panose="02020603050405020304" pitchFamily="18" charset="0"/>
              </a:rPr>
              <a:t>台风到达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A</a:t>
            </a:r>
            <a:r>
              <a:rPr lang="zh-CN" altLang="en-US" sz="2100" dirty="0">
                <a:latin typeface="+mn-ea"/>
                <a:cs typeface="Times New Roman" panose="02020603050405020304" pitchFamily="18" charset="0"/>
              </a:rPr>
              <a:t>市后，移动速度</a:t>
            </a:r>
            <a:r>
              <a:rPr lang="zh-CN" altLang="en-US" sz="2100" dirty="0">
                <a:latin typeface="+mn-ea"/>
                <a:cs typeface="Times New Roman" panose="02020603050405020304" pitchFamily="18" charset="0"/>
              </a:rPr>
              <a:t>变为</a:t>
            </a:r>
            <a:endParaRPr lang="en-US" altLang="zh-CN" sz="2100" dirty="0">
              <a:latin typeface="+mn-ea"/>
              <a:cs typeface="Times New Roman" panose="02020603050405020304" pitchFamily="18" charset="0"/>
            </a:endParaRPr>
          </a:p>
          <a:p>
            <a:pPr latinLnBrk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40</a:t>
            </a:r>
            <a:r>
              <a:rPr lang="zh-CN" altLang="en-US" sz="2100" dirty="0">
                <a:latin typeface="+mn-ea"/>
                <a:cs typeface="Times New Roman" panose="02020603050405020304" pitchFamily="18" charset="0"/>
              </a:rPr>
              <a:t>千米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/</a:t>
            </a:r>
            <a:r>
              <a:rPr lang="zh-CN" altLang="en-US" sz="2100" dirty="0">
                <a:latin typeface="+mn-ea"/>
                <a:cs typeface="Times New Roman" panose="02020603050405020304" pitchFamily="18" charset="0"/>
              </a:rPr>
              <a:t>时，几小时后到达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B</a:t>
            </a:r>
            <a:r>
              <a:rPr lang="zh-CN" altLang="en-US" sz="2100" dirty="0">
                <a:latin typeface="+mn-ea"/>
                <a:cs typeface="Times New Roman" panose="02020603050405020304" pitchFamily="18" charset="0"/>
              </a:rPr>
              <a:t>市？</a:t>
            </a:r>
            <a:endParaRPr lang="zh-CN" altLang="en-US" sz="2100" dirty="0">
              <a:latin typeface="+mn-ea"/>
              <a:cs typeface="Times New Roman" panose="02020603050405020304" pitchFamily="18" charset="0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180975" y="863967"/>
            <a:ext cx="3995738" cy="3723643"/>
            <a:chOff x="114300" y="1295400"/>
            <a:chExt cx="5626100" cy="5242984"/>
          </a:xfrm>
        </p:grpSpPr>
        <p:sp>
          <p:nvSpPr>
            <p:cNvPr id="64" name="圆角矩形 63"/>
            <p:cNvSpPr/>
            <p:nvPr/>
          </p:nvSpPr>
          <p:spPr>
            <a:xfrm>
              <a:off x="114300" y="1295400"/>
              <a:ext cx="5626100" cy="5228167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342900" y="1413933"/>
              <a:ext cx="5397500" cy="5124451"/>
              <a:chOff x="3679789" y="1549182"/>
              <a:chExt cx="5397500" cy="5124451"/>
            </a:xfrm>
          </p:grpSpPr>
          <p:sp>
            <p:nvSpPr>
              <p:cNvPr id="8" name="Text Box 13"/>
              <p:cNvSpPr txBox="1">
                <a:spLocks noChangeArrowheads="1"/>
              </p:cNvSpPr>
              <p:nvPr/>
            </p:nvSpPr>
            <p:spPr bwMode="auto">
              <a:xfrm>
                <a:off x="6647356" y="4899866"/>
                <a:ext cx="1441450" cy="11700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latinLnBrk="1" hangingPunct="1">
                  <a:spcBef>
                    <a:spcPct val="50000"/>
                  </a:spcBef>
                </a:pPr>
                <a:r>
                  <a:rPr lang="en-US" altLang="zh-CN" sz="2400" b="1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600km</a:t>
                </a:r>
                <a:endParaRPr lang="en-US" altLang="zh-CN" sz="2400" b="1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9" name="Group 16"/>
              <p:cNvGrpSpPr/>
              <p:nvPr/>
            </p:nvGrpSpPr>
            <p:grpSpPr bwMode="auto">
              <a:xfrm>
                <a:off x="7060106" y="4489232"/>
                <a:ext cx="480483" cy="213783"/>
                <a:chOff x="3699" y="1077"/>
                <a:chExt cx="227" cy="101"/>
              </a:xfrm>
            </p:grpSpPr>
            <p:sp>
              <p:nvSpPr>
                <p:cNvPr id="62" name="Line 17"/>
                <p:cNvSpPr>
                  <a:spLocks noChangeShapeType="1"/>
                </p:cNvSpPr>
                <p:nvPr/>
              </p:nvSpPr>
              <p:spPr bwMode="auto">
                <a:xfrm rot="1800000">
                  <a:off x="3699" y="1178"/>
                  <a:ext cx="227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2400"/>
                </a:p>
              </p:txBody>
            </p:sp>
            <p:sp>
              <p:nvSpPr>
                <p:cNvPr id="63" name="Line 18"/>
                <p:cNvSpPr>
                  <a:spLocks noChangeShapeType="1"/>
                </p:cNvSpPr>
                <p:nvPr/>
              </p:nvSpPr>
              <p:spPr bwMode="auto">
                <a:xfrm rot="1800000" flipV="1">
                  <a:off x="3732" y="1077"/>
                  <a:ext cx="0" cy="46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2400"/>
                </a:p>
              </p:txBody>
            </p:sp>
          </p:grpSp>
          <p:grpSp>
            <p:nvGrpSpPr>
              <p:cNvPr id="10" name="Group 20"/>
              <p:cNvGrpSpPr/>
              <p:nvPr/>
            </p:nvGrpSpPr>
            <p:grpSpPr bwMode="auto">
              <a:xfrm>
                <a:off x="7468622" y="4719949"/>
                <a:ext cx="480483" cy="213783"/>
                <a:chOff x="3699" y="1077"/>
                <a:chExt cx="227" cy="101"/>
              </a:xfrm>
            </p:grpSpPr>
            <p:sp>
              <p:nvSpPr>
                <p:cNvPr id="60" name="Line 21"/>
                <p:cNvSpPr>
                  <a:spLocks noChangeShapeType="1"/>
                </p:cNvSpPr>
                <p:nvPr/>
              </p:nvSpPr>
              <p:spPr bwMode="auto">
                <a:xfrm rot="1800000">
                  <a:off x="3699" y="1178"/>
                  <a:ext cx="227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2400"/>
                </a:p>
              </p:txBody>
            </p:sp>
            <p:sp>
              <p:nvSpPr>
                <p:cNvPr id="61" name="Line 22"/>
                <p:cNvSpPr>
                  <a:spLocks noChangeShapeType="1"/>
                </p:cNvSpPr>
                <p:nvPr/>
              </p:nvSpPr>
              <p:spPr bwMode="auto">
                <a:xfrm rot="1800000" flipV="1">
                  <a:off x="3732" y="1077"/>
                  <a:ext cx="0" cy="46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2400"/>
                </a:p>
              </p:txBody>
            </p:sp>
          </p:grpSp>
          <p:grpSp>
            <p:nvGrpSpPr>
              <p:cNvPr id="11" name="Group 23"/>
              <p:cNvGrpSpPr/>
              <p:nvPr/>
            </p:nvGrpSpPr>
            <p:grpSpPr bwMode="auto">
              <a:xfrm>
                <a:off x="7885606" y="4957016"/>
                <a:ext cx="480483" cy="213783"/>
                <a:chOff x="3699" y="1077"/>
                <a:chExt cx="227" cy="101"/>
              </a:xfrm>
            </p:grpSpPr>
            <p:sp>
              <p:nvSpPr>
                <p:cNvPr id="58" name="Line 24"/>
                <p:cNvSpPr>
                  <a:spLocks noChangeShapeType="1"/>
                </p:cNvSpPr>
                <p:nvPr/>
              </p:nvSpPr>
              <p:spPr bwMode="auto">
                <a:xfrm rot="1800000">
                  <a:off x="3699" y="1178"/>
                  <a:ext cx="227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2400"/>
                </a:p>
              </p:txBody>
            </p:sp>
            <p:sp>
              <p:nvSpPr>
                <p:cNvPr id="59" name="Line 25"/>
                <p:cNvSpPr>
                  <a:spLocks noChangeShapeType="1"/>
                </p:cNvSpPr>
                <p:nvPr/>
              </p:nvSpPr>
              <p:spPr bwMode="auto">
                <a:xfrm rot="1800000" flipV="1">
                  <a:off x="3732" y="1077"/>
                  <a:ext cx="0" cy="46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2400"/>
                </a:p>
              </p:txBody>
            </p:sp>
          </p:grpSp>
          <p:grpSp>
            <p:nvGrpSpPr>
              <p:cNvPr id="12" name="Group 26"/>
              <p:cNvGrpSpPr/>
              <p:nvPr/>
            </p:nvGrpSpPr>
            <p:grpSpPr bwMode="auto">
              <a:xfrm>
                <a:off x="8270839" y="5179266"/>
                <a:ext cx="480483" cy="213783"/>
                <a:chOff x="3699" y="1077"/>
                <a:chExt cx="227" cy="101"/>
              </a:xfrm>
            </p:grpSpPr>
            <p:sp>
              <p:nvSpPr>
                <p:cNvPr id="56" name="Line 27"/>
                <p:cNvSpPr>
                  <a:spLocks noChangeShapeType="1"/>
                </p:cNvSpPr>
                <p:nvPr/>
              </p:nvSpPr>
              <p:spPr bwMode="auto">
                <a:xfrm rot="1800000">
                  <a:off x="3699" y="1178"/>
                  <a:ext cx="227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2400"/>
                </a:p>
              </p:txBody>
            </p:sp>
            <p:sp>
              <p:nvSpPr>
                <p:cNvPr id="57" name="Line 28"/>
                <p:cNvSpPr>
                  <a:spLocks noChangeShapeType="1"/>
                </p:cNvSpPr>
                <p:nvPr/>
              </p:nvSpPr>
              <p:spPr bwMode="auto">
                <a:xfrm rot="1800000" flipV="1">
                  <a:off x="3732" y="1077"/>
                  <a:ext cx="0" cy="46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2400"/>
                </a:p>
              </p:txBody>
            </p:sp>
          </p:grpSp>
          <p:sp>
            <p:nvSpPr>
              <p:cNvPr id="13" name="Arc 30"/>
              <p:cNvSpPr/>
              <p:nvPr/>
            </p:nvSpPr>
            <p:spPr bwMode="auto">
              <a:xfrm rot="2627755">
                <a:off x="6662172" y="4129399"/>
                <a:ext cx="95250" cy="209550"/>
              </a:xfrm>
              <a:custGeom>
                <a:avLst/>
                <a:gdLst>
                  <a:gd name="T0" fmla="*/ 0 w 21600"/>
                  <a:gd name="T1" fmla="*/ 0 h 23749"/>
                  <a:gd name="T2" fmla="*/ 0 w 21600"/>
                  <a:gd name="T3" fmla="*/ 0 h 23749"/>
                  <a:gd name="T4" fmla="*/ 0 w 21600"/>
                  <a:gd name="T5" fmla="*/ 0 h 2374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1600" h="23749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22317"/>
                      <a:pt x="21564" y="23034"/>
                      <a:pt x="21492" y="23748"/>
                    </a:cubicBezTo>
                  </a:path>
                  <a:path w="21600" h="23749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22317"/>
                      <a:pt x="21564" y="23034"/>
                      <a:pt x="21492" y="23748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400" b="1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  <p:sp>
            <p:nvSpPr>
              <p:cNvPr id="14" name="Text Box 32"/>
              <p:cNvSpPr txBox="1">
                <a:spLocks noChangeArrowheads="1"/>
              </p:cNvSpPr>
              <p:nvPr/>
            </p:nvSpPr>
            <p:spPr bwMode="auto">
              <a:xfrm>
                <a:off x="6854789" y="3943132"/>
                <a:ext cx="1246718" cy="65003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latinLnBrk="1" hangingPunct="1">
                  <a:spcBef>
                    <a:spcPct val="50000"/>
                  </a:spcBef>
                </a:pPr>
                <a:r>
                  <a:rPr lang="en-US" altLang="zh-CN" sz="2400" b="1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30°</a:t>
                </a:r>
                <a:endParaRPr lang="en-US" altLang="zh-CN" sz="2400" b="1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15" name="Group 33"/>
              <p:cNvGrpSpPr/>
              <p:nvPr/>
            </p:nvGrpSpPr>
            <p:grpSpPr bwMode="auto">
              <a:xfrm>
                <a:off x="3679789" y="1549182"/>
                <a:ext cx="5397500" cy="5124451"/>
                <a:chOff x="201" y="754"/>
                <a:chExt cx="2550" cy="2421"/>
              </a:xfrm>
            </p:grpSpPr>
            <p:grpSp>
              <p:nvGrpSpPr>
                <p:cNvPr id="49" name="Group 34"/>
                <p:cNvGrpSpPr/>
                <p:nvPr/>
              </p:nvGrpSpPr>
              <p:grpSpPr bwMode="auto">
                <a:xfrm>
                  <a:off x="491" y="1014"/>
                  <a:ext cx="1905" cy="1905"/>
                  <a:chOff x="491" y="1014"/>
                  <a:chExt cx="1905" cy="1905"/>
                </a:xfrm>
              </p:grpSpPr>
              <p:sp>
                <p:nvSpPr>
                  <p:cNvPr id="54" name="Line 35"/>
                  <p:cNvSpPr>
                    <a:spLocks noChangeShapeType="1"/>
                  </p:cNvSpPr>
                  <p:nvPr/>
                </p:nvSpPr>
                <p:spPr bwMode="auto">
                  <a:xfrm>
                    <a:off x="1429" y="1014"/>
                    <a:ext cx="0" cy="1905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 type="arrow" w="med" len="med"/>
                    <a:tailEnd type="arrow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 sz="2400"/>
                  </a:p>
                </p:txBody>
              </p:sp>
              <p:sp>
                <p:nvSpPr>
                  <p:cNvPr id="55" name="Line 36"/>
                  <p:cNvSpPr>
                    <a:spLocks noChangeShapeType="1"/>
                  </p:cNvSpPr>
                  <p:nvPr/>
                </p:nvSpPr>
                <p:spPr bwMode="auto">
                  <a:xfrm rot="5400000">
                    <a:off x="1444" y="1014"/>
                    <a:ext cx="0" cy="1905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 type="arrow" w="med" len="med"/>
                    <a:tailEnd type="arrow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 sz="2400"/>
                  </a:p>
                </p:txBody>
              </p:sp>
            </p:grpSp>
            <p:sp>
              <p:nvSpPr>
                <p:cNvPr id="50" name="Text Box 37"/>
                <p:cNvSpPr txBox="1">
                  <a:spLocks noChangeArrowheads="1"/>
                </p:cNvSpPr>
                <p:nvPr/>
              </p:nvSpPr>
              <p:spPr bwMode="auto">
                <a:xfrm>
                  <a:off x="2342" y="1791"/>
                  <a:ext cx="409" cy="30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9pPr>
                </a:lstStyle>
                <a:p>
                  <a:pPr eaLnBrk="1" latinLnBrk="1" hangingPunct="1">
                    <a:spcBef>
                      <a:spcPct val="50000"/>
                    </a:spcBef>
                  </a:pPr>
                  <a:r>
                    <a:rPr lang="zh-CN" altLang="en-US" sz="2400" b="1" dirty="0"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东</a:t>
                  </a:r>
                  <a:endPara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51" name="Text Box 38"/>
                <p:cNvSpPr txBox="1">
                  <a:spLocks noChangeArrowheads="1"/>
                </p:cNvSpPr>
                <p:nvPr/>
              </p:nvSpPr>
              <p:spPr bwMode="auto">
                <a:xfrm>
                  <a:off x="1271" y="754"/>
                  <a:ext cx="409" cy="30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9pPr>
                </a:lstStyle>
                <a:p>
                  <a:pPr eaLnBrk="1" latinLnBrk="1" hangingPunct="1">
                    <a:spcBef>
                      <a:spcPct val="50000"/>
                    </a:spcBef>
                  </a:pPr>
                  <a:r>
                    <a:rPr lang="zh-CN" altLang="en-US" sz="2400" b="1" dirty="0"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北</a:t>
                  </a:r>
                  <a:endPara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52" name="Text Box 39"/>
                <p:cNvSpPr txBox="1">
                  <a:spLocks noChangeArrowheads="1"/>
                </p:cNvSpPr>
                <p:nvPr/>
              </p:nvSpPr>
              <p:spPr bwMode="auto">
                <a:xfrm>
                  <a:off x="201" y="1785"/>
                  <a:ext cx="409" cy="30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9pPr>
                </a:lstStyle>
                <a:p>
                  <a:pPr eaLnBrk="1" latinLnBrk="1" hangingPunct="1">
                    <a:spcBef>
                      <a:spcPct val="50000"/>
                    </a:spcBef>
                  </a:pPr>
                  <a:r>
                    <a:rPr lang="zh-CN" altLang="en-US" sz="2400" b="1"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西</a:t>
                  </a:r>
                  <a:endParaRPr lang="zh-CN" altLang="en-US" sz="2400" b="1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53" name="Text Box 40"/>
                <p:cNvSpPr txBox="1">
                  <a:spLocks noChangeArrowheads="1"/>
                </p:cNvSpPr>
                <p:nvPr/>
              </p:nvSpPr>
              <p:spPr bwMode="auto">
                <a:xfrm>
                  <a:off x="1292" y="2868"/>
                  <a:ext cx="409" cy="30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9pPr>
                </a:lstStyle>
                <a:p>
                  <a:pPr eaLnBrk="1" latinLnBrk="1" hangingPunct="1">
                    <a:spcBef>
                      <a:spcPct val="50000"/>
                    </a:spcBef>
                  </a:pPr>
                  <a:r>
                    <a:rPr lang="zh-CN" altLang="en-US" sz="2400" b="1" dirty="0"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南</a:t>
                  </a:r>
                  <a:endPara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16" name="Oval 41"/>
              <p:cNvSpPr>
                <a:spLocks noChangeArrowheads="1"/>
              </p:cNvSpPr>
              <p:nvPr/>
            </p:nvSpPr>
            <p:spPr bwMode="auto">
              <a:xfrm>
                <a:off x="8696289" y="5439616"/>
                <a:ext cx="95250" cy="95250"/>
              </a:xfrm>
              <a:prstGeom prst="ellipse">
                <a:avLst/>
              </a:prstGeom>
              <a:solidFill>
                <a:schemeClr val="tx1"/>
              </a:solidFill>
              <a:ln w="9525" algn="ctr">
                <a:solidFill>
                  <a:schemeClr val="tx1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latinLnBrk="1" hangingPunct="1"/>
                <a:endParaRPr lang="zh-CN" altLang="en-US" sz="2400" b="1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Line 43"/>
              <p:cNvSpPr>
                <a:spLocks noChangeShapeType="1"/>
              </p:cNvSpPr>
              <p:nvPr/>
            </p:nvSpPr>
            <p:spPr bwMode="auto">
              <a:xfrm rot="1800000">
                <a:off x="6253656" y="4241582"/>
                <a:ext cx="48048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grpSp>
            <p:nvGrpSpPr>
              <p:cNvPr id="18" name="组合 17"/>
              <p:cNvGrpSpPr/>
              <p:nvPr/>
            </p:nvGrpSpPr>
            <p:grpSpPr>
              <a:xfrm>
                <a:off x="4371939" y="5479833"/>
                <a:ext cx="1631950" cy="664633"/>
                <a:chOff x="4219539" y="5327433"/>
                <a:chExt cx="1631950" cy="664633"/>
              </a:xfrm>
            </p:grpSpPr>
            <p:sp>
              <p:nvSpPr>
                <p:cNvPr id="44" name="Text Box 31"/>
                <p:cNvSpPr txBox="1">
                  <a:spLocks noChangeArrowheads="1"/>
                </p:cNvSpPr>
                <p:nvPr/>
              </p:nvSpPr>
              <p:spPr bwMode="auto">
                <a:xfrm>
                  <a:off x="4219539" y="5327433"/>
                  <a:ext cx="1631950" cy="65003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9pPr>
                </a:lstStyle>
                <a:p>
                  <a:pPr eaLnBrk="1" latinLnBrk="1" hangingPunct="1">
                    <a:spcBef>
                      <a:spcPct val="50000"/>
                    </a:spcBef>
                  </a:pPr>
                  <a:r>
                    <a:rPr lang="en-US" altLang="zh-CN" sz="2400" b="1" dirty="0"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100km</a:t>
                  </a:r>
                  <a:endPara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grpSp>
              <p:nvGrpSpPr>
                <p:cNvPr id="45" name="Group 45"/>
                <p:cNvGrpSpPr/>
                <p:nvPr/>
              </p:nvGrpSpPr>
              <p:grpSpPr bwMode="auto">
                <a:xfrm>
                  <a:off x="4589956" y="5894699"/>
                  <a:ext cx="480483" cy="97367"/>
                  <a:chOff x="2699" y="1071"/>
                  <a:chExt cx="227" cy="46"/>
                </a:xfrm>
              </p:grpSpPr>
              <p:sp>
                <p:nvSpPr>
                  <p:cNvPr id="46" name="Line 46"/>
                  <p:cNvSpPr>
                    <a:spLocks noChangeShapeType="1"/>
                  </p:cNvSpPr>
                  <p:nvPr/>
                </p:nvSpPr>
                <p:spPr bwMode="auto">
                  <a:xfrm>
                    <a:off x="2699" y="1117"/>
                    <a:ext cx="227" cy="0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 sz="2400"/>
                  </a:p>
                </p:txBody>
              </p:sp>
              <p:sp>
                <p:nvSpPr>
                  <p:cNvPr id="47" name="Line 4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699" y="1071"/>
                    <a:ext cx="0" cy="46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 sz="2400"/>
                  </a:p>
                </p:txBody>
              </p:sp>
              <p:sp>
                <p:nvSpPr>
                  <p:cNvPr id="48" name="Line 4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922" y="1071"/>
                    <a:ext cx="0" cy="46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 sz="2400"/>
                  </a:p>
                </p:txBody>
              </p:sp>
            </p:grpSp>
          </p:grpSp>
          <p:grpSp>
            <p:nvGrpSpPr>
              <p:cNvPr id="19" name="Group 49"/>
              <p:cNvGrpSpPr/>
              <p:nvPr/>
            </p:nvGrpSpPr>
            <p:grpSpPr bwMode="auto">
              <a:xfrm>
                <a:off x="6643122" y="4252166"/>
                <a:ext cx="480483" cy="213783"/>
                <a:chOff x="3699" y="1077"/>
                <a:chExt cx="227" cy="101"/>
              </a:xfrm>
            </p:grpSpPr>
            <p:sp>
              <p:nvSpPr>
                <p:cNvPr id="42" name="Line 50"/>
                <p:cNvSpPr>
                  <a:spLocks noChangeShapeType="1"/>
                </p:cNvSpPr>
                <p:nvPr/>
              </p:nvSpPr>
              <p:spPr bwMode="auto">
                <a:xfrm rot="1800000">
                  <a:off x="3699" y="1178"/>
                  <a:ext cx="227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2400"/>
                </a:p>
              </p:txBody>
            </p:sp>
            <p:sp>
              <p:nvSpPr>
                <p:cNvPr id="43" name="Line 51"/>
                <p:cNvSpPr>
                  <a:spLocks noChangeShapeType="1"/>
                </p:cNvSpPr>
                <p:nvPr/>
              </p:nvSpPr>
              <p:spPr bwMode="auto">
                <a:xfrm rot="1800000" flipV="1">
                  <a:off x="3732" y="1077"/>
                  <a:ext cx="0" cy="46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2400"/>
                </a:p>
              </p:txBody>
            </p:sp>
          </p:grpSp>
          <p:sp>
            <p:nvSpPr>
              <p:cNvPr id="20" name="Text Box 52"/>
              <p:cNvSpPr txBox="1">
                <a:spLocks noChangeArrowheads="1"/>
              </p:cNvSpPr>
              <p:nvPr/>
            </p:nvSpPr>
            <p:spPr bwMode="auto">
              <a:xfrm>
                <a:off x="6245188" y="3475350"/>
                <a:ext cx="1441450" cy="65003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latinLnBrk="1" hangingPunct="1">
                  <a:spcBef>
                    <a:spcPct val="50000"/>
                  </a:spcBef>
                </a:pPr>
                <a:r>
                  <a:rPr lang="en-US" altLang="zh-CN" sz="2400" b="1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en-US" sz="2400" b="1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市</a:t>
                </a:r>
                <a:endParaRPr lang="zh-CN" altLang="en-US" sz="2400" b="1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1" name="Group 77"/>
              <p:cNvGrpSpPr/>
              <p:nvPr/>
            </p:nvGrpSpPr>
            <p:grpSpPr bwMode="auto">
              <a:xfrm>
                <a:off x="5591138" y="2687948"/>
                <a:ext cx="1056217" cy="1170516"/>
                <a:chOff x="1806" y="1124"/>
                <a:chExt cx="499" cy="553"/>
              </a:xfrm>
            </p:grpSpPr>
            <p:sp>
              <p:nvSpPr>
                <p:cNvPr id="40" name="Arc 55"/>
                <p:cNvSpPr/>
                <p:nvPr/>
              </p:nvSpPr>
              <p:spPr bwMode="auto">
                <a:xfrm rot="-1497171">
                  <a:off x="2028" y="1569"/>
                  <a:ext cx="122" cy="46"/>
                </a:xfrm>
                <a:custGeom>
                  <a:avLst/>
                  <a:gdLst>
                    <a:gd name="T0" fmla="*/ 0 w 19389"/>
                    <a:gd name="T1" fmla="*/ 0 h 21600"/>
                    <a:gd name="T2" fmla="*/ 0 w 19389"/>
                    <a:gd name="T3" fmla="*/ 0 h 21600"/>
                    <a:gd name="T4" fmla="*/ 0 w 19389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9389" h="21600" fill="none" extrusionOk="0">
                      <a:moveTo>
                        <a:pt x="-1" y="0"/>
                      </a:moveTo>
                      <a:cubicBezTo>
                        <a:pt x="8237" y="0"/>
                        <a:pt x="15757" y="4685"/>
                        <a:pt x="19388" y="12079"/>
                      </a:cubicBezTo>
                    </a:path>
                    <a:path w="19389" h="21600" stroke="0" extrusionOk="0">
                      <a:moveTo>
                        <a:pt x="-1" y="0"/>
                      </a:moveTo>
                      <a:cubicBezTo>
                        <a:pt x="8237" y="0"/>
                        <a:pt x="15757" y="4685"/>
                        <a:pt x="19388" y="12079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FF0000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 sz="1800" b="1">
                    <a:latin typeface="Times New Roman" panose="02020603050405020304" pitchFamily="18" charset="0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41" name="Text Box 56"/>
                <p:cNvSpPr txBox="1">
                  <a:spLocks noChangeArrowheads="1"/>
                </p:cNvSpPr>
                <p:nvPr/>
              </p:nvSpPr>
              <p:spPr bwMode="auto">
                <a:xfrm>
                  <a:off x="1806" y="1124"/>
                  <a:ext cx="499" cy="55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9pPr>
                </a:lstStyle>
                <a:p>
                  <a:pPr eaLnBrk="1" latinLnBrk="1" hangingPunct="1">
                    <a:spcBef>
                      <a:spcPct val="50000"/>
                    </a:spcBef>
                  </a:pPr>
                  <a:r>
                    <a:rPr lang="en-US" altLang="zh-CN" sz="2400" b="1" dirty="0">
                      <a:solidFill>
                        <a:srgbClr val="E04236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30°</a:t>
                  </a:r>
                  <a:endParaRPr lang="en-US" altLang="zh-CN" sz="2400" b="1" dirty="0">
                    <a:solidFill>
                      <a:srgbClr val="E04236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22" name="Group 79"/>
              <p:cNvGrpSpPr/>
              <p:nvPr/>
            </p:nvGrpSpPr>
            <p:grpSpPr bwMode="auto">
              <a:xfrm>
                <a:off x="5054579" y="3118045"/>
                <a:ext cx="1096433" cy="1009651"/>
                <a:chOff x="838" y="1734"/>
                <a:chExt cx="518" cy="477"/>
              </a:xfrm>
            </p:grpSpPr>
            <p:grpSp>
              <p:nvGrpSpPr>
                <p:cNvPr id="33" name="Group 78"/>
                <p:cNvGrpSpPr/>
                <p:nvPr/>
              </p:nvGrpSpPr>
              <p:grpSpPr bwMode="auto">
                <a:xfrm>
                  <a:off x="838" y="1734"/>
                  <a:ext cx="518" cy="477"/>
                  <a:chOff x="838" y="1734"/>
                  <a:chExt cx="518" cy="477"/>
                </a:xfrm>
              </p:grpSpPr>
              <p:sp>
                <p:nvSpPr>
                  <p:cNvPr id="35" name="Text Box 7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838" y="1734"/>
                    <a:ext cx="454" cy="246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9pPr>
                  </a:lstStyle>
                  <a:p>
                    <a:pPr eaLnBrk="1" latinLnBrk="1" hangingPunct="1">
                      <a:spcBef>
                        <a:spcPct val="50000"/>
                      </a:spcBef>
                    </a:pPr>
                    <a:r>
                      <a:rPr lang="en-US" altLang="zh-CN" sz="1800" b="1" dirty="0">
                        <a:solidFill>
                          <a:srgbClr val="E04236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a:t>B</a:t>
                    </a:r>
                    <a:r>
                      <a:rPr lang="zh-CN" altLang="en-US" sz="1800" b="1" dirty="0">
                        <a:solidFill>
                          <a:srgbClr val="E04236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a:t>市</a:t>
                    </a:r>
                    <a:endParaRPr lang="zh-CN" altLang="en-US" sz="1800" b="1" dirty="0">
                      <a:solidFill>
                        <a:srgbClr val="E04236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6" name="Line 65"/>
                  <p:cNvSpPr>
                    <a:spLocks noChangeShapeType="1"/>
                  </p:cNvSpPr>
                  <p:nvPr/>
                </p:nvSpPr>
                <p:spPr bwMode="auto">
                  <a:xfrm rot="3600000">
                    <a:off x="1315" y="1967"/>
                    <a:ext cx="0" cy="45"/>
                  </a:xfrm>
                  <a:prstGeom prst="line">
                    <a:avLst/>
                  </a:prstGeom>
                  <a:noFill/>
                  <a:ln w="19050">
                    <a:solidFill>
                      <a:srgbClr val="00B0F0"/>
                    </a:solidFill>
                    <a:rou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 sz="1800"/>
                  </a:p>
                </p:txBody>
              </p:sp>
              <p:sp>
                <p:nvSpPr>
                  <p:cNvPr id="37" name="Line 67"/>
                  <p:cNvSpPr>
                    <a:spLocks noChangeShapeType="1"/>
                  </p:cNvSpPr>
                  <p:nvPr/>
                </p:nvSpPr>
                <p:spPr bwMode="auto">
                  <a:xfrm rot="9000000">
                    <a:off x="1356" y="1984"/>
                    <a:ext cx="0" cy="227"/>
                  </a:xfrm>
                  <a:prstGeom prst="line">
                    <a:avLst/>
                  </a:prstGeom>
                  <a:noFill/>
                  <a:ln w="19050">
                    <a:solidFill>
                      <a:srgbClr val="00B0F0"/>
                    </a:solidFill>
                    <a:rou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 sz="1800"/>
                  </a:p>
                </p:txBody>
              </p:sp>
              <p:sp>
                <p:nvSpPr>
                  <p:cNvPr id="38" name="Line 68"/>
                  <p:cNvSpPr>
                    <a:spLocks noChangeShapeType="1"/>
                  </p:cNvSpPr>
                  <p:nvPr/>
                </p:nvSpPr>
                <p:spPr bwMode="auto">
                  <a:xfrm rot="9000000" flipH="1">
                    <a:off x="1230" y="1747"/>
                    <a:ext cx="2" cy="265"/>
                  </a:xfrm>
                  <a:prstGeom prst="line">
                    <a:avLst/>
                  </a:prstGeom>
                  <a:noFill/>
                  <a:ln w="19050">
                    <a:solidFill>
                      <a:srgbClr val="00B0F0"/>
                    </a:solidFill>
                    <a:rou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 sz="1800"/>
                  </a:p>
                </p:txBody>
              </p:sp>
            </p:grpSp>
            <p:sp>
              <p:nvSpPr>
                <p:cNvPr id="34" name="Oval 69"/>
                <p:cNvSpPr>
                  <a:spLocks noChangeArrowheads="1"/>
                </p:cNvSpPr>
                <p:nvPr/>
              </p:nvSpPr>
              <p:spPr bwMode="auto">
                <a:xfrm>
                  <a:off x="1156" y="1757"/>
                  <a:ext cx="46" cy="45"/>
                </a:xfrm>
                <a:prstGeom prst="ellipse">
                  <a:avLst/>
                </a:prstGeom>
                <a:solidFill>
                  <a:srgbClr val="FF0000"/>
                </a:solidFill>
                <a:ln w="9525" algn="ctr">
                  <a:solidFill>
                    <a:srgbClr val="00B0F0"/>
                  </a:solidFill>
                  <a:rou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9pPr>
                </a:lstStyle>
                <a:p>
                  <a:pPr eaLnBrk="1" latinLnBrk="1" hangingPunct="1"/>
                  <a:endParaRPr lang="zh-CN" altLang="en-US" sz="1800" b="1">
                    <a:latin typeface="Times New Roman" panose="02020603050405020304" pitchFamily="18" charset="0"/>
                    <a:ea typeface="楷体" panose="02010609060101010101" pitchFamily="49" charset="-122"/>
                  </a:endParaRPr>
                </a:p>
              </p:txBody>
            </p:sp>
          </p:grpSp>
          <p:grpSp>
            <p:nvGrpSpPr>
              <p:cNvPr id="23" name="组合 22"/>
              <p:cNvGrpSpPr/>
              <p:nvPr/>
            </p:nvGrpSpPr>
            <p:grpSpPr bwMode="auto">
              <a:xfrm>
                <a:off x="5900015" y="2480157"/>
                <a:ext cx="1365249" cy="1648889"/>
                <a:chOff x="6244050" y="1473198"/>
                <a:chExt cx="1025411" cy="1237096"/>
              </a:xfrm>
            </p:grpSpPr>
            <p:sp>
              <p:nvSpPr>
                <p:cNvPr id="24" name="Line 67"/>
                <p:cNvSpPr>
                  <a:spLocks noChangeShapeType="1"/>
                </p:cNvSpPr>
                <p:nvPr/>
              </p:nvSpPr>
              <p:spPr bwMode="auto">
                <a:xfrm rot="9000000" flipV="1">
                  <a:off x="6244050" y="1690022"/>
                  <a:ext cx="544330" cy="942808"/>
                </a:xfrm>
                <a:prstGeom prst="line">
                  <a:avLst/>
                </a:prstGeom>
                <a:noFill/>
                <a:ln w="19050">
                  <a:solidFill>
                    <a:srgbClr val="00B0F0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grpSp>
              <p:nvGrpSpPr>
                <p:cNvPr id="25" name="组合 68"/>
                <p:cNvGrpSpPr/>
                <p:nvPr/>
              </p:nvGrpSpPr>
              <p:grpSpPr bwMode="auto">
                <a:xfrm>
                  <a:off x="6517616" y="1608351"/>
                  <a:ext cx="81811" cy="1101943"/>
                  <a:chOff x="6517616" y="1608351"/>
                  <a:chExt cx="81811" cy="1101943"/>
                </a:xfrm>
              </p:grpSpPr>
              <p:sp>
                <p:nvSpPr>
                  <p:cNvPr id="29" name="Line 67"/>
                  <p:cNvSpPr>
                    <a:spLocks noChangeShapeType="1"/>
                  </p:cNvSpPr>
                  <p:nvPr/>
                </p:nvSpPr>
                <p:spPr bwMode="auto">
                  <a:xfrm rot="9000000">
                    <a:off x="6517616" y="2668559"/>
                    <a:ext cx="72286" cy="41735"/>
                  </a:xfrm>
                  <a:prstGeom prst="line">
                    <a:avLst/>
                  </a:prstGeom>
                  <a:noFill/>
                  <a:ln w="19050">
                    <a:solidFill>
                      <a:srgbClr val="00B0F0"/>
                    </a:solidFill>
                    <a:rou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 sz="1800"/>
                  </a:p>
                </p:txBody>
              </p:sp>
              <p:sp>
                <p:nvSpPr>
                  <p:cNvPr id="30" name="Line 67"/>
                  <p:cNvSpPr>
                    <a:spLocks noChangeShapeType="1"/>
                  </p:cNvSpPr>
                  <p:nvPr/>
                </p:nvSpPr>
                <p:spPr bwMode="auto">
                  <a:xfrm rot="9000000">
                    <a:off x="6517616" y="2316134"/>
                    <a:ext cx="72286" cy="41735"/>
                  </a:xfrm>
                  <a:prstGeom prst="line">
                    <a:avLst/>
                  </a:prstGeom>
                  <a:noFill/>
                  <a:ln w="19050">
                    <a:solidFill>
                      <a:srgbClr val="00B0F0"/>
                    </a:solidFill>
                    <a:rou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 sz="1800"/>
                  </a:p>
                </p:txBody>
              </p:sp>
              <p:sp>
                <p:nvSpPr>
                  <p:cNvPr id="31" name="Line 67"/>
                  <p:cNvSpPr>
                    <a:spLocks noChangeShapeType="1"/>
                  </p:cNvSpPr>
                  <p:nvPr/>
                </p:nvSpPr>
                <p:spPr bwMode="auto">
                  <a:xfrm rot="9000000">
                    <a:off x="6527141" y="1982759"/>
                    <a:ext cx="72286" cy="41735"/>
                  </a:xfrm>
                  <a:prstGeom prst="line">
                    <a:avLst/>
                  </a:prstGeom>
                  <a:noFill/>
                  <a:ln w="19050">
                    <a:solidFill>
                      <a:srgbClr val="00B0F0"/>
                    </a:solidFill>
                    <a:rou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 sz="1800"/>
                  </a:p>
                </p:txBody>
              </p:sp>
              <p:sp>
                <p:nvSpPr>
                  <p:cNvPr id="32" name="Line 67"/>
                  <p:cNvSpPr>
                    <a:spLocks noChangeShapeType="1"/>
                  </p:cNvSpPr>
                  <p:nvPr/>
                </p:nvSpPr>
                <p:spPr bwMode="auto">
                  <a:xfrm rot="9000000">
                    <a:off x="6517616" y="1608351"/>
                    <a:ext cx="72286" cy="41735"/>
                  </a:xfrm>
                  <a:prstGeom prst="line">
                    <a:avLst/>
                  </a:prstGeom>
                  <a:noFill/>
                  <a:ln w="19050">
                    <a:solidFill>
                      <a:srgbClr val="00B0F0"/>
                    </a:solidFill>
                    <a:rou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 sz="1800"/>
                  </a:p>
                </p:txBody>
              </p:sp>
            </p:grpSp>
            <p:grpSp>
              <p:nvGrpSpPr>
                <p:cNvPr id="26" name="Group 79"/>
                <p:cNvGrpSpPr/>
                <p:nvPr/>
              </p:nvGrpSpPr>
              <p:grpSpPr bwMode="auto">
                <a:xfrm>
                  <a:off x="6485236" y="1473198"/>
                  <a:ext cx="784225" cy="390525"/>
                  <a:chOff x="1162" y="1621"/>
                  <a:chExt cx="494" cy="246"/>
                </a:xfrm>
              </p:grpSpPr>
              <p:sp>
                <p:nvSpPr>
                  <p:cNvPr id="27" name="Text Box 7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202" y="1621"/>
                    <a:ext cx="454" cy="246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9pPr>
                  </a:lstStyle>
                  <a:p>
                    <a:pPr eaLnBrk="1" latinLnBrk="1" hangingPunct="1">
                      <a:spcBef>
                        <a:spcPct val="50000"/>
                      </a:spcBef>
                    </a:pPr>
                    <a:r>
                      <a:rPr lang="en-US" altLang="zh-CN" sz="1800" b="1" dirty="0">
                        <a:solidFill>
                          <a:srgbClr val="E04236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a:t>C</a:t>
                    </a:r>
                    <a:r>
                      <a:rPr lang="zh-CN" altLang="en-US" sz="1800" b="1" dirty="0">
                        <a:solidFill>
                          <a:srgbClr val="E04236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a:t>市</a:t>
                    </a:r>
                    <a:endParaRPr lang="zh-CN" altLang="en-US" sz="1800" b="1" dirty="0">
                      <a:solidFill>
                        <a:srgbClr val="E04236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8" name="Oval 69"/>
                  <p:cNvSpPr>
                    <a:spLocks noChangeArrowheads="1"/>
                  </p:cNvSpPr>
                  <p:nvPr/>
                </p:nvSpPr>
                <p:spPr bwMode="auto">
                  <a:xfrm>
                    <a:off x="1162" y="1703"/>
                    <a:ext cx="46" cy="45"/>
                  </a:xfrm>
                  <a:prstGeom prst="ellipse">
                    <a:avLst/>
                  </a:prstGeom>
                  <a:solidFill>
                    <a:srgbClr val="FF0000"/>
                  </a:solidFill>
                  <a:ln w="9525" algn="ctr">
                    <a:solidFill>
                      <a:srgbClr val="00B0F0"/>
                    </a:solidFill>
                    <a:rou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9pPr>
                  </a:lstStyle>
                  <a:p>
                    <a:pPr eaLnBrk="1" latinLnBrk="1" hangingPunct="1"/>
                    <a:endParaRPr lang="zh-CN" altLang="en-US" sz="1800" b="1">
                      <a:latin typeface="Times New Roman" panose="02020603050405020304" pitchFamily="18" charset="0"/>
                      <a:ea typeface="楷体" panose="02010609060101010101" pitchFamily="49" charset="-122"/>
                    </a:endParaRPr>
                  </a:p>
                </p:txBody>
              </p:sp>
            </p:grpSp>
          </p:grpSp>
        </p:grpSp>
      </p:grpSp>
      <p:grpSp>
        <p:nvGrpSpPr>
          <p:cNvPr id="66" name="组合 65"/>
          <p:cNvGrpSpPr/>
          <p:nvPr/>
        </p:nvGrpSpPr>
        <p:grpSpPr>
          <a:xfrm>
            <a:off x="4720903" y="1845247"/>
            <a:ext cx="3803739" cy="2658299"/>
            <a:chOff x="961118" y="1219412"/>
            <a:chExt cx="3925653" cy="1501229"/>
          </a:xfrm>
        </p:grpSpPr>
        <p:grpSp>
          <p:nvGrpSpPr>
            <p:cNvPr id="67" name="组合 66"/>
            <p:cNvGrpSpPr/>
            <p:nvPr/>
          </p:nvGrpSpPr>
          <p:grpSpPr>
            <a:xfrm>
              <a:off x="961118" y="1219412"/>
              <a:ext cx="3925653" cy="1501229"/>
              <a:chOff x="289555" y="882345"/>
              <a:chExt cx="8424936" cy="3528392"/>
            </a:xfrm>
          </p:grpSpPr>
          <p:sp>
            <p:nvSpPr>
              <p:cNvPr id="69" name="矩形 68"/>
              <p:cNvSpPr/>
              <p:nvPr/>
            </p:nvSpPr>
            <p:spPr>
              <a:xfrm>
                <a:off x="289555" y="882345"/>
                <a:ext cx="8424936" cy="3528392"/>
              </a:xfrm>
              <a:prstGeom prst="rect">
                <a:avLst/>
              </a:prstGeom>
              <a:gradFill>
                <a:gsLst>
                  <a:gs pos="67000">
                    <a:srgbClr val="B7732F"/>
                  </a:gs>
                  <a:gs pos="0">
                    <a:srgbClr val="CC8238"/>
                  </a:gs>
                </a:gsLst>
                <a:lin ang="5400000" scaled="0"/>
              </a:gradFill>
              <a:ln w="28575" cap="flat" cmpd="sng" algn="ctr">
                <a:noFill/>
                <a:prstDash val="solid"/>
              </a:ln>
              <a:effectLst>
                <a:outerShdw blurRad="44450" dist="27940" dir="5400000" algn="ctr">
                  <a:srgbClr val="7A4D20"/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71450" h="6350"/>
              </a:sp3d>
            </p:spPr>
            <p:txBody>
              <a:bodyPr rtlCol="0" anchor="ctr"/>
              <a:lstStyle/>
              <a:p>
                <a:pPr algn="ctr">
                  <a:lnSpc>
                    <a:spcPct val="150000"/>
                  </a:lnSpc>
                  <a:defRPr/>
                </a:pPr>
                <a:endParaRPr lang="zh-CN" altLang="en-US" sz="2800" kern="0">
                  <a:solidFill>
                    <a:sysClr val="window" lastClr="FFFFFF"/>
                  </a:solidFill>
                  <a:latin typeface="SimSun-ExtB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0" name="矩形 69"/>
              <p:cNvSpPr/>
              <p:nvPr/>
            </p:nvSpPr>
            <p:spPr>
              <a:xfrm>
                <a:off x="474312" y="1130950"/>
                <a:ext cx="8055421" cy="3127438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>
                <a:outerShdw blurRad="50800" dist="254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algn="ctr">
                  <a:lnSpc>
                    <a:spcPct val="150000"/>
                  </a:lnSpc>
                  <a:defRPr/>
                </a:pPr>
                <a:endParaRPr lang="zh-CN" altLang="en-US" sz="2800" kern="0">
                  <a:solidFill>
                    <a:sysClr val="window" lastClr="FFFFFF"/>
                  </a:solidFill>
                  <a:latin typeface="SimSun-ExtB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1" name="矩形 70"/>
              <p:cNvSpPr/>
              <p:nvPr/>
            </p:nvSpPr>
            <p:spPr>
              <a:xfrm>
                <a:off x="417936" y="1025822"/>
                <a:ext cx="8168171" cy="315861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>
                <a:outerShdw blurRad="50800" dist="254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algn="ctr">
                  <a:lnSpc>
                    <a:spcPct val="150000"/>
                  </a:lnSpc>
                  <a:defRPr/>
                </a:pPr>
                <a:endParaRPr lang="zh-CN" altLang="en-US" sz="2800" kern="0">
                  <a:solidFill>
                    <a:sysClr val="window" lastClr="FFFFFF"/>
                  </a:solidFill>
                  <a:latin typeface="SimSun-ExtB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68" name="矩形 67"/>
            <p:cNvSpPr/>
            <p:nvPr/>
          </p:nvSpPr>
          <p:spPr>
            <a:xfrm>
              <a:off x="1131394" y="1254733"/>
              <a:ext cx="3708689" cy="4171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dirty="0">
                  <a:solidFill>
                    <a:srgbClr val="FFFFFF"/>
                  </a:solidFill>
                  <a:latin typeface="SimSun-ExtB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.</a:t>
              </a:r>
              <a:endParaRPr lang="en-US" altLang="zh-CN" sz="2800" dirty="0">
                <a:solidFill>
                  <a:srgbClr val="FFFFFF"/>
                </a:solidFill>
                <a:latin typeface="SimSun-ExtB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4" name="Rectangle 6"/>
          <p:cNvSpPr>
            <a:spLocks noChangeArrowheads="1"/>
          </p:cNvSpPr>
          <p:nvPr/>
        </p:nvSpPr>
        <p:spPr bwMode="auto">
          <a:xfrm>
            <a:off x="5449452" y="2770714"/>
            <a:ext cx="2622353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 anchor="ctr"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just" latinLnBrk="1"/>
            <a:r>
              <a:rPr lang="en-US" altLang="zh-CN" sz="2100" dirty="0">
                <a:solidFill>
                  <a:srgbClr val="E04236"/>
                </a:solidFill>
                <a:latin typeface="+mn-ea"/>
                <a:ea typeface="+mn-ea"/>
                <a:cs typeface="Times New Roman" panose="02020603050405020304" pitchFamily="18" charset="0"/>
              </a:rPr>
              <a:t>200÷40=5</a:t>
            </a:r>
            <a:r>
              <a:rPr lang="zh-CN" altLang="en-US" sz="2100" dirty="0">
                <a:solidFill>
                  <a:srgbClr val="E04236"/>
                </a:solidFill>
                <a:latin typeface="+mn-ea"/>
                <a:ea typeface="+mn-ea"/>
                <a:cs typeface="Times New Roman" panose="02020603050405020304" pitchFamily="18" charset="0"/>
              </a:rPr>
              <a:t>（小时）</a:t>
            </a:r>
            <a:endParaRPr lang="zh-CN" altLang="en-US" sz="2100" dirty="0">
              <a:solidFill>
                <a:srgbClr val="E04236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75" name="矩形 74"/>
          <p:cNvSpPr>
            <a:spLocks noChangeArrowheads="1"/>
          </p:cNvSpPr>
          <p:nvPr/>
        </p:nvSpPr>
        <p:spPr bwMode="auto">
          <a:xfrm>
            <a:off x="5150816" y="3349625"/>
            <a:ext cx="2912096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zh-CN" altLang="en-US" sz="2100" dirty="0">
                <a:solidFill>
                  <a:srgbClr val="E04236"/>
                </a:solidFill>
                <a:latin typeface="+mn-ea"/>
                <a:ea typeface="+mn-ea"/>
                <a:cs typeface="Times New Roman" panose="02020603050405020304" pitchFamily="18" charset="0"/>
              </a:rPr>
              <a:t>答：</a:t>
            </a:r>
            <a:r>
              <a:rPr lang="en-US" altLang="zh-CN" sz="2100" dirty="0">
                <a:solidFill>
                  <a:srgbClr val="E04236"/>
                </a:solidFill>
                <a:latin typeface="+mn-ea"/>
                <a:ea typeface="+mn-ea"/>
                <a:cs typeface="Times New Roman" panose="02020603050405020304" pitchFamily="18" charset="0"/>
              </a:rPr>
              <a:t>5</a:t>
            </a:r>
            <a:r>
              <a:rPr lang="zh-CN" altLang="en-US" sz="2100" dirty="0">
                <a:solidFill>
                  <a:srgbClr val="E04236"/>
                </a:solidFill>
                <a:latin typeface="+mn-ea"/>
                <a:ea typeface="+mn-ea"/>
                <a:cs typeface="Times New Roman" panose="02020603050405020304" pitchFamily="18" charset="0"/>
              </a:rPr>
              <a:t>小时后到达</a:t>
            </a:r>
            <a:r>
              <a:rPr lang="en-US" altLang="zh-CN" sz="2100" dirty="0">
                <a:solidFill>
                  <a:srgbClr val="E04236"/>
                </a:solidFill>
                <a:latin typeface="+mn-ea"/>
                <a:ea typeface="+mn-ea"/>
                <a:cs typeface="Times New Roman" panose="02020603050405020304" pitchFamily="18" charset="0"/>
              </a:rPr>
              <a:t>B</a:t>
            </a:r>
            <a:r>
              <a:rPr lang="zh-CN" altLang="en-US" sz="2100" dirty="0">
                <a:solidFill>
                  <a:srgbClr val="E04236"/>
                </a:solidFill>
                <a:latin typeface="+mn-ea"/>
                <a:ea typeface="+mn-ea"/>
                <a:cs typeface="Times New Roman" panose="02020603050405020304" pitchFamily="18" charset="0"/>
              </a:rPr>
              <a:t>市。</a:t>
            </a:r>
            <a:endParaRPr lang="zh-CN" altLang="en-US" sz="2100" dirty="0">
              <a:solidFill>
                <a:srgbClr val="E04236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76" name="矩形 75"/>
          <p:cNvSpPr>
            <a:spLocks noChangeArrowheads="1"/>
          </p:cNvSpPr>
          <p:nvPr/>
        </p:nvSpPr>
        <p:spPr bwMode="auto">
          <a:xfrm>
            <a:off x="4873165" y="1999665"/>
            <a:ext cx="1215718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zh-CN" altLang="en-US" sz="2100" dirty="0">
                <a:solidFill>
                  <a:srgbClr val="00B0F0"/>
                </a:solidFill>
                <a:latin typeface="+mn-ea"/>
                <a:ea typeface="+mn-ea"/>
                <a:cs typeface="Times New Roman" panose="02020603050405020304" pitchFamily="18" charset="0"/>
              </a:rPr>
              <a:t>规范解答</a:t>
            </a:r>
            <a:endParaRPr lang="zh-CN" altLang="en-US" sz="2100" dirty="0">
              <a:solidFill>
                <a:srgbClr val="00B0F0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9" dur="1" fill="hold"/>
                                        <p:tgtEl>
                                          <p:spTgt spid="7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  <p:bldP spid="75" grpId="0"/>
      <p:bldP spid="7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标注 2"/>
          <p:cNvSpPr/>
          <p:nvPr/>
        </p:nvSpPr>
        <p:spPr>
          <a:xfrm>
            <a:off x="1239441" y="572691"/>
            <a:ext cx="6952059" cy="585788"/>
          </a:xfrm>
          <a:prstGeom prst="wedgeRoundRectCallout">
            <a:avLst>
              <a:gd name="adj1" fmla="val -53398"/>
              <a:gd name="adj2" fmla="val 26961"/>
              <a:gd name="adj3" fmla="val 16667"/>
            </a:avLst>
          </a:prstGeom>
          <a:solidFill>
            <a:srgbClr val="FEF6F0"/>
          </a:solidFill>
          <a:ln w="19050">
            <a:solidFill>
              <a:srgbClr val="C1581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>
              <a:defRPr/>
            </a:pPr>
            <a:r>
              <a:rPr lang="zh-CN" altLang="zh-CN" sz="2100" dirty="0">
                <a:solidFill>
                  <a:srgbClr val="E04236"/>
                </a:solidFill>
                <a:latin typeface="+mn-ea"/>
                <a:cs typeface="Times New Roman" panose="02020603050405020304" pitchFamily="18" charset="0"/>
              </a:rPr>
              <a:t>根据方向和距离的描述，怎样在平面图上确定点的位置</a:t>
            </a:r>
            <a:r>
              <a:rPr lang="zh-CN" altLang="zh-CN" sz="2100" dirty="0">
                <a:solidFill>
                  <a:srgbClr val="E04236"/>
                </a:solidFill>
                <a:latin typeface="+mn-ea"/>
                <a:cs typeface="Times New Roman" panose="02020603050405020304" pitchFamily="18" charset="0"/>
              </a:rPr>
              <a:t>？</a:t>
            </a:r>
            <a:endParaRPr lang="zh-CN" altLang="zh-CN" sz="2100" dirty="0">
              <a:solidFill>
                <a:srgbClr val="E04236"/>
              </a:solidFill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31094" y="2063992"/>
            <a:ext cx="5726906" cy="152349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100" kern="100" dirty="0">
                <a:latin typeface="+mn-ea"/>
                <a:cs typeface="Times New Roman" panose="02020603050405020304" pitchFamily="18" charset="0"/>
              </a:rPr>
              <a:t>在平面图上确定点的位置</a:t>
            </a:r>
            <a:r>
              <a:rPr lang="en-US" altLang="zh-CN" sz="2100" kern="100" dirty="0">
                <a:latin typeface="+mn-ea"/>
                <a:cs typeface="Times New Roman" panose="02020603050405020304" pitchFamily="18" charset="0"/>
              </a:rPr>
              <a:t>:</a:t>
            </a:r>
            <a:r>
              <a:rPr lang="zh-CN" altLang="zh-CN" sz="2100" kern="100" dirty="0">
                <a:solidFill>
                  <a:srgbClr val="E04236"/>
                </a:solidFill>
                <a:latin typeface="+mn-ea"/>
                <a:cs typeface="Times New Roman" panose="02020603050405020304" pitchFamily="18" charset="0"/>
              </a:rPr>
              <a:t>先确定</a:t>
            </a:r>
            <a:r>
              <a:rPr lang="zh-CN" altLang="zh-CN" sz="2100" kern="100" dirty="0">
                <a:solidFill>
                  <a:srgbClr val="E04236"/>
                </a:solidFill>
                <a:latin typeface="+mn-ea"/>
                <a:cs typeface="Times New Roman" panose="02020603050405020304" pitchFamily="18" charset="0"/>
              </a:rPr>
              <a:t>方向</a:t>
            </a:r>
            <a:r>
              <a:rPr lang="en-US" altLang="zh-CN" sz="2100" kern="100" dirty="0"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sz="2100" kern="100" dirty="0">
                <a:solidFill>
                  <a:srgbClr val="E04236"/>
                </a:solidFill>
                <a:latin typeface="+mn-ea"/>
                <a:cs typeface="Times New Roman" panose="02020603050405020304" pitchFamily="18" charset="0"/>
              </a:rPr>
              <a:t>再</a:t>
            </a:r>
            <a:r>
              <a:rPr lang="zh-CN" altLang="zh-CN" sz="2100" kern="100" dirty="0">
                <a:latin typeface="+mn-ea"/>
                <a:cs typeface="Times New Roman" panose="02020603050405020304" pitchFamily="18" charset="0"/>
              </a:rPr>
              <a:t>以</a:t>
            </a:r>
            <a:endParaRPr lang="en-US" altLang="zh-CN" sz="2100" kern="100" dirty="0">
              <a:latin typeface="+mn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100" kern="100" dirty="0">
                <a:latin typeface="+mn-ea"/>
                <a:cs typeface="Times New Roman" panose="02020603050405020304" pitchFamily="18" charset="0"/>
              </a:rPr>
              <a:t>选定</a:t>
            </a:r>
            <a:r>
              <a:rPr lang="zh-CN" altLang="zh-CN" sz="2100" kern="100" dirty="0">
                <a:latin typeface="+mn-ea"/>
                <a:cs typeface="Times New Roman" panose="02020603050405020304" pitchFamily="18" charset="0"/>
              </a:rPr>
              <a:t>的单位长度为基准来</a:t>
            </a:r>
            <a:r>
              <a:rPr lang="zh-CN" altLang="zh-CN" sz="2100" kern="100" dirty="0">
                <a:solidFill>
                  <a:srgbClr val="E04236"/>
                </a:solidFill>
                <a:latin typeface="+mn-ea"/>
                <a:cs typeface="Times New Roman" panose="02020603050405020304" pitchFamily="18" charset="0"/>
              </a:rPr>
              <a:t>确定距离</a:t>
            </a:r>
            <a:r>
              <a:rPr lang="en-US" altLang="zh-CN" sz="2100" kern="100" dirty="0"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sz="2100" kern="100" dirty="0">
                <a:solidFill>
                  <a:srgbClr val="E04236"/>
                </a:solidFill>
                <a:latin typeface="+mn-ea"/>
                <a:cs typeface="Times New Roman" panose="02020603050405020304" pitchFamily="18" charset="0"/>
              </a:rPr>
              <a:t>最后画</a:t>
            </a:r>
            <a:endParaRPr lang="en-US" altLang="zh-CN" sz="2100" kern="100" dirty="0">
              <a:solidFill>
                <a:srgbClr val="E04236"/>
              </a:solidFill>
              <a:latin typeface="+mn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100" kern="100" dirty="0">
                <a:solidFill>
                  <a:srgbClr val="E04236"/>
                </a:solidFill>
                <a:latin typeface="+mn-ea"/>
                <a:cs typeface="Times New Roman" panose="02020603050405020304" pitchFamily="18" charset="0"/>
              </a:rPr>
              <a:t>出</a:t>
            </a:r>
            <a:r>
              <a:rPr lang="zh-CN" altLang="en-US" sz="2100" kern="100" dirty="0">
                <a:solidFill>
                  <a:srgbClr val="E04236"/>
                </a:solidFill>
                <a:latin typeface="+mn-ea"/>
                <a:cs typeface="Times New Roman" panose="02020603050405020304" pitchFamily="18" charset="0"/>
              </a:rPr>
              <a:t>点</a:t>
            </a:r>
            <a:r>
              <a:rPr lang="zh-CN" altLang="zh-CN" sz="2100" kern="100" dirty="0">
                <a:latin typeface="+mn-ea"/>
                <a:cs typeface="Times New Roman" panose="02020603050405020304" pitchFamily="18" charset="0"/>
              </a:rPr>
              <a:t>的</a:t>
            </a:r>
            <a:r>
              <a:rPr lang="zh-CN" altLang="zh-CN" sz="2100" kern="100" dirty="0">
                <a:latin typeface="+mn-ea"/>
                <a:cs typeface="Times New Roman" panose="02020603050405020304" pitchFamily="18" charset="0"/>
              </a:rPr>
              <a:t>具体</a:t>
            </a:r>
            <a:r>
              <a:rPr lang="zh-CN" altLang="zh-CN" sz="2100" kern="100" dirty="0">
                <a:solidFill>
                  <a:srgbClr val="E04236"/>
                </a:solidFill>
                <a:latin typeface="+mn-ea"/>
                <a:cs typeface="Times New Roman" panose="02020603050405020304" pitchFamily="18" charset="0"/>
              </a:rPr>
              <a:t>位置</a:t>
            </a:r>
            <a:r>
              <a:rPr lang="en-US" altLang="zh-CN" sz="2100" kern="100" dirty="0"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sz="2100" kern="100" dirty="0">
                <a:solidFill>
                  <a:srgbClr val="E04236"/>
                </a:solidFill>
                <a:latin typeface="+mn-ea"/>
                <a:cs typeface="Times New Roman" panose="02020603050405020304" pitchFamily="18" charset="0"/>
              </a:rPr>
              <a:t>标</a:t>
            </a:r>
            <a:r>
              <a:rPr lang="zh-CN" altLang="zh-CN" sz="2100" kern="100" dirty="0">
                <a:solidFill>
                  <a:srgbClr val="E04236"/>
                </a:solidFill>
                <a:latin typeface="+mn-ea"/>
                <a:cs typeface="Times New Roman" panose="02020603050405020304" pitchFamily="18" charset="0"/>
              </a:rPr>
              <a:t>出</a:t>
            </a:r>
            <a:r>
              <a:rPr lang="zh-CN" altLang="en-US" sz="2100" kern="100" dirty="0">
                <a:latin typeface="+mn-ea"/>
                <a:cs typeface="Times New Roman" panose="02020603050405020304" pitchFamily="18" charset="0"/>
              </a:rPr>
              <a:t>点</a:t>
            </a:r>
            <a:r>
              <a:rPr lang="zh-CN" altLang="zh-CN" sz="2100" kern="100" dirty="0">
                <a:latin typeface="+mn-ea"/>
                <a:cs typeface="Times New Roman" panose="02020603050405020304" pitchFamily="18" charset="0"/>
              </a:rPr>
              <a:t>的</a:t>
            </a:r>
            <a:r>
              <a:rPr lang="zh-CN" altLang="zh-CN" sz="2100" kern="100" dirty="0">
                <a:solidFill>
                  <a:srgbClr val="E04236"/>
                </a:solidFill>
                <a:latin typeface="+mn-ea"/>
                <a:cs typeface="Times New Roman" panose="02020603050405020304" pitchFamily="18" charset="0"/>
              </a:rPr>
              <a:t>名称</a:t>
            </a:r>
            <a:r>
              <a:rPr lang="zh-CN" altLang="en-US" sz="2100" kern="100" dirty="0">
                <a:solidFill>
                  <a:srgbClr val="E04236"/>
                </a:solidFill>
                <a:latin typeface="+mn-ea"/>
                <a:cs typeface="Times New Roman" panose="02020603050405020304" pitchFamily="18" charset="0"/>
              </a:rPr>
              <a:t>和角度</a:t>
            </a:r>
            <a:r>
              <a:rPr lang="zh-CN" altLang="zh-CN" sz="2100" kern="100" dirty="0">
                <a:latin typeface="+mn-ea"/>
                <a:cs typeface="Times New Roman" panose="02020603050405020304" pitchFamily="18" charset="0"/>
              </a:rPr>
              <a:t>。</a:t>
            </a:r>
            <a:endParaRPr lang="zh-CN" altLang="zh-CN" sz="2100" kern="100" dirty="0">
              <a:latin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502407" y="484545"/>
            <a:ext cx="3913187" cy="3947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latinLnBrk="1">
              <a:lnSpc>
                <a:spcPct val="150000"/>
              </a:lnSpc>
            </a:pPr>
            <a:r>
              <a:rPr lang="zh-CN" altLang="en-US" sz="2100" dirty="0">
                <a:latin typeface="+mn-ea"/>
                <a:ea typeface="+mn-ea"/>
                <a:cs typeface="Times New Roman" panose="02020603050405020304" pitchFamily="18" charset="0"/>
              </a:rPr>
              <a:t>在</a:t>
            </a:r>
            <a:r>
              <a:rPr lang="zh-CN" altLang="en-US" sz="2100" dirty="0">
                <a:latin typeface="+mn-ea"/>
                <a:ea typeface="+mn-ea"/>
                <a:cs typeface="Times New Roman" panose="02020603050405020304" pitchFamily="18" charset="0"/>
              </a:rPr>
              <a:t>平面图上标出校园内各建筑物的位置。</a:t>
            </a:r>
            <a:endParaRPr lang="zh-CN" altLang="en-US" sz="2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latinLnBrk="1">
              <a:lnSpc>
                <a:spcPct val="150000"/>
              </a:lnSpc>
            </a:pPr>
            <a:r>
              <a:rPr lang="zh-CN" altLang="en-US" sz="2100" dirty="0">
                <a:latin typeface="+mn-ea"/>
                <a:ea typeface="+mn-ea"/>
                <a:cs typeface="Times New Roman" panose="02020603050405020304" pitchFamily="18" charset="0"/>
              </a:rPr>
              <a:t>  （</a:t>
            </a:r>
            <a:r>
              <a:rPr lang="en-US" altLang="zh-CN" sz="2100" dirty="0">
                <a:latin typeface="+mn-ea"/>
                <a:ea typeface="+mn-ea"/>
                <a:cs typeface="Times New Roman" panose="02020603050405020304" pitchFamily="18" charset="0"/>
              </a:rPr>
              <a:t>1</a:t>
            </a:r>
            <a:r>
              <a:rPr lang="zh-CN" altLang="en-US" sz="2100" dirty="0">
                <a:latin typeface="+mn-ea"/>
                <a:ea typeface="+mn-ea"/>
                <a:cs typeface="Times New Roman" panose="02020603050405020304" pitchFamily="18" charset="0"/>
              </a:rPr>
              <a:t>）教学楼在校门的正北方向</a:t>
            </a:r>
            <a:r>
              <a:rPr lang="en-US" altLang="zh-CN" sz="2100" dirty="0">
                <a:latin typeface="+mn-ea"/>
                <a:ea typeface="+mn-ea"/>
                <a:cs typeface="Times New Roman" panose="02020603050405020304" pitchFamily="18" charset="0"/>
              </a:rPr>
              <a:t>150m</a:t>
            </a:r>
            <a:r>
              <a:rPr lang="zh-CN" altLang="en-US" sz="2100" dirty="0">
                <a:latin typeface="+mn-ea"/>
                <a:ea typeface="+mn-ea"/>
                <a:cs typeface="Times New Roman" panose="02020603050405020304" pitchFamily="18" charset="0"/>
              </a:rPr>
              <a:t>处。</a:t>
            </a:r>
            <a:endParaRPr lang="zh-CN" altLang="en-US" sz="2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latinLnBrk="1">
              <a:lnSpc>
                <a:spcPct val="150000"/>
              </a:lnSpc>
            </a:pPr>
            <a:r>
              <a:rPr lang="zh-CN" altLang="en-US" sz="2100" dirty="0">
                <a:latin typeface="+mn-ea"/>
                <a:ea typeface="+mn-ea"/>
                <a:cs typeface="Times New Roman" panose="02020603050405020304" pitchFamily="18" charset="0"/>
              </a:rPr>
              <a:t>  （</a:t>
            </a:r>
            <a:r>
              <a:rPr lang="en-US" altLang="zh-CN" sz="2100" dirty="0">
                <a:latin typeface="+mn-ea"/>
                <a:ea typeface="+mn-ea"/>
                <a:cs typeface="Times New Roman" panose="02020603050405020304" pitchFamily="18" charset="0"/>
              </a:rPr>
              <a:t>2</a:t>
            </a:r>
            <a:r>
              <a:rPr lang="zh-CN" altLang="en-US" sz="2100" dirty="0">
                <a:latin typeface="+mn-ea"/>
                <a:ea typeface="+mn-ea"/>
                <a:cs typeface="Times New Roman" panose="02020603050405020304" pitchFamily="18" charset="0"/>
              </a:rPr>
              <a:t>）图书馆在校门的北偏东</a:t>
            </a:r>
            <a:r>
              <a:rPr lang="en-US" altLang="zh-CN" sz="2100" dirty="0">
                <a:latin typeface="+mn-ea"/>
                <a:ea typeface="+mn-ea"/>
                <a:cs typeface="Times New Roman" panose="02020603050405020304" pitchFamily="18" charset="0"/>
              </a:rPr>
              <a:t>35°</a:t>
            </a:r>
            <a:r>
              <a:rPr lang="zh-CN" altLang="en-US" sz="2100" dirty="0">
                <a:latin typeface="+mn-ea"/>
                <a:ea typeface="+mn-ea"/>
                <a:cs typeface="Times New Roman" panose="02020603050405020304" pitchFamily="18" charset="0"/>
              </a:rPr>
              <a:t>方向</a:t>
            </a:r>
            <a:r>
              <a:rPr lang="en-US" altLang="zh-CN" sz="2100" dirty="0">
                <a:latin typeface="+mn-ea"/>
                <a:ea typeface="+mn-ea"/>
                <a:cs typeface="Times New Roman" panose="02020603050405020304" pitchFamily="18" charset="0"/>
              </a:rPr>
              <a:t>150m</a:t>
            </a:r>
            <a:r>
              <a:rPr lang="zh-CN" altLang="en-US" sz="2100" dirty="0">
                <a:latin typeface="+mn-ea"/>
                <a:ea typeface="+mn-ea"/>
                <a:cs typeface="Times New Roman" panose="02020603050405020304" pitchFamily="18" charset="0"/>
              </a:rPr>
              <a:t>处。</a:t>
            </a:r>
            <a:endParaRPr lang="zh-CN" altLang="en-US" sz="2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latinLnBrk="1">
              <a:lnSpc>
                <a:spcPct val="150000"/>
              </a:lnSpc>
            </a:pPr>
            <a:r>
              <a:rPr lang="zh-CN" altLang="en-US" sz="2100" dirty="0">
                <a:latin typeface="+mn-ea"/>
                <a:ea typeface="+mn-ea"/>
                <a:cs typeface="Times New Roman" panose="02020603050405020304" pitchFamily="18" charset="0"/>
              </a:rPr>
              <a:t>  （</a:t>
            </a:r>
            <a:r>
              <a:rPr lang="en-US" altLang="zh-CN" sz="2100" dirty="0">
                <a:latin typeface="+mn-ea"/>
                <a:ea typeface="+mn-ea"/>
                <a:cs typeface="Times New Roman" panose="02020603050405020304" pitchFamily="18" charset="0"/>
              </a:rPr>
              <a:t>3</a:t>
            </a:r>
            <a:r>
              <a:rPr lang="zh-CN" altLang="en-US" sz="2100" dirty="0">
                <a:latin typeface="+mn-ea"/>
                <a:ea typeface="+mn-ea"/>
                <a:cs typeface="Times New Roman" panose="02020603050405020304" pitchFamily="18" charset="0"/>
              </a:rPr>
              <a:t>）体育馆在校门的西偏北</a:t>
            </a:r>
            <a:r>
              <a:rPr lang="en-US" altLang="zh-CN" sz="2100" dirty="0">
                <a:latin typeface="+mn-ea"/>
                <a:ea typeface="+mn-ea"/>
                <a:cs typeface="Times New Roman" panose="02020603050405020304" pitchFamily="18" charset="0"/>
              </a:rPr>
              <a:t>40°</a:t>
            </a:r>
            <a:r>
              <a:rPr lang="zh-CN" altLang="en-US" sz="2100" dirty="0">
                <a:latin typeface="+mn-ea"/>
                <a:ea typeface="+mn-ea"/>
                <a:cs typeface="Times New Roman" panose="02020603050405020304" pitchFamily="18" charset="0"/>
              </a:rPr>
              <a:t>方向</a:t>
            </a:r>
            <a:r>
              <a:rPr lang="en-US" altLang="zh-CN" sz="2100" dirty="0">
                <a:latin typeface="+mn-ea"/>
                <a:ea typeface="+mn-ea"/>
                <a:cs typeface="Times New Roman" panose="02020603050405020304" pitchFamily="18" charset="0"/>
              </a:rPr>
              <a:t>200m</a:t>
            </a:r>
            <a:r>
              <a:rPr lang="zh-CN" altLang="en-US" sz="2100" dirty="0">
                <a:latin typeface="+mn-ea"/>
                <a:ea typeface="+mn-ea"/>
                <a:cs typeface="Times New Roman" panose="02020603050405020304" pitchFamily="18" charset="0"/>
              </a:rPr>
              <a:t>处。</a:t>
            </a:r>
            <a:endParaRPr lang="zh-CN" altLang="en-US" sz="21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8" name="Picture 6" descr="2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356811" y="913169"/>
            <a:ext cx="4552950" cy="3598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" name="Group 35"/>
          <p:cNvGrpSpPr/>
          <p:nvPr/>
        </p:nvGrpSpPr>
        <p:grpSpPr bwMode="auto">
          <a:xfrm>
            <a:off x="5768099" y="1664056"/>
            <a:ext cx="1547812" cy="1563688"/>
            <a:chOff x="2369" y="2406"/>
            <a:chExt cx="975" cy="985"/>
          </a:xfrm>
        </p:grpSpPr>
        <p:grpSp>
          <p:nvGrpSpPr>
            <p:cNvPr id="20" name="Group 15"/>
            <p:cNvGrpSpPr/>
            <p:nvPr/>
          </p:nvGrpSpPr>
          <p:grpSpPr bwMode="auto">
            <a:xfrm>
              <a:off x="2841" y="2686"/>
              <a:ext cx="57" cy="705"/>
              <a:chOff x="2841" y="2686"/>
              <a:chExt cx="57" cy="705"/>
            </a:xfrm>
          </p:grpSpPr>
          <p:sp>
            <p:nvSpPr>
              <p:cNvPr id="23" name="Line 9"/>
              <p:cNvSpPr>
                <a:spLocks noChangeShapeType="1"/>
              </p:cNvSpPr>
              <p:nvPr/>
            </p:nvSpPr>
            <p:spPr bwMode="auto">
              <a:xfrm>
                <a:off x="2847" y="3158"/>
                <a:ext cx="45" cy="0"/>
              </a:xfrm>
              <a:prstGeom prst="line">
                <a:avLst/>
              </a:prstGeom>
              <a:noFill/>
              <a:ln w="1905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>
                  <a:solidFill>
                    <a:srgbClr val="E04236"/>
                  </a:solidFill>
                </a:endParaRPr>
              </a:p>
            </p:txBody>
          </p:sp>
          <p:sp>
            <p:nvSpPr>
              <p:cNvPr id="25" name="Line 10"/>
              <p:cNvSpPr>
                <a:spLocks noChangeShapeType="1"/>
              </p:cNvSpPr>
              <p:nvPr/>
            </p:nvSpPr>
            <p:spPr bwMode="auto">
              <a:xfrm rot="5400000">
                <a:off x="2739" y="3051"/>
                <a:ext cx="227" cy="0"/>
              </a:xfrm>
              <a:prstGeom prst="line">
                <a:avLst/>
              </a:prstGeom>
              <a:noFill/>
              <a:ln w="1905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>
                  <a:solidFill>
                    <a:srgbClr val="E04236"/>
                  </a:solidFill>
                </a:endParaRPr>
              </a:p>
            </p:txBody>
          </p:sp>
          <p:sp>
            <p:nvSpPr>
              <p:cNvPr id="26" name="Line 11"/>
              <p:cNvSpPr>
                <a:spLocks noChangeShapeType="1"/>
              </p:cNvSpPr>
              <p:nvPr/>
            </p:nvSpPr>
            <p:spPr bwMode="auto">
              <a:xfrm>
                <a:off x="2853" y="2931"/>
                <a:ext cx="45" cy="0"/>
              </a:xfrm>
              <a:prstGeom prst="line">
                <a:avLst/>
              </a:prstGeom>
              <a:noFill/>
              <a:ln w="1905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>
                  <a:solidFill>
                    <a:srgbClr val="E04236"/>
                  </a:solidFill>
                </a:endParaRPr>
              </a:p>
            </p:txBody>
          </p:sp>
          <p:grpSp>
            <p:nvGrpSpPr>
              <p:cNvPr id="27" name="Group 14"/>
              <p:cNvGrpSpPr/>
              <p:nvPr/>
            </p:nvGrpSpPr>
            <p:grpSpPr bwMode="auto">
              <a:xfrm>
                <a:off x="2841" y="2686"/>
                <a:ext cx="23" cy="705"/>
                <a:chOff x="2841" y="2686"/>
                <a:chExt cx="23" cy="705"/>
              </a:xfrm>
            </p:grpSpPr>
            <p:sp>
              <p:nvSpPr>
                <p:cNvPr id="28" name="Line 8"/>
                <p:cNvSpPr>
                  <a:spLocks noChangeShapeType="1"/>
                </p:cNvSpPr>
                <p:nvPr/>
              </p:nvSpPr>
              <p:spPr bwMode="auto">
                <a:xfrm rot="5400000">
                  <a:off x="2739" y="3278"/>
                  <a:ext cx="227" cy="0"/>
                </a:xfrm>
                <a:prstGeom prst="line">
                  <a:avLst/>
                </a:prstGeom>
                <a:noFill/>
                <a:ln w="19050">
                  <a:solidFill>
                    <a:srgbClr val="FF0000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>
                    <a:solidFill>
                      <a:srgbClr val="E04236"/>
                    </a:solidFill>
                  </a:endParaRPr>
                </a:p>
              </p:txBody>
            </p:sp>
            <p:sp>
              <p:nvSpPr>
                <p:cNvPr id="29" name="Line 12"/>
                <p:cNvSpPr>
                  <a:spLocks noChangeShapeType="1"/>
                </p:cNvSpPr>
                <p:nvPr/>
              </p:nvSpPr>
              <p:spPr bwMode="auto">
                <a:xfrm rot="5400000">
                  <a:off x="2739" y="2824"/>
                  <a:ext cx="227" cy="0"/>
                </a:xfrm>
                <a:prstGeom prst="line">
                  <a:avLst/>
                </a:prstGeom>
                <a:noFill/>
                <a:ln w="19050">
                  <a:solidFill>
                    <a:srgbClr val="FF0000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>
                    <a:solidFill>
                      <a:srgbClr val="E04236"/>
                    </a:solidFill>
                  </a:endParaRPr>
                </a:p>
              </p:txBody>
            </p:sp>
            <p:sp>
              <p:nvSpPr>
                <p:cNvPr id="30" name="Oval 13"/>
                <p:cNvSpPr>
                  <a:spLocks noChangeArrowheads="1"/>
                </p:cNvSpPr>
                <p:nvPr/>
              </p:nvSpPr>
              <p:spPr bwMode="auto">
                <a:xfrm>
                  <a:off x="2841" y="2686"/>
                  <a:ext cx="23" cy="23"/>
                </a:xfrm>
                <a:prstGeom prst="ellipse">
                  <a:avLst/>
                </a:prstGeom>
                <a:solidFill>
                  <a:srgbClr val="FF0000"/>
                </a:solidFill>
                <a:ln w="9525" algn="ctr">
                  <a:solidFill>
                    <a:srgbClr val="FF0000"/>
                  </a:solidFill>
                  <a:rou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9pPr>
                </a:lstStyle>
                <a:p>
                  <a:pPr eaLnBrk="1" latinLnBrk="1" hangingPunct="1"/>
                  <a:endParaRPr lang="zh-CN" altLang="en-US" sz="1800" b="1">
                    <a:solidFill>
                      <a:srgbClr val="E04236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21" name="Text Box 16"/>
            <p:cNvSpPr txBox="1">
              <a:spLocks noChangeArrowheads="1"/>
            </p:cNvSpPr>
            <p:nvPr/>
          </p:nvSpPr>
          <p:spPr bwMode="auto">
            <a:xfrm>
              <a:off x="2509" y="2406"/>
              <a:ext cx="835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9pPr>
            </a:lstStyle>
            <a:p>
              <a:pPr eaLnBrk="1" latinLnBrk="1" hangingPunct="1">
                <a:spcBef>
                  <a:spcPct val="50000"/>
                </a:spcBef>
              </a:pPr>
              <a:r>
                <a:rPr lang="zh-CN" altLang="en-US" sz="2400" b="1">
                  <a:solidFill>
                    <a:srgbClr val="E04236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教学楼</a:t>
              </a:r>
              <a:endParaRPr lang="zh-CN" altLang="en-US" sz="2400" b="1">
                <a:solidFill>
                  <a:srgbClr val="E04236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2" name="Rectangle 17"/>
            <p:cNvSpPr>
              <a:spLocks noChangeArrowheads="1"/>
            </p:cNvSpPr>
            <p:nvPr/>
          </p:nvSpPr>
          <p:spPr bwMode="auto">
            <a:xfrm>
              <a:off x="2369" y="2763"/>
              <a:ext cx="493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9pPr>
            </a:lstStyle>
            <a:p>
              <a:pPr eaLnBrk="1" latinLnBrk="1" hangingPunct="1"/>
              <a:r>
                <a:rPr lang="en-US" altLang="zh-CN" sz="2000" b="1">
                  <a:solidFill>
                    <a:srgbClr val="E04236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150m</a:t>
              </a:r>
              <a:endParaRPr lang="zh-CN" altLang="en-US" sz="2000" b="1">
                <a:solidFill>
                  <a:srgbClr val="E04236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1" name="Group 41"/>
          <p:cNvGrpSpPr/>
          <p:nvPr/>
        </p:nvGrpSpPr>
        <p:grpSpPr bwMode="auto">
          <a:xfrm>
            <a:off x="6453899" y="1946632"/>
            <a:ext cx="2127250" cy="1271588"/>
            <a:chOff x="2801" y="2584"/>
            <a:chExt cx="1340" cy="801"/>
          </a:xfrm>
        </p:grpSpPr>
        <p:grpSp>
          <p:nvGrpSpPr>
            <p:cNvPr id="32" name="Group 40"/>
            <p:cNvGrpSpPr/>
            <p:nvPr/>
          </p:nvGrpSpPr>
          <p:grpSpPr bwMode="auto">
            <a:xfrm>
              <a:off x="2801" y="2584"/>
              <a:ext cx="1340" cy="801"/>
              <a:chOff x="2801" y="2584"/>
              <a:chExt cx="1340" cy="801"/>
            </a:xfrm>
          </p:grpSpPr>
          <p:sp>
            <p:nvSpPr>
              <p:cNvPr id="34" name="Line 31"/>
              <p:cNvSpPr>
                <a:spLocks noChangeShapeType="1"/>
              </p:cNvSpPr>
              <p:nvPr/>
            </p:nvSpPr>
            <p:spPr bwMode="auto">
              <a:xfrm rot="7500000">
                <a:off x="3068" y="2906"/>
                <a:ext cx="227" cy="0"/>
              </a:xfrm>
              <a:prstGeom prst="line">
                <a:avLst/>
              </a:prstGeom>
              <a:noFill/>
              <a:ln w="1905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grpSp>
            <p:nvGrpSpPr>
              <p:cNvPr id="35" name="Group 39"/>
              <p:cNvGrpSpPr/>
              <p:nvPr/>
            </p:nvGrpSpPr>
            <p:grpSpPr bwMode="auto">
              <a:xfrm>
                <a:off x="2801" y="2584"/>
                <a:ext cx="1340" cy="801"/>
                <a:chOff x="2801" y="2584"/>
                <a:chExt cx="1340" cy="801"/>
              </a:xfrm>
            </p:grpSpPr>
            <p:grpSp>
              <p:nvGrpSpPr>
                <p:cNvPr id="36" name="Group 38"/>
                <p:cNvGrpSpPr/>
                <p:nvPr/>
              </p:nvGrpSpPr>
              <p:grpSpPr bwMode="auto">
                <a:xfrm>
                  <a:off x="2801" y="2584"/>
                  <a:ext cx="1340" cy="580"/>
                  <a:chOff x="2801" y="2584"/>
                  <a:chExt cx="1340" cy="580"/>
                </a:xfrm>
              </p:grpSpPr>
              <p:sp>
                <p:nvSpPr>
                  <p:cNvPr id="43" name="Text Box 3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243" y="2584"/>
                    <a:ext cx="898" cy="291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9pPr>
                  </a:lstStyle>
                  <a:p>
                    <a:pPr eaLnBrk="1" latinLnBrk="1" hangingPunct="1">
                      <a:spcBef>
                        <a:spcPct val="50000"/>
                      </a:spcBef>
                    </a:pPr>
                    <a:r>
                      <a:rPr lang="zh-CN" altLang="en-US" sz="2400" b="1" dirty="0">
                        <a:solidFill>
                          <a:srgbClr val="E04236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a:t>图书馆</a:t>
                    </a:r>
                    <a:endParaRPr lang="zh-CN" altLang="en-US" sz="2400" b="1" dirty="0">
                      <a:solidFill>
                        <a:srgbClr val="E04236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4" name="Text Box 3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801" y="2931"/>
                    <a:ext cx="499" cy="233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9pPr>
                  </a:lstStyle>
                  <a:p>
                    <a:pPr eaLnBrk="1" latinLnBrk="1" hangingPunct="1">
                      <a:spcBef>
                        <a:spcPct val="50000"/>
                      </a:spcBef>
                    </a:pPr>
                    <a:r>
                      <a:rPr lang="en-US" altLang="zh-CN" sz="1800" b="1" dirty="0">
                        <a:solidFill>
                          <a:srgbClr val="E04236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a:t>35°</a:t>
                    </a:r>
                    <a:endParaRPr lang="en-US" altLang="zh-CN" sz="1800" b="1" dirty="0">
                      <a:solidFill>
                        <a:srgbClr val="E04236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37" name="Group 28"/>
                <p:cNvGrpSpPr/>
                <p:nvPr/>
              </p:nvGrpSpPr>
              <p:grpSpPr bwMode="auto">
                <a:xfrm>
                  <a:off x="2925" y="2976"/>
                  <a:ext cx="230" cy="409"/>
                  <a:chOff x="2925" y="2976"/>
                  <a:chExt cx="230" cy="409"/>
                </a:xfrm>
              </p:grpSpPr>
              <p:sp>
                <p:nvSpPr>
                  <p:cNvPr id="39" name="Line 19"/>
                  <p:cNvSpPr>
                    <a:spLocks noChangeShapeType="1"/>
                  </p:cNvSpPr>
                  <p:nvPr/>
                </p:nvSpPr>
                <p:spPr bwMode="auto">
                  <a:xfrm>
                    <a:off x="2986" y="3177"/>
                    <a:ext cx="39" cy="26"/>
                  </a:xfrm>
                  <a:prstGeom prst="line">
                    <a:avLst/>
                  </a:prstGeom>
                  <a:noFill/>
                  <a:ln w="19050">
                    <a:solidFill>
                      <a:srgbClr val="FF0000"/>
                    </a:solidFill>
                    <a:rou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 sz="1800"/>
                  </a:p>
                </p:txBody>
              </p:sp>
              <p:sp>
                <p:nvSpPr>
                  <p:cNvPr id="40" name="Line 20"/>
                  <p:cNvSpPr>
                    <a:spLocks noChangeShapeType="1"/>
                  </p:cNvSpPr>
                  <p:nvPr/>
                </p:nvSpPr>
                <p:spPr bwMode="auto">
                  <a:xfrm rot="7500000">
                    <a:off x="2811" y="3272"/>
                    <a:ext cx="227" cy="0"/>
                  </a:xfrm>
                  <a:prstGeom prst="line">
                    <a:avLst/>
                  </a:prstGeom>
                  <a:noFill/>
                  <a:ln w="19050">
                    <a:solidFill>
                      <a:srgbClr val="FF0000"/>
                    </a:solidFill>
                    <a:rou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 sz="1800"/>
                  </a:p>
                </p:txBody>
              </p:sp>
              <p:sp>
                <p:nvSpPr>
                  <p:cNvPr id="41" name="Line 26"/>
                  <p:cNvSpPr>
                    <a:spLocks noChangeShapeType="1"/>
                  </p:cNvSpPr>
                  <p:nvPr/>
                </p:nvSpPr>
                <p:spPr bwMode="auto">
                  <a:xfrm>
                    <a:off x="3116" y="2995"/>
                    <a:ext cx="39" cy="26"/>
                  </a:xfrm>
                  <a:prstGeom prst="line">
                    <a:avLst/>
                  </a:prstGeom>
                  <a:noFill/>
                  <a:ln w="19050">
                    <a:solidFill>
                      <a:srgbClr val="FF0000"/>
                    </a:solidFill>
                    <a:rou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 sz="1800"/>
                  </a:p>
                </p:txBody>
              </p:sp>
              <p:sp>
                <p:nvSpPr>
                  <p:cNvPr id="42" name="Line 27"/>
                  <p:cNvSpPr>
                    <a:spLocks noChangeShapeType="1"/>
                  </p:cNvSpPr>
                  <p:nvPr/>
                </p:nvSpPr>
                <p:spPr bwMode="auto">
                  <a:xfrm rot="7500000">
                    <a:off x="2941" y="3090"/>
                    <a:ext cx="227" cy="0"/>
                  </a:xfrm>
                  <a:prstGeom prst="line">
                    <a:avLst/>
                  </a:prstGeom>
                  <a:noFill/>
                  <a:ln w="19050">
                    <a:solidFill>
                      <a:srgbClr val="FF0000"/>
                    </a:solidFill>
                    <a:rou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 sz="1800"/>
                  </a:p>
                </p:txBody>
              </p:sp>
            </p:grpSp>
            <p:sp>
              <p:nvSpPr>
                <p:cNvPr id="38" name="Arc 36"/>
                <p:cNvSpPr/>
                <p:nvPr/>
              </p:nvSpPr>
              <p:spPr bwMode="auto">
                <a:xfrm>
                  <a:off x="2862" y="3204"/>
                  <a:ext cx="91" cy="45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FF0000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0000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 sz="1800" b="1">
                    <a:latin typeface="Times New Roman" panose="02020603050405020304" pitchFamily="18" charset="0"/>
                    <a:ea typeface="楷体" panose="02010609060101010101" pitchFamily="49" charset="-122"/>
                  </a:endParaRPr>
                </a:p>
              </p:txBody>
            </p:sp>
          </p:grpSp>
        </p:grpSp>
        <p:sp>
          <p:nvSpPr>
            <p:cNvPr id="33" name="Oval 25"/>
            <p:cNvSpPr>
              <a:spLocks noChangeArrowheads="1"/>
            </p:cNvSpPr>
            <p:nvPr/>
          </p:nvSpPr>
          <p:spPr bwMode="auto">
            <a:xfrm>
              <a:off x="3243" y="2789"/>
              <a:ext cx="23" cy="23"/>
            </a:xfrm>
            <a:prstGeom prst="ellipse">
              <a:avLst/>
            </a:prstGeom>
            <a:solidFill>
              <a:srgbClr val="FF0000"/>
            </a:solidFill>
            <a:ln w="9525" algn="ctr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9pPr>
            </a:lstStyle>
            <a:p>
              <a:pPr eaLnBrk="1" latinLnBrk="1" hangingPunct="1"/>
              <a:endParaRPr lang="zh-CN" altLang="en-US" sz="1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5" name="Group 70"/>
          <p:cNvGrpSpPr/>
          <p:nvPr/>
        </p:nvGrpSpPr>
        <p:grpSpPr bwMode="auto">
          <a:xfrm>
            <a:off x="4790199" y="1768831"/>
            <a:ext cx="1795462" cy="1343025"/>
            <a:chOff x="1753" y="2472"/>
            <a:chExt cx="1131" cy="846"/>
          </a:xfrm>
        </p:grpSpPr>
        <p:grpSp>
          <p:nvGrpSpPr>
            <p:cNvPr id="46" name="Group 68"/>
            <p:cNvGrpSpPr/>
            <p:nvPr/>
          </p:nvGrpSpPr>
          <p:grpSpPr bwMode="auto">
            <a:xfrm>
              <a:off x="1753" y="2472"/>
              <a:ext cx="1131" cy="846"/>
              <a:chOff x="1753" y="2472"/>
              <a:chExt cx="1131" cy="846"/>
            </a:xfrm>
          </p:grpSpPr>
          <p:grpSp>
            <p:nvGrpSpPr>
              <p:cNvPr id="48" name="Group 65"/>
              <p:cNvGrpSpPr/>
              <p:nvPr/>
            </p:nvGrpSpPr>
            <p:grpSpPr bwMode="auto">
              <a:xfrm>
                <a:off x="2124" y="2771"/>
                <a:ext cx="760" cy="547"/>
                <a:chOff x="2118" y="2759"/>
                <a:chExt cx="760" cy="547"/>
              </a:xfrm>
            </p:grpSpPr>
            <p:sp>
              <p:nvSpPr>
                <p:cNvPr id="50" name="Oval 50"/>
                <p:cNvSpPr>
                  <a:spLocks noChangeArrowheads="1"/>
                </p:cNvSpPr>
                <p:nvPr/>
              </p:nvSpPr>
              <p:spPr bwMode="auto">
                <a:xfrm>
                  <a:off x="2127" y="2759"/>
                  <a:ext cx="23" cy="23"/>
                </a:xfrm>
                <a:prstGeom prst="ellipse">
                  <a:avLst/>
                </a:prstGeom>
                <a:solidFill>
                  <a:srgbClr val="FF0000"/>
                </a:solidFill>
                <a:ln w="9525" algn="ctr">
                  <a:solidFill>
                    <a:srgbClr val="FF0000"/>
                  </a:solidFill>
                  <a:rou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9pPr>
                </a:lstStyle>
                <a:p>
                  <a:pPr eaLnBrk="1" latinLnBrk="1" hangingPunct="1"/>
                  <a:endParaRPr lang="zh-CN" altLang="en-US" sz="1800" b="1">
                    <a:solidFill>
                      <a:srgbClr val="E04236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grpSp>
              <p:nvGrpSpPr>
                <p:cNvPr id="51" name="Group 64"/>
                <p:cNvGrpSpPr/>
                <p:nvPr/>
              </p:nvGrpSpPr>
              <p:grpSpPr bwMode="auto">
                <a:xfrm>
                  <a:off x="2118" y="2857"/>
                  <a:ext cx="760" cy="449"/>
                  <a:chOff x="2118" y="2857"/>
                  <a:chExt cx="760" cy="449"/>
                </a:xfrm>
              </p:grpSpPr>
              <p:grpSp>
                <p:nvGrpSpPr>
                  <p:cNvPr id="52" name="Group 63"/>
                  <p:cNvGrpSpPr/>
                  <p:nvPr/>
                </p:nvGrpSpPr>
                <p:grpSpPr bwMode="auto">
                  <a:xfrm>
                    <a:off x="2296" y="2895"/>
                    <a:ext cx="582" cy="411"/>
                    <a:chOff x="2296" y="2895"/>
                    <a:chExt cx="582" cy="411"/>
                  </a:xfrm>
                </p:grpSpPr>
                <p:grpSp>
                  <p:nvGrpSpPr>
                    <p:cNvPr id="54" name="Group 53"/>
                    <p:cNvGrpSpPr/>
                    <p:nvPr/>
                  </p:nvGrpSpPr>
                  <p:grpSpPr bwMode="auto">
                    <a:xfrm>
                      <a:off x="2651" y="3193"/>
                      <a:ext cx="227" cy="113"/>
                      <a:chOff x="2651" y="3193"/>
                      <a:chExt cx="227" cy="113"/>
                    </a:xfrm>
                  </p:grpSpPr>
                  <p:sp>
                    <p:nvSpPr>
                      <p:cNvPr id="61" name="Line 44"/>
                      <p:cNvSpPr>
                        <a:spLocks noChangeShapeType="1"/>
                      </p:cNvSpPr>
                      <p:nvPr/>
                    </p:nvSpPr>
                    <p:spPr bwMode="auto">
                      <a:xfrm rot="-2824954">
                        <a:off x="2664" y="3215"/>
                        <a:ext cx="45" cy="1"/>
                      </a:xfrm>
                      <a:prstGeom prst="line">
                        <a:avLst/>
                      </a:prstGeom>
                      <a:noFill/>
                      <a:ln w="19050">
                        <a:solidFill>
                          <a:srgbClr val="FF0000"/>
                        </a:solidFill>
                        <a:rou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 sz="1800">
                          <a:solidFill>
                            <a:srgbClr val="E04236"/>
                          </a:solidFill>
                        </a:endParaRPr>
                      </a:p>
                    </p:txBody>
                  </p:sp>
                  <p:sp>
                    <p:nvSpPr>
                      <p:cNvPr id="62" name="Line 45"/>
                      <p:cNvSpPr>
                        <a:spLocks noChangeShapeType="1"/>
                      </p:cNvSpPr>
                      <p:nvPr/>
                    </p:nvSpPr>
                    <p:spPr bwMode="auto">
                      <a:xfrm rot="2400000">
                        <a:off x="2651" y="3306"/>
                        <a:ext cx="227" cy="0"/>
                      </a:xfrm>
                      <a:prstGeom prst="line">
                        <a:avLst/>
                      </a:prstGeom>
                      <a:noFill/>
                      <a:ln w="19050">
                        <a:solidFill>
                          <a:srgbClr val="FF0000"/>
                        </a:solidFill>
                        <a:rou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 sz="1800">
                          <a:solidFill>
                            <a:srgbClr val="E04236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55" name="Group 54"/>
                    <p:cNvGrpSpPr/>
                    <p:nvPr/>
                  </p:nvGrpSpPr>
                  <p:grpSpPr bwMode="auto">
                    <a:xfrm>
                      <a:off x="2472" y="3043"/>
                      <a:ext cx="227" cy="113"/>
                      <a:chOff x="2651" y="3193"/>
                      <a:chExt cx="227" cy="113"/>
                    </a:xfrm>
                  </p:grpSpPr>
                  <p:sp>
                    <p:nvSpPr>
                      <p:cNvPr id="59" name="Line 55"/>
                      <p:cNvSpPr>
                        <a:spLocks noChangeShapeType="1"/>
                      </p:cNvSpPr>
                      <p:nvPr/>
                    </p:nvSpPr>
                    <p:spPr bwMode="auto">
                      <a:xfrm rot="-2824954">
                        <a:off x="2664" y="3215"/>
                        <a:ext cx="45" cy="1"/>
                      </a:xfrm>
                      <a:prstGeom prst="line">
                        <a:avLst/>
                      </a:prstGeom>
                      <a:noFill/>
                      <a:ln w="19050">
                        <a:solidFill>
                          <a:srgbClr val="FF0000"/>
                        </a:solidFill>
                        <a:rou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 sz="1800">
                          <a:solidFill>
                            <a:srgbClr val="E04236"/>
                          </a:solidFill>
                        </a:endParaRPr>
                      </a:p>
                    </p:txBody>
                  </p:sp>
                  <p:sp>
                    <p:nvSpPr>
                      <p:cNvPr id="60" name="Line 56"/>
                      <p:cNvSpPr>
                        <a:spLocks noChangeShapeType="1"/>
                      </p:cNvSpPr>
                      <p:nvPr/>
                    </p:nvSpPr>
                    <p:spPr bwMode="auto">
                      <a:xfrm rot="2400000">
                        <a:off x="2651" y="3306"/>
                        <a:ext cx="227" cy="0"/>
                      </a:xfrm>
                      <a:prstGeom prst="line">
                        <a:avLst/>
                      </a:prstGeom>
                      <a:noFill/>
                      <a:ln w="19050">
                        <a:solidFill>
                          <a:srgbClr val="FF0000"/>
                        </a:solidFill>
                        <a:rou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 sz="1800">
                          <a:solidFill>
                            <a:srgbClr val="E04236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56" name="Group 57"/>
                    <p:cNvGrpSpPr/>
                    <p:nvPr/>
                  </p:nvGrpSpPr>
                  <p:grpSpPr bwMode="auto">
                    <a:xfrm>
                      <a:off x="2296" y="2895"/>
                      <a:ext cx="227" cy="113"/>
                      <a:chOff x="2651" y="3193"/>
                      <a:chExt cx="227" cy="113"/>
                    </a:xfrm>
                  </p:grpSpPr>
                  <p:sp>
                    <p:nvSpPr>
                      <p:cNvPr id="57" name="Line 58"/>
                      <p:cNvSpPr>
                        <a:spLocks noChangeShapeType="1"/>
                      </p:cNvSpPr>
                      <p:nvPr/>
                    </p:nvSpPr>
                    <p:spPr bwMode="auto">
                      <a:xfrm rot="-2824954">
                        <a:off x="2664" y="3215"/>
                        <a:ext cx="45" cy="1"/>
                      </a:xfrm>
                      <a:prstGeom prst="line">
                        <a:avLst/>
                      </a:prstGeom>
                      <a:noFill/>
                      <a:ln w="19050">
                        <a:solidFill>
                          <a:srgbClr val="FF0000"/>
                        </a:solidFill>
                        <a:rou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 sz="1800">
                          <a:solidFill>
                            <a:srgbClr val="E04236"/>
                          </a:solidFill>
                        </a:endParaRPr>
                      </a:p>
                    </p:txBody>
                  </p:sp>
                  <p:sp>
                    <p:nvSpPr>
                      <p:cNvPr id="58" name="Line 59"/>
                      <p:cNvSpPr>
                        <a:spLocks noChangeShapeType="1"/>
                      </p:cNvSpPr>
                      <p:nvPr/>
                    </p:nvSpPr>
                    <p:spPr bwMode="auto">
                      <a:xfrm rot="2400000">
                        <a:off x="2651" y="3306"/>
                        <a:ext cx="227" cy="0"/>
                      </a:xfrm>
                      <a:prstGeom prst="line">
                        <a:avLst/>
                      </a:prstGeom>
                      <a:noFill/>
                      <a:ln w="19050">
                        <a:solidFill>
                          <a:srgbClr val="FF0000"/>
                        </a:solidFill>
                        <a:rou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 sz="1800">
                          <a:solidFill>
                            <a:srgbClr val="E04236"/>
                          </a:solidFill>
                        </a:endParaRPr>
                      </a:p>
                    </p:txBody>
                  </p:sp>
                </p:grpSp>
              </p:grpSp>
              <p:sp>
                <p:nvSpPr>
                  <p:cNvPr id="53" name="Line 62"/>
                  <p:cNvSpPr>
                    <a:spLocks noChangeShapeType="1"/>
                  </p:cNvSpPr>
                  <p:nvPr/>
                </p:nvSpPr>
                <p:spPr bwMode="auto">
                  <a:xfrm rot="2400000">
                    <a:off x="2118" y="2857"/>
                    <a:ext cx="227" cy="0"/>
                  </a:xfrm>
                  <a:prstGeom prst="line">
                    <a:avLst/>
                  </a:prstGeom>
                  <a:noFill/>
                  <a:ln w="19050">
                    <a:solidFill>
                      <a:srgbClr val="FF0000"/>
                    </a:solidFill>
                    <a:rou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 sz="1800">
                      <a:solidFill>
                        <a:srgbClr val="E04236"/>
                      </a:solidFill>
                    </a:endParaRPr>
                  </a:p>
                </p:txBody>
              </p:sp>
            </p:grpSp>
          </p:grpSp>
          <p:sp>
            <p:nvSpPr>
              <p:cNvPr id="49" name="Text Box 67"/>
              <p:cNvSpPr txBox="1">
                <a:spLocks noChangeArrowheads="1"/>
              </p:cNvSpPr>
              <p:nvPr/>
            </p:nvSpPr>
            <p:spPr bwMode="auto">
              <a:xfrm>
                <a:off x="1753" y="2472"/>
                <a:ext cx="816" cy="2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latinLnBrk="1" hangingPunct="1">
                  <a:spcBef>
                    <a:spcPct val="50000"/>
                  </a:spcBef>
                </a:pPr>
                <a:r>
                  <a:rPr lang="zh-CN" altLang="en-US" sz="2400" b="1">
                    <a:solidFill>
                      <a:srgbClr val="E04236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体育馆</a:t>
                </a:r>
                <a:endParaRPr lang="zh-CN" altLang="en-US" sz="2400" b="1">
                  <a:solidFill>
                    <a:srgbClr val="E04236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7" name="Text Box 69"/>
            <p:cNvSpPr txBox="1">
              <a:spLocks noChangeArrowheads="1"/>
            </p:cNvSpPr>
            <p:nvPr/>
          </p:nvSpPr>
          <p:spPr bwMode="auto">
            <a:xfrm>
              <a:off x="2018" y="2985"/>
              <a:ext cx="681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9pPr>
            </a:lstStyle>
            <a:p>
              <a:pPr eaLnBrk="1" latinLnBrk="1" hangingPunct="1">
                <a:spcBef>
                  <a:spcPct val="50000"/>
                </a:spcBef>
              </a:pPr>
              <a:r>
                <a:rPr lang="en-US" altLang="zh-CN" sz="2000" b="1">
                  <a:solidFill>
                    <a:srgbClr val="E04236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200m</a:t>
              </a:r>
              <a:endParaRPr lang="en-US" altLang="zh-CN" sz="2000" b="1">
                <a:solidFill>
                  <a:srgbClr val="E04236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3" name="Group 79"/>
          <p:cNvGrpSpPr/>
          <p:nvPr/>
        </p:nvGrpSpPr>
        <p:grpSpPr bwMode="auto">
          <a:xfrm>
            <a:off x="5831599" y="2907082"/>
            <a:ext cx="927100" cy="369888"/>
            <a:chOff x="2409" y="3189"/>
            <a:chExt cx="584" cy="233"/>
          </a:xfrm>
        </p:grpSpPr>
        <p:sp>
          <p:nvSpPr>
            <p:cNvPr id="64" name="Text Box 78"/>
            <p:cNvSpPr txBox="1">
              <a:spLocks noChangeArrowheads="1"/>
            </p:cNvSpPr>
            <p:nvPr/>
          </p:nvSpPr>
          <p:spPr bwMode="auto">
            <a:xfrm>
              <a:off x="2409" y="3189"/>
              <a:ext cx="584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9pPr>
            </a:lstStyle>
            <a:p>
              <a:pPr eaLnBrk="1" latinLnBrk="1" hangingPunct="1">
                <a:spcBef>
                  <a:spcPct val="50000"/>
                </a:spcBef>
              </a:pPr>
              <a:r>
                <a:rPr lang="en-US" altLang="zh-CN" sz="1800" b="1">
                  <a:solidFill>
                    <a:srgbClr val="E04236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40°</a:t>
              </a:r>
              <a:endParaRPr lang="en-US" altLang="zh-CN" sz="1800" b="1">
                <a:solidFill>
                  <a:srgbClr val="E04236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65" name="Arc 73"/>
            <p:cNvSpPr/>
            <p:nvPr/>
          </p:nvSpPr>
          <p:spPr bwMode="auto">
            <a:xfrm rot="19800000" flipV="1">
              <a:off x="2672" y="3330"/>
              <a:ext cx="90" cy="29"/>
            </a:xfrm>
            <a:custGeom>
              <a:avLst/>
              <a:gdLst>
                <a:gd name="T0" fmla="*/ 0 w 19389"/>
                <a:gd name="T1" fmla="*/ 0 h 21600"/>
                <a:gd name="T2" fmla="*/ 0 w 19389"/>
                <a:gd name="T3" fmla="*/ 0 h 21600"/>
                <a:gd name="T4" fmla="*/ 0 w 19389"/>
                <a:gd name="T5" fmla="*/ 0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9389" h="21600" fill="none" extrusionOk="0">
                  <a:moveTo>
                    <a:pt x="-1" y="0"/>
                  </a:moveTo>
                  <a:cubicBezTo>
                    <a:pt x="8237" y="0"/>
                    <a:pt x="15757" y="4685"/>
                    <a:pt x="19388" y="12079"/>
                  </a:cubicBezTo>
                </a:path>
                <a:path w="19389" h="21600" stroke="0" extrusionOk="0">
                  <a:moveTo>
                    <a:pt x="-1" y="0"/>
                  </a:moveTo>
                  <a:cubicBezTo>
                    <a:pt x="8237" y="0"/>
                    <a:pt x="15757" y="4685"/>
                    <a:pt x="19388" y="12079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905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1800" b="1">
                <a:solidFill>
                  <a:srgbClr val="E04236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sp>
        <p:nvSpPr>
          <p:cNvPr id="66" name="Rectangle 80"/>
          <p:cNvSpPr>
            <a:spLocks noChangeArrowheads="1"/>
          </p:cNvSpPr>
          <p:nvPr/>
        </p:nvSpPr>
        <p:spPr bwMode="auto">
          <a:xfrm>
            <a:off x="6971424" y="2524480"/>
            <a:ext cx="738424" cy="377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en-US" altLang="zh-CN" sz="2000" b="1" dirty="0">
                <a:solidFill>
                  <a:srgbClr val="E04236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150m</a:t>
            </a:r>
            <a:endParaRPr lang="zh-CN" altLang="en-US" sz="2000" b="1" dirty="0">
              <a:solidFill>
                <a:srgbClr val="E04236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7" name="任意多边形 66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1</a:t>
            </a:r>
            <a:endParaRPr lang="zh-CN" altLang="en-US" sz="21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2" descr="E:\梅子花开 2016年秋上\理科\上课课件制作\人六数\人六数导学案\人六数导学案(上)\LL11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915025" y="3200497"/>
            <a:ext cx="2410378" cy="15030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2" name="矩形 1"/>
          <p:cNvSpPr>
            <a:spLocks noChangeArrowheads="1"/>
          </p:cNvSpPr>
          <p:nvPr/>
        </p:nvSpPr>
        <p:spPr bwMode="auto">
          <a:xfrm>
            <a:off x="549298" y="473446"/>
            <a:ext cx="8104187" cy="2977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50000"/>
              </a:lnSpc>
            </a:pPr>
            <a:r>
              <a:rPr lang="zh-CN" altLang="zh-CN" sz="2100" dirty="0">
                <a:latin typeface="+mn-ea"/>
                <a:ea typeface="+mn-ea"/>
                <a:cs typeface="Times New Roman" panose="02020603050405020304" pitchFamily="18" charset="0"/>
              </a:rPr>
              <a:t>选</a:t>
            </a:r>
            <a:r>
              <a:rPr lang="zh-CN" altLang="zh-CN" sz="2100" dirty="0">
                <a:latin typeface="+mn-ea"/>
                <a:ea typeface="+mn-ea"/>
                <a:cs typeface="Times New Roman" panose="02020603050405020304" pitchFamily="18" charset="0"/>
              </a:rPr>
              <a:t>一选。</a:t>
            </a:r>
            <a:endParaRPr lang="en-US" altLang="zh-CN" sz="2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eaLnBrk="1" latinLnBrk="1" hangingPunct="1">
              <a:lnSpc>
                <a:spcPct val="150000"/>
              </a:lnSpc>
            </a:pPr>
            <a:r>
              <a:rPr lang="en-US" altLang="zh-CN" sz="2100" dirty="0">
                <a:latin typeface="+mn-ea"/>
                <a:ea typeface="+mn-ea"/>
                <a:cs typeface="Times New Roman" panose="02020603050405020304" pitchFamily="18" charset="0"/>
              </a:rPr>
              <a:t>(1)</a:t>
            </a:r>
            <a:r>
              <a:rPr lang="zh-CN" altLang="zh-CN" sz="2100" dirty="0">
                <a:latin typeface="+mn-ea"/>
                <a:ea typeface="+mn-ea"/>
                <a:cs typeface="Times New Roman" panose="02020603050405020304" pitchFamily="18" charset="0"/>
              </a:rPr>
              <a:t>北偏西</a:t>
            </a:r>
            <a:r>
              <a:rPr lang="en-US" altLang="zh-CN" sz="2100" dirty="0">
                <a:latin typeface="+mn-ea"/>
                <a:ea typeface="+mn-ea"/>
                <a:cs typeface="Times New Roman" panose="02020603050405020304" pitchFamily="18" charset="0"/>
              </a:rPr>
              <a:t>30</a:t>
            </a:r>
            <a:r>
              <a:rPr lang="zh-CN" altLang="zh-CN" sz="2100" dirty="0">
                <a:latin typeface="+mn-ea"/>
                <a:ea typeface="+mn-ea"/>
                <a:cs typeface="Times New Roman" panose="02020603050405020304" pitchFamily="18" charset="0"/>
              </a:rPr>
              <a:t>°，还可以说成</a:t>
            </a:r>
            <a:r>
              <a:rPr lang="en-US" altLang="zh-CN" sz="2100" dirty="0">
                <a:latin typeface="+mn-ea"/>
                <a:ea typeface="+mn-ea"/>
                <a:cs typeface="Times New Roman" panose="02020603050405020304" pitchFamily="18" charset="0"/>
              </a:rPr>
              <a:t>(       )</a:t>
            </a:r>
            <a:r>
              <a:rPr lang="zh-CN" altLang="zh-CN" sz="2100" dirty="0">
                <a:latin typeface="+mn-ea"/>
                <a:ea typeface="+mn-ea"/>
                <a:cs typeface="Times New Roman" panose="02020603050405020304" pitchFamily="18" charset="0"/>
              </a:rPr>
              <a:t>。</a:t>
            </a:r>
            <a:endParaRPr lang="en-US" altLang="zh-CN" sz="2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eaLnBrk="1" latinLnBrk="1" hangingPunct="1">
              <a:lnSpc>
                <a:spcPct val="150000"/>
              </a:lnSpc>
            </a:pPr>
            <a:r>
              <a:rPr lang="en-US" altLang="zh-CN" sz="2100" dirty="0">
                <a:latin typeface="+mn-ea"/>
                <a:ea typeface="+mn-ea"/>
                <a:cs typeface="Times New Roman" panose="02020603050405020304" pitchFamily="18" charset="0"/>
              </a:rPr>
              <a:t>     A.</a:t>
            </a:r>
            <a:r>
              <a:rPr lang="zh-CN" altLang="zh-CN" sz="2100" dirty="0">
                <a:latin typeface="+mn-ea"/>
                <a:ea typeface="+mn-ea"/>
                <a:cs typeface="Times New Roman" panose="02020603050405020304" pitchFamily="18" charset="0"/>
              </a:rPr>
              <a:t>南偏西</a:t>
            </a:r>
            <a:r>
              <a:rPr lang="en-US" altLang="zh-CN" sz="2100" dirty="0">
                <a:latin typeface="+mn-ea"/>
                <a:ea typeface="+mn-ea"/>
                <a:cs typeface="Times New Roman" panose="02020603050405020304" pitchFamily="18" charset="0"/>
              </a:rPr>
              <a:t>30</a:t>
            </a:r>
            <a:r>
              <a:rPr lang="zh-CN" altLang="zh-CN" sz="2100" dirty="0">
                <a:latin typeface="+mn-ea"/>
                <a:ea typeface="+mn-ea"/>
                <a:cs typeface="Times New Roman" panose="02020603050405020304" pitchFamily="18" charset="0"/>
              </a:rPr>
              <a:t>°</a:t>
            </a:r>
            <a:r>
              <a:rPr lang="en-US" altLang="zh-CN" sz="2100" dirty="0">
                <a:latin typeface="+mn-ea"/>
                <a:ea typeface="+mn-ea"/>
                <a:cs typeface="Times New Roman" panose="02020603050405020304" pitchFamily="18" charset="0"/>
              </a:rPr>
              <a:t>     B.</a:t>
            </a:r>
            <a:r>
              <a:rPr lang="zh-CN" altLang="zh-CN" sz="2100" dirty="0">
                <a:latin typeface="+mn-ea"/>
                <a:ea typeface="+mn-ea"/>
                <a:cs typeface="Times New Roman" panose="02020603050405020304" pitchFamily="18" charset="0"/>
              </a:rPr>
              <a:t>西偏北</a:t>
            </a:r>
            <a:r>
              <a:rPr lang="en-US" altLang="zh-CN" sz="2100" dirty="0">
                <a:latin typeface="+mn-ea"/>
                <a:ea typeface="+mn-ea"/>
                <a:cs typeface="Times New Roman" panose="02020603050405020304" pitchFamily="18" charset="0"/>
              </a:rPr>
              <a:t>30</a:t>
            </a:r>
            <a:r>
              <a:rPr lang="zh-CN" altLang="zh-CN" sz="2100" dirty="0">
                <a:latin typeface="+mn-ea"/>
                <a:ea typeface="+mn-ea"/>
                <a:cs typeface="Times New Roman" panose="02020603050405020304" pitchFamily="18" charset="0"/>
              </a:rPr>
              <a:t>°</a:t>
            </a:r>
            <a:r>
              <a:rPr lang="en-US" altLang="zh-CN" sz="2100" dirty="0">
                <a:latin typeface="+mn-ea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zh-CN" sz="2100" dirty="0">
                <a:latin typeface="+mn-ea"/>
                <a:ea typeface="+mn-ea"/>
                <a:cs typeface="Times New Roman" panose="02020603050405020304" pitchFamily="18" charset="0"/>
              </a:rPr>
              <a:t>    C</a:t>
            </a:r>
            <a:r>
              <a:rPr lang="en-US" altLang="zh-CN" sz="2100" dirty="0">
                <a:latin typeface="+mn-ea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zh-CN" sz="2100" dirty="0">
                <a:latin typeface="+mn-ea"/>
                <a:ea typeface="+mn-ea"/>
                <a:cs typeface="Times New Roman" panose="02020603050405020304" pitchFamily="18" charset="0"/>
              </a:rPr>
              <a:t>西偏北</a:t>
            </a:r>
            <a:r>
              <a:rPr lang="en-US" altLang="zh-CN" sz="2100" dirty="0">
                <a:latin typeface="+mn-ea"/>
                <a:ea typeface="+mn-ea"/>
                <a:cs typeface="Times New Roman" panose="02020603050405020304" pitchFamily="18" charset="0"/>
              </a:rPr>
              <a:t>60</a:t>
            </a:r>
            <a:r>
              <a:rPr lang="zh-CN" altLang="zh-CN" sz="2100" dirty="0">
                <a:latin typeface="+mn-ea"/>
                <a:ea typeface="+mn-ea"/>
                <a:cs typeface="Times New Roman" panose="02020603050405020304" pitchFamily="18" charset="0"/>
              </a:rPr>
              <a:t>°</a:t>
            </a:r>
            <a:endParaRPr lang="en-US" altLang="zh-CN" sz="2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eaLnBrk="1" latinLnBrk="1" hangingPunct="1">
              <a:lnSpc>
                <a:spcPct val="150000"/>
              </a:lnSpc>
            </a:pPr>
            <a:r>
              <a:rPr lang="en-US" altLang="zh-CN" sz="2100" dirty="0">
                <a:latin typeface="+mn-ea"/>
                <a:ea typeface="+mn-ea"/>
                <a:cs typeface="Times New Roman" panose="02020603050405020304" pitchFamily="18" charset="0"/>
              </a:rPr>
              <a:t>(2)</a:t>
            </a:r>
            <a:r>
              <a:rPr lang="zh-CN" altLang="zh-CN" sz="2100" dirty="0">
                <a:latin typeface="+mn-ea"/>
                <a:ea typeface="+mn-ea"/>
                <a:cs typeface="Times New Roman" panose="02020603050405020304" pitchFamily="18" charset="0"/>
              </a:rPr>
              <a:t>小强看小林在</a:t>
            </a:r>
            <a:r>
              <a:rPr lang="en-US" altLang="zh-CN" sz="2100" dirty="0">
                <a:latin typeface="+mn-ea"/>
                <a:ea typeface="+mn-ea"/>
                <a:cs typeface="Times New Roman" panose="02020603050405020304" pitchFamily="18" charset="0"/>
              </a:rPr>
              <a:t>(       )</a:t>
            </a:r>
            <a:r>
              <a:rPr lang="zh-CN" altLang="zh-CN" sz="2100" dirty="0">
                <a:latin typeface="+mn-ea"/>
                <a:ea typeface="+mn-ea"/>
                <a:cs typeface="Times New Roman" panose="02020603050405020304" pitchFamily="18" charset="0"/>
              </a:rPr>
              <a:t>，小林看小强在</a:t>
            </a:r>
            <a:r>
              <a:rPr lang="en-US" altLang="zh-CN" sz="2100" dirty="0">
                <a:latin typeface="+mn-ea"/>
                <a:ea typeface="+mn-ea"/>
                <a:cs typeface="Times New Roman" panose="02020603050405020304" pitchFamily="18" charset="0"/>
              </a:rPr>
              <a:t>(       )</a:t>
            </a:r>
            <a:r>
              <a:rPr lang="zh-CN" altLang="zh-CN" sz="2100" dirty="0">
                <a:latin typeface="+mn-ea"/>
                <a:ea typeface="+mn-ea"/>
                <a:cs typeface="Times New Roman" panose="02020603050405020304" pitchFamily="18" charset="0"/>
              </a:rPr>
              <a:t>。</a:t>
            </a:r>
            <a:endParaRPr lang="en-US" altLang="zh-CN" sz="2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eaLnBrk="1" latinLnBrk="1" hangingPunct="1">
              <a:lnSpc>
                <a:spcPct val="150000"/>
              </a:lnSpc>
            </a:pPr>
            <a:r>
              <a:rPr lang="en-US" altLang="zh-CN" sz="2100" dirty="0">
                <a:latin typeface="+mn-ea"/>
                <a:ea typeface="+mn-ea"/>
                <a:cs typeface="Times New Roman" panose="02020603050405020304" pitchFamily="18" charset="0"/>
              </a:rPr>
              <a:t>      A.</a:t>
            </a:r>
            <a:r>
              <a:rPr lang="zh-CN" altLang="zh-CN" sz="2100" dirty="0">
                <a:latin typeface="+mn-ea"/>
                <a:ea typeface="+mn-ea"/>
                <a:cs typeface="Times New Roman" panose="02020603050405020304" pitchFamily="18" charset="0"/>
              </a:rPr>
              <a:t>北偏东</a:t>
            </a:r>
            <a:r>
              <a:rPr lang="en-US" altLang="zh-CN" sz="2100" dirty="0">
                <a:latin typeface="+mn-ea"/>
                <a:ea typeface="+mn-ea"/>
                <a:cs typeface="Times New Roman" panose="02020603050405020304" pitchFamily="18" charset="0"/>
              </a:rPr>
              <a:t>50</a:t>
            </a:r>
            <a:r>
              <a:rPr lang="zh-CN" altLang="zh-CN" sz="2100" dirty="0">
                <a:latin typeface="+mn-ea"/>
                <a:ea typeface="+mn-ea"/>
                <a:cs typeface="Times New Roman" panose="02020603050405020304" pitchFamily="18" charset="0"/>
              </a:rPr>
              <a:t>°</a:t>
            </a:r>
            <a:r>
              <a:rPr lang="en-US" altLang="zh-CN" sz="2100" dirty="0">
                <a:latin typeface="+mn-ea"/>
                <a:ea typeface="+mn-ea"/>
                <a:cs typeface="Times New Roman" panose="02020603050405020304" pitchFamily="18" charset="0"/>
              </a:rPr>
              <a:t>    B.</a:t>
            </a:r>
            <a:r>
              <a:rPr lang="zh-CN" altLang="zh-CN" sz="2100" dirty="0">
                <a:latin typeface="+mn-ea"/>
                <a:ea typeface="+mn-ea"/>
                <a:cs typeface="Times New Roman" panose="02020603050405020304" pitchFamily="18" charset="0"/>
              </a:rPr>
              <a:t>东偏北</a:t>
            </a:r>
            <a:r>
              <a:rPr lang="en-US" altLang="zh-CN" sz="2100" dirty="0">
                <a:latin typeface="+mn-ea"/>
                <a:ea typeface="+mn-ea"/>
                <a:cs typeface="Times New Roman" panose="02020603050405020304" pitchFamily="18" charset="0"/>
              </a:rPr>
              <a:t>50</a:t>
            </a:r>
            <a:r>
              <a:rPr lang="zh-CN" altLang="zh-CN" sz="2100" dirty="0">
                <a:latin typeface="+mn-ea"/>
                <a:ea typeface="+mn-ea"/>
                <a:cs typeface="Times New Roman" panose="02020603050405020304" pitchFamily="18" charset="0"/>
              </a:rPr>
              <a:t>°</a:t>
            </a:r>
            <a:endParaRPr lang="en-US" altLang="zh-CN" sz="2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eaLnBrk="1" latinLnBrk="1" hangingPunct="1">
              <a:lnSpc>
                <a:spcPct val="150000"/>
              </a:lnSpc>
            </a:pPr>
            <a:r>
              <a:rPr lang="en-US" altLang="zh-CN" sz="2100" dirty="0">
                <a:latin typeface="+mn-ea"/>
                <a:ea typeface="+mn-ea"/>
                <a:cs typeface="Times New Roman" panose="02020603050405020304" pitchFamily="18" charset="0"/>
              </a:rPr>
              <a:t>      C.</a:t>
            </a:r>
            <a:r>
              <a:rPr lang="zh-CN" altLang="zh-CN" sz="2100" dirty="0">
                <a:latin typeface="+mn-ea"/>
                <a:ea typeface="+mn-ea"/>
                <a:cs typeface="Times New Roman" panose="02020603050405020304" pitchFamily="18" charset="0"/>
              </a:rPr>
              <a:t>西偏南</a:t>
            </a:r>
            <a:r>
              <a:rPr lang="en-US" altLang="zh-CN" sz="2100" dirty="0">
                <a:latin typeface="+mn-ea"/>
                <a:ea typeface="+mn-ea"/>
                <a:cs typeface="Times New Roman" panose="02020603050405020304" pitchFamily="18" charset="0"/>
              </a:rPr>
              <a:t>40</a:t>
            </a:r>
            <a:r>
              <a:rPr lang="zh-CN" altLang="zh-CN" sz="2100" dirty="0">
                <a:latin typeface="+mn-ea"/>
                <a:ea typeface="+mn-ea"/>
                <a:cs typeface="Times New Roman" panose="02020603050405020304" pitchFamily="18" charset="0"/>
              </a:rPr>
              <a:t>°</a:t>
            </a:r>
            <a:endParaRPr lang="zh-CN" altLang="en-US" sz="21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868398" y="985974"/>
            <a:ext cx="435456" cy="561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en-US" altLang="zh-CN" sz="3200" b="1" dirty="0">
                <a:solidFill>
                  <a:srgbClr val="E04236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endParaRPr lang="zh-CN" altLang="en-US" sz="3200" b="1" dirty="0">
              <a:solidFill>
                <a:srgbClr val="E04236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5247843" y="1950098"/>
            <a:ext cx="435456" cy="561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en-US" altLang="zh-CN" sz="3200" b="1" dirty="0">
                <a:solidFill>
                  <a:srgbClr val="E04236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endParaRPr lang="zh-CN" altLang="en-US" sz="3200" b="1" dirty="0">
              <a:solidFill>
                <a:srgbClr val="E04236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703853" y="1940300"/>
            <a:ext cx="435456" cy="561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en-US" altLang="zh-CN" sz="3200" b="1" dirty="0">
                <a:solidFill>
                  <a:srgbClr val="E04236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endParaRPr lang="zh-CN" altLang="en-US" sz="3200" b="1" dirty="0">
              <a:solidFill>
                <a:srgbClr val="E04236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2</a:t>
            </a:r>
            <a:endParaRPr lang="zh-CN" altLang="en-US" sz="21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534525" y="501696"/>
            <a:ext cx="5833618" cy="1731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50000"/>
              </a:lnSpc>
            </a:pPr>
            <a:r>
              <a:rPr lang="zh-CN" altLang="zh-CN" sz="1800" dirty="0">
                <a:latin typeface="+mn-ea"/>
                <a:ea typeface="+mn-ea"/>
                <a:cs typeface="Times New Roman" panose="02020603050405020304" pitchFamily="18" charset="0"/>
              </a:rPr>
              <a:t>张</a:t>
            </a:r>
            <a:r>
              <a:rPr lang="zh-CN" altLang="zh-CN" sz="1800" dirty="0">
                <a:latin typeface="+mn-ea"/>
                <a:ea typeface="+mn-ea"/>
                <a:cs typeface="Times New Roman" panose="02020603050405020304" pitchFamily="18" charset="0"/>
              </a:rPr>
              <a:t>老师家在学校西偏北</a:t>
            </a:r>
            <a:r>
              <a:rPr lang="en-US" altLang="zh-CN" sz="1800" dirty="0">
                <a:latin typeface="+mn-ea"/>
                <a:ea typeface="+mn-ea"/>
                <a:cs typeface="Times New Roman" panose="02020603050405020304" pitchFamily="18" charset="0"/>
              </a:rPr>
              <a:t>50</a:t>
            </a:r>
            <a:r>
              <a:rPr lang="zh-CN" altLang="zh-CN" sz="1800" dirty="0">
                <a:latin typeface="+mn-ea"/>
                <a:ea typeface="+mn-ea"/>
                <a:cs typeface="Times New Roman" panose="02020603050405020304" pitchFamily="18" charset="0"/>
              </a:rPr>
              <a:t>°方向</a:t>
            </a:r>
            <a:r>
              <a:rPr lang="en-US" altLang="zh-CN" sz="1800" dirty="0">
                <a:latin typeface="+mn-ea"/>
                <a:ea typeface="+mn-ea"/>
                <a:cs typeface="Times New Roman" panose="02020603050405020304" pitchFamily="18" charset="0"/>
              </a:rPr>
              <a:t>960</a:t>
            </a:r>
            <a:r>
              <a:rPr lang="zh-CN" altLang="zh-CN" sz="1800" dirty="0">
                <a:latin typeface="+mn-ea"/>
                <a:ea typeface="+mn-ea"/>
                <a:cs typeface="Times New Roman" panose="02020603050405020304" pitchFamily="18" charset="0"/>
              </a:rPr>
              <a:t>米处，李老师家在学校南偏东</a:t>
            </a:r>
            <a:r>
              <a:rPr lang="en-US" altLang="zh-CN" sz="1800" dirty="0">
                <a:latin typeface="+mn-ea"/>
                <a:ea typeface="+mn-ea"/>
                <a:cs typeface="Times New Roman" panose="02020603050405020304" pitchFamily="18" charset="0"/>
              </a:rPr>
              <a:t>30</a:t>
            </a:r>
            <a:r>
              <a:rPr lang="zh-CN" altLang="zh-CN" sz="1800" dirty="0">
                <a:latin typeface="+mn-ea"/>
                <a:ea typeface="+mn-ea"/>
                <a:cs typeface="Times New Roman" panose="02020603050405020304" pitchFamily="18" charset="0"/>
              </a:rPr>
              <a:t>°方向</a:t>
            </a:r>
            <a:r>
              <a:rPr lang="en-US" altLang="zh-CN" sz="1800" dirty="0">
                <a:latin typeface="+mn-ea"/>
                <a:ea typeface="+mn-ea"/>
                <a:cs typeface="Times New Roman" panose="02020603050405020304" pitchFamily="18" charset="0"/>
              </a:rPr>
              <a:t>1200</a:t>
            </a:r>
            <a:r>
              <a:rPr lang="zh-CN" altLang="zh-CN" sz="1800" dirty="0">
                <a:latin typeface="+mn-ea"/>
                <a:ea typeface="+mn-ea"/>
                <a:cs typeface="Times New Roman" panose="02020603050405020304" pitchFamily="18" charset="0"/>
              </a:rPr>
              <a:t>米处，如果他们同时从家以每分钟</a:t>
            </a:r>
            <a:r>
              <a:rPr lang="en-US" altLang="zh-CN" sz="1800" dirty="0">
                <a:latin typeface="+mn-ea"/>
                <a:ea typeface="+mn-ea"/>
                <a:cs typeface="Times New Roman" panose="02020603050405020304" pitchFamily="18" charset="0"/>
              </a:rPr>
              <a:t>80</a:t>
            </a:r>
            <a:r>
              <a:rPr lang="zh-CN" altLang="zh-CN" sz="1800" dirty="0">
                <a:latin typeface="+mn-ea"/>
                <a:ea typeface="+mn-ea"/>
                <a:cs typeface="Times New Roman" panose="02020603050405020304" pitchFamily="18" charset="0"/>
              </a:rPr>
              <a:t>米的速度去学校，谁会先到？先到多长时间？</a:t>
            </a:r>
            <a:r>
              <a:rPr lang="en-US" altLang="zh-CN" sz="1800" dirty="0">
                <a:latin typeface="+mn-ea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zh-CN" sz="1800" dirty="0">
                <a:latin typeface="+mn-ea"/>
                <a:ea typeface="+mn-ea"/>
                <a:cs typeface="Times New Roman" panose="02020603050405020304" pitchFamily="18" charset="0"/>
              </a:rPr>
              <a:t>画图并计算</a:t>
            </a:r>
            <a:r>
              <a:rPr lang="en-US" altLang="zh-CN" sz="1800" dirty="0">
                <a:latin typeface="+mn-ea"/>
                <a:ea typeface="+mn-ea"/>
                <a:cs typeface="Times New Roman" panose="02020603050405020304" pitchFamily="18" charset="0"/>
              </a:rPr>
              <a:t>)</a:t>
            </a:r>
            <a:r>
              <a:rPr lang="zh-CN" altLang="zh-CN" sz="1800" dirty="0">
                <a:latin typeface="+mn-ea"/>
                <a:ea typeface="+mn-ea"/>
                <a:cs typeface="Times New Roman" panose="02020603050405020304" pitchFamily="18" charset="0"/>
              </a:rPr>
              <a:t>。</a:t>
            </a:r>
            <a:endParaRPr lang="en-US" altLang="zh-CN" sz="18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6387" name="Picture 2" descr="E:\梅子花开 2016年秋上\理科\上课课件制作\人六数\人六数导学案\人六数导学案(上)\LL12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584333" y="624280"/>
            <a:ext cx="2344736" cy="2408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111377" y="2242034"/>
            <a:ext cx="1369606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E04236"/>
                </a:solidFill>
                <a:latin typeface="+mn-ea"/>
                <a:ea typeface="+mn-ea"/>
                <a:cs typeface="Times New Roman" panose="02020603050405020304" pitchFamily="18" charset="0"/>
              </a:rPr>
              <a:t>规范解答</a:t>
            </a:r>
            <a:endParaRPr lang="zh-CN" altLang="en-US" sz="2400" b="1" dirty="0">
              <a:solidFill>
                <a:srgbClr val="E04236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909281" y="2741403"/>
            <a:ext cx="4326845" cy="173124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1" latinLnBrk="1">
              <a:lnSpc>
                <a:spcPct val="150000"/>
              </a:lnSpc>
            </a:pPr>
            <a:r>
              <a:rPr lang="en-US" altLang="zh-CN" sz="1800" dirty="0">
                <a:solidFill>
                  <a:srgbClr val="E04236"/>
                </a:solidFill>
                <a:latin typeface="+mn-ea"/>
                <a:cs typeface="Times New Roman" panose="02020603050405020304" pitchFamily="18" charset="0"/>
              </a:rPr>
              <a:t>960</a:t>
            </a:r>
            <a:r>
              <a:rPr lang="zh-CN" altLang="zh-CN" sz="1800" dirty="0">
                <a:solidFill>
                  <a:srgbClr val="E04236"/>
                </a:solidFill>
                <a:latin typeface="+mn-ea"/>
                <a:cs typeface="Times New Roman" panose="02020603050405020304" pitchFamily="18" charset="0"/>
              </a:rPr>
              <a:t>÷</a:t>
            </a:r>
            <a:r>
              <a:rPr lang="en-US" altLang="zh-CN" sz="1800" dirty="0">
                <a:solidFill>
                  <a:srgbClr val="E04236"/>
                </a:solidFill>
                <a:latin typeface="+mn-ea"/>
                <a:cs typeface="Times New Roman" panose="02020603050405020304" pitchFamily="18" charset="0"/>
              </a:rPr>
              <a:t>80=12(</a:t>
            </a:r>
            <a:r>
              <a:rPr lang="zh-CN" altLang="zh-CN" sz="1800" dirty="0">
                <a:solidFill>
                  <a:srgbClr val="E04236"/>
                </a:solidFill>
                <a:latin typeface="+mn-ea"/>
                <a:cs typeface="Times New Roman" panose="02020603050405020304" pitchFamily="18" charset="0"/>
              </a:rPr>
              <a:t>分钟</a:t>
            </a:r>
            <a:r>
              <a:rPr lang="en-US" altLang="zh-CN" sz="1800" dirty="0">
                <a:solidFill>
                  <a:srgbClr val="E04236"/>
                </a:solidFill>
                <a:latin typeface="+mn-ea"/>
                <a:cs typeface="Times New Roman" panose="02020603050405020304" pitchFamily="18" charset="0"/>
              </a:rPr>
              <a:t>)</a:t>
            </a:r>
            <a:endParaRPr lang="en-US" altLang="zh-CN" sz="1800" dirty="0">
              <a:solidFill>
                <a:srgbClr val="E04236"/>
              </a:solidFill>
              <a:latin typeface="+mn-ea"/>
              <a:cs typeface="Times New Roman" panose="02020603050405020304" pitchFamily="18" charset="0"/>
            </a:endParaRPr>
          </a:p>
          <a:p>
            <a:pPr lvl="1" latinLnBrk="1">
              <a:lnSpc>
                <a:spcPct val="150000"/>
              </a:lnSpc>
            </a:pPr>
            <a:r>
              <a:rPr lang="en-US" altLang="zh-CN" sz="1800" dirty="0">
                <a:solidFill>
                  <a:srgbClr val="E04236"/>
                </a:solidFill>
                <a:latin typeface="+mn-ea"/>
                <a:cs typeface="Times New Roman" panose="02020603050405020304" pitchFamily="18" charset="0"/>
              </a:rPr>
              <a:t>1200</a:t>
            </a:r>
            <a:r>
              <a:rPr lang="zh-CN" altLang="zh-CN" sz="1800" dirty="0">
                <a:solidFill>
                  <a:srgbClr val="E04236"/>
                </a:solidFill>
                <a:latin typeface="+mn-ea"/>
                <a:cs typeface="Times New Roman" panose="02020603050405020304" pitchFamily="18" charset="0"/>
              </a:rPr>
              <a:t>÷</a:t>
            </a:r>
            <a:r>
              <a:rPr lang="en-US" altLang="zh-CN" sz="1800" dirty="0">
                <a:solidFill>
                  <a:srgbClr val="E04236"/>
                </a:solidFill>
                <a:latin typeface="+mn-ea"/>
                <a:cs typeface="Times New Roman" panose="02020603050405020304" pitchFamily="18" charset="0"/>
              </a:rPr>
              <a:t>80=15(</a:t>
            </a:r>
            <a:r>
              <a:rPr lang="zh-CN" altLang="zh-CN" sz="1800" dirty="0">
                <a:solidFill>
                  <a:srgbClr val="E04236"/>
                </a:solidFill>
                <a:latin typeface="+mn-ea"/>
                <a:cs typeface="Times New Roman" panose="02020603050405020304" pitchFamily="18" charset="0"/>
              </a:rPr>
              <a:t>分钟</a:t>
            </a:r>
            <a:r>
              <a:rPr lang="en-US" altLang="zh-CN" sz="1800" dirty="0">
                <a:solidFill>
                  <a:srgbClr val="E04236"/>
                </a:solidFill>
                <a:latin typeface="+mn-ea"/>
                <a:cs typeface="Times New Roman" panose="02020603050405020304" pitchFamily="18" charset="0"/>
              </a:rPr>
              <a:t>)</a:t>
            </a:r>
            <a:endParaRPr lang="en-US" altLang="zh-CN" sz="1800" dirty="0">
              <a:solidFill>
                <a:srgbClr val="E04236"/>
              </a:solidFill>
              <a:latin typeface="+mn-ea"/>
              <a:cs typeface="Times New Roman" panose="02020603050405020304" pitchFamily="18" charset="0"/>
            </a:endParaRPr>
          </a:p>
          <a:p>
            <a:pPr lvl="1" latinLnBrk="1">
              <a:lnSpc>
                <a:spcPct val="150000"/>
              </a:lnSpc>
            </a:pPr>
            <a:r>
              <a:rPr lang="en-US" altLang="zh-CN" sz="1800" dirty="0">
                <a:solidFill>
                  <a:srgbClr val="E04236"/>
                </a:solidFill>
                <a:latin typeface="+mn-ea"/>
                <a:cs typeface="Times New Roman" panose="02020603050405020304" pitchFamily="18" charset="0"/>
              </a:rPr>
              <a:t>15-12=3(</a:t>
            </a:r>
            <a:r>
              <a:rPr lang="zh-CN" altLang="zh-CN" sz="1800" dirty="0">
                <a:solidFill>
                  <a:srgbClr val="E04236"/>
                </a:solidFill>
                <a:latin typeface="+mn-ea"/>
                <a:cs typeface="Times New Roman" panose="02020603050405020304" pitchFamily="18" charset="0"/>
              </a:rPr>
              <a:t>分钟</a:t>
            </a:r>
            <a:r>
              <a:rPr lang="en-US" altLang="zh-CN" sz="1800" dirty="0">
                <a:solidFill>
                  <a:srgbClr val="E04236"/>
                </a:solidFill>
                <a:latin typeface="+mn-ea"/>
                <a:cs typeface="Times New Roman" panose="02020603050405020304" pitchFamily="18" charset="0"/>
              </a:rPr>
              <a:t>)</a:t>
            </a:r>
            <a:endParaRPr lang="en-US" altLang="zh-CN" sz="1800" dirty="0">
              <a:solidFill>
                <a:srgbClr val="E04236"/>
              </a:solidFill>
              <a:latin typeface="+mn-ea"/>
              <a:cs typeface="Times New Roman" panose="02020603050405020304" pitchFamily="18" charset="0"/>
            </a:endParaRPr>
          </a:p>
          <a:p>
            <a:pPr lvl="1" latinLnBrk="1">
              <a:lnSpc>
                <a:spcPct val="150000"/>
              </a:lnSpc>
            </a:pPr>
            <a:r>
              <a:rPr lang="zh-CN" altLang="zh-CN" sz="1800" dirty="0">
                <a:solidFill>
                  <a:srgbClr val="E04236"/>
                </a:solidFill>
                <a:latin typeface="+mn-ea"/>
                <a:cs typeface="Times New Roman" panose="02020603050405020304" pitchFamily="18" charset="0"/>
              </a:rPr>
              <a:t>答：张老师先到学校</a:t>
            </a:r>
            <a:r>
              <a:rPr lang="en-US" altLang="zh-CN" sz="1800" dirty="0">
                <a:solidFill>
                  <a:srgbClr val="E04236"/>
                </a:solidFill>
                <a:latin typeface="+mn-ea"/>
                <a:cs typeface="Times New Roman" panose="02020603050405020304" pitchFamily="18" charset="0"/>
              </a:rPr>
              <a:t>3</a:t>
            </a:r>
            <a:r>
              <a:rPr lang="zh-CN" altLang="zh-CN" sz="1800" dirty="0">
                <a:solidFill>
                  <a:srgbClr val="E04236"/>
                </a:solidFill>
                <a:latin typeface="+mn-ea"/>
                <a:cs typeface="Times New Roman" panose="02020603050405020304" pitchFamily="18" charset="0"/>
              </a:rPr>
              <a:t>分钟。</a:t>
            </a:r>
            <a:endParaRPr lang="zh-CN" altLang="en-US" sz="1800" dirty="0">
              <a:solidFill>
                <a:srgbClr val="E04236"/>
              </a:solidFill>
              <a:latin typeface="+mn-ea"/>
              <a:cs typeface="Times New Roman" panose="02020603050405020304" pitchFamily="18" charset="0"/>
            </a:endParaRPr>
          </a:p>
        </p:txBody>
      </p:sp>
      <p:grpSp>
        <p:nvGrpSpPr>
          <p:cNvPr id="15" name="Group 77"/>
          <p:cNvGrpSpPr/>
          <p:nvPr/>
        </p:nvGrpSpPr>
        <p:grpSpPr bwMode="auto">
          <a:xfrm rot="17795024">
            <a:off x="7087853" y="1340623"/>
            <a:ext cx="792163" cy="465138"/>
            <a:chOff x="1953" y="1322"/>
            <a:chExt cx="499" cy="293"/>
          </a:xfrm>
        </p:grpSpPr>
        <p:sp>
          <p:nvSpPr>
            <p:cNvPr id="16" name="Arc 55"/>
            <p:cNvSpPr/>
            <p:nvPr/>
          </p:nvSpPr>
          <p:spPr bwMode="auto">
            <a:xfrm rot="-1497171">
              <a:off x="2028" y="1569"/>
              <a:ext cx="122" cy="46"/>
            </a:xfrm>
            <a:custGeom>
              <a:avLst/>
              <a:gdLst>
                <a:gd name="T0" fmla="*/ 0 w 19389"/>
                <a:gd name="T1" fmla="*/ 0 h 21600"/>
                <a:gd name="T2" fmla="*/ 0 w 19389"/>
                <a:gd name="T3" fmla="*/ 0 h 21600"/>
                <a:gd name="T4" fmla="*/ 0 w 19389"/>
                <a:gd name="T5" fmla="*/ 0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9389" h="21600" fill="none" extrusionOk="0">
                  <a:moveTo>
                    <a:pt x="-1" y="0"/>
                  </a:moveTo>
                  <a:cubicBezTo>
                    <a:pt x="8237" y="0"/>
                    <a:pt x="15757" y="4685"/>
                    <a:pt x="19388" y="12079"/>
                  </a:cubicBezTo>
                </a:path>
                <a:path w="19389" h="21600" stroke="0" extrusionOk="0">
                  <a:moveTo>
                    <a:pt x="-1" y="0"/>
                  </a:moveTo>
                  <a:cubicBezTo>
                    <a:pt x="8237" y="0"/>
                    <a:pt x="15757" y="4685"/>
                    <a:pt x="19388" y="12079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905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ct val="150000"/>
                </a:lnSpc>
              </a:pPr>
              <a:endParaRPr lang="zh-CN" altLang="en-US" sz="1800">
                <a:solidFill>
                  <a:srgbClr val="E04236"/>
                </a:solidFill>
                <a:latin typeface="+mn-ea"/>
              </a:endParaRPr>
            </a:p>
          </p:txBody>
        </p:sp>
        <p:sp>
          <p:nvSpPr>
            <p:cNvPr id="17" name="Text Box 56"/>
            <p:cNvSpPr txBox="1">
              <a:spLocks noChangeArrowheads="1"/>
            </p:cNvSpPr>
            <p:nvPr/>
          </p:nvSpPr>
          <p:spPr bwMode="auto">
            <a:xfrm>
              <a:off x="1953" y="1322"/>
              <a:ext cx="499" cy="2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9pPr>
            </a:lstStyle>
            <a:p>
              <a:pPr eaLnBrk="1" latinLnBrk="1" hangingPunct="1">
                <a:lnSpc>
                  <a:spcPct val="150000"/>
                </a:lnSpc>
                <a:spcBef>
                  <a:spcPct val="50000"/>
                </a:spcBef>
              </a:pPr>
              <a:r>
                <a:rPr lang="en-US" altLang="zh-CN" sz="1500" dirty="0">
                  <a:solidFill>
                    <a:srgbClr val="E04236"/>
                  </a:solidFill>
                  <a:latin typeface="+mn-ea"/>
                  <a:ea typeface="+mn-ea"/>
                  <a:cs typeface="Times New Roman" panose="02020603050405020304" pitchFamily="18" charset="0"/>
                </a:rPr>
                <a:t>50</a:t>
              </a:r>
              <a:r>
                <a:rPr lang="en-US" altLang="zh-CN" sz="1500" dirty="0">
                  <a:solidFill>
                    <a:srgbClr val="E04236"/>
                  </a:solidFill>
                  <a:latin typeface="+mn-ea"/>
                  <a:ea typeface="+mn-ea"/>
                  <a:cs typeface="Times New Roman" panose="02020603050405020304" pitchFamily="18" charset="0"/>
                </a:rPr>
                <a:t>°</a:t>
              </a:r>
              <a:endParaRPr lang="en-US" altLang="zh-CN" sz="1500" dirty="0">
                <a:solidFill>
                  <a:srgbClr val="E04236"/>
                </a:solidFill>
                <a:latin typeface="+mn-ea"/>
                <a:ea typeface="+mn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5" name="Group 77"/>
          <p:cNvGrpSpPr/>
          <p:nvPr/>
        </p:nvGrpSpPr>
        <p:grpSpPr bwMode="auto">
          <a:xfrm rot="9543445">
            <a:off x="7325346" y="2302910"/>
            <a:ext cx="792163" cy="465138"/>
            <a:chOff x="1953" y="1322"/>
            <a:chExt cx="499" cy="293"/>
          </a:xfrm>
        </p:grpSpPr>
        <p:sp>
          <p:nvSpPr>
            <p:cNvPr id="26" name="Arc 55"/>
            <p:cNvSpPr/>
            <p:nvPr/>
          </p:nvSpPr>
          <p:spPr bwMode="auto">
            <a:xfrm rot="-1497171">
              <a:off x="2028" y="1569"/>
              <a:ext cx="122" cy="46"/>
            </a:xfrm>
            <a:custGeom>
              <a:avLst/>
              <a:gdLst>
                <a:gd name="T0" fmla="*/ 0 w 19389"/>
                <a:gd name="T1" fmla="*/ 0 h 21600"/>
                <a:gd name="T2" fmla="*/ 0 w 19389"/>
                <a:gd name="T3" fmla="*/ 0 h 21600"/>
                <a:gd name="T4" fmla="*/ 0 w 19389"/>
                <a:gd name="T5" fmla="*/ 0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9389" h="21600" fill="none" extrusionOk="0">
                  <a:moveTo>
                    <a:pt x="-1" y="0"/>
                  </a:moveTo>
                  <a:cubicBezTo>
                    <a:pt x="8237" y="0"/>
                    <a:pt x="15757" y="4685"/>
                    <a:pt x="19388" y="12079"/>
                  </a:cubicBezTo>
                </a:path>
                <a:path w="19389" h="21600" stroke="0" extrusionOk="0">
                  <a:moveTo>
                    <a:pt x="-1" y="0"/>
                  </a:moveTo>
                  <a:cubicBezTo>
                    <a:pt x="8237" y="0"/>
                    <a:pt x="15757" y="4685"/>
                    <a:pt x="19388" y="12079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905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ct val="150000"/>
                </a:lnSpc>
              </a:pPr>
              <a:endParaRPr lang="zh-CN" altLang="en-US" sz="1800">
                <a:solidFill>
                  <a:srgbClr val="E04236"/>
                </a:solidFill>
                <a:latin typeface="+mn-ea"/>
              </a:endParaRPr>
            </a:p>
          </p:txBody>
        </p:sp>
        <p:sp>
          <p:nvSpPr>
            <p:cNvPr id="27" name="Text Box 56"/>
            <p:cNvSpPr txBox="1">
              <a:spLocks noChangeArrowheads="1"/>
            </p:cNvSpPr>
            <p:nvPr/>
          </p:nvSpPr>
          <p:spPr bwMode="auto">
            <a:xfrm>
              <a:off x="1953" y="1322"/>
              <a:ext cx="499" cy="2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9pPr>
            </a:lstStyle>
            <a:p>
              <a:pPr eaLnBrk="1" latinLnBrk="1" hangingPunct="1">
                <a:lnSpc>
                  <a:spcPct val="150000"/>
                </a:lnSpc>
                <a:spcBef>
                  <a:spcPct val="50000"/>
                </a:spcBef>
              </a:pPr>
              <a:r>
                <a:rPr lang="en-US" altLang="zh-CN" sz="1500" dirty="0">
                  <a:solidFill>
                    <a:srgbClr val="E04236"/>
                  </a:solidFill>
                  <a:latin typeface="+mn-ea"/>
                  <a:ea typeface="+mn-ea"/>
                  <a:cs typeface="Times New Roman" panose="02020603050405020304" pitchFamily="18" charset="0"/>
                </a:rPr>
                <a:t>30</a:t>
              </a:r>
              <a:r>
                <a:rPr lang="en-US" altLang="zh-CN" sz="1500" dirty="0">
                  <a:solidFill>
                    <a:srgbClr val="E04236"/>
                  </a:solidFill>
                  <a:latin typeface="+mn-ea"/>
                  <a:ea typeface="+mn-ea"/>
                  <a:cs typeface="Times New Roman" panose="02020603050405020304" pitchFamily="18" charset="0"/>
                </a:rPr>
                <a:t>°</a:t>
              </a:r>
              <a:endParaRPr lang="en-US" altLang="zh-CN" sz="1500" dirty="0">
                <a:solidFill>
                  <a:srgbClr val="E04236"/>
                </a:solidFill>
                <a:latin typeface="+mn-ea"/>
                <a:ea typeface="+mn-ea"/>
                <a:cs typeface="Times New Roman" panose="02020603050405020304" pitchFamily="18" charset="0"/>
              </a:endParaRPr>
            </a:p>
          </p:txBody>
        </p:sp>
      </p:grpSp>
      <p:sp>
        <p:nvSpPr>
          <p:cNvPr id="20" name="任意多边形 19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3</a:t>
            </a:r>
            <a:endParaRPr lang="zh-CN" altLang="en-US" sz="21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1012676" y="1573418"/>
            <a:ext cx="6999748" cy="2385734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chemeClr val="bg1"/>
                </a:solidFill>
              </a:rPr>
              <a:t>在</a:t>
            </a:r>
            <a:r>
              <a:rPr lang="zh-CN" altLang="en-US" sz="2100" dirty="0">
                <a:solidFill>
                  <a:srgbClr val="E04236"/>
                </a:solidFill>
              </a:rPr>
              <a:t>平面图上确定点</a:t>
            </a:r>
            <a:r>
              <a:rPr lang="zh-CN" altLang="en-US" sz="2100" dirty="0">
                <a:solidFill>
                  <a:schemeClr val="bg1"/>
                </a:solidFill>
              </a:rPr>
              <a:t>的</a:t>
            </a:r>
            <a:r>
              <a:rPr lang="zh-CN" altLang="en-US" sz="2100" dirty="0">
                <a:solidFill>
                  <a:srgbClr val="E04236"/>
                </a:solidFill>
              </a:rPr>
              <a:t>位置</a:t>
            </a:r>
            <a:r>
              <a:rPr lang="zh-CN" altLang="en-US" sz="2100" dirty="0">
                <a:solidFill>
                  <a:schemeClr val="bg1"/>
                </a:solidFill>
              </a:rPr>
              <a:t>的方法：</a:t>
            </a:r>
            <a:endParaRPr lang="zh-CN" altLang="en-US" sz="2100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chemeClr val="bg1"/>
                </a:solidFill>
              </a:rPr>
              <a:t>1.</a:t>
            </a:r>
            <a:r>
              <a:rPr lang="zh-CN" altLang="en-US" sz="2100" dirty="0">
                <a:solidFill>
                  <a:schemeClr val="bg1"/>
                </a:solidFill>
              </a:rPr>
              <a:t>先确定</a:t>
            </a:r>
            <a:r>
              <a:rPr lang="zh-CN" altLang="en-US" sz="2100" dirty="0">
                <a:solidFill>
                  <a:srgbClr val="E04236"/>
                </a:solidFill>
              </a:rPr>
              <a:t>方向</a:t>
            </a:r>
            <a:r>
              <a:rPr lang="zh-CN" altLang="en-US" sz="2100" dirty="0">
                <a:solidFill>
                  <a:schemeClr val="bg1"/>
                </a:solidFill>
              </a:rPr>
              <a:t>；</a:t>
            </a:r>
            <a:endParaRPr lang="zh-CN" altLang="en-US" sz="2100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chemeClr val="bg1"/>
                </a:solidFill>
              </a:rPr>
              <a:t>2.</a:t>
            </a:r>
            <a:r>
              <a:rPr lang="zh-CN" altLang="en-US" sz="2100" dirty="0">
                <a:solidFill>
                  <a:schemeClr val="bg1"/>
                </a:solidFill>
              </a:rPr>
              <a:t>再以选定的单位长度来</a:t>
            </a:r>
            <a:r>
              <a:rPr lang="zh-CN" altLang="en-US" sz="2100" dirty="0">
                <a:solidFill>
                  <a:srgbClr val="E04236"/>
                </a:solidFill>
              </a:rPr>
              <a:t>确定距离</a:t>
            </a:r>
            <a:r>
              <a:rPr lang="zh-CN" altLang="en-US" sz="2100" dirty="0">
                <a:solidFill>
                  <a:schemeClr val="bg1"/>
                </a:solidFill>
              </a:rPr>
              <a:t>；</a:t>
            </a:r>
            <a:endParaRPr lang="zh-CN" altLang="en-US" sz="2100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chemeClr val="bg1"/>
                </a:solidFill>
              </a:rPr>
              <a:t>3.</a:t>
            </a:r>
            <a:r>
              <a:rPr lang="zh-CN" altLang="en-US" sz="2100" dirty="0">
                <a:solidFill>
                  <a:schemeClr val="bg1"/>
                </a:solidFill>
              </a:rPr>
              <a:t>最后画出</a:t>
            </a:r>
            <a:r>
              <a:rPr lang="zh-CN" altLang="en-US" sz="2100" dirty="0">
                <a:solidFill>
                  <a:srgbClr val="E04236"/>
                </a:solidFill>
              </a:rPr>
              <a:t>点的具体位置</a:t>
            </a:r>
            <a:r>
              <a:rPr lang="en-US" altLang="zh-CN" sz="2100" dirty="0">
                <a:solidFill>
                  <a:schemeClr val="bg1"/>
                </a:solidFill>
              </a:rPr>
              <a:t>,</a:t>
            </a:r>
            <a:r>
              <a:rPr lang="zh-CN" altLang="en-US" sz="2100" dirty="0">
                <a:solidFill>
                  <a:schemeClr val="bg1"/>
                </a:solidFill>
              </a:rPr>
              <a:t>标出</a:t>
            </a:r>
            <a:r>
              <a:rPr lang="zh-CN" altLang="en-US" sz="2100" dirty="0">
                <a:solidFill>
                  <a:srgbClr val="E04236"/>
                </a:solidFill>
              </a:rPr>
              <a:t>名称和角度</a:t>
            </a:r>
            <a:r>
              <a:rPr lang="zh-CN" altLang="en-US" sz="2100" dirty="0">
                <a:solidFill>
                  <a:schemeClr val="bg1"/>
                </a:solidFill>
              </a:rPr>
              <a:t>。</a:t>
            </a:r>
            <a:endParaRPr lang="zh-CN" altLang="en-US" sz="2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1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676400" y="4189810"/>
            <a:ext cx="5960269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组合 4"/>
          <p:cNvGrpSpPr/>
          <p:nvPr/>
        </p:nvGrpSpPr>
        <p:grpSpPr bwMode="auto">
          <a:xfrm>
            <a:off x="3261122" y="3881438"/>
            <a:ext cx="2790825" cy="616744"/>
            <a:chOff x="5520213" y="655117"/>
            <a:chExt cx="2124391" cy="579549"/>
          </a:xfrm>
        </p:grpSpPr>
        <p:grpSp>
          <p:nvGrpSpPr>
            <p:cNvPr id="6" name="组合 7"/>
            <p:cNvGrpSpPr/>
            <p:nvPr/>
          </p:nvGrpSpPr>
          <p:grpSpPr bwMode="auto">
            <a:xfrm>
              <a:off x="5520213" y="655117"/>
              <a:ext cx="2124391" cy="579549"/>
              <a:chOff x="5493845" y="716589"/>
              <a:chExt cx="1815921" cy="579549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5493845" y="716589"/>
                <a:ext cx="1815921" cy="579549"/>
              </a:xfrm>
              <a:prstGeom prst="rect">
                <a:avLst/>
              </a:prstGeom>
              <a:solidFill>
                <a:srgbClr val="FF6600"/>
              </a:solidFill>
              <a:ln>
                <a:solidFill>
                  <a:srgbClr val="FF6600"/>
                </a:solidFill>
              </a:ln>
              <a:scene3d>
                <a:camera prst="orthographicFront"/>
                <a:lightRig rig="threePt" dir="t"/>
              </a:scene3d>
              <a:sp3d>
                <a:bevelT prst="relaxedInse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latin typeface="+mn-ea"/>
                  <a:sym typeface="Times New Roman" panose="02020603050405020304" pitchFamily="18" charset="0"/>
                </a:endParaRPr>
              </a:p>
            </p:txBody>
          </p:sp>
          <p:sp>
            <p:nvSpPr>
              <p:cNvPr id="9" name="圆角矩形 46"/>
              <p:cNvSpPr/>
              <p:nvPr/>
            </p:nvSpPr>
            <p:spPr>
              <a:xfrm>
                <a:off x="5579063" y="755748"/>
                <a:ext cx="1631540" cy="498994"/>
              </a:xfrm>
              <a:prstGeom prst="roundRect">
                <a:avLst/>
              </a:prstGeom>
              <a:solidFill>
                <a:srgbClr val="A1C4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latin typeface="+mn-ea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7" name="文本框 8"/>
            <p:cNvSpPr txBox="1">
              <a:spLocks noChangeArrowheads="1"/>
            </p:cNvSpPr>
            <p:nvPr/>
          </p:nvSpPr>
          <p:spPr bwMode="auto">
            <a:xfrm>
              <a:off x="5580935" y="742385"/>
              <a:ext cx="1987538" cy="433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zh-CN" altLang="en-US" sz="2400" b="1" kern="100" dirty="0">
                  <a:latin typeface="+mn-ea"/>
                  <a:ea typeface="+mn-ea"/>
                  <a:cs typeface="Times New Roman" panose="02020603050405020304" pitchFamily="18" charset="0"/>
                </a:rPr>
                <a:t>标出物体的位置</a:t>
              </a:r>
              <a:endParaRPr lang="zh-CN" altLang="zh-CN" sz="2400" b="1" kern="100" dirty="0">
                <a:latin typeface="+mn-ea"/>
                <a:ea typeface="+mn-ea"/>
                <a:cs typeface="Times New Roman" panose="02020603050405020304" pitchFamily="18" charset="0"/>
              </a:endParaRP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1350477">
            <a:off x="2477691" y="937023"/>
            <a:ext cx="4386263" cy="3012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4"/>
          <p:cNvSpPr>
            <a:spLocks noChangeArrowheads="1"/>
          </p:cNvSpPr>
          <p:nvPr/>
        </p:nvSpPr>
        <p:spPr bwMode="auto">
          <a:xfrm>
            <a:off x="3720704" y="1938432"/>
            <a:ext cx="1994297" cy="605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>
                <a:solidFill>
                  <a:schemeClr val="tx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+mn-ea"/>
                <a:ea typeface="+mn-ea"/>
              </a:rPr>
              <a:t>练习五第</a:t>
            </a:r>
            <a:r>
              <a:rPr lang="en-US" altLang="zh-CN" sz="2400" b="1" dirty="0">
                <a:solidFill>
                  <a:schemeClr val="bg1"/>
                </a:solidFill>
                <a:latin typeface="+mn-ea"/>
                <a:ea typeface="+mn-ea"/>
              </a:rPr>
              <a:t>3</a:t>
            </a:r>
            <a:r>
              <a:rPr lang="zh-CN" altLang="en-US" sz="2400" b="1" dirty="0">
                <a:solidFill>
                  <a:schemeClr val="bg1"/>
                </a:solidFill>
                <a:latin typeface="+mn-ea"/>
                <a:ea typeface="+mn-ea"/>
              </a:rPr>
              <a:t>题</a:t>
            </a:r>
            <a:endParaRPr lang="zh-CN" altLang="en-US" sz="2400" b="1" dirty="0">
              <a:solidFill>
                <a:schemeClr val="bg1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标注 4"/>
          <p:cNvSpPr/>
          <p:nvPr/>
        </p:nvSpPr>
        <p:spPr>
          <a:xfrm>
            <a:off x="1581762" y="662440"/>
            <a:ext cx="4448665" cy="585788"/>
          </a:xfrm>
          <a:prstGeom prst="wedgeRoundRectCallout">
            <a:avLst>
              <a:gd name="adj1" fmla="val -53398"/>
              <a:gd name="adj2" fmla="val 26961"/>
              <a:gd name="adj3" fmla="val 16667"/>
            </a:avLst>
          </a:prstGeom>
          <a:solidFill>
            <a:srgbClr val="FEF6F0"/>
          </a:solidFill>
          <a:ln w="19050">
            <a:solidFill>
              <a:srgbClr val="C1581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>
              <a:defRPr/>
            </a:pPr>
            <a:r>
              <a:rPr lang="zh-CN" altLang="en-US" sz="2100" dirty="0">
                <a:solidFill>
                  <a:srgbClr val="E04236"/>
                </a:solidFill>
                <a:latin typeface="+mn-ea"/>
                <a:cs typeface="Times New Roman" panose="02020603050405020304" pitchFamily="18" charset="0"/>
              </a:rPr>
              <a:t>确定物体位置，必须要哪些条件呢</a:t>
            </a:r>
            <a:r>
              <a:rPr lang="zh-CN" altLang="en-US" sz="2100" dirty="0">
                <a:solidFill>
                  <a:srgbClr val="E04236"/>
                </a:solidFill>
                <a:latin typeface="+mn-ea"/>
                <a:cs typeface="Times New Roman" panose="02020603050405020304" pitchFamily="18" charset="0"/>
              </a:rPr>
              <a:t>？</a:t>
            </a:r>
            <a:endParaRPr lang="zh-CN" altLang="en-US" sz="2100" dirty="0">
              <a:solidFill>
                <a:srgbClr val="E04236"/>
              </a:solidFill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2142858" y="2884564"/>
            <a:ext cx="3712748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zh-CN" altLang="zh-CN" sz="2100" dirty="0">
                <a:solidFill>
                  <a:srgbClr val="E04236"/>
                </a:solidFill>
                <a:latin typeface="+mn-ea"/>
                <a:ea typeface="+mn-ea"/>
              </a:rPr>
              <a:t>确定物体位置</a:t>
            </a:r>
            <a:r>
              <a:rPr lang="zh-CN" altLang="zh-CN" sz="2100" dirty="0">
                <a:latin typeface="+mn-ea"/>
                <a:ea typeface="+mn-ea"/>
              </a:rPr>
              <a:t>的两个</a:t>
            </a:r>
            <a:r>
              <a:rPr lang="zh-CN" altLang="zh-CN" sz="2100" dirty="0">
                <a:solidFill>
                  <a:srgbClr val="E04236"/>
                </a:solidFill>
                <a:latin typeface="+mn-ea"/>
                <a:ea typeface="+mn-ea"/>
              </a:rPr>
              <a:t>条件</a:t>
            </a:r>
            <a:endParaRPr lang="zh-CN" altLang="en-US" sz="2100" dirty="0">
              <a:solidFill>
                <a:srgbClr val="E04236"/>
              </a:solidFill>
              <a:latin typeface="+mn-ea"/>
              <a:ea typeface="+mn-ea"/>
            </a:endParaRPr>
          </a:p>
        </p:txBody>
      </p:sp>
      <p:sp>
        <p:nvSpPr>
          <p:cNvPr id="10" name="左大括号 9"/>
          <p:cNvSpPr/>
          <p:nvPr/>
        </p:nvSpPr>
        <p:spPr bwMode="auto">
          <a:xfrm>
            <a:off x="5249645" y="2523747"/>
            <a:ext cx="200025" cy="1111203"/>
          </a:xfrm>
          <a:prstGeom prst="leftBrace">
            <a:avLst>
              <a:gd name="adj1" fmla="val 67398"/>
              <a:gd name="adj2" fmla="val 50000"/>
            </a:avLst>
          </a:prstGeom>
          <a:noFill/>
          <a:ln w="28575" algn="ctr">
            <a:solidFill>
              <a:srgbClr val="E04236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endParaRPr lang="zh-CN" altLang="en-US" sz="2100">
              <a:latin typeface="+mn-ea"/>
              <a:ea typeface="+mn-ea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5449670" y="2445983"/>
            <a:ext cx="757660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zh-CN" altLang="zh-CN" sz="2100" dirty="0">
                <a:solidFill>
                  <a:srgbClr val="E04236"/>
                </a:solidFill>
                <a:latin typeface="+mn-ea"/>
                <a:ea typeface="+mn-ea"/>
              </a:rPr>
              <a:t>方</a:t>
            </a:r>
            <a:r>
              <a:rPr lang="en-US" altLang="zh-CN" sz="2100" dirty="0">
                <a:solidFill>
                  <a:srgbClr val="E04236"/>
                </a:solidFill>
                <a:latin typeface="+mn-ea"/>
                <a:ea typeface="+mn-ea"/>
              </a:rPr>
              <a:t> </a:t>
            </a:r>
            <a:r>
              <a:rPr lang="zh-CN" altLang="zh-CN" sz="2100" dirty="0">
                <a:solidFill>
                  <a:srgbClr val="E04236"/>
                </a:solidFill>
                <a:latin typeface="+mn-ea"/>
                <a:ea typeface="+mn-ea"/>
              </a:rPr>
              <a:t>向</a:t>
            </a:r>
            <a:endParaRPr lang="zh-CN" altLang="en-US" sz="2100" dirty="0">
              <a:solidFill>
                <a:srgbClr val="E04236"/>
              </a:solidFill>
              <a:latin typeface="+mn-ea"/>
              <a:ea typeface="+mn-ea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5490225" y="3244020"/>
            <a:ext cx="757660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zh-CN" altLang="zh-CN" sz="2100" dirty="0">
                <a:solidFill>
                  <a:srgbClr val="E04236"/>
                </a:solidFill>
                <a:latin typeface="+mn-ea"/>
                <a:ea typeface="+mn-ea"/>
              </a:rPr>
              <a:t>距</a:t>
            </a:r>
            <a:r>
              <a:rPr lang="en-US" altLang="zh-CN" sz="2100" dirty="0">
                <a:solidFill>
                  <a:srgbClr val="E04236"/>
                </a:solidFill>
                <a:latin typeface="+mn-ea"/>
                <a:ea typeface="+mn-ea"/>
              </a:rPr>
              <a:t> </a:t>
            </a:r>
            <a:r>
              <a:rPr lang="zh-CN" altLang="zh-CN" sz="2100" dirty="0">
                <a:solidFill>
                  <a:srgbClr val="E04236"/>
                </a:solidFill>
                <a:latin typeface="+mn-ea"/>
                <a:ea typeface="+mn-ea"/>
              </a:rPr>
              <a:t>离</a:t>
            </a:r>
            <a:endParaRPr lang="zh-CN" altLang="en-US" sz="2100" dirty="0">
              <a:solidFill>
                <a:srgbClr val="E04236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/>
      <p:bldP spid="10" grpId="0" animBg="1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E:\梅子花开 2016年秋上\理科\上课课件制作\人六数\人六数导学案\人六数导学案(上)\LL10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20273" y="1586389"/>
            <a:ext cx="2608518" cy="2555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8" name="矩形 2"/>
          <p:cNvSpPr>
            <a:spLocks noChangeArrowheads="1"/>
          </p:cNvSpPr>
          <p:nvPr/>
        </p:nvSpPr>
        <p:spPr bwMode="auto">
          <a:xfrm>
            <a:off x="3608389" y="1740145"/>
            <a:ext cx="4968875" cy="2008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50000"/>
              </a:lnSpc>
            </a:pPr>
            <a:r>
              <a:rPr lang="zh-CN" altLang="zh-CN" sz="2100" dirty="0">
                <a:latin typeface="+mn-ea"/>
                <a:ea typeface="+mn-ea"/>
                <a:cs typeface="Times New Roman" panose="02020603050405020304" pitchFamily="18" charset="0"/>
              </a:rPr>
              <a:t>以灯塔为观测点：</a:t>
            </a:r>
            <a:r>
              <a:rPr lang="en-US" altLang="zh-CN" sz="2100" dirty="0">
                <a:latin typeface="+mn-ea"/>
                <a:ea typeface="+mn-ea"/>
                <a:cs typeface="Times New Roman" panose="02020603050405020304" pitchFamily="18" charset="0"/>
              </a:rPr>
              <a:t>A</a:t>
            </a:r>
            <a:r>
              <a:rPr lang="zh-CN" altLang="zh-CN" sz="2100" dirty="0">
                <a:latin typeface="+mn-ea"/>
                <a:ea typeface="+mn-ea"/>
                <a:cs typeface="Times New Roman" panose="02020603050405020304" pitchFamily="18" charset="0"/>
              </a:rPr>
              <a:t>岛在</a:t>
            </a:r>
            <a:endParaRPr lang="en-US" altLang="zh-CN" sz="2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eaLnBrk="1" latinLnBrk="1" hangingPunct="1">
              <a:lnSpc>
                <a:spcPct val="150000"/>
              </a:lnSpc>
            </a:pPr>
            <a:r>
              <a:rPr lang="en-US" altLang="zh-CN" sz="2100" dirty="0">
                <a:latin typeface="+mn-ea"/>
                <a:ea typeface="+mn-ea"/>
                <a:cs typeface="Times New Roman" panose="02020603050405020304" pitchFamily="18" charset="0"/>
              </a:rPr>
              <a:t>___</a:t>
            </a:r>
            <a:r>
              <a:rPr lang="zh-CN" altLang="zh-CN" sz="2100" dirty="0">
                <a:latin typeface="+mn-ea"/>
                <a:ea typeface="+mn-ea"/>
                <a:cs typeface="Times New Roman" panose="02020603050405020304" pitchFamily="18" charset="0"/>
              </a:rPr>
              <a:t>偏</a:t>
            </a:r>
            <a:r>
              <a:rPr lang="en-US" altLang="zh-CN" sz="2100" dirty="0">
                <a:latin typeface="+mn-ea"/>
                <a:ea typeface="+mn-ea"/>
                <a:cs typeface="Times New Roman" panose="02020603050405020304" pitchFamily="18" charset="0"/>
              </a:rPr>
              <a:t>_____ </a:t>
            </a:r>
            <a:r>
              <a:rPr lang="zh-CN" altLang="zh-CN" sz="2100" dirty="0">
                <a:latin typeface="+mn-ea"/>
                <a:ea typeface="+mn-ea"/>
                <a:cs typeface="Times New Roman" panose="02020603050405020304" pitchFamily="18" charset="0"/>
              </a:rPr>
              <a:t>的方向上，距离是</a:t>
            </a:r>
            <a:r>
              <a:rPr lang="en-US" altLang="zh-CN" sz="2100" dirty="0">
                <a:latin typeface="+mn-ea"/>
                <a:ea typeface="+mn-ea"/>
                <a:cs typeface="Times New Roman" panose="02020603050405020304" pitchFamily="18" charset="0"/>
              </a:rPr>
              <a:t>__</a:t>
            </a:r>
            <a:r>
              <a:rPr lang="zh-CN" altLang="zh-CN" sz="2100" dirty="0">
                <a:latin typeface="+mn-ea"/>
                <a:ea typeface="+mn-ea"/>
                <a:cs typeface="Times New Roman" panose="02020603050405020304" pitchFamily="18" charset="0"/>
              </a:rPr>
              <a:t>千米；</a:t>
            </a:r>
            <a:r>
              <a:rPr lang="en-US" altLang="zh-CN" sz="2100" dirty="0">
                <a:latin typeface="+mn-ea"/>
                <a:ea typeface="+mn-ea"/>
                <a:cs typeface="Times New Roman" panose="02020603050405020304" pitchFamily="18" charset="0"/>
              </a:rPr>
              <a:t>B</a:t>
            </a:r>
            <a:r>
              <a:rPr lang="zh-CN" altLang="zh-CN" sz="2100" dirty="0">
                <a:latin typeface="+mn-ea"/>
                <a:ea typeface="+mn-ea"/>
                <a:cs typeface="Times New Roman" panose="02020603050405020304" pitchFamily="18" charset="0"/>
              </a:rPr>
              <a:t>岛在</a:t>
            </a:r>
            <a:r>
              <a:rPr lang="en-US" altLang="zh-CN" sz="2100" dirty="0">
                <a:latin typeface="+mn-ea"/>
                <a:ea typeface="+mn-ea"/>
                <a:cs typeface="Times New Roman" panose="02020603050405020304" pitchFamily="18" charset="0"/>
              </a:rPr>
              <a:t>___</a:t>
            </a:r>
            <a:r>
              <a:rPr lang="zh-CN" altLang="zh-CN" sz="2100" dirty="0">
                <a:latin typeface="+mn-ea"/>
                <a:ea typeface="+mn-ea"/>
                <a:cs typeface="Times New Roman" panose="02020603050405020304" pitchFamily="18" charset="0"/>
              </a:rPr>
              <a:t>偏</a:t>
            </a:r>
            <a:endParaRPr lang="en-US" altLang="zh-CN" sz="2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eaLnBrk="1" latinLnBrk="1" hangingPunct="1">
              <a:lnSpc>
                <a:spcPct val="150000"/>
              </a:lnSpc>
            </a:pPr>
            <a:r>
              <a:rPr lang="en-US" altLang="zh-CN" sz="2100" dirty="0">
                <a:latin typeface="+mn-ea"/>
                <a:ea typeface="+mn-ea"/>
                <a:cs typeface="Times New Roman" panose="02020603050405020304" pitchFamily="18" charset="0"/>
              </a:rPr>
              <a:t>______ </a:t>
            </a:r>
            <a:r>
              <a:rPr lang="zh-CN" altLang="zh-CN" sz="2100" dirty="0">
                <a:latin typeface="+mn-ea"/>
                <a:ea typeface="+mn-ea"/>
                <a:cs typeface="Times New Roman" panose="02020603050405020304" pitchFamily="18" charset="0"/>
              </a:rPr>
              <a:t>的方向上，距离是</a:t>
            </a:r>
            <a:r>
              <a:rPr lang="en-US" altLang="zh-CN" sz="2100" dirty="0">
                <a:latin typeface="+mn-ea"/>
                <a:ea typeface="+mn-ea"/>
                <a:cs typeface="Times New Roman" panose="02020603050405020304" pitchFamily="18" charset="0"/>
              </a:rPr>
              <a:t>___</a:t>
            </a:r>
            <a:r>
              <a:rPr lang="zh-CN" altLang="zh-CN" sz="2100" dirty="0">
                <a:latin typeface="+mn-ea"/>
                <a:ea typeface="+mn-ea"/>
                <a:cs typeface="Times New Roman" panose="02020603050405020304" pitchFamily="18" charset="0"/>
              </a:rPr>
              <a:t>千米。</a:t>
            </a:r>
            <a:endParaRPr lang="zh-CN" altLang="en-US" sz="21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640562" y="2316572"/>
            <a:ext cx="407804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zh-CN" altLang="en-US" sz="2100" dirty="0">
                <a:solidFill>
                  <a:srgbClr val="E04236"/>
                </a:solidFill>
                <a:latin typeface="+mn-ea"/>
                <a:ea typeface="+mn-ea"/>
                <a:cs typeface="Times New Roman" panose="02020603050405020304" pitchFamily="18" charset="0"/>
              </a:rPr>
              <a:t>北</a:t>
            </a:r>
            <a:endParaRPr lang="zh-CN" altLang="en-US" sz="2100" dirty="0">
              <a:solidFill>
                <a:srgbClr val="E04236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4244957" y="2307234"/>
            <a:ext cx="850233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zh-CN" altLang="en-US" sz="2100" dirty="0">
                <a:solidFill>
                  <a:srgbClr val="E04236"/>
                </a:solidFill>
                <a:latin typeface="+mn-ea"/>
                <a:ea typeface="+mn-ea"/>
                <a:cs typeface="Times New Roman" panose="02020603050405020304" pitchFamily="18" charset="0"/>
              </a:rPr>
              <a:t>东</a:t>
            </a:r>
            <a:r>
              <a:rPr lang="en-US" altLang="zh-CN" sz="2100" dirty="0">
                <a:solidFill>
                  <a:srgbClr val="E04236"/>
                </a:solidFill>
                <a:latin typeface="+mn-ea"/>
                <a:ea typeface="+mn-ea"/>
                <a:cs typeface="Times New Roman" panose="02020603050405020304" pitchFamily="18" charset="0"/>
              </a:rPr>
              <a:t>45°</a:t>
            </a:r>
            <a:endParaRPr lang="zh-CN" altLang="en-US" sz="2100" dirty="0">
              <a:solidFill>
                <a:srgbClr val="E04236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7033745" y="2332574"/>
            <a:ext cx="304410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en-US" altLang="zh-CN" sz="2100" dirty="0">
                <a:solidFill>
                  <a:srgbClr val="E04236"/>
                </a:solidFill>
                <a:latin typeface="+mn-ea"/>
                <a:ea typeface="+mn-ea"/>
                <a:cs typeface="Times New Roman" panose="02020603050405020304" pitchFamily="18" charset="0"/>
              </a:rPr>
              <a:t>3</a:t>
            </a:r>
            <a:endParaRPr lang="zh-CN" altLang="en-US" sz="2100" dirty="0">
              <a:solidFill>
                <a:srgbClr val="E04236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4150058" y="2782804"/>
            <a:ext cx="407804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zh-CN" altLang="en-US" sz="2100" dirty="0">
                <a:solidFill>
                  <a:srgbClr val="E04236"/>
                </a:solidFill>
                <a:latin typeface="+mn-ea"/>
                <a:ea typeface="+mn-ea"/>
              </a:rPr>
              <a:t>西</a:t>
            </a:r>
            <a:endParaRPr lang="zh-CN" altLang="en-US" sz="2100" dirty="0">
              <a:solidFill>
                <a:srgbClr val="E04236"/>
              </a:solidFill>
              <a:latin typeface="+mn-ea"/>
              <a:ea typeface="+mn-ea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3662673" y="3263917"/>
            <a:ext cx="850233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zh-CN" altLang="en-US" sz="2100" dirty="0">
                <a:solidFill>
                  <a:srgbClr val="E04236"/>
                </a:solidFill>
                <a:latin typeface="+mn-ea"/>
                <a:ea typeface="+mn-ea"/>
                <a:cs typeface="Times New Roman" panose="02020603050405020304" pitchFamily="18" charset="0"/>
              </a:rPr>
              <a:t>南</a:t>
            </a:r>
            <a:r>
              <a:rPr lang="en-US" altLang="zh-CN" sz="2100" dirty="0">
                <a:solidFill>
                  <a:srgbClr val="E04236"/>
                </a:solidFill>
                <a:latin typeface="+mn-ea"/>
                <a:ea typeface="+mn-ea"/>
                <a:cs typeface="Times New Roman" panose="02020603050405020304" pitchFamily="18" charset="0"/>
              </a:rPr>
              <a:t>30°</a:t>
            </a:r>
            <a:endParaRPr lang="zh-CN" altLang="en-US" sz="2100" dirty="0">
              <a:solidFill>
                <a:srgbClr val="E04236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6572454" y="3299945"/>
            <a:ext cx="304410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en-US" altLang="zh-CN" sz="2100" dirty="0">
                <a:solidFill>
                  <a:srgbClr val="E04236"/>
                </a:solidFill>
                <a:latin typeface="+mn-ea"/>
                <a:ea typeface="+mn-ea"/>
                <a:cs typeface="Times New Roman" panose="02020603050405020304" pitchFamily="18" charset="0"/>
              </a:rPr>
              <a:t>4</a:t>
            </a:r>
            <a:endParaRPr lang="zh-CN" altLang="en-US" sz="2100" dirty="0">
              <a:solidFill>
                <a:srgbClr val="E04236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1131094" y="564469"/>
            <a:ext cx="2852843" cy="585788"/>
          </a:xfrm>
          <a:prstGeom prst="wedgeRoundRectCallout">
            <a:avLst>
              <a:gd name="adj1" fmla="val -53398"/>
              <a:gd name="adj2" fmla="val 26961"/>
              <a:gd name="adj3" fmla="val 16667"/>
            </a:avLst>
          </a:prstGeom>
          <a:solidFill>
            <a:srgbClr val="FEF6F0"/>
          </a:solidFill>
          <a:ln w="19050">
            <a:solidFill>
              <a:srgbClr val="C1581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>
              <a:defRPr/>
            </a:pPr>
            <a:r>
              <a:rPr lang="zh-CN" altLang="zh-CN" sz="2100" dirty="0">
                <a:solidFill>
                  <a:srgbClr val="E04236"/>
                </a:solidFill>
                <a:latin typeface="+mn-ea"/>
                <a:cs typeface="Times New Roman" panose="02020603050405020304" pitchFamily="18" charset="0"/>
              </a:rPr>
              <a:t>观察下图后，说一说</a:t>
            </a:r>
            <a:endParaRPr lang="zh-CN" altLang="en-US" sz="2100" dirty="0">
              <a:solidFill>
                <a:srgbClr val="E04236"/>
              </a:solidFill>
              <a:latin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5" grpId="0"/>
      <p:bldP spid="8" grpId="0"/>
      <p:bldP spid="9" grpId="0"/>
      <p:bldP spid="10" grpId="0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2254360" y="1466332"/>
            <a:ext cx="4635281" cy="3265865"/>
            <a:chOff x="4403834" y="2846320"/>
            <a:chExt cx="6180375" cy="4354487"/>
          </a:xfrm>
        </p:grpSpPr>
        <p:pic>
          <p:nvPicPr>
            <p:cNvPr id="23" name="Picture 6" descr="23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403834" y="2846320"/>
              <a:ext cx="6180375" cy="43544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" name="圆角矩形 29"/>
            <p:cNvSpPr/>
            <p:nvPr/>
          </p:nvSpPr>
          <p:spPr>
            <a:xfrm>
              <a:off x="6369269" y="4225159"/>
              <a:ext cx="4004441" cy="1040524"/>
            </a:xfrm>
            <a:prstGeom prst="round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2100">
                <a:latin typeface="+mn-ea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6579767" y="4066877"/>
              <a:ext cx="3793943" cy="14157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latinLnBrk="1">
                <a:lnSpc>
                  <a:spcPct val="150000"/>
                </a:lnSpc>
              </a:pPr>
              <a:r>
                <a:rPr lang="zh-CN" altLang="en-US" dirty="0">
                  <a:latin typeface="+mn-ea"/>
                  <a:cs typeface="Times New Roman" panose="02020603050405020304" pitchFamily="18" charset="0"/>
                </a:rPr>
                <a:t>台风到达A市后，改变方向，向 B 市移动。受台风影响，C 市也将有大到暴雨。</a:t>
              </a:r>
              <a:endParaRPr lang="zh-CN" altLang="en-US" dirty="0">
                <a:latin typeface="+mn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70259" y="1482837"/>
            <a:ext cx="2776308" cy="1292773"/>
            <a:chOff x="1660635" y="1072007"/>
            <a:chExt cx="4435365" cy="1723697"/>
          </a:xfrm>
        </p:grpSpPr>
        <p:sp>
          <p:nvSpPr>
            <p:cNvPr id="2" name="云形标注 1"/>
            <p:cNvSpPr/>
            <p:nvPr/>
          </p:nvSpPr>
          <p:spPr>
            <a:xfrm>
              <a:off x="1660635" y="1072007"/>
              <a:ext cx="4435365" cy="1723697"/>
            </a:xfrm>
            <a:prstGeom prst="cloudCallout">
              <a:avLst>
                <a:gd name="adj1" fmla="val -54008"/>
                <a:gd name="adj2" fmla="val 27744"/>
              </a:avLst>
            </a:prstGeom>
            <a:solidFill>
              <a:srgbClr val="FEF6F0"/>
            </a:solidFill>
            <a:ln w="19050">
              <a:solidFill>
                <a:srgbClr val="C1581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lnSpc>
                  <a:spcPct val="150000"/>
                </a:lnSpc>
                <a:defRPr/>
              </a:pPr>
              <a:endParaRPr lang="zh-CN" altLang="en-US" sz="2100">
                <a:solidFill>
                  <a:srgbClr val="E04236"/>
                </a:solidFill>
                <a:latin typeface="+mn-ea"/>
                <a:cs typeface="Times New Roman" panose="02020603050405020304" pitchFamily="18" charset="0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2447019" y="1412063"/>
              <a:ext cx="2664345" cy="946819"/>
            </a:xfrm>
            <a:prstGeom prst="rect">
              <a:avLst/>
            </a:prstGeom>
            <a:solidFill>
              <a:srgbClr val="FEF6F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2100" dirty="0">
                  <a:solidFill>
                    <a:schemeClr val="tx1"/>
                  </a:solidFill>
                  <a:latin typeface="+mn-ea"/>
                  <a:cs typeface="Times New Roman" panose="02020603050405020304" pitchFamily="18" charset="0"/>
                </a:rPr>
                <a:t>北偏西</a:t>
              </a:r>
              <a:r>
                <a:rPr lang="en-US" altLang="zh-CN" sz="2100" dirty="0">
                  <a:solidFill>
                    <a:schemeClr val="tx1"/>
                  </a:solidFill>
                  <a:latin typeface="+mn-ea"/>
                  <a:cs typeface="Times New Roman" panose="02020603050405020304" pitchFamily="18" charset="0"/>
                </a:rPr>
                <a:t>30°</a:t>
              </a:r>
              <a:r>
                <a:rPr lang="zh-CN" altLang="en-US" sz="2100" dirty="0">
                  <a:solidFill>
                    <a:schemeClr val="tx1"/>
                  </a:solidFill>
                  <a:latin typeface="+mn-ea"/>
                  <a:cs typeface="Times New Roman" panose="02020603050405020304" pitchFamily="18" charset="0"/>
                </a:rPr>
                <a:t>是什么意思呢？</a:t>
              </a:r>
              <a:endParaRPr lang="zh-CN" altLang="en-US" sz="2100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endParaRPr>
            </a:p>
          </p:txBody>
        </p:sp>
      </p:grpSp>
      <p:sp>
        <p:nvSpPr>
          <p:cNvPr id="33" name="Rectangle 7"/>
          <p:cNvSpPr>
            <a:spLocks noChangeArrowheads="1"/>
          </p:cNvSpPr>
          <p:nvPr/>
        </p:nvSpPr>
        <p:spPr bwMode="auto">
          <a:xfrm>
            <a:off x="407740" y="546417"/>
            <a:ext cx="8651712" cy="10387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50000"/>
              </a:lnSpc>
            </a:pPr>
            <a:r>
              <a:rPr lang="en-US" altLang="zh-CN" sz="2100" dirty="0">
                <a:latin typeface="+mn-ea"/>
                <a:ea typeface="+mn-ea"/>
                <a:cs typeface="Times New Roman" panose="02020603050405020304" pitchFamily="18" charset="0"/>
              </a:rPr>
              <a:t>B</a:t>
            </a:r>
            <a:r>
              <a:rPr lang="zh-CN" altLang="en-US" sz="2100" dirty="0">
                <a:latin typeface="+mn-ea"/>
                <a:ea typeface="+mn-ea"/>
                <a:cs typeface="Times New Roman" panose="02020603050405020304" pitchFamily="18" charset="0"/>
              </a:rPr>
              <a:t>市位于</a:t>
            </a:r>
            <a:r>
              <a:rPr lang="en-US" altLang="zh-CN" sz="2100" dirty="0">
                <a:latin typeface="+mn-ea"/>
                <a:ea typeface="+mn-ea"/>
                <a:cs typeface="Times New Roman" panose="02020603050405020304" pitchFamily="18" charset="0"/>
              </a:rPr>
              <a:t>A</a:t>
            </a:r>
            <a:r>
              <a:rPr lang="zh-CN" altLang="en-US" sz="2100" dirty="0">
                <a:latin typeface="+mn-ea"/>
                <a:ea typeface="+mn-ea"/>
                <a:cs typeface="Times New Roman" panose="02020603050405020304" pitchFamily="18" charset="0"/>
              </a:rPr>
              <a:t>市北偏西</a:t>
            </a:r>
            <a:r>
              <a:rPr lang="en-US" altLang="zh-CN" sz="2100" dirty="0">
                <a:latin typeface="+mn-ea"/>
                <a:ea typeface="+mn-ea"/>
                <a:cs typeface="Times New Roman" panose="02020603050405020304" pitchFamily="18" charset="0"/>
              </a:rPr>
              <a:t>30 °</a:t>
            </a:r>
            <a:r>
              <a:rPr lang="zh-CN" altLang="en-US" sz="2100" dirty="0">
                <a:latin typeface="+mn-ea"/>
                <a:ea typeface="+mn-ea"/>
                <a:cs typeface="Times New Roman" panose="02020603050405020304" pitchFamily="18" charset="0"/>
              </a:rPr>
              <a:t>方向、距离</a:t>
            </a:r>
            <a:r>
              <a:rPr lang="en-US" altLang="zh-CN" sz="2100" dirty="0">
                <a:latin typeface="+mn-ea"/>
                <a:ea typeface="+mn-ea"/>
                <a:cs typeface="Times New Roman" panose="02020603050405020304" pitchFamily="18" charset="0"/>
              </a:rPr>
              <a:t>A</a:t>
            </a:r>
            <a:r>
              <a:rPr lang="zh-CN" altLang="en-US" sz="2100" dirty="0">
                <a:latin typeface="+mn-ea"/>
                <a:ea typeface="+mn-ea"/>
                <a:cs typeface="Times New Roman" panose="02020603050405020304" pitchFamily="18" charset="0"/>
              </a:rPr>
              <a:t>市</a:t>
            </a:r>
            <a:r>
              <a:rPr lang="en-US" altLang="zh-CN" sz="2100" dirty="0">
                <a:latin typeface="+mn-ea"/>
                <a:ea typeface="+mn-ea"/>
                <a:cs typeface="Times New Roman" panose="02020603050405020304" pitchFamily="18" charset="0"/>
              </a:rPr>
              <a:t>200km</a:t>
            </a:r>
            <a:r>
              <a:rPr lang="zh-CN" altLang="en-US" sz="2100" dirty="0">
                <a:latin typeface="+mn-ea"/>
                <a:ea typeface="+mn-ea"/>
                <a:cs typeface="Times New Roman" panose="02020603050405020304" pitchFamily="18" charset="0"/>
              </a:rPr>
              <a:t>。</a:t>
            </a:r>
            <a:r>
              <a:rPr lang="en-US" altLang="zh-CN" sz="2100" dirty="0">
                <a:latin typeface="+mn-ea"/>
                <a:ea typeface="+mn-ea"/>
                <a:cs typeface="Times New Roman" panose="02020603050405020304" pitchFamily="18" charset="0"/>
              </a:rPr>
              <a:t>C</a:t>
            </a:r>
            <a:r>
              <a:rPr lang="zh-CN" altLang="en-US" sz="2100" dirty="0">
                <a:latin typeface="+mn-ea"/>
                <a:ea typeface="+mn-ea"/>
                <a:cs typeface="Times New Roman" panose="02020603050405020304" pitchFamily="18" charset="0"/>
              </a:rPr>
              <a:t>市在</a:t>
            </a:r>
            <a:r>
              <a:rPr lang="en-US" altLang="zh-CN" sz="2100" dirty="0">
                <a:latin typeface="+mn-ea"/>
                <a:ea typeface="+mn-ea"/>
                <a:cs typeface="Times New Roman" panose="02020603050405020304" pitchFamily="18" charset="0"/>
              </a:rPr>
              <a:t>A</a:t>
            </a:r>
            <a:r>
              <a:rPr lang="zh-CN" altLang="en-US" sz="2100" dirty="0">
                <a:latin typeface="+mn-ea"/>
                <a:ea typeface="+mn-ea"/>
                <a:cs typeface="Times New Roman" panose="02020603050405020304" pitchFamily="18" charset="0"/>
              </a:rPr>
              <a:t>市正北方， 距离</a:t>
            </a:r>
            <a:r>
              <a:rPr lang="en-US" altLang="zh-CN" sz="2100" dirty="0">
                <a:latin typeface="+mn-ea"/>
                <a:ea typeface="+mn-ea"/>
                <a:cs typeface="Times New Roman" panose="02020603050405020304" pitchFamily="18" charset="0"/>
              </a:rPr>
              <a:t>A</a:t>
            </a:r>
            <a:r>
              <a:rPr lang="zh-CN" altLang="en-US" sz="2100" dirty="0">
                <a:latin typeface="+mn-ea"/>
                <a:ea typeface="+mn-ea"/>
                <a:cs typeface="Times New Roman" panose="02020603050405020304" pitchFamily="18" charset="0"/>
              </a:rPr>
              <a:t>市</a:t>
            </a:r>
            <a:r>
              <a:rPr lang="en-US" altLang="zh-CN" sz="2100" dirty="0">
                <a:latin typeface="+mn-ea"/>
                <a:ea typeface="+mn-ea"/>
                <a:cs typeface="Times New Roman" panose="02020603050405020304" pitchFamily="18" charset="0"/>
              </a:rPr>
              <a:t>300km</a:t>
            </a:r>
            <a:r>
              <a:rPr lang="zh-CN" altLang="en-US" sz="2100" dirty="0">
                <a:latin typeface="+mn-ea"/>
                <a:ea typeface="+mn-ea"/>
                <a:cs typeface="Times New Roman" panose="02020603050405020304" pitchFamily="18" charset="0"/>
              </a:rPr>
              <a:t>。请你在例</a:t>
            </a:r>
            <a:r>
              <a:rPr lang="en-US" altLang="zh-CN" sz="2100" dirty="0">
                <a:latin typeface="+mn-ea"/>
                <a:ea typeface="+mn-ea"/>
                <a:cs typeface="Times New Roman" panose="02020603050405020304" pitchFamily="18" charset="0"/>
              </a:rPr>
              <a:t>1</a:t>
            </a:r>
            <a:r>
              <a:rPr lang="zh-CN" altLang="en-US" sz="2100" dirty="0">
                <a:latin typeface="+mn-ea"/>
                <a:ea typeface="+mn-ea"/>
                <a:cs typeface="Times New Roman" panose="02020603050405020304" pitchFamily="18" charset="0"/>
              </a:rPr>
              <a:t>的图中标出</a:t>
            </a:r>
            <a:r>
              <a:rPr lang="en-US" altLang="zh-CN" sz="2100" dirty="0">
                <a:latin typeface="+mn-ea"/>
                <a:ea typeface="+mn-ea"/>
                <a:cs typeface="Times New Roman" panose="02020603050405020304" pitchFamily="18" charset="0"/>
              </a:rPr>
              <a:t>B</a:t>
            </a:r>
            <a:r>
              <a:rPr lang="zh-CN" altLang="en-US" sz="2100" dirty="0">
                <a:latin typeface="+mn-ea"/>
                <a:ea typeface="+mn-ea"/>
                <a:cs typeface="Times New Roman" panose="02020603050405020304" pitchFamily="18" charset="0"/>
              </a:rPr>
              <a:t>市、</a:t>
            </a:r>
            <a:r>
              <a:rPr lang="en-US" altLang="zh-CN" sz="2100" dirty="0">
                <a:latin typeface="+mn-ea"/>
                <a:ea typeface="+mn-ea"/>
                <a:cs typeface="Times New Roman" panose="02020603050405020304" pitchFamily="18" charset="0"/>
              </a:rPr>
              <a:t>C</a:t>
            </a:r>
            <a:r>
              <a:rPr lang="zh-CN" altLang="en-US" sz="2100" dirty="0">
                <a:latin typeface="+mn-ea"/>
                <a:ea typeface="+mn-ea"/>
                <a:cs typeface="Times New Roman" panose="02020603050405020304" pitchFamily="18" charset="0"/>
              </a:rPr>
              <a:t>市的位置。</a:t>
            </a:r>
            <a:endParaRPr lang="zh-CN" altLang="en-US" sz="21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AutoShape 27"/>
          <p:cNvSpPr>
            <a:spLocks noChangeArrowheads="1"/>
          </p:cNvSpPr>
          <p:nvPr/>
        </p:nvSpPr>
        <p:spPr bwMode="auto">
          <a:xfrm>
            <a:off x="1171990" y="670489"/>
            <a:ext cx="3336948" cy="503336"/>
          </a:xfrm>
          <a:prstGeom prst="wedgeRoundRectCallout">
            <a:avLst>
              <a:gd name="adj1" fmla="val -53049"/>
              <a:gd name="adj2" fmla="val 7034"/>
              <a:gd name="adj3" fmla="val 16667"/>
            </a:avLst>
          </a:prstGeom>
          <a:solidFill>
            <a:srgbClr val="FEF6F0"/>
          </a:solidFill>
          <a:ln w="19050">
            <a:solidFill>
              <a:srgbClr val="C1581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>
              <a:defRPr/>
            </a:pPr>
            <a:r>
              <a:rPr lang="zh-CN" altLang="en-US" sz="2100" dirty="0">
                <a:solidFill>
                  <a:srgbClr val="E04236"/>
                </a:solidFill>
                <a:latin typeface="+mn-ea"/>
                <a:cs typeface="Times New Roman" panose="02020603050405020304" pitchFamily="18" charset="0"/>
              </a:rPr>
              <a:t>北偏西</a:t>
            </a:r>
            <a:r>
              <a:rPr lang="en-US" altLang="zh-CN" sz="2100" dirty="0">
                <a:solidFill>
                  <a:srgbClr val="E04236"/>
                </a:solidFill>
                <a:latin typeface="+mn-ea"/>
                <a:cs typeface="Times New Roman" panose="02020603050405020304" pitchFamily="18" charset="0"/>
              </a:rPr>
              <a:t>30°</a:t>
            </a:r>
            <a:r>
              <a:rPr lang="zh-CN" altLang="en-US" sz="2100" dirty="0">
                <a:solidFill>
                  <a:srgbClr val="E04236"/>
                </a:solidFill>
                <a:latin typeface="+mn-ea"/>
                <a:cs typeface="Times New Roman" panose="02020603050405020304" pitchFamily="18" charset="0"/>
              </a:rPr>
              <a:t>是什么意思呢？</a:t>
            </a:r>
            <a:endParaRPr lang="zh-CN" altLang="en-US" sz="2100" dirty="0">
              <a:solidFill>
                <a:srgbClr val="E04236"/>
              </a:solidFill>
              <a:latin typeface="+mn-ea"/>
              <a:cs typeface="Times New Roman" panose="02020603050405020304" pitchFamily="18" charset="0"/>
            </a:endParaRPr>
          </a:p>
        </p:txBody>
      </p:sp>
      <p:grpSp>
        <p:nvGrpSpPr>
          <p:cNvPr id="21" name="Group 12"/>
          <p:cNvGrpSpPr/>
          <p:nvPr/>
        </p:nvGrpSpPr>
        <p:grpSpPr bwMode="auto">
          <a:xfrm>
            <a:off x="2645542" y="1047586"/>
            <a:ext cx="4048125" cy="3817939"/>
            <a:chOff x="1968" y="-516"/>
            <a:chExt cx="2550" cy="2405"/>
          </a:xfrm>
        </p:grpSpPr>
        <p:sp>
          <p:nvSpPr>
            <p:cNvPr id="22" name="Text Box 13"/>
            <p:cNvSpPr txBox="1">
              <a:spLocks noChangeArrowheads="1"/>
            </p:cNvSpPr>
            <p:nvPr/>
          </p:nvSpPr>
          <p:spPr bwMode="auto">
            <a:xfrm>
              <a:off x="3370" y="1067"/>
              <a:ext cx="681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9pPr>
            </a:lstStyle>
            <a:p>
              <a:pPr eaLnBrk="1" latinLnBrk="1" hangingPunct="1">
                <a:spcBef>
                  <a:spcPct val="50000"/>
                </a:spcBef>
              </a:pPr>
              <a:r>
                <a:rPr lang="en-US" altLang="zh-CN" sz="2400" b="1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600km</a:t>
              </a:r>
              <a:endParaRPr lang="en-US" altLang="zh-CN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3" name="Group 14"/>
            <p:cNvGrpSpPr/>
            <p:nvPr/>
          </p:nvGrpSpPr>
          <p:grpSpPr bwMode="auto">
            <a:xfrm>
              <a:off x="1968" y="-516"/>
              <a:ext cx="2550" cy="2405"/>
              <a:chOff x="1968" y="-516"/>
              <a:chExt cx="2550" cy="2405"/>
            </a:xfrm>
          </p:grpSpPr>
          <p:grpSp>
            <p:nvGrpSpPr>
              <p:cNvPr id="24" name="Group 15"/>
              <p:cNvGrpSpPr/>
              <p:nvPr/>
            </p:nvGrpSpPr>
            <p:grpSpPr bwMode="auto">
              <a:xfrm>
                <a:off x="1968" y="-516"/>
                <a:ext cx="2550" cy="2405"/>
                <a:chOff x="1968" y="-516"/>
                <a:chExt cx="2550" cy="2405"/>
              </a:xfrm>
            </p:grpSpPr>
            <p:grpSp>
              <p:nvGrpSpPr>
                <p:cNvPr id="44" name="Group 16"/>
                <p:cNvGrpSpPr/>
                <p:nvPr/>
              </p:nvGrpSpPr>
              <p:grpSpPr bwMode="auto">
                <a:xfrm>
                  <a:off x="3565" y="873"/>
                  <a:ext cx="227" cy="101"/>
                  <a:chOff x="3699" y="1077"/>
                  <a:chExt cx="227" cy="101"/>
                </a:xfrm>
              </p:grpSpPr>
              <p:sp>
                <p:nvSpPr>
                  <p:cNvPr id="71" name="Line 17"/>
                  <p:cNvSpPr>
                    <a:spLocks noChangeShapeType="1"/>
                  </p:cNvSpPr>
                  <p:nvPr/>
                </p:nvSpPr>
                <p:spPr bwMode="auto">
                  <a:xfrm rot="1800000">
                    <a:off x="3699" y="1178"/>
                    <a:ext cx="227" cy="0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 sz="2400"/>
                  </a:p>
                </p:txBody>
              </p:sp>
              <p:sp>
                <p:nvSpPr>
                  <p:cNvPr id="72" name="Line 18"/>
                  <p:cNvSpPr>
                    <a:spLocks noChangeShapeType="1"/>
                  </p:cNvSpPr>
                  <p:nvPr/>
                </p:nvSpPr>
                <p:spPr bwMode="auto">
                  <a:xfrm rot="1800000" flipV="1">
                    <a:off x="3732" y="1077"/>
                    <a:ext cx="0" cy="46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 sz="2400"/>
                  </a:p>
                </p:txBody>
              </p:sp>
            </p:grpSp>
            <p:grpSp>
              <p:nvGrpSpPr>
                <p:cNvPr id="45" name="Group 19"/>
                <p:cNvGrpSpPr/>
                <p:nvPr/>
              </p:nvGrpSpPr>
              <p:grpSpPr bwMode="auto">
                <a:xfrm>
                  <a:off x="1968" y="-516"/>
                  <a:ext cx="2550" cy="2405"/>
                  <a:chOff x="1968" y="-516"/>
                  <a:chExt cx="2550" cy="2405"/>
                </a:xfrm>
              </p:grpSpPr>
              <p:grpSp>
                <p:nvGrpSpPr>
                  <p:cNvPr id="47" name="Group 20"/>
                  <p:cNvGrpSpPr/>
                  <p:nvPr/>
                </p:nvGrpSpPr>
                <p:grpSpPr bwMode="auto">
                  <a:xfrm>
                    <a:off x="3758" y="982"/>
                    <a:ext cx="227" cy="101"/>
                    <a:chOff x="3699" y="1077"/>
                    <a:chExt cx="227" cy="101"/>
                  </a:xfrm>
                </p:grpSpPr>
                <p:sp>
                  <p:nvSpPr>
                    <p:cNvPr id="69" name="Line 21"/>
                    <p:cNvSpPr>
                      <a:spLocks noChangeShapeType="1"/>
                    </p:cNvSpPr>
                    <p:nvPr/>
                  </p:nvSpPr>
                  <p:spPr bwMode="auto">
                    <a:xfrm rot="1800000">
                      <a:off x="3699" y="1178"/>
                      <a:ext cx="227" cy="0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 sz="2400"/>
                    </a:p>
                  </p:txBody>
                </p:sp>
                <p:sp>
                  <p:nvSpPr>
                    <p:cNvPr id="70" name="Line 22"/>
                    <p:cNvSpPr>
                      <a:spLocks noChangeShapeType="1"/>
                    </p:cNvSpPr>
                    <p:nvPr/>
                  </p:nvSpPr>
                  <p:spPr bwMode="auto">
                    <a:xfrm rot="1800000" flipV="1">
                      <a:off x="3732" y="1077"/>
                      <a:ext cx="0" cy="46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 sz="2400"/>
                    </a:p>
                  </p:txBody>
                </p:sp>
              </p:grpSp>
              <p:grpSp>
                <p:nvGrpSpPr>
                  <p:cNvPr id="48" name="Group 23"/>
                  <p:cNvGrpSpPr/>
                  <p:nvPr/>
                </p:nvGrpSpPr>
                <p:grpSpPr bwMode="auto">
                  <a:xfrm>
                    <a:off x="3955" y="1094"/>
                    <a:ext cx="227" cy="101"/>
                    <a:chOff x="3699" y="1077"/>
                    <a:chExt cx="227" cy="101"/>
                  </a:xfrm>
                </p:grpSpPr>
                <p:sp>
                  <p:nvSpPr>
                    <p:cNvPr id="67" name="Line 24"/>
                    <p:cNvSpPr>
                      <a:spLocks noChangeShapeType="1"/>
                    </p:cNvSpPr>
                    <p:nvPr/>
                  </p:nvSpPr>
                  <p:spPr bwMode="auto">
                    <a:xfrm rot="1800000">
                      <a:off x="3699" y="1178"/>
                      <a:ext cx="227" cy="0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 sz="2400"/>
                    </a:p>
                  </p:txBody>
                </p:sp>
                <p:sp>
                  <p:nvSpPr>
                    <p:cNvPr id="68" name="Line 25"/>
                    <p:cNvSpPr>
                      <a:spLocks noChangeShapeType="1"/>
                    </p:cNvSpPr>
                    <p:nvPr/>
                  </p:nvSpPr>
                  <p:spPr bwMode="auto">
                    <a:xfrm rot="1800000" flipV="1">
                      <a:off x="3732" y="1077"/>
                      <a:ext cx="0" cy="46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 sz="2400"/>
                    </a:p>
                  </p:txBody>
                </p:sp>
              </p:grpSp>
              <p:grpSp>
                <p:nvGrpSpPr>
                  <p:cNvPr id="49" name="Group 26"/>
                  <p:cNvGrpSpPr/>
                  <p:nvPr/>
                </p:nvGrpSpPr>
                <p:grpSpPr bwMode="auto">
                  <a:xfrm>
                    <a:off x="4137" y="1199"/>
                    <a:ext cx="227" cy="101"/>
                    <a:chOff x="3699" y="1077"/>
                    <a:chExt cx="227" cy="101"/>
                  </a:xfrm>
                </p:grpSpPr>
                <p:sp>
                  <p:nvSpPr>
                    <p:cNvPr id="65" name="Line 27"/>
                    <p:cNvSpPr>
                      <a:spLocks noChangeShapeType="1"/>
                    </p:cNvSpPr>
                    <p:nvPr/>
                  </p:nvSpPr>
                  <p:spPr bwMode="auto">
                    <a:xfrm rot="1800000">
                      <a:off x="3699" y="1178"/>
                      <a:ext cx="227" cy="0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 sz="2400"/>
                    </a:p>
                  </p:txBody>
                </p:sp>
                <p:sp>
                  <p:nvSpPr>
                    <p:cNvPr id="66" name="Line 28"/>
                    <p:cNvSpPr>
                      <a:spLocks noChangeShapeType="1"/>
                    </p:cNvSpPr>
                    <p:nvPr/>
                  </p:nvSpPr>
                  <p:spPr bwMode="auto">
                    <a:xfrm rot="1800000" flipV="1">
                      <a:off x="3732" y="1077"/>
                      <a:ext cx="0" cy="46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 sz="2400"/>
                    </a:p>
                  </p:txBody>
                </p:sp>
              </p:grpSp>
              <p:grpSp>
                <p:nvGrpSpPr>
                  <p:cNvPr id="50" name="Group 29"/>
                  <p:cNvGrpSpPr/>
                  <p:nvPr/>
                </p:nvGrpSpPr>
                <p:grpSpPr bwMode="auto">
                  <a:xfrm>
                    <a:off x="1968" y="-516"/>
                    <a:ext cx="2550" cy="2405"/>
                    <a:chOff x="201" y="754"/>
                    <a:chExt cx="2550" cy="2405"/>
                  </a:xfrm>
                </p:grpSpPr>
                <p:sp>
                  <p:nvSpPr>
                    <p:cNvPr id="52" name="Arc 30"/>
                    <p:cNvSpPr/>
                    <p:nvPr/>
                  </p:nvSpPr>
                  <p:spPr bwMode="auto">
                    <a:xfrm rot="2627755">
                      <a:off x="1610" y="1973"/>
                      <a:ext cx="45" cy="99"/>
                    </a:xfrm>
                    <a:custGeom>
                      <a:avLst/>
                      <a:gdLst>
                        <a:gd name="T0" fmla="*/ 0 w 21600"/>
                        <a:gd name="T1" fmla="*/ 0 h 23749"/>
                        <a:gd name="T2" fmla="*/ 0 w 21600"/>
                        <a:gd name="T3" fmla="*/ 0 h 23749"/>
                        <a:gd name="T4" fmla="*/ 0 w 21600"/>
                        <a:gd name="T5" fmla="*/ 0 h 23749"/>
                        <a:gd name="T6" fmla="*/ 0 60000 65536"/>
                        <a:gd name="T7" fmla="*/ 0 60000 65536"/>
                        <a:gd name="T8" fmla="*/ 0 60000 65536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0" t="0" r="r" b="b"/>
                      <a:pathLst>
                        <a:path w="21600" h="23749" fill="none" extrusionOk="0">
                          <a:moveTo>
                            <a:pt x="-1" y="0"/>
                          </a:moveTo>
                          <a:cubicBezTo>
                            <a:pt x="11929" y="0"/>
                            <a:pt x="21600" y="9670"/>
                            <a:pt x="21600" y="21600"/>
                          </a:cubicBezTo>
                          <a:cubicBezTo>
                            <a:pt x="21600" y="22317"/>
                            <a:pt x="21564" y="23034"/>
                            <a:pt x="21492" y="23748"/>
                          </a:cubicBezTo>
                        </a:path>
                        <a:path w="21600" h="23749" stroke="0" extrusionOk="0">
                          <a:moveTo>
                            <a:pt x="-1" y="0"/>
                          </a:moveTo>
                          <a:cubicBezTo>
                            <a:pt x="11929" y="0"/>
                            <a:pt x="21600" y="9670"/>
                            <a:pt x="21600" y="21600"/>
                          </a:cubicBezTo>
                          <a:cubicBezTo>
                            <a:pt x="21600" y="22317"/>
                            <a:pt x="21564" y="23034"/>
                            <a:pt x="21492" y="23748"/>
                          </a:cubicBezTo>
                          <a:lnTo>
                            <a:pt x="0" y="21600"/>
                          </a:lnTo>
                          <a:lnTo>
                            <a:pt x="-1" y="0"/>
                          </a:lnTo>
                          <a:close/>
                        </a:path>
                      </a:pathLst>
                    </a:custGeom>
                    <a:noFill/>
                    <a:ln w="15875">
                      <a:solidFill>
                        <a:schemeClr val="tx1"/>
                      </a:solidFill>
                      <a:rou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sz="2400" b="1"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p:txBody>
                </p:sp>
                <p:sp>
                  <p:nvSpPr>
                    <p:cNvPr id="53" name="Text Box 31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528" y="2611"/>
                      <a:ext cx="771" cy="291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9pPr>
                    </a:lstStyle>
                    <a:p>
                      <a:pPr eaLnBrk="1" latinLnBrk="1" hangingPunct="1">
                        <a:spcBef>
                          <a:spcPct val="50000"/>
                        </a:spcBef>
                      </a:pPr>
                      <a:r>
                        <a:rPr lang="en-US" altLang="zh-CN" sz="2400" b="1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100km</a:t>
                      </a:r>
                      <a:endParaRPr lang="en-US" altLang="zh-CN" sz="2400" b="1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54" name="Text Box 32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701" y="1885"/>
                      <a:ext cx="589" cy="291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9pPr>
                    </a:lstStyle>
                    <a:p>
                      <a:pPr eaLnBrk="1" latinLnBrk="1" hangingPunct="1">
                        <a:spcBef>
                          <a:spcPct val="50000"/>
                        </a:spcBef>
                      </a:pPr>
                      <a:r>
                        <a:rPr lang="en-US" altLang="zh-CN" sz="2400" b="1" dirty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30°</a:t>
                      </a:r>
                      <a:endParaRPr lang="en-US" altLang="zh-CN" sz="2400" b="1" dirty="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  <p:grpSp>
                  <p:nvGrpSpPr>
                    <p:cNvPr id="55" name="Group 33"/>
                    <p:cNvGrpSpPr/>
                    <p:nvPr/>
                  </p:nvGrpSpPr>
                  <p:grpSpPr bwMode="auto">
                    <a:xfrm>
                      <a:off x="201" y="754"/>
                      <a:ext cx="2550" cy="2405"/>
                      <a:chOff x="201" y="754"/>
                      <a:chExt cx="2550" cy="2405"/>
                    </a:xfrm>
                  </p:grpSpPr>
                  <p:grpSp>
                    <p:nvGrpSpPr>
                      <p:cNvPr id="58" name="Group 34"/>
                      <p:cNvGrpSpPr/>
                      <p:nvPr/>
                    </p:nvGrpSpPr>
                    <p:grpSpPr bwMode="auto">
                      <a:xfrm>
                        <a:off x="491" y="1014"/>
                        <a:ext cx="1905" cy="1905"/>
                        <a:chOff x="491" y="1014"/>
                        <a:chExt cx="1905" cy="1905"/>
                      </a:xfrm>
                    </p:grpSpPr>
                    <p:sp>
                      <p:nvSpPr>
                        <p:cNvPr id="63" name="Line 35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1429" y="1014"/>
                          <a:ext cx="0" cy="1905"/>
                        </a:xfrm>
                        <a:prstGeom prst="line">
                          <a:avLst/>
                        </a:prstGeom>
                        <a:noFill/>
                        <a:ln w="19050">
                          <a:solidFill>
                            <a:schemeClr val="tx1"/>
                          </a:solidFill>
                          <a:round/>
                          <a:headEnd type="arrow" w="med" len="med"/>
                          <a:tailEnd type="arrow" w="med" len="med"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noFill/>
                            </a14:hiddenFill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/>
                        <a:lstStyle/>
                        <a:p>
                          <a:endParaRPr lang="zh-CN" altLang="en-US" sz="2400"/>
                        </a:p>
                      </p:txBody>
                    </p:sp>
                    <p:sp>
                      <p:nvSpPr>
                        <p:cNvPr id="64" name="Line 36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rot="5400000">
                          <a:off x="1444" y="1014"/>
                          <a:ext cx="0" cy="1905"/>
                        </a:xfrm>
                        <a:prstGeom prst="line">
                          <a:avLst/>
                        </a:prstGeom>
                        <a:noFill/>
                        <a:ln w="19050">
                          <a:solidFill>
                            <a:schemeClr val="tx1"/>
                          </a:solidFill>
                          <a:round/>
                          <a:headEnd type="arrow" w="med" len="med"/>
                          <a:tailEnd type="arrow" w="med" len="med"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noFill/>
                            </a14:hiddenFill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/>
                        <a:lstStyle/>
                        <a:p>
                          <a:endParaRPr lang="zh-CN" altLang="en-US" sz="2400"/>
                        </a:p>
                      </p:txBody>
                    </p:sp>
                  </p:grpSp>
                  <p:sp>
                    <p:nvSpPr>
                      <p:cNvPr id="59" name="Text Box 37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2342" y="1791"/>
                        <a:ext cx="409" cy="29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>
                        <a:spAutoFit/>
                      </a:bodyPr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9pPr>
                      </a:lstStyle>
                      <a:p>
                        <a:pPr eaLnBrk="1" latinLnBrk="1" hangingPunct="1">
                          <a:spcBef>
                            <a:spcPct val="50000"/>
                          </a:spcBef>
                        </a:pPr>
                        <a:r>
                          <a:rPr lang="zh-CN" altLang="en-US" sz="2400" b="1" dirty="0"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a:t>东</a:t>
                        </a:r>
                        <a:endParaRPr lang="zh-CN" altLang="en-US" sz="2400" b="1" dirty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endParaRPr>
                      </a:p>
                    </p:txBody>
                  </p:sp>
                  <p:sp>
                    <p:nvSpPr>
                      <p:cNvPr id="60" name="Text Box 38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1271" y="754"/>
                        <a:ext cx="409" cy="29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>
                        <a:spAutoFit/>
                      </a:bodyPr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9pPr>
                      </a:lstStyle>
                      <a:p>
                        <a:pPr eaLnBrk="1" latinLnBrk="1" hangingPunct="1">
                          <a:spcBef>
                            <a:spcPct val="50000"/>
                          </a:spcBef>
                        </a:pPr>
                        <a:r>
                          <a:rPr lang="zh-CN" altLang="en-US" sz="2400" b="1" dirty="0"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a:t>北</a:t>
                        </a:r>
                        <a:endParaRPr lang="zh-CN" altLang="en-US" sz="2400" b="1" dirty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endParaRPr>
                      </a:p>
                    </p:txBody>
                  </p:sp>
                  <p:sp>
                    <p:nvSpPr>
                      <p:cNvPr id="61" name="Text Box 39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201" y="1785"/>
                        <a:ext cx="409" cy="29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>
                        <a:spAutoFit/>
                      </a:bodyPr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9pPr>
                      </a:lstStyle>
                      <a:p>
                        <a:pPr eaLnBrk="1" latinLnBrk="1" hangingPunct="1">
                          <a:spcBef>
                            <a:spcPct val="50000"/>
                          </a:spcBef>
                        </a:pPr>
                        <a:r>
                          <a:rPr lang="zh-CN" altLang="en-US" sz="2400" b="1"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a:t>西</a:t>
                        </a:r>
                        <a:endParaRPr lang="zh-CN" altLang="en-US" sz="2400" b="1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endParaRPr>
                      </a:p>
                    </p:txBody>
                  </p:sp>
                  <p:sp>
                    <p:nvSpPr>
                      <p:cNvPr id="62" name="Text Box 40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1292" y="2868"/>
                        <a:ext cx="409" cy="29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>
                        <a:spAutoFit/>
                      </a:bodyPr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9pPr>
                      </a:lstStyle>
                      <a:p>
                        <a:pPr eaLnBrk="1" latinLnBrk="1" hangingPunct="1">
                          <a:spcBef>
                            <a:spcPct val="50000"/>
                          </a:spcBef>
                        </a:pPr>
                        <a:r>
                          <a:rPr lang="zh-CN" altLang="en-US" sz="2400" b="1" dirty="0"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a:t>南</a:t>
                        </a:r>
                        <a:endParaRPr lang="zh-CN" altLang="en-US" sz="2400" b="1" dirty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endParaRPr>
                      </a:p>
                    </p:txBody>
                  </p:sp>
                </p:grpSp>
              </p:grpSp>
              <p:sp>
                <p:nvSpPr>
                  <p:cNvPr id="51" name="Oval 41"/>
                  <p:cNvSpPr>
                    <a:spLocks noChangeArrowheads="1"/>
                  </p:cNvSpPr>
                  <p:nvPr/>
                </p:nvSpPr>
                <p:spPr bwMode="auto">
                  <a:xfrm>
                    <a:off x="4338" y="1322"/>
                    <a:ext cx="45" cy="45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solidFill>
                      <a:schemeClr val="tx1"/>
                    </a:solidFill>
                    <a:rou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9pPr>
                  </a:lstStyle>
                  <a:p>
                    <a:pPr eaLnBrk="1" latinLnBrk="1" hangingPunct="1"/>
                    <a:endParaRPr lang="zh-CN" altLang="en-US" sz="2400" b="1"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</p:grpSp>
          </p:grpSp>
          <p:grpSp>
            <p:nvGrpSpPr>
              <p:cNvPr id="25" name="Group 42"/>
              <p:cNvGrpSpPr/>
              <p:nvPr/>
            </p:nvGrpSpPr>
            <p:grpSpPr bwMode="auto">
              <a:xfrm>
                <a:off x="2470" y="394"/>
                <a:ext cx="1391" cy="1261"/>
                <a:chOff x="2470" y="394"/>
                <a:chExt cx="1391" cy="1261"/>
              </a:xfrm>
            </p:grpSpPr>
            <p:sp>
              <p:nvSpPr>
                <p:cNvPr id="26" name="Line 43"/>
                <p:cNvSpPr>
                  <a:spLocks noChangeShapeType="1"/>
                </p:cNvSpPr>
                <p:nvPr/>
              </p:nvSpPr>
              <p:spPr bwMode="auto">
                <a:xfrm rot="1800000">
                  <a:off x="3184" y="756"/>
                  <a:ext cx="227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2400"/>
                </a:p>
              </p:txBody>
            </p:sp>
            <p:grpSp>
              <p:nvGrpSpPr>
                <p:cNvPr id="27" name="Group 44"/>
                <p:cNvGrpSpPr/>
                <p:nvPr/>
              </p:nvGrpSpPr>
              <p:grpSpPr bwMode="auto">
                <a:xfrm>
                  <a:off x="2470" y="394"/>
                  <a:ext cx="1391" cy="1261"/>
                  <a:chOff x="2470" y="394"/>
                  <a:chExt cx="1391" cy="1261"/>
                </a:xfrm>
              </p:grpSpPr>
              <p:grpSp>
                <p:nvGrpSpPr>
                  <p:cNvPr id="28" name="Group 45"/>
                  <p:cNvGrpSpPr/>
                  <p:nvPr/>
                </p:nvGrpSpPr>
                <p:grpSpPr bwMode="auto">
                  <a:xfrm>
                    <a:off x="2470" y="1609"/>
                    <a:ext cx="227" cy="46"/>
                    <a:chOff x="2699" y="1071"/>
                    <a:chExt cx="227" cy="46"/>
                  </a:xfrm>
                </p:grpSpPr>
                <p:sp>
                  <p:nvSpPr>
                    <p:cNvPr id="33" name="Line 4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699" y="1117"/>
                      <a:ext cx="227" cy="0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 sz="2400"/>
                    </a:p>
                  </p:txBody>
                </p:sp>
                <p:sp>
                  <p:nvSpPr>
                    <p:cNvPr id="36" name="Line 47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2699" y="1071"/>
                      <a:ext cx="0" cy="46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 sz="2400"/>
                    </a:p>
                  </p:txBody>
                </p:sp>
                <p:sp>
                  <p:nvSpPr>
                    <p:cNvPr id="43" name="Line 48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2922" y="1071"/>
                      <a:ext cx="0" cy="46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 sz="2400"/>
                    </a:p>
                  </p:txBody>
                </p:sp>
              </p:grpSp>
              <p:grpSp>
                <p:nvGrpSpPr>
                  <p:cNvPr id="29" name="Group 49"/>
                  <p:cNvGrpSpPr/>
                  <p:nvPr/>
                </p:nvGrpSpPr>
                <p:grpSpPr bwMode="auto">
                  <a:xfrm>
                    <a:off x="3368" y="761"/>
                    <a:ext cx="227" cy="101"/>
                    <a:chOff x="3699" y="1077"/>
                    <a:chExt cx="227" cy="101"/>
                  </a:xfrm>
                </p:grpSpPr>
                <p:sp>
                  <p:nvSpPr>
                    <p:cNvPr id="31" name="Line 50"/>
                    <p:cNvSpPr>
                      <a:spLocks noChangeShapeType="1"/>
                    </p:cNvSpPr>
                    <p:nvPr/>
                  </p:nvSpPr>
                  <p:spPr bwMode="auto">
                    <a:xfrm rot="1800000">
                      <a:off x="3699" y="1178"/>
                      <a:ext cx="227" cy="0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 sz="2400"/>
                    </a:p>
                  </p:txBody>
                </p:sp>
                <p:sp>
                  <p:nvSpPr>
                    <p:cNvPr id="32" name="Line 51"/>
                    <p:cNvSpPr>
                      <a:spLocks noChangeShapeType="1"/>
                    </p:cNvSpPr>
                    <p:nvPr/>
                  </p:nvSpPr>
                  <p:spPr bwMode="auto">
                    <a:xfrm rot="1800000" flipV="1">
                      <a:off x="3732" y="1077"/>
                      <a:ext cx="0" cy="46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 sz="2400"/>
                    </a:p>
                  </p:txBody>
                </p:sp>
              </p:grpSp>
              <p:sp>
                <p:nvSpPr>
                  <p:cNvPr id="30" name="Text Box 5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180" y="394"/>
                    <a:ext cx="681" cy="291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9pPr>
                  </a:lstStyle>
                  <a:p>
                    <a:pPr eaLnBrk="1" latinLnBrk="1" hangingPunct="1">
                      <a:spcBef>
                        <a:spcPct val="50000"/>
                      </a:spcBef>
                    </a:pPr>
                    <a:r>
                      <a:rPr lang="en-US" altLang="zh-CN" sz="2400" b="1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a:t>A</a:t>
                    </a:r>
                    <a:r>
                      <a:rPr lang="zh-CN" altLang="en-US" sz="2400" b="1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a:t>市</a:t>
                    </a:r>
                    <a:endParaRPr lang="zh-CN" altLang="en-US" sz="2400" b="1"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</p:grpSp>
          </p:grp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组合 79"/>
          <p:cNvGrpSpPr/>
          <p:nvPr/>
        </p:nvGrpSpPr>
        <p:grpSpPr>
          <a:xfrm rot="16200000">
            <a:off x="2418398" y="2151982"/>
            <a:ext cx="2953772" cy="1621280"/>
            <a:chOff x="3147012" y="977371"/>
            <a:chExt cx="6213082" cy="3410265"/>
          </a:xfrm>
        </p:grpSpPr>
        <p:pic>
          <p:nvPicPr>
            <p:cNvPr id="81" name="图片 80"/>
            <p:cNvPicPr>
              <a:picLocks noChangeAspect="1"/>
            </p:cNvPicPr>
            <p:nvPr/>
          </p:nvPicPr>
          <p:blipFill>
            <a:blip r:embed="rId1" cstate="email"/>
            <a:srcRect l="1222" t="1338" r="1856" b="11053"/>
            <a:stretch>
              <a:fillRect/>
            </a:stretch>
          </p:blipFill>
          <p:spPr>
            <a:xfrm>
              <a:off x="3147442" y="977371"/>
              <a:ext cx="6212289" cy="3095531"/>
            </a:xfrm>
            <a:custGeom>
              <a:avLst/>
              <a:gdLst>
                <a:gd name="connsiteX0" fmla="*/ 3105056 w 6212289"/>
                <a:gd name="connsiteY0" fmla="*/ 1 h 3095531"/>
                <a:gd name="connsiteX1" fmla="*/ 4658774 w 6212289"/>
                <a:gd name="connsiteY1" fmla="*/ 415846 h 3095531"/>
                <a:gd name="connsiteX2" fmla="*/ 6205769 w 6212289"/>
                <a:gd name="connsiteY2" fmla="*/ 2899480 h 3095531"/>
                <a:gd name="connsiteX3" fmla="*/ 6212289 w 6212289"/>
                <a:gd name="connsiteY3" fmla="*/ 3095531 h 3095531"/>
                <a:gd name="connsiteX4" fmla="*/ 5458872 w 6212289"/>
                <a:gd name="connsiteY4" fmla="*/ 3095531 h 3095531"/>
                <a:gd name="connsiteX5" fmla="*/ 1647497 w 6212289"/>
                <a:gd name="connsiteY5" fmla="*/ 3095531 h 3095531"/>
                <a:gd name="connsiteX6" fmla="*/ 0 w 6212289"/>
                <a:gd name="connsiteY6" fmla="*/ 3095531 h 3095531"/>
                <a:gd name="connsiteX7" fmla="*/ 6318 w 6212289"/>
                <a:gd name="connsiteY7" fmla="*/ 2901591 h 3095531"/>
                <a:gd name="connsiteX8" fmla="*/ 1551621 w 6212289"/>
                <a:gd name="connsiteY8" fmla="*/ 416904 h 3095531"/>
                <a:gd name="connsiteX9" fmla="*/ 3105056 w 6212289"/>
                <a:gd name="connsiteY9" fmla="*/ 1 h 3095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212289" h="3095531">
                  <a:moveTo>
                    <a:pt x="3105056" y="1"/>
                  </a:moveTo>
                  <a:cubicBezTo>
                    <a:pt x="3641513" y="-182"/>
                    <a:pt x="4178018" y="138427"/>
                    <a:pt x="4658774" y="415846"/>
                  </a:cubicBezTo>
                  <a:cubicBezTo>
                    <a:pt x="5560191" y="936007"/>
                    <a:pt x="6137167" y="1870051"/>
                    <a:pt x="6205769" y="2899480"/>
                  </a:cubicBezTo>
                  <a:lnTo>
                    <a:pt x="6212289" y="3095531"/>
                  </a:lnTo>
                  <a:lnTo>
                    <a:pt x="5458872" y="3095531"/>
                  </a:lnTo>
                  <a:lnTo>
                    <a:pt x="1647497" y="3095531"/>
                  </a:lnTo>
                  <a:lnTo>
                    <a:pt x="0" y="3095531"/>
                  </a:lnTo>
                  <a:lnTo>
                    <a:pt x="6318" y="2901591"/>
                  </a:lnTo>
                  <a:cubicBezTo>
                    <a:pt x="74218" y="1872117"/>
                    <a:pt x="650558" y="937679"/>
                    <a:pt x="1551621" y="416904"/>
                  </a:cubicBezTo>
                  <a:cubicBezTo>
                    <a:pt x="2032188" y="139157"/>
                    <a:pt x="2568598" y="184"/>
                    <a:pt x="3105056" y="1"/>
                  </a:cubicBezTo>
                  <a:close/>
                </a:path>
              </a:pathLst>
            </a:custGeom>
          </p:spPr>
        </p:pic>
        <p:pic>
          <p:nvPicPr>
            <p:cNvPr id="84" name="图片 83"/>
            <p:cNvPicPr>
              <a:picLocks noChangeAspect="1"/>
            </p:cNvPicPr>
            <p:nvPr/>
          </p:nvPicPr>
          <p:blipFill>
            <a:blip r:embed="rId1" cstate="email"/>
            <a:srcRect l="1215" t="88947" r="1850" b="2145"/>
            <a:stretch>
              <a:fillRect/>
            </a:stretch>
          </p:blipFill>
          <p:spPr>
            <a:xfrm>
              <a:off x="3147012" y="4072902"/>
              <a:ext cx="6213082" cy="314734"/>
            </a:xfrm>
            <a:custGeom>
              <a:avLst/>
              <a:gdLst>
                <a:gd name="connsiteX0" fmla="*/ 0 w 6213082"/>
                <a:gd name="connsiteY0" fmla="*/ 0 h 314734"/>
                <a:gd name="connsiteX1" fmla="*/ 429 w 6213082"/>
                <a:gd name="connsiteY1" fmla="*/ 0 h 314734"/>
                <a:gd name="connsiteX2" fmla="*/ 1 w 6213082"/>
                <a:gd name="connsiteY2" fmla="*/ 13128 h 314734"/>
                <a:gd name="connsiteX3" fmla="*/ 1642997 w 6213082"/>
                <a:gd name="connsiteY3" fmla="*/ 12009 h 314734"/>
                <a:gd name="connsiteX4" fmla="*/ 3106541 w 6213082"/>
                <a:gd name="connsiteY4" fmla="*/ 11012 h 314734"/>
                <a:gd name="connsiteX5" fmla="*/ 5470313 w 6213082"/>
                <a:gd name="connsiteY5" fmla="*/ 11012 h 314734"/>
                <a:gd name="connsiteX6" fmla="*/ 6213082 w 6213082"/>
                <a:gd name="connsiteY6" fmla="*/ 11012 h 314734"/>
                <a:gd name="connsiteX7" fmla="*/ 6213082 w 6213082"/>
                <a:gd name="connsiteY7" fmla="*/ 314734 h 314734"/>
                <a:gd name="connsiteX8" fmla="*/ 0 w 6213082"/>
                <a:gd name="connsiteY8" fmla="*/ 314734 h 314734"/>
                <a:gd name="connsiteX9" fmla="*/ 0 w 6213082"/>
                <a:gd name="connsiteY9" fmla="*/ 0 h 314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213082" h="314734">
                  <a:moveTo>
                    <a:pt x="0" y="0"/>
                  </a:moveTo>
                  <a:lnTo>
                    <a:pt x="429" y="0"/>
                  </a:lnTo>
                  <a:lnTo>
                    <a:pt x="1" y="13128"/>
                  </a:lnTo>
                  <a:lnTo>
                    <a:pt x="1642997" y="12009"/>
                  </a:lnTo>
                  <a:lnTo>
                    <a:pt x="3106541" y="11012"/>
                  </a:lnTo>
                  <a:lnTo>
                    <a:pt x="5470313" y="11012"/>
                  </a:lnTo>
                  <a:lnTo>
                    <a:pt x="6213082" y="11012"/>
                  </a:lnTo>
                  <a:lnTo>
                    <a:pt x="6213082" y="314734"/>
                  </a:lnTo>
                  <a:lnTo>
                    <a:pt x="0" y="314734"/>
                  </a:lnTo>
                  <a:lnTo>
                    <a:pt x="0" y="0"/>
                  </a:lnTo>
                  <a:close/>
                </a:path>
              </a:pathLst>
            </a:custGeom>
          </p:spPr>
        </p:pic>
      </p:grpSp>
      <p:sp>
        <p:nvSpPr>
          <p:cNvPr id="34" name="AutoShape 27"/>
          <p:cNvSpPr>
            <a:spLocks noChangeArrowheads="1"/>
          </p:cNvSpPr>
          <p:nvPr/>
        </p:nvSpPr>
        <p:spPr bwMode="auto">
          <a:xfrm>
            <a:off x="1171990" y="670489"/>
            <a:ext cx="3336948" cy="503336"/>
          </a:xfrm>
          <a:prstGeom prst="wedgeRoundRectCallout">
            <a:avLst>
              <a:gd name="adj1" fmla="val -53049"/>
              <a:gd name="adj2" fmla="val 7034"/>
              <a:gd name="adj3" fmla="val 16667"/>
            </a:avLst>
          </a:prstGeom>
          <a:solidFill>
            <a:srgbClr val="FEF6F0"/>
          </a:solidFill>
          <a:ln w="19050">
            <a:solidFill>
              <a:srgbClr val="C1581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>
              <a:defRPr/>
            </a:pPr>
            <a:r>
              <a:rPr lang="zh-CN" altLang="en-US" sz="2100" dirty="0">
                <a:solidFill>
                  <a:srgbClr val="E04236"/>
                </a:solidFill>
                <a:latin typeface="+mn-ea"/>
                <a:cs typeface="Times New Roman" panose="02020603050405020304" pitchFamily="18" charset="0"/>
              </a:rPr>
              <a:t>北偏西</a:t>
            </a:r>
            <a:r>
              <a:rPr lang="en-US" altLang="zh-CN" sz="2100" dirty="0">
                <a:solidFill>
                  <a:srgbClr val="E04236"/>
                </a:solidFill>
                <a:latin typeface="+mn-ea"/>
                <a:cs typeface="Times New Roman" panose="02020603050405020304" pitchFamily="18" charset="0"/>
              </a:rPr>
              <a:t>30°</a:t>
            </a:r>
            <a:r>
              <a:rPr lang="zh-CN" altLang="en-US" sz="2100" dirty="0">
                <a:solidFill>
                  <a:srgbClr val="E04236"/>
                </a:solidFill>
                <a:latin typeface="+mn-ea"/>
                <a:cs typeface="Times New Roman" panose="02020603050405020304" pitchFamily="18" charset="0"/>
              </a:rPr>
              <a:t>是什么意思呢？</a:t>
            </a:r>
            <a:endParaRPr lang="zh-CN" altLang="en-US" sz="2100" dirty="0">
              <a:solidFill>
                <a:srgbClr val="E04236"/>
              </a:solidFill>
              <a:latin typeface="+mn-ea"/>
              <a:cs typeface="Times New Roman" panose="02020603050405020304" pitchFamily="18" charset="0"/>
            </a:endParaRPr>
          </a:p>
        </p:txBody>
      </p:sp>
      <p:grpSp>
        <p:nvGrpSpPr>
          <p:cNvPr id="21" name="Group 12"/>
          <p:cNvGrpSpPr/>
          <p:nvPr/>
        </p:nvGrpSpPr>
        <p:grpSpPr bwMode="auto">
          <a:xfrm>
            <a:off x="2645542" y="1047586"/>
            <a:ext cx="4048125" cy="3817939"/>
            <a:chOff x="1968" y="-516"/>
            <a:chExt cx="2550" cy="2405"/>
          </a:xfrm>
        </p:grpSpPr>
        <p:sp>
          <p:nvSpPr>
            <p:cNvPr id="22" name="Text Box 13"/>
            <p:cNvSpPr txBox="1">
              <a:spLocks noChangeArrowheads="1"/>
            </p:cNvSpPr>
            <p:nvPr/>
          </p:nvSpPr>
          <p:spPr bwMode="auto">
            <a:xfrm>
              <a:off x="3370" y="1067"/>
              <a:ext cx="681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9pPr>
            </a:lstStyle>
            <a:p>
              <a:pPr eaLnBrk="1" latinLnBrk="1" hangingPunct="1">
                <a:spcBef>
                  <a:spcPct val="50000"/>
                </a:spcBef>
              </a:pPr>
              <a:r>
                <a:rPr lang="en-US" altLang="zh-CN" sz="2400" b="1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600km</a:t>
              </a:r>
              <a:endParaRPr lang="en-US" altLang="zh-CN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3" name="Group 14"/>
            <p:cNvGrpSpPr/>
            <p:nvPr/>
          </p:nvGrpSpPr>
          <p:grpSpPr bwMode="auto">
            <a:xfrm>
              <a:off x="1968" y="-516"/>
              <a:ext cx="2550" cy="2405"/>
              <a:chOff x="1968" y="-516"/>
              <a:chExt cx="2550" cy="2405"/>
            </a:xfrm>
          </p:grpSpPr>
          <p:grpSp>
            <p:nvGrpSpPr>
              <p:cNvPr id="24" name="Group 15"/>
              <p:cNvGrpSpPr/>
              <p:nvPr/>
            </p:nvGrpSpPr>
            <p:grpSpPr bwMode="auto">
              <a:xfrm>
                <a:off x="1968" y="-516"/>
                <a:ext cx="2550" cy="2405"/>
                <a:chOff x="1968" y="-516"/>
                <a:chExt cx="2550" cy="2405"/>
              </a:xfrm>
            </p:grpSpPr>
            <p:grpSp>
              <p:nvGrpSpPr>
                <p:cNvPr id="44" name="Group 16"/>
                <p:cNvGrpSpPr/>
                <p:nvPr/>
              </p:nvGrpSpPr>
              <p:grpSpPr bwMode="auto">
                <a:xfrm>
                  <a:off x="3565" y="873"/>
                  <a:ext cx="227" cy="101"/>
                  <a:chOff x="3699" y="1077"/>
                  <a:chExt cx="227" cy="101"/>
                </a:xfrm>
              </p:grpSpPr>
              <p:sp>
                <p:nvSpPr>
                  <p:cNvPr id="71" name="Line 17"/>
                  <p:cNvSpPr>
                    <a:spLocks noChangeShapeType="1"/>
                  </p:cNvSpPr>
                  <p:nvPr/>
                </p:nvSpPr>
                <p:spPr bwMode="auto">
                  <a:xfrm rot="1800000">
                    <a:off x="3699" y="1178"/>
                    <a:ext cx="227" cy="0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 sz="2400"/>
                  </a:p>
                </p:txBody>
              </p:sp>
              <p:sp>
                <p:nvSpPr>
                  <p:cNvPr id="72" name="Line 18"/>
                  <p:cNvSpPr>
                    <a:spLocks noChangeShapeType="1"/>
                  </p:cNvSpPr>
                  <p:nvPr/>
                </p:nvSpPr>
                <p:spPr bwMode="auto">
                  <a:xfrm rot="1800000" flipV="1">
                    <a:off x="3732" y="1077"/>
                    <a:ext cx="0" cy="46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 sz="2400"/>
                  </a:p>
                </p:txBody>
              </p:sp>
            </p:grpSp>
            <p:grpSp>
              <p:nvGrpSpPr>
                <p:cNvPr id="45" name="Group 19"/>
                <p:cNvGrpSpPr/>
                <p:nvPr/>
              </p:nvGrpSpPr>
              <p:grpSpPr bwMode="auto">
                <a:xfrm>
                  <a:off x="1968" y="-516"/>
                  <a:ext cx="2550" cy="2405"/>
                  <a:chOff x="1968" y="-516"/>
                  <a:chExt cx="2550" cy="2405"/>
                </a:xfrm>
              </p:grpSpPr>
              <p:grpSp>
                <p:nvGrpSpPr>
                  <p:cNvPr id="47" name="Group 20"/>
                  <p:cNvGrpSpPr/>
                  <p:nvPr/>
                </p:nvGrpSpPr>
                <p:grpSpPr bwMode="auto">
                  <a:xfrm>
                    <a:off x="3758" y="982"/>
                    <a:ext cx="227" cy="101"/>
                    <a:chOff x="3699" y="1077"/>
                    <a:chExt cx="227" cy="101"/>
                  </a:xfrm>
                </p:grpSpPr>
                <p:sp>
                  <p:nvSpPr>
                    <p:cNvPr id="69" name="Line 21"/>
                    <p:cNvSpPr>
                      <a:spLocks noChangeShapeType="1"/>
                    </p:cNvSpPr>
                    <p:nvPr/>
                  </p:nvSpPr>
                  <p:spPr bwMode="auto">
                    <a:xfrm rot="1800000">
                      <a:off x="3699" y="1178"/>
                      <a:ext cx="227" cy="0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 sz="2400"/>
                    </a:p>
                  </p:txBody>
                </p:sp>
                <p:sp>
                  <p:nvSpPr>
                    <p:cNvPr id="70" name="Line 22"/>
                    <p:cNvSpPr>
                      <a:spLocks noChangeShapeType="1"/>
                    </p:cNvSpPr>
                    <p:nvPr/>
                  </p:nvSpPr>
                  <p:spPr bwMode="auto">
                    <a:xfrm rot="1800000" flipV="1">
                      <a:off x="3732" y="1077"/>
                      <a:ext cx="0" cy="46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 sz="2400"/>
                    </a:p>
                  </p:txBody>
                </p:sp>
              </p:grpSp>
              <p:grpSp>
                <p:nvGrpSpPr>
                  <p:cNvPr id="48" name="Group 23"/>
                  <p:cNvGrpSpPr/>
                  <p:nvPr/>
                </p:nvGrpSpPr>
                <p:grpSpPr bwMode="auto">
                  <a:xfrm>
                    <a:off x="3955" y="1094"/>
                    <a:ext cx="227" cy="101"/>
                    <a:chOff x="3699" y="1077"/>
                    <a:chExt cx="227" cy="101"/>
                  </a:xfrm>
                </p:grpSpPr>
                <p:sp>
                  <p:nvSpPr>
                    <p:cNvPr id="67" name="Line 24"/>
                    <p:cNvSpPr>
                      <a:spLocks noChangeShapeType="1"/>
                    </p:cNvSpPr>
                    <p:nvPr/>
                  </p:nvSpPr>
                  <p:spPr bwMode="auto">
                    <a:xfrm rot="1800000">
                      <a:off x="3699" y="1178"/>
                      <a:ext cx="227" cy="0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 sz="2400"/>
                    </a:p>
                  </p:txBody>
                </p:sp>
                <p:sp>
                  <p:nvSpPr>
                    <p:cNvPr id="68" name="Line 25"/>
                    <p:cNvSpPr>
                      <a:spLocks noChangeShapeType="1"/>
                    </p:cNvSpPr>
                    <p:nvPr/>
                  </p:nvSpPr>
                  <p:spPr bwMode="auto">
                    <a:xfrm rot="1800000" flipV="1">
                      <a:off x="3732" y="1077"/>
                      <a:ext cx="0" cy="46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 sz="2400"/>
                    </a:p>
                  </p:txBody>
                </p:sp>
              </p:grpSp>
              <p:grpSp>
                <p:nvGrpSpPr>
                  <p:cNvPr id="49" name="Group 26"/>
                  <p:cNvGrpSpPr/>
                  <p:nvPr/>
                </p:nvGrpSpPr>
                <p:grpSpPr bwMode="auto">
                  <a:xfrm>
                    <a:off x="4137" y="1199"/>
                    <a:ext cx="227" cy="101"/>
                    <a:chOff x="3699" y="1077"/>
                    <a:chExt cx="227" cy="101"/>
                  </a:xfrm>
                </p:grpSpPr>
                <p:sp>
                  <p:nvSpPr>
                    <p:cNvPr id="65" name="Line 27"/>
                    <p:cNvSpPr>
                      <a:spLocks noChangeShapeType="1"/>
                    </p:cNvSpPr>
                    <p:nvPr/>
                  </p:nvSpPr>
                  <p:spPr bwMode="auto">
                    <a:xfrm rot="1800000">
                      <a:off x="3699" y="1178"/>
                      <a:ext cx="227" cy="0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 sz="2400"/>
                    </a:p>
                  </p:txBody>
                </p:sp>
                <p:sp>
                  <p:nvSpPr>
                    <p:cNvPr id="66" name="Line 28"/>
                    <p:cNvSpPr>
                      <a:spLocks noChangeShapeType="1"/>
                    </p:cNvSpPr>
                    <p:nvPr/>
                  </p:nvSpPr>
                  <p:spPr bwMode="auto">
                    <a:xfrm rot="1800000" flipV="1">
                      <a:off x="3732" y="1077"/>
                      <a:ext cx="0" cy="46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 sz="2400"/>
                    </a:p>
                  </p:txBody>
                </p:sp>
              </p:grpSp>
              <p:grpSp>
                <p:nvGrpSpPr>
                  <p:cNvPr id="50" name="Group 29"/>
                  <p:cNvGrpSpPr/>
                  <p:nvPr/>
                </p:nvGrpSpPr>
                <p:grpSpPr bwMode="auto">
                  <a:xfrm>
                    <a:off x="1968" y="-516"/>
                    <a:ext cx="2550" cy="2405"/>
                    <a:chOff x="201" y="754"/>
                    <a:chExt cx="2550" cy="2405"/>
                  </a:xfrm>
                </p:grpSpPr>
                <p:sp>
                  <p:nvSpPr>
                    <p:cNvPr id="52" name="Arc 30"/>
                    <p:cNvSpPr/>
                    <p:nvPr/>
                  </p:nvSpPr>
                  <p:spPr bwMode="auto">
                    <a:xfrm rot="2627755">
                      <a:off x="1610" y="1973"/>
                      <a:ext cx="45" cy="99"/>
                    </a:xfrm>
                    <a:custGeom>
                      <a:avLst/>
                      <a:gdLst>
                        <a:gd name="T0" fmla="*/ 0 w 21600"/>
                        <a:gd name="T1" fmla="*/ 0 h 23749"/>
                        <a:gd name="T2" fmla="*/ 0 w 21600"/>
                        <a:gd name="T3" fmla="*/ 0 h 23749"/>
                        <a:gd name="T4" fmla="*/ 0 w 21600"/>
                        <a:gd name="T5" fmla="*/ 0 h 23749"/>
                        <a:gd name="T6" fmla="*/ 0 60000 65536"/>
                        <a:gd name="T7" fmla="*/ 0 60000 65536"/>
                        <a:gd name="T8" fmla="*/ 0 60000 65536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0" t="0" r="r" b="b"/>
                      <a:pathLst>
                        <a:path w="21600" h="23749" fill="none" extrusionOk="0">
                          <a:moveTo>
                            <a:pt x="-1" y="0"/>
                          </a:moveTo>
                          <a:cubicBezTo>
                            <a:pt x="11929" y="0"/>
                            <a:pt x="21600" y="9670"/>
                            <a:pt x="21600" y="21600"/>
                          </a:cubicBezTo>
                          <a:cubicBezTo>
                            <a:pt x="21600" y="22317"/>
                            <a:pt x="21564" y="23034"/>
                            <a:pt x="21492" y="23748"/>
                          </a:cubicBezTo>
                        </a:path>
                        <a:path w="21600" h="23749" stroke="0" extrusionOk="0">
                          <a:moveTo>
                            <a:pt x="-1" y="0"/>
                          </a:moveTo>
                          <a:cubicBezTo>
                            <a:pt x="11929" y="0"/>
                            <a:pt x="21600" y="9670"/>
                            <a:pt x="21600" y="21600"/>
                          </a:cubicBezTo>
                          <a:cubicBezTo>
                            <a:pt x="21600" y="22317"/>
                            <a:pt x="21564" y="23034"/>
                            <a:pt x="21492" y="23748"/>
                          </a:cubicBezTo>
                          <a:lnTo>
                            <a:pt x="0" y="21600"/>
                          </a:lnTo>
                          <a:lnTo>
                            <a:pt x="-1" y="0"/>
                          </a:lnTo>
                          <a:close/>
                        </a:path>
                      </a:pathLst>
                    </a:custGeom>
                    <a:noFill/>
                    <a:ln w="15875">
                      <a:solidFill>
                        <a:schemeClr val="tx1"/>
                      </a:solidFill>
                      <a:rou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sz="2400" b="1"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p:txBody>
                </p:sp>
                <p:sp>
                  <p:nvSpPr>
                    <p:cNvPr id="53" name="Text Box 31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528" y="2611"/>
                      <a:ext cx="771" cy="291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9pPr>
                    </a:lstStyle>
                    <a:p>
                      <a:pPr eaLnBrk="1" latinLnBrk="1" hangingPunct="1">
                        <a:spcBef>
                          <a:spcPct val="50000"/>
                        </a:spcBef>
                      </a:pPr>
                      <a:r>
                        <a:rPr lang="en-US" altLang="zh-CN" sz="2400" b="1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100km</a:t>
                      </a:r>
                      <a:endParaRPr lang="en-US" altLang="zh-CN" sz="2400" b="1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54" name="Text Box 32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701" y="1885"/>
                      <a:ext cx="589" cy="291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9pPr>
                    </a:lstStyle>
                    <a:p>
                      <a:pPr eaLnBrk="1" latinLnBrk="1" hangingPunct="1">
                        <a:spcBef>
                          <a:spcPct val="50000"/>
                        </a:spcBef>
                      </a:pPr>
                      <a:r>
                        <a:rPr lang="en-US" altLang="zh-CN" sz="2400" b="1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30°</a:t>
                      </a:r>
                      <a:endParaRPr lang="en-US" altLang="zh-CN" sz="2400" b="1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  <p:grpSp>
                  <p:nvGrpSpPr>
                    <p:cNvPr id="55" name="Group 33"/>
                    <p:cNvGrpSpPr/>
                    <p:nvPr/>
                  </p:nvGrpSpPr>
                  <p:grpSpPr bwMode="auto">
                    <a:xfrm>
                      <a:off x="201" y="754"/>
                      <a:ext cx="2550" cy="2405"/>
                      <a:chOff x="201" y="754"/>
                      <a:chExt cx="2550" cy="2405"/>
                    </a:xfrm>
                  </p:grpSpPr>
                  <p:grpSp>
                    <p:nvGrpSpPr>
                      <p:cNvPr id="58" name="Group 34"/>
                      <p:cNvGrpSpPr/>
                      <p:nvPr/>
                    </p:nvGrpSpPr>
                    <p:grpSpPr bwMode="auto">
                      <a:xfrm>
                        <a:off x="491" y="1014"/>
                        <a:ext cx="1905" cy="1905"/>
                        <a:chOff x="491" y="1014"/>
                        <a:chExt cx="1905" cy="1905"/>
                      </a:xfrm>
                    </p:grpSpPr>
                    <p:sp>
                      <p:nvSpPr>
                        <p:cNvPr id="63" name="Line 35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1429" y="1014"/>
                          <a:ext cx="0" cy="1905"/>
                        </a:xfrm>
                        <a:prstGeom prst="line">
                          <a:avLst/>
                        </a:prstGeom>
                        <a:noFill/>
                        <a:ln w="19050">
                          <a:solidFill>
                            <a:schemeClr val="tx1"/>
                          </a:solidFill>
                          <a:round/>
                          <a:headEnd type="arrow" w="med" len="med"/>
                          <a:tailEnd type="arrow" w="med" len="med"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noFill/>
                            </a14:hiddenFill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/>
                        <a:lstStyle/>
                        <a:p>
                          <a:endParaRPr lang="zh-CN" altLang="en-US" sz="2400"/>
                        </a:p>
                      </p:txBody>
                    </p:sp>
                    <p:sp>
                      <p:nvSpPr>
                        <p:cNvPr id="64" name="Line 36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rot="5400000">
                          <a:off x="1444" y="1014"/>
                          <a:ext cx="0" cy="1905"/>
                        </a:xfrm>
                        <a:prstGeom prst="line">
                          <a:avLst/>
                        </a:prstGeom>
                        <a:noFill/>
                        <a:ln w="19050">
                          <a:solidFill>
                            <a:schemeClr val="tx1"/>
                          </a:solidFill>
                          <a:round/>
                          <a:headEnd type="arrow" w="med" len="med"/>
                          <a:tailEnd type="arrow" w="med" len="med"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noFill/>
                            </a14:hiddenFill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/>
                        <a:lstStyle/>
                        <a:p>
                          <a:endParaRPr lang="zh-CN" altLang="en-US" sz="2400"/>
                        </a:p>
                      </p:txBody>
                    </p:sp>
                  </p:grpSp>
                  <p:sp>
                    <p:nvSpPr>
                      <p:cNvPr id="59" name="Text Box 37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2342" y="1791"/>
                        <a:ext cx="409" cy="29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>
                        <a:spAutoFit/>
                      </a:bodyPr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9pPr>
                      </a:lstStyle>
                      <a:p>
                        <a:pPr eaLnBrk="1" latinLnBrk="1" hangingPunct="1">
                          <a:spcBef>
                            <a:spcPct val="50000"/>
                          </a:spcBef>
                        </a:pPr>
                        <a:r>
                          <a:rPr lang="zh-CN" altLang="en-US" sz="2400" b="1" dirty="0"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a:t>东</a:t>
                        </a:r>
                        <a:endParaRPr lang="zh-CN" altLang="en-US" sz="2400" b="1" dirty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endParaRPr>
                      </a:p>
                    </p:txBody>
                  </p:sp>
                  <p:sp>
                    <p:nvSpPr>
                      <p:cNvPr id="60" name="Text Box 38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1271" y="754"/>
                        <a:ext cx="409" cy="29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>
                        <a:spAutoFit/>
                      </a:bodyPr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9pPr>
                      </a:lstStyle>
                      <a:p>
                        <a:pPr eaLnBrk="1" latinLnBrk="1" hangingPunct="1">
                          <a:spcBef>
                            <a:spcPct val="50000"/>
                          </a:spcBef>
                        </a:pPr>
                        <a:r>
                          <a:rPr lang="zh-CN" altLang="en-US" sz="2400" b="1" dirty="0"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a:t>北</a:t>
                        </a:r>
                        <a:endParaRPr lang="zh-CN" altLang="en-US" sz="2400" b="1" dirty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endParaRPr>
                      </a:p>
                    </p:txBody>
                  </p:sp>
                  <p:sp>
                    <p:nvSpPr>
                      <p:cNvPr id="61" name="Text Box 39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201" y="1785"/>
                        <a:ext cx="409" cy="29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>
                        <a:spAutoFit/>
                      </a:bodyPr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9pPr>
                      </a:lstStyle>
                      <a:p>
                        <a:pPr eaLnBrk="1" latinLnBrk="1" hangingPunct="1">
                          <a:spcBef>
                            <a:spcPct val="50000"/>
                          </a:spcBef>
                        </a:pPr>
                        <a:r>
                          <a:rPr lang="zh-CN" altLang="en-US" sz="2400" b="1"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a:t>西</a:t>
                        </a:r>
                        <a:endParaRPr lang="zh-CN" altLang="en-US" sz="2400" b="1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endParaRPr>
                      </a:p>
                    </p:txBody>
                  </p:sp>
                  <p:sp>
                    <p:nvSpPr>
                      <p:cNvPr id="62" name="Text Box 40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1292" y="2868"/>
                        <a:ext cx="409" cy="29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>
                        <a:spAutoFit/>
                      </a:bodyPr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9pPr>
                      </a:lstStyle>
                      <a:p>
                        <a:pPr eaLnBrk="1" latinLnBrk="1" hangingPunct="1">
                          <a:spcBef>
                            <a:spcPct val="50000"/>
                          </a:spcBef>
                        </a:pPr>
                        <a:r>
                          <a:rPr lang="zh-CN" altLang="en-US" sz="2400" b="1" dirty="0"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a:t>南</a:t>
                        </a:r>
                        <a:endParaRPr lang="zh-CN" altLang="en-US" sz="2400" b="1" dirty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endParaRPr>
                      </a:p>
                    </p:txBody>
                  </p:sp>
                </p:grpSp>
              </p:grpSp>
              <p:sp>
                <p:nvSpPr>
                  <p:cNvPr id="51" name="Oval 41"/>
                  <p:cNvSpPr>
                    <a:spLocks noChangeArrowheads="1"/>
                  </p:cNvSpPr>
                  <p:nvPr/>
                </p:nvSpPr>
                <p:spPr bwMode="auto">
                  <a:xfrm>
                    <a:off x="4338" y="1322"/>
                    <a:ext cx="45" cy="45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solidFill>
                      <a:schemeClr val="tx1"/>
                    </a:solidFill>
                    <a:rou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9pPr>
                  </a:lstStyle>
                  <a:p>
                    <a:pPr eaLnBrk="1" latinLnBrk="1" hangingPunct="1"/>
                    <a:endParaRPr lang="zh-CN" altLang="en-US" sz="2400" b="1"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</p:grpSp>
          </p:grpSp>
          <p:grpSp>
            <p:nvGrpSpPr>
              <p:cNvPr id="25" name="Group 42"/>
              <p:cNvGrpSpPr/>
              <p:nvPr/>
            </p:nvGrpSpPr>
            <p:grpSpPr bwMode="auto">
              <a:xfrm>
                <a:off x="2470" y="394"/>
                <a:ext cx="1391" cy="1261"/>
                <a:chOff x="2470" y="394"/>
                <a:chExt cx="1391" cy="1261"/>
              </a:xfrm>
            </p:grpSpPr>
            <p:sp>
              <p:nvSpPr>
                <p:cNvPr id="26" name="Line 43"/>
                <p:cNvSpPr>
                  <a:spLocks noChangeShapeType="1"/>
                </p:cNvSpPr>
                <p:nvPr/>
              </p:nvSpPr>
              <p:spPr bwMode="auto">
                <a:xfrm rot="1800000">
                  <a:off x="3184" y="756"/>
                  <a:ext cx="227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2400"/>
                </a:p>
              </p:txBody>
            </p:sp>
            <p:grpSp>
              <p:nvGrpSpPr>
                <p:cNvPr id="27" name="Group 44"/>
                <p:cNvGrpSpPr/>
                <p:nvPr/>
              </p:nvGrpSpPr>
              <p:grpSpPr bwMode="auto">
                <a:xfrm>
                  <a:off x="2470" y="394"/>
                  <a:ext cx="1391" cy="1261"/>
                  <a:chOff x="2470" y="394"/>
                  <a:chExt cx="1391" cy="1261"/>
                </a:xfrm>
              </p:grpSpPr>
              <p:grpSp>
                <p:nvGrpSpPr>
                  <p:cNvPr id="28" name="Group 45"/>
                  <p:cNvGrpSpPr/>
                  <p:nvPr/>
                </p:nvGrpSpPr>
                <p:grpSpPr bwMode="auto">
                  <a:xfrm>
                    <a:off x="2470" y="1609"/>
                    <a:ext cx="227" cy="46"/>
                    <a:chOff x="2699" y="1071"/>
                    <a:chExt cx="227" cy="46"/>
                  </a:xfrm>
                </p:grpSpPr>
                <p:sp>
                  <p:nvSpPr>
                    <p:cNvPr id="33" name="Line 4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699" y="1117"/>
                      <a:ext cx="227" cy="0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 sz="2400"/>
                    </a:p>
                  </p:txBody>
                </p:sp>
                <p:sp>
                  <p:nvSpPr>
                    <p:cNvPr id="36" name="Line 47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2699" y="1071"/>
                      <a:ext cx="0" cy="46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 sz="2400"/>
                    </a:p>
                  </p:txBody>
                </p:sp>
                <p:sp>
                  <p:nvSpPr>
                    <p:cNvPr id="43" name="Line 48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2922" y="1071"/>
                      <a:ext cx="0" cy="46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 sz="2400"/>
                    </a:p>
                  </p:txBody>
                </p:sp>
              </p:grpSp>
              <p:grpSp>
                <p:nvGrpSpPr>
                  <p:cNvPr id="29" name="Group 49"/>
                  <p:cNvGrpSpPr/>
                  <p:nvPr/>
                </p:nvGrpSpPr>
                <p:grpSpPr bwMode="auto">
                  <a:xfrm>
                    <a:off x="3368" y="761"/>
                    <a:ext cx="227" cy="101"/>
                    <a:chOff x="3699" y="1077"/>
                    <a:chExt cx="227" cy="101"/>
                  </a:xfrm>
                </p:grpSpPr>
                <p:sp>
                  <p:nvSpPr>
                    <p:cNvPr id="31" name="Line 50"/>
                    <p:cNvSpPr>
                      <a:spLocks noChangeShapeType="1"/>
                    </p:cNvSpPr>
                    <p:nvPr/>
                  </p:nvSpPr>
                  <p:spPr bwMode="auto">
                    <a:xfrm rot="1800000">
                      <a:off x="3699" y="1178"/>
                      <a:ext cx="227" cy="0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 sz="2400"/>
                    </a:p>
                  </p:txBody>
                </p:sp>
                <p:sp>
                  <p:nvSpPr>
                    <p:cNvPr id="32" name="Line 51"/>
                    <p:cNvSpPr>
                      <a:spLocks noChangeShapeType="1"/>
                    </p:cNvSpPr>
                    <p:nvPr/>
                  </p:nvSpPr>
                  <p:spPr bwMode="auto">
                    <a:xfrm rot="1800000" flipV="1">
                      <a:off x="3732" y="1077"/>
                      <a:ext cx="0" cy="46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 sz="2400"/>
                    </a:p>
                  </p:txBody>
                </p:sp>
              </p:grpSp>
              <p:sp>
                <p:nvSpPr>
                  <p:cNvPr id="30" name="Text Box 5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180" y="394"/>
                    <a:ext cx="681" cy="291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9pPr>
                  </a:lstStyle>
                  <a:p>
                    <a:pPr eaLnBrk="1" latinLnBrk="1" hangingPunct="1">
                      <a:spcBef>
                        <a:spcPct val="50000"/>
                      </a:spcBef>
                    </a:pPr>
                    <a:r>
                      <a:rPr lang="en-US" altLang="zh-CN" sz="2400" b="1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a:t>A</a:t>
                    </a:r>
                    <a:r>
                      <a:rPr lang="zh-CN" altLang="en-US" sz="2400" b="1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a:t>市</a:t>
                    </a:r>
                    <a:endParaRPr lang="zh-CN" altLang="en-US" sz="2400" b="1"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</p:grpSp>
          </p:grpSp>
        </p:grpSp>
      </p:grpSp>
      <p:sp>
        <p:nvSpPr>
          <p:cNvPr id="74" name="Line 54"/>
          <p:cNvSpPr>
            <a:spLocks noChangeShapeType="1"/>
          </p:cNvSpPr>
          <p:nvPr/>
        </p:nvSpPr>
        <p:spPr bwMode="auto">
          <a:xfrm rot="9000000" flipV="1">
            <a:off x="4109216" y="1161887"/>
            <a:ext cx="4763" cy="1941512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8580" tIns="34290" rIns="68580" bIns="34290"/>
          <a:lstStyle/>
          <a:p>
            <a:endParaRPr lang="zh-CN" altLang="en-US" sz="1800"/>
          </a:p>
        </p:txBody>
      </p:sp>
      <p:sp>
        <p:nvSpPr>
          <p:cNvPr id="82" name="Arc 55"/>
          <p:cNvSpPr/>
          <p:nvPr/>
        </p:nvSpPr>
        <p:spPr bwMode="auto">
          <a:xfrm rot="20102829">
            <a:off x="4433067" y="2622387"/>
            <a:ext cx="130175" cy="69850"/>
          </a:xfrm>
          <a:custGeom>
            <a:avLst/>
            <a:gdLst>
              <a:gd name="T0" fmla="*/ 0 w 19389"/>
              <a:gd name="T1" fmla="*/ 0 h 21600"/>
              <a:gd name="T2" fmla="*/ 0 w 19389"/>
              <a:gd name="T3" fmla="*/ 0 h 21600"/>
              <a:gd name="T4" fmla="*/ 0 w 19389"/>
              <a:gd name="T5" fmla="*/ 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9389" h="21600" fill="none" extrusionOk="0">
                <a:moveTo>
                  <a:pt x="-1" y="0"/>
                </a:moveTo>
                <a:cubicBezTo>
                  <a:pt x="8237" y="0"/>
                  <a:pt x="15757" y="4685"/>
                  <a:pt x="19388" y="12079"/>
                </a:cubicBezTo>
              </a:path>
              <a:path w="19389" h="21600" stroke="0" extrusionOk="0">
                <a:moveTo>
                  <a:pt x="-1" y="0"/>
                </a:moveTo>
                <a:cubicBezTo>
                  <a:pt x="8237" y="0"/>
                  <a:pt x="15757" y="4685"/>
                  <a:pt x="19388" y="12079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190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68580" tIns="34290" rIns="68580" bIns="34290" anchor="ctr"/>
          <a:lstStyle/>
          <a:p>
            <a:endParaRPr lang="zh-CN" altLang="en-US" sz="18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83" name="Text Box 56"/>
          <p:cNvSpPr txBox="1">
            <a:spLocks noChangeArrowheads="1"/>
          </p:cNvSpPr>
          <p:nvPr/>
        </p:nvSpPr>
        <p:spPr bwMode="auto">
          <a:xfrm>
            <a:off x="4079054" y="1901662"/>
            <a:ext cx="792163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spcBef>
                <a:spcPct val="50000"/>
              </a:spcBef>
            </a:pPr>
            <a:r>
              <a:rPr lang="en-US" altLang="zh-CN" sz="2400" b="1" dirty="0">
                <a:solidFill>
                  <a:srgbClr val="E04236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30°</a:t>
            </a:r>
            <a:endParaRPr lang="en-US" altLang="zh-CN" sz="2400" b="1" dirty="0">
              <a:solidFill>
                <a:srgbClr val="E04236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57" name="组合 56"/>
          <p:cNvGrpSpPr/>
          <p:nvPr/>
        </p:nvGrpSpPr>
        <p:grpSpPr>
          <a:xfrm flipH="1">
            <a:off x="4996557" y="750937"/>
            <a:ext cx="3326524" cy="1292773"/>
            <a:chOff x="1660635" y="1072007"/>
            <a:chExt cx="4435365" cy="1723697"/>
          </a:xfrm>
        </p:grpSpPr>
        <p:sp>
          <p:nvSpPr>
            <p:cNvPr id="75" name="云形标注 74"/>
            <p:cNvSpPr/>
            <p:nvPr/>
          </p:nvSpPr>
          <p:spPr>
            <a:xfrm>
              <a:off x="1660635" y="1072007"/>
              <a:ext cx="4435365" cy="1723697"/>
            </a:xfrm>
            <a:prstGeom prst="cloudCallout">
              <a:avLst>
                <a:gd name="adj1" fmla="val -34251"/>
                <a:gd name="adj2" fmla="val 63847"/>
              </a:avLst>
            </a:prstGeom>
            <a:solidFill>
              <a:srgbClr val="FEF6F0"/>
            </a:solidFill>
            <a:ln w="19050">
              <a:solidFill>
                <a:srgbClr val="C1581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 sz="210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endParaRPr>
            </a:p>
          </p:txBody>
        </p:sp>
        <p:sp>
          <p:nvSpPr>
            <p:cNvPr id="76" name="矩形 75"/>
            <p:cNvSpPr/>
            <p:nvPr/>
          </p:nvSpPr>
          <p:spPr>
            <a:xfrm>
              <a:off x="2355787" y="1362991"/>
              <a:ext cx="3140310" cy="954107"/>
            </a:xfrm>
            <a:prstGeom prst="rect">
              <a:avLst/>
            </a:prstGeom>
            <a:solidFill>
              <a:srgbClr val="FEF6F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2100" dirty="0">
                  <a:solidFill>
                    <a:schemeClr val="tx1"/>
                  </a:solidFill>
                  <a:latin typeface="+mn-ea"/>
                  <a:cs typeface="Times New Roman" panose="02020603050405020304" pitchFamily="18" charset="0"/>
                </a:rPr>
                <a:t>在这幅图中画出这个方向。</a:t>
              </a:r>
              <a:endParaRPr lang="zh-CN" altLang="en-US" sz="2100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177819" y="1665321"/>
            <a:ext cx="3326524" cy="1292773"/>
            <a:chOff x="1660635" y="1072007"/>
            <a:chExt cx="4435365" cy="1723697"/>
          </a:xfrm>
        </p:grpSpPr>
        <p:sp>
          <p:nvSpPr>
            <p:cNvPr id="78" name="云形标注 77"/>
            <p:cNvSpPr/>
            <p:nvPr/>
          </p:nvSpPr>
          <p:spPr>
            <a:xfrm>
              <a:off x="1660635" y="1072007"/>
              <a:ext cx="4435365" cy="1723697"/>
            </a:xfrm>
            <a:prstGeom prst="cloudCallout">
              <a:avLst>
                <a:gd name="adj1" fmla="val -26994"/>
                <a:gd name="adj2" fmla="val 80914"/>
              </a:avLst>
            </a:prstGeom>
            <a:solidFill>
              <a:srgbClr val="FEF6F0"/>
            </a:solidFill>
            <a:ln w="19050">
              <a:solidFill>
                <a:srgbClr val="C1581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 sz="210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endParaRPr>
            </a:p>
          </p:txBody>
        </p:sp>
        <p:sp>
          <p:nvSpPr>
            <p:cNvPr id="79" name="矩形 78"/>
            <p:cNvSpPr/>
            <p:nvPr/>
          </p:nvSpPr>
          <p:spPr>
            <a:xfrm>
              <a:off x="2364733" y="1409263"/>
              <a:ext cx="3140310" cy="954107"/>
            </a:xfrm>
            <a:prstGeom prst="rect">
              <a:avLst/>
            </a:prstGeom>
            <a:solidFill>
              <a:srgbClr val="FEF6F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zh-CN" sz="2100" dirty="0">
                  <a:solidFill>
                    <a:schemeClr val="tx1"/>
                  </a:solidFill>
                  <a:latin typeface="+mn-ea"/>
                  <a:cs typeface="Times New Roman" panose="02020603050405020304" pitchFamily="18" charset="0"/>
                </a:rPr>
                <a:t>以正</a:t>
              </a:r>
              <a:r>
                <a:rPr lang="zh-CN" altLang="zh-CN" sz="2100" dirty="0">
                  <a:solidFill>
                    <a:srgbClr val="E04236"/>
                  </a:solidFill>
                  <a:latin typeface="+mn-ea"/>
                  <a:cs typeface="Times New Roman" panose="02020603050405020304" pitchFamily="18" charset="0"/>
                </a:rPr>
                <a:t>北</a:t>
              </a:r>
              <a:r>
                <a:rPr lang="zh-CN" altLang="zh-CN" sz="2100" dirty="0">
                  <a:solidFill>
                    <a:schemeClr val="tx1"/>
                  </a:solidFill>
                  <a:latin typeface="+mn-ea"/>
                  <a:cs typeface="Times New Roman" panose="02020603050405020304" pitchFamily="18" charset="0"/>
                </a:rPr>
                <a:t>方向为</a:t>
              </a:r>
              <a:r>
                <a:rPr lang="zh-CN" altLang="zh-CN" sz="2100" dirty="0">
                  <a:solidFill>
                    <a:srgbClr val="E04236"/>
                  </a:solidFill>
                  <a:latin typeface="+mn-ea"/>
                  <a:cs typeface="Times New Roman" panose="02020603050405020304" pitchFamily="18" charset="0"/>
                </a:rPr>
                <a:t>起始边</a:t>
              </a:r>
              <a:r>
                <a:rPr lang="zh-CN" altLang="zh-CN" sz="2100" dirty="0">
                  <a:solidFill>
                    <a:schemeClr val="tx1"/>
                  </a:solidFill>
                  <a:latin typeface="+mn-ea"/>
                  <a:cs typeface="Times New Roman" panose="02020603050405020304" pitchFamily="18" charset="0"/>
                </a:rPr>
                <a:t>，向</a:t>
              </a:r>
              <a:r>
                <a:rPr lang="zh-CN" altLang="zh-CN" sz="2100" dirty="0">
                  <a:solidFill>
                    <a:srgbClr val="E04236"/>
                  </a:solidFill>
                  <a:latin typeface="+mn-ea"/>
                  <a:cs typeface="Times New Roman" panose="02020603050405020304" pitchFamily="18" charset="0"/>
                </a:rPr>
                <a:t>西旋转</a:t>
              </a:r>
              <a:r>
                <a:rPr lang="en-US" altLang="zh-CN" sz="2100" dirty="0">
                  <a:solidFill>
                    <a:srgbClr val="E04236"/>
                  </a:solidFill>
                  <a:latin typeface="+mn-ea"/>
                  <a:cs typeface="Times New Roman" panose="02020603050405020304" pitchFamily="18" charset="0"/>
                </a:rPr>
                <a:t>30</a:t>
              </a:r>
              <a:r>
                <a:rPr lang="zh-CN" altLang="zh-CN" sz="2100" dirty="0">
                  <a:solidFill>
                    <a:srgbClr val="E04236"/>
                  </a:solidFill>
                  <a:latin typeface="+mn-ea"/>
                  <a:cs typeface="Times New Roman" panose="02020603050405020304" pitchFamily="18" charset="0"/>
                </a:rPr>
                <a:t>°</a:t>
              </a:r>
              <a:r>
                <a:rPr lang="zh-CN" altLang="zh-CN" sz="2100" dirty="0">
                  <a:solidFill>
                    <a:schemeClr val="tx1"/>
                  </a:solidFill>
                  <a:latin typeface="+mn-ea"/>
                  <a:cs typeface="Times New Roman" panose="02020603050405020304" pitchFamily="18" charset="0"/>
                </a:rPr>
                <a:t>。</a:t>
              </a:r>
              <a:endParaRPr lang="zh-CN" altLang="en-US" sz="2100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 animBg="1"/>
      <p:bldP spid="82" grpId="0" animBg="1"/>
      <p:bldP spid="8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12"/>
          <p:cNvGrpSpPr/>
          <p:nvPr/>
        </p:nvGrpSpPr>
        <p:grpSpPr bwMode="auto">
          <a:xfrm>
            <a:off x="2645542" y="1047586"/>
            <a:ext cx="4048125" cy="3817939"/>
            <a:chOff x="1968" y="-516"/>
            <a:chExt cx="2550" cy="2405"/>
          </a:xfrm>
        </p:grpSpPr>
        <p:sp>
          <p:nvSpPr>
            <p:cNvPr id="22" name="Text Box 13"/>
            <p:cNvSpPr txBox="1">
              <a:spLocks noChangeArrowheads="1"/>
            </p:cNvSpPr>
            <p:nvPr/>
          </p:nvSpPr>
          <p:spPr bwMode="auto">
            <a:xfrm>
              <a:off x="3370" y="1067"/>
              <a:ext cx="681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9pPr>
            </a:lstStyle>
            <a:p>
              <a:pPr eaLnBrk="1" latinLnBrk="1" hangingPunct="1">
                <a:spcBef>
                  <a:spcPct val="50000"/>
                </a:spcBef>
              </a:pPr>
              <a:r>
                <a:rPr lang="en-US" altLang="zh-CN" sz="2400" b="1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600km</a:t>
              </a:r>
              <a:endParaRPr lang="en-US" altLang="zh-CN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3" name="Group 14"/>
            <p:cNvGrpSpPr/>
            <p:nvPr/>
          </p:nvGrpSpPr>
          <p:grpSpPr bwMode="auto">
            <a:xfrm>
              <a:off x="1968" y="-516"/>
              <a:ext cx="2550" cy="2405"/>
              <a:chOff x="1968" y="-516"/>
              <a:chExt cx="2550" cy="2405"/>
            </a:xfrm>
          </p:grpSpPr>
          <p:grpSp>
            <p:nvGrpSpPr>
              <p:cNvPr id="24" name="Group 15"/>
              <p:cNvGrpSpPr/>
              <p:nvPr/>
            </p:nvGrpSpPr>
            <p:grpSpPr bwMode="auto">
              <a:xfrm>
                <a:off x="1968" y="-516"/>
                <a:ext cx="2550" cy="2405"/>
                <a:chOff x="1968" y="-516"/>
                <a:chExt cx="2550" cy="2405"/>
              </a:xfrm>
            </p:grpSpPr>
            <p:grpSp>
              <p:nvGrpSpPr>
                <p:cNvPr id="44" name="Group 16"/>
                <p:cNvGrpSpPr/>
                <p:nvPr/>
              </p:nvGrpSpPr>
              <p:grpSpPr bwMode="auto">
                <a:xfrm>
                  <a:off x="3565" y="873"/>
                  <a:ext cx="227" cy="101"/>
                  <a:chOff x="3699" y="1077"/>
                  <a:chExt cx="227" cy="101"/>
                </a:xfrm>
              </p:grpSpPr>
              <p:sp>
                <p:nvSpPr>
                  <p:cNvPr id="71" name="Line 17"/>
                  <p:cNvSpPr>
                    <a:spLocks noChangeShapeType="1"/>
                  </p:cNvSpPr>
                  <p:nvPr/>
                </p:nvSpPr>
                <p:spPr bwMode="auto">
                  <a:xfrm rot="1800000">
                    <a:off x="3699" y="1178"/>
                    <a:ext cx="227" cy="0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 sz="2400"/>
                  </a:p>
                </p:txBody>
              </p:sp>
              <p:sp>
                <p:nvSpPr>
                  <p:cNvPr id="72" name="Line 18"/>
                  <p:cNvSpPr>
                    <a:spLocks noChangeShapeType="1"/>
                  </p:cNvSpPr>
                  <p:nvPr/>
                </p:nvSpPr>
                <p:spPr bwMode="auto">
                  <a:xfrm rot="1800000" flipV="1">
                    <a:off x="3732" y="1077"/>
                    <a:ext cx="0" cy="46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 sz="2400"/>
                  </a:p>
                </p:txBody>
              </p:sp>
            </p:grpSp>
            <p:grpSp>
              <p:nvGrpSpPr>
                <p:cNvPr id="45" name="Group 19"/>
                <p:cNvGrpSpPr/>
                <p:nvPr/>
              </p:nvGrpSpPr>
              <p:grpSpPr bwMode="auto">
                <a:xfrm>
                  <a:off x="1968" y="-516"/>
                  <a:ext cx="2550" cy="2405"/>
                  <a:chOff x="1968" y="-516"/>
                  <a:chExt cx="2550" cy="2405"/>
                </a:xfrm>
              </p:grpSpPr>
              <p:grpSp>
                <p:nvGrpSpPr>
                  <p:cNvPr id="47" name="Group 20"/>
                  <p:cNvGrpSpPr/>
                  <p:nvPr/>
                </p:nvGrpSpPr>
                <p:grpSpPr bwMode="auto">
                  <a:xfrm>
                    <a:off x="3758" y="982"/>
                    <a:ext cx="227" cy="101"/>
                    <a:chOff x="3699" y="1077"/>
                    <a:chExt cx="227" cy="101"/>
                  </a:xfrm>
                </p:grpSpPr>
                <p:sp>
                  <p:nvSpPr>
                    <p:cNvPr id="69" name="Line 21"/>
                    <p:cNvSpPr>
                      <a:spLocks noChangeShapeType="1"/>
                    </p:cNvSpPr>
                    <p:nvPr/>
                  </p:nvSpPr>
                  <p:spPr bwMode="auto">
                    <a:xfrm rot="1800000">
                      <a:off x="3699" y="1178"/>
                      <a:ext cx="227" cy="0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 sz="2400"/>
                    </a:p>
                  </p:txBody>
                </p:sp>
                <p:sp>
                  <p:nvSpPr>
                    <p:cNvPr id="70" name="Line 22"/>
                    <p:cNvSpPr>
                      <a:spLocks noChangeShapeType="1"/>
                    </p:cNvSpPr>
                    <p:nvPr/>
                  </p:nvSpPr>
                  <p:spPr bwMode="auto">
                    <a:xfrm rot="1800000" flipV="1">
                      <a:off x="3732" y="1077"/>
                      <a:ext cx="0" cy="46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 sz="2400"/>
                    </a:p>
                  </p:txBody>
                </p:sp>
              </p:grpSp>
              <p:grpSp>
                <p:nvGrpSpPr>
                  <p:cNvPr id="48" name="Group 23"/>
                  <p:cNvGrpSpPr/>
                  <p:nvPr/>
                </p:nvGrpSpPr>
                <p:grpSpPr bwMode="auto">
                  <a:xfrm>
                    <a:off x="3955" y="1094"/>
                    <a:ext cx="227" cy="101"/>
                    <a:chOff x="3699" y="1077"/>
                    <a:chExt cx="227" cy="101"/>
                  </a:xfrm>
                </p:grpSpPr>
                <p:sp>
                  <p:nvSpPr>
                    <p:cNvPr id="67" name="Line 24"/>
                    <p:cNvSpPr>
                      <a:spLocks noChangeShapeType="1"/>
                    </p:cNvSpPr>
                    <p:nvPr/>
                  </p:nvSpPr>
                  <p:spPr bwMode="auto">
                    <a:xfrm rot="1800000">
                      <a:off x="3699" y="1178"/>
                      <a:ext cx="227" cy="0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 sz="2400"/>
                    </a:p>
                  </p:txBody>
                </p:sp>
                <p:sp>
                  <p:nvSpPr>
                    <p:cNvPr id="68" name="Line 25"/>
                    <p:cNvSpPr>
                      <a:spLocks noChangeShapeType="1"/>
                    </p:cNvSpPr>
                    <p:nvPr/>
                  </p:nvSpPr>
                  <p:spPr bwMode="auto">
                    <a:xfrm rot="1800000" flipV="1">
                      <a:off x="3732" y="1077"/>
                      <a:ext cx="0" cy="46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 sz="2400"/>
                    </a:p>
                  </p:txBody>
                </p:sp>
              </p:grpSp>
              <p:grpSp>
                <p:nvGrpSpPr>
                  <p:cNvPr id="49" name="Group 26"/>
                  <p:cNvGrpSpPr/>
                  <p:nvPr/>
                </p:nvGrpSpPr>
                <p:grpSpPr bwMode="auto">
                  <a:xfrm>
                    <a:off x="4137" y="1199"/>
                    <a:ext cx="227" cy="101"/>
                    <a:chOff x="3699" y="1077"/>
                    <a:chExt cx="227" cy="101"/>
                  </a:xfrm>
                </p:grpSpPr>
                <p:sp>
                  <p:nvSpPr>
                    <p:cNvPr id="65" name="Line 27"/>
                    <p:cNvSpPr>
                      <a:spLocks noChangeShapeType="1"/>
                    </p:cNvSpPr>
                    <p:nvPr/>
                  </p:nvSpPr>
                  <p:spPr bwMode="auto">
                    <a:xfrm rot="1800000">
                      <a:off x="3699" y="1178"/>
                      <a:ext cx="227" cy="0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 sz="2400"/>
                    </a:p>
                  </p:txBody>
                </p:sp>
                <p:sp>
                  <p:nvSpPr>
                    <p:cNvPr id="66" name="Line 28"/>
                    <p:cNvSpPr>
                      <a:spLocks noChangeShapeType="1"/>
                    </p:cNvSpPr>
                    <p:nvPr/>
                  </p:nvSpPr>
                  <p:spPr bwMode="auto">
                    <a:xfrm rot="1800000" flipV="1">
                      <a:off x="3732" y="1077"/>
                      <a:ext cx="0" cy="46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 sz="2400"/>
                    </a:p>
                  </p:txBody>
                </p:sp>
              </p:grpSp>
              <p:grpSp>
                <p:nvGrpSpPr>
                  <p:cNvPr id="50" name="Group 29"/>
                  <p:cNvGrpSpPr/>
                  <p:nvPr/>
                </p:nvGrpSpPr>
                <p:grpSpPr bwMode="auto">
                  <a:xfrm>
                    <a:off x="1968" y="-516"/>
                    <a:ext cx="2550" cy="2405"/>
                    <a:chOff x="201" y="754"/>
                    <a:chExt cx="2550" cy="2405"/>
                  </a:xfrm>
                </p:grpSpPr>
                <p:sp>
                  <p:nvSpPr>
                    <p:cNvPr id="52" name="Arc 30"/>
                    <p:cNvSpPr/>
                    <p:nvPr/>
                  </p:nvSpPr>
                  <p:spPr bwMode="auto">
                    <a:xfrm rot="2627755">
                      <a:off x="1610" y="1973"/>
                      <a:ext cx="45" cy="99"/>
                    </a:xfrm>
                    <a:custGeom>
                      <a:avLst/>
                      <a:gdLst>
                        <a:gd name="T0" fmla="*/ 0 w 21600"/>
                        <a:gd name="T1" fmla="*/ 0 h 23749"/>
                        <a:gd name="T2" fmla="*/ 0 w 21600"/>
                        <a:gd name="T3" fmla="*/ 0 h 23749"/>
                        <a:gd name="T4" fmla="*/ 0 w 21600"/>
                        <a:gd name="T5" fmla="*/ 0 h 23749"/>
                        <a:gd name="T6" fmla="*/ 0 60000 65536"/>
                        <a:gd name="T7" fmla="*/ 0 60000 65536"/>
                        <a:gd name="T8" fmla="*/ 0 60000 65536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0" t="0" r="r" b="b"/>
                      <a:pathLst>
                        <a:path w="21600" h="23749" fill="none" extrusionOk="0">
                          <a:moveTo>
                            <a:pt x="-1" y="0"/>
                          </a:moveTo>
                          <a:cubicBezTo>
                            <a:pt x="11929" y="0"/>
                            <a:pt x="21600" y="9670"/>
                            <a:pt x="21600" y="21600"/>
                          </a:cubicBezTo>
                          <a:cubicBezTo>
                            <a:pt x="21600" y="22317"/>
                            <a:pt x="21564" y="23034"/>
                            <a:pt x="21492" y="23748"/>
                          </a:cubicBezTo>
                        </a:path>
                        <a:path w="21600" h="23749" stroke="0" extrusionOk="0">
                          <a:moveTo>
                            <a:pt x="-1" y="0"/>
                          </a:moveTo>
                          <a:cubicBezTo>
                            <a:pt x="11929" y="0"/>
                            <a:pt x="21600" y="9670"/>
                            <a:pt x="21600" y="21600"/>
                          </a:cubicBezTo>
                          <a:cubicBezTo>
                            <a:pt x="21600" y="22317"/>
                            <a:pt x="21564" y="23034"/>
                            <a:pt x="21492" y="23748"/>
                          </a:cubicBezTo>
                          <a:lnTo>
                            <a:pt x="0" y="21600"/>
                          </a:lnTo>
                          <a:lnTo>
                            <a:pt x="-1" y="0"/>
                          </a:lnTo>
                          <a:close/>
                        </a:path>
                      </a:pathLst>
                    </a:custGeom>
                    <a:noFill/>
                    <a:ln w="15875">
                      <a:solidFill>
                        <a:schemeClr val="tx1"/>
                      </a:solidFill>
                      <a:rou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sz="2400" b="1"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p:txBody>
                </p:sp>
                <p:sp>
                  <p:nvSpPr>
                    <p:cNvPr id="53" name="Text Box 31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528" y="2611"/>
                      <a:ext cx="771" cy="291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9pPr>
                    </a:lstStyle>
                    <a:p>
                      <a:pPr eaLnBrk="1" latinLnBrk="1" hangingPunct="1">
                        <a:spcBef>
                          <a:spcPct val="50000"/>
                        </a:spcBef>
                      </a:pPr>
                      <a:r>
                        <a:rPr lang="en-US" altLang="zh-CN" sz="2400" b="1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100km</a:t>
                      </a:r>
                      <a:endParaRPr lang="en-US" altLang="zh-CN" sz="2400" b="1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54" name="Text Box 32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701" y="1885"/>
                      <a:ext cx="589" cy="291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9pPr>
                    </a:lstStyle>
                    <a:p>
                      <a:pPr eaLnBrk="1" latinLnBrk="1" hangingPunct="1">
                        <a:spcBef>
                          <a:spcPct val="50000"/>
                        </a:spcBef>
                      </a:pPr>
                      <a:r>
                        <a:rPr lang="en-US" altLang="zh-CN" sz="2400" b="1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30°</a:t>
                      </a:r>
                      <a:endParaRPr lang="en-US" altLang="zh-CN" sz="2400" b="1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  <p:grpSp>
                  <p:nvGrpSpPr>
                    <p:cNvPr id="55" name="Group 33"/>
                    <p:cNvGrpSpPr/>
                    <p:nvPr/>
                  </p:nvGrpSpPr>
                  <p:grpSpPr bwMode="auto">
                    <a:xfrm>
                      <a:off x="201" y="754"/>
                      <a:ext cx="2550" cy="2405"/>
                      <a:chOff x="201" y="754"/>
                      <a:chExt cx="2550" cy="2405"/>
                    </a:xfrm>
                  </p:grpSpPr>
                  <p:grpSp>
                    <p:nvGrpSpPr>
                      <p:cNvPr id="58" name="Group 34"/>
                      <p:cNvGrpSpPr/>
                      <p:nvPr/>
                    </p:nvGrpSpPr>
                    <p:grpSpPr bwMode="auto">
                      <a:xfrm>
                        <a:off x="491" y="1014"/>
                        <a:ext cx="1905" cy="1905"/>
                        <a:chOff x="491" y="1014"/>
                        <a:chExt cx="1905" cy="1905"/>
                      </a:xfrm>
                    </p:grpSpPr>
                    <p:sp>
                      <p:nvSpPr>
                        <p:cNvPr id="63" name="Line 35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1429" y="1014"/>
                          <a:ext cx="0" cy="1905"/>
                        </a:xfrm>
                        <a:prstGeom prst="line">
                          <a:avLst/>
                        </a:prstGeom>
                        <a:noFill/>
                        <a:ln w="19050">
                          <a:solidFill>
                            <a:schemeClr val="tx1"/>
                          </a:solidFill>
                          <a:round/>
                          <a:headEnd type="arrow" w="med" len="med"/>
                          <a:tailEnd type="arrow" w="med" len="med"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noFill/>
                            </a14:hiddenFill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/>
                        <a:lstStyle/>
                        <a:p>
                          <a:endParaRPr lang="zh-CN" altLang="en-US" sz="2400"/>
                        </a:p>
                      </p:txBody>
                    </p:sp>
                    <p:sp>
                      <p:nvSpPr>
                        <p:cNvPr id="64" name="Line 36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rot="5400000">
                          <a:off x="1444" y="1014"/>
                          <a:ext cx="0" cy="1905"/>
                        </a:xfrm>
                        <a:prstGeom prst="line">
                          <a:avLst/>
                        </a:prstGeom>
                        <a:noFill/>
                        <a:ln w="19050">
                          <a:solidFill>
                            <a:schemeClr val="tx1"/>
                          </a:solidFill>
                          <a:round/>
                          <a:headEnd type="arrow" w="med" len="med"/>
                          <a:tailEnd type="arrow" w="med" len="med"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noFill/>
                            </a14:hiddenFill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/>
                        <a:lstStyle/>
                        <a:p>
                          <a:endParaRPr lang="zh-CN" altLang="en-US" sz="2400"/>
                        </a:p>
                      </p:txBody>
                    </p:sp>
                  </p:grpSp>
                  <p:sp>
                    <p:nvSpPr>
                      <p:cNvPr id="59" name="Text Box 37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2342" y="1791"/>
                        <a:ext cx="409" cy="29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>
                        <a:spAutoFit/>
                      </a:bodyPr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9pPr>
                      </a:lstStyle>
                      <a:p>
                        <a:pPr eaLnBrk="1" latinLnBrk="1" hangingPunct="1">
                          <a:spcBef>
                            <a:spcPct val="50000"/>
                          </a:spcBef>
                        </a:pPr>
                        <a:r>
                          <a:rPr lang="zh-CN" altLang="en-US" sz="2400" b="1" dirty="0"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a:t>东</a:t>
                        </a:r>
                        <a:endParaRPr lang="zh-CN" altLang="en-US" sz="2400" b="1" dirty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endParaRPr>
                      </a:p>
                    </p:txBody>
                  </p:sp>
                  <p:sp>
                    <p:nvSpPr>
                      <p:cNvPr id="60" name="Text Box 38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1271" y="754"/>
                        <a:ext cx="409" cy="29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>
                        <a:spAutoFit/>
                      </a:bodyPr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9pPr>
                      </a:lstStyle>
                      <a:p>
                        <a:pPr eaLnBrk="1" latinLnBrk="1" hangingPunct="1">
                          <a:spcBef>
                            <a:spcPct val="50000"/>
                          </a:spcBef>
                        </a:pPr>
                        <a:r>
                          <a:rPr lang="zh-CN" altLang="en-US" sz="2400" b="1" dirty="0"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a:t>北</a:t>
                        </a:r>
                        <a:endParaRPr lang="zh-CN" altLang="en-US" sz="2400" b="1" dirty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endParaRPr>
                      </a:p>
                    </p:txBody>
                  </p:sp>
                  <p:sp>
                    <p:nvSpPr>
                      <p:cNvPr id="61" name="Text Box 39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201" y="1785"/>
                        <a:ext cx="409" cy="29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>
                        <a:spAutoFit/>
                      </a:bodyPr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9pPr>
                      </a:lstStyle>
                      <a:p>
                        <a:pPr eaLnBrk="1" latinLnBrk="1" hangingPunct="1">
                          <a:spcBef>
                            <a:spcPct val="50000"/>
                          </a:spcBef>
                        </a:pPr>
                        <a:r>
                          <a:rPr lang="zh-CN" altLang="en-US" sz="2400" b="1"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a:t>西</a:t>
                        </a:r>
                        <a:endParaRPr lang="zh-CN" altLang="en-US" sz="2400" b="1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endParaRPr>
                      </a:p>
                    </p:txBody>
                  </p:sp>
                  <p:sp>
                    <p:nvSpPr>
                      <p:cNvPr id="62" name="Text Box 40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1292" y="2868"/>
                        <a:ext cx="409" cy="29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>
                        <a:spAutoFit/>
                      </a:bodyPr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9pPr>
                      </a:lstStyle>
                      <a:p>
                        <a:pPr eaLnBrk="1" latinLnBrk="1" hangingPunct="1">
                          <a:spcBef>
                            <a:spcPct val="50000"/>
                          </a:spcBef>
                        </a:pPr>
                        <a:r>
                          <a:rPr lang="zh-CN" altLang="en-US" sz="2400" b="1" dirty="0"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a:t>南</a:t>
                        </a:r>
                        <a:endParaRPr lang="zh-CN" altLang="en-US" sz="2400" b="1" dirty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endParaRPr>
                      </a:p>
                    </p:txBody>
                  </p:sp>
                </p:grpSp>
              </p:grpSp>
              <p:sp>
                <p:nvSpPr>
                  <p:cNvPr id="51" name="Oval 41"/>
                  <p:cNvSpPr>
                    <a:spLocks noChangeArrowheads="1"/>
                  </p:cNvSpPr>
                  <p:nvPr/>
                </p:nvSpPr>
                <p:spPr bwMode="auto">
                  <a:xfrm>
                    <a:off x="4338" y="1322"/>
                    <a:ext cx="45" cy="45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solidFill>
                      <a:schemeClr val="tx1"/>
                    </a:solidFill>
                    <a:rou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9pPr>
                  </a:lstStyle>
                  <a:p>
                    <a:pPr eaLnBrk="1" latinLnBrk="1" hangingPunct="1"/>
                    <a:endParaRPr lang="zh-CN" altLang="en-US" sz="2400" b="1"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</p:grpSp>
          </p:grpSp>
          <p:grpSp>
            <p:nvGrpSpPr>
              <p:cNvPr id="25" name="Group 42"/>
              <p:cNvGrpSpPr/>
              <p:nvPr/>
            </p:nvGrpSpPr>
            <p:grpSpPr bwMode="auto">
              <a:xfrm>
                <a:off x="2470" y="394"/>
                <a:ext cx="1391" cy="1261"/>
                <a:chOff x="2470" y="394"/>
                <a:chExt cx="1391" cy="1261"/>
              </a:xfrm>
            </p:grpSpPr>
            <p:sp>
              <p:nvSpPr>
                <p:cNvPr id="26" name="Line 43"/>
                <p:cNvSpPr>
                  <a:spLocks noChangeShapeType="1"/>
                </p:cNvSpPr>
                <p:nvPr/>
              </p:nvSpPr>
              <p:spPr bwMode="auto">
                <a:xfrm rot="1800000">
                  <a:off x="3184" y="756"/>
                  <a:ext cx="227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2400"/>
                </a:p>
              </p:txBody>
            </p:sp>
            <p:grpSp>
              <p:nvGrpSpPr>
                <p:cNvPr id="27" name="Group 44"/>
                <p:cNvGrpSpPr/>
                <p:nvPr/>
              </p:nvGrpSpPr>
              <p:grpSpPr bwMode="auto">
                <a:xfrm>
                  <a:off x="2470" y="394"/>
                  <a:ext cx="1391" cy="1261"/>
                  <a:chOff x="2470" y="394"/>
                  <a:chExt cx="1391" cy="1261"/>
                </a:xfrm>
              </p:grpSpPr>
              <p:grpSp>
                <p:nvGrpSpPr>
                  <p:cNvPr id="28" name="Group 45"/>
                  <p:cNvGrpSpPr/>
                  <p:nvPr/>
                </p:nvGrpSpPr>
                <p:grpSpPr bwMode="auto">
                  <a:xfrm>
                    <a:off x="2470" y="1609"/>
                    <a:ext cx="227" cy="46"/>
                    <a:chOff x="2699" y="1071"/>
                    <a:chExt cx="227" cy="46"/>
                  </a:xfrm>
                </p:grpSpPr>
                <p:sp>
                  <p:nvSpPr>
                    <p:cNvPr id="33" name="Line 4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699" y="1117"/>
                      <a:ext cx="227" cy="0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 sz="2400"/>
                    </a:p>
                  </p:txBody>
                </p:sp>
                <p:sp>
                  <p:nvSpPr>
                    <p:cNvPr id="36" name="Line 47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2699" y="1071"/>
                      <a:ext cx="0" cy="46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 sz="2400"/>
                    </a:p>
                  </p:txBody>
                </p:sp>
                <p:sp>
                  <p:nvSpPr>
                    <p:cNvPr id="43" name="Line 48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2922" y="1071"/>
                      <a:ext cx="0" cy="46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 sz="2400"/>
                    </a:p>
                  </p:txBody>
                </p:sp>
              </p:grpSp>
              <p:grpSp>
                <p:nvGrpSpPr>
                  <p:cNvPr id="29" name="Group 49"/>
                  <p:cNvGrpSpPr/>
                  <p:nvPr/>
                </p:nvGrpSpPr>
                <p:grpSpPr bwMode="auto">
                  <a:xfrm>
                    <a:off x="3368" y="761"/>
                    <a:ext cx="227" cy="101"/>
                    <a:chOff x="3699" y="1077"/>
                    <a:chExt cx="227" cy="101"/>
                  </a:xfrm>
                </p:grpSpPr>
                <p:sp>
                  <p:nvSpPr>
                    <p:cNvPr id="31" name="Line 50"/>
                    <p:cNvSpPr>
                      <a:spLocks noChangeShapeType="1"/>
                    </p:cNvSpPr>
                    <p:nvPr/>
                  </p:nvSpPr>
                  <p:spPr bwMode="auto">
                    <a:xfrm rot="1800000">
                      <a:off x="3699" y="1178"/>
                      <a:ext cx="227" cy="0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 sz="2400"/>
                    </a:p>
                  </p:txBody>
                </p:sp>
                <p:sp>
                  <p:nvSpPr>
                    <p:cNvPr id="32" name="Line 51"/>
                    <p:cNvSpPr>
                      <a:spLocks noChangeShapeType="1"/>
                    </p:cNvSpPr>
                    <p:nvPr/>
                  </p:nvSpPr>
                  <p:spPr bwMode="auto">
                    <a:xfrm rot="1800000" flipV="1">
                      <a:off x="3732" y="1077"/>
                      <a:ext cx="0" cy="46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 sz="2400"/>
                    </a:p>
                  </p:txBody>
                </p:sp>
              </p:grpSp>
              <p:sp>
                <p:nvSpPr>
                  <p:cNvPr id="30" name="Text Box 5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180" y="394"/>
                    <a:ext cx="681" cy="291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9pPr>
                  </a:lstStyle>
                  <a:p>
                    <a:pPr eaLnBrk="1" latinLnBrk="1" hangingPunct="1">
                      <a:spcBef>
                        <a:spcPct val="50000"/>
                      </a:spcBef>
                    </a:pPr>
                    <a:r>
                      <a:rPr lang="en-US" altLang="zh-CN" sz="2400" b="1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a:t>A</a:t>
                    </a:r>
                    <a:r>
                      <a:rPr lang="zh-CN" altLang="en-US" sz="2400" b="1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a:t>市</a:t>
                    </a:r>
                    <a:endParaRPr lang="zh-CN" altLang="en-US" sz="2400" b="1"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</p:grpSp>
          </p:grpSp>
        </p:grpSp>
      </p:grpSp>
      <p:grpSp>
        <p:nvGrpSpPr>
          <p:cNvPr id="73" name="Group 77"/>
          <p:cNvGrpSpPr/>
          <p:nvPr/>
        </p:nvGrpSpPr>
        <p:grpSpPr bwMode="auto">
          <a:xfrm>
            <a:off x="4079054" y="1161887"/>
            <a:ext cx="792163" cy="1941512"/>
            <a:chOff x="1806" y="658"/>
            <a:chExt cx="499" cy="1223"/>
          </a:xfrm>
        </p:grpSpPr>
        <p:sp>
          <p:nvSpPr>
            <p:cNvPr id="74" name="Line 54"/>
            <p:cNvSpPr>
              <a:spLocks noChangeShapeType="1"/>
            </p:cNvSpPr>
            <p:nvPr/>
          </p:nvSpPr>
          <p:spPr bwMode="auto">
            <a:xfrm rot="9000000" flipV="1">
              <a:off x="1825" y="658"/>
              <a:ext cx="3" cy="1223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82" name="Arc 55"/>
            <p:cNvSpPr/>
            <p:nvPr/>
          </p:nvSpPr>
          <p:spPr bwMode="auto">
            <a:xfrm rot="-1497171">
              <a:off x="2028" y="1569"/>
              <a:ext cx="122" cy="46"/>
            </a:xfrm>
            <a:custGeom>
              <a:avLst/>
              <a:gdLst>
                <a:gd name="T0" fmla="*/ 0 w 19389"/>
                <a:gd name="T1" fmla="*/ 0 h 21600"/>
                <a:gd name="T2" fmla="*/ 0 w 19389"/>
                <a:gd name="T3" fmla="*/ 0 h 21600"/>
                <a:gd name="T4" fmla="*/ 0 w 19389"/>
                <a:gd name="T5" fmla="*/ 0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9389" h="21600" fill="none" extrusionOk="0">
                  <a:moveTo>
                    <a:pt x="-1" y="0"/>
                  </a:moveTo>
                  <a:cubicBezTo>
                    <a:pt x="8237" y="0"/>
                    <a:pt x="15757" y="4685"/>
                    <a:pt x="19388" y="12079"/>
                  </a:cubicBezTo>
                </a:path>
                <a:path w="19389" h="21600" stroke="0" extrusionOk="0">
                  <a:moveTo>
                    <a:pt x="-1" y="0"/>
                  </a:moveTo>
                  <a:cubicBezTo>
                    <a:pt x="8237" y="0"/>
                    <a:pt x="15757" y="4685"/>
                    <a:pt x="19388" y="12079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905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18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83" name="Text Box 56"/>
            <p:cNvSpPr txBox="1">
              <a:spLocks noChangeArrowheads="1"/>
            </p:cNvSpPr>
            <p:nvPr/>
          </p:nvSpPr>
          <p:spPr bwMode="auto">
            <a:xfrm>
              <a:off x="1806" y="1124"/>
              <a:ext cx="499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9pPr>
            </a:lstStyle>
            <a:p>
              <a:pPr eaLnBrk="1" latinLnBrk="1" hangingPunct="1">
                <a:spcBef>
                  <a:spcPct val="50000"/>
                </a:spcBef>
              </a:pPr>
              <a:r>
                <a:rPr lang="en-US" altLang="zh-CN" sz="2400" b="1" dirty="0">
                  <a:solidFill>
                    <a:srgbClr val="E04236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30°</a:t>
              </a:r>
              <a:endParaRPr lang="en-US" altLang="zh-CN" sz="2400" b="1" dirty="0">
                <a:solidFill>
                  <a:srgbClr val="E04236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 flipH="1">
            <a:off x="4996557" y="750937"/>
            <a:ext cx="3326524" cy="1292773"/>
            <a:chOff x="1660635" y="1072007"/>
            <a:chExt cx="4435365" cy="1723697"/>
          </a:xfrm>
        </p:grpSpPr>
        <p:sp>
          <p:nvSpPr>
            <p:cNvPr id="75" name="云形标注 74"/>
            <p:cNvSpPr/>
            <p:nvPr/>
          </p:nvSpPr>
          <p:spPr>
            <a:xfrm>
              <a:off x="1660635" y="1072007"/>
              <a:ext cx="4435365" cy="1723697"/>
            </a:xfrm>
            <a:prstGeom prst="cloudCallout">
              <a:avLst>
                <a:gd name="adj1" fmla="val -32778"/>
                <a:gd name="adj2" fmla="val 97950"/>
              </a:avLst>
            </a:prstGeom>
            <a:solidFill>
              <a:srgbClr val="FEF6F0"/>
            </a:solidFill>
            <a:ln w="19050">
              <a:solidFill>
                <a:srgbClr val="C1581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 sz="210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endParaRPr>
            </a:p>
          </p:txBody>
        </p:sp>
        <p:sp>
          <p:nvSpPr>
            <p:cNvPr id="76" name="矩形 75"/>
            <p:cNvSpPr/>
            <p:nvPr/>
          </p:nvSpPr>
          <p:spPr>
            <a:xfrm>
              <a:off x="2169741" y="1467540"/>
              <a:ext cx="3054097" cy="981606"/>
            </a:xfrm>
            <a:prstGeom prst="rect">
              <a:avLst/>
            </a:prstGeom>
            <a:solidFill>
              <a:srgbClr val="FEF6F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1800" dirty="0">
                  <a:solidFill>
                    <a:schemeClr val="tx1"/>
                  </a:solidFill>
                  <a:latin typeface="+mn-ea"/>
                  <a:cs typeface="Times New Roman" panose="02020603050405020304" pitchFamily="18" charset="0"/>
                </a:rPr>
                <a:t>要想确定</a:t>
              </a:r>
              <a:r>
                <a:rPr lang="en-US" altLang="zh-CN" sz="1800" dirty="0">
                  <a:solidFill>
                    <a:schemeClr val="tx1"/>
                  </a:solidFill>
                  <a:latin typeface="+mn-ea"/>
                  <a:cs typeface="Times New Roman" panose="02020603050405020304" pitchFamily="18" charset="0"/>
                </a:rPr>
                <a:t>B</a:t>
              </a:r>
              <a:r>
                <a:rPr lang="zh-CN" altLang="en-US" sz="1800" dirty="0">
                  <a:solidFill>
                    <a:schemeClr val="tx1"/>
                  </a:solidFill>
                  <a:latin typeface="+mn-ea"/>
                  <a:cs typeface="Times New Roman" panose="02020603050405020304" pitchFamily="18" charset="0"/>
                </a:rPr>
                <a:t>市的位置，还需要什么条件呢？</a:t>
              </a:r>
              <a:endParaRPr lang="zh-CN" altLang="en-US" sz="1800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585679" y="1418484"/>
            <a:ext cx="2780509" cy="1292773"/>
            <a:chOff x="1660635" y="1072007"/>
            <a:chExt cx="4435365" cy="1723697"/>
          </a:xfrm>
        </p:grpSpPr>
        <p:sp>
          <p:nvSpPr>
            <p:cNvPr id="81" name="云形标注 80"/>
            <p:cNvSpPr/>
            <p:nvPr/>
          </p:nvSpPr>
          <p:spPr>
            <a:xfrm>
              <a:off x="1660635" y="1072007"/>
              <a:ext cx="4435365" cy="1723697"/>
            </a:xfrm>
            <a:prstGeom prst="cloudCallout">
              <a:avLst>
                <a:gd name="adj1" fmla="val -28051"/>
                <a:gd name="adj2" fmla="val 99860"/>
              </a:avLst>
            </a:prstGeom>
            <a:solidFill>
              <a:srgbClr val="FEF6F0"/>
            </a:solidFill>
            <a:ln w="19050">
              <a:solidFill>
                <a:srgbClr val="C1581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 sz="210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endParaRPr>
            </a:p>
          </p:txBody>
        </p:sp>
        <p:sp>
          <p:nvSpPr>
            <p:cNvPr id="84" name="矩形 83"/>
            <p:cNvSpPr/>
            <p:nvPr/>
          </p:nvSpPr>
          <p:spPr>
            <a:xfrm>
              <a:off x="2266734" y="1461895"/>
              <a:ext cx="3372618" cy="954107"/>
            </a:xfrm>
            <a:prstGeom prst="rect">
              <a:avLst/>
            </a:prstGeom>
            <a:solidFill>
              <a:srgbClr val="FEF6F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2100" dirty="0">
                  <a:solidFill>
                    <a:schemeClr val="tx1"/>
                  </a:solidFill>
                  <a:latin typeface="+mn-ea"/>
                  <a:cs typeface="Times New Roman" panose="02020603050405020304" pitchFamily="18" charset="0"/>
                </a:rPr>
                <a:t>需要</a:t>
              </a:r>
              <a:r>
                <a:rPr lang="zh-CN" altLang="en-US" sz="2100" dirty="0">
                  <a:solidFill>
                    <a:srgbClr val="E04236"/>
                  </a:solidFill>
                  <a:latin typeface="+mn-ea"/>
                  <a:cs typeface="Times New Roman" panose="02020603050405020304" pitchFamily="18" charset="0"/>
                </a:rPr>
                <a:t>距离</a:t>
              </a:r>
              <a:r>
                <a:rPr lang="en-US" altLang="zh-CN" sz="2100" dirty="0">
                  <a:solidFill>
                    <a:srgbClr val="E04236"/>
                  </a:solidFill>
                  <a:latin typeface="+mn-ea"/>
                  <a:cs typeface="Times New Roman" panose="02020603050405020304" pitchFamily="18" charset="0"/>
                </a:rPr>
                <a:t>A</a:t>
              </a:r>
              <a:r>
                <a:rPr lang="zh-CN" altLang="en-US" sz="2100" dirty="0">
                  <a:solidFill>
                    <a:srgbClr val="E04236"/>
                  </a:solidFill>
                  <a:latin typeface="+mn-ea"/>
                  <a:cs typeface="Times New Roman" panose="02020603050405020304" pitchFamily="18" charset="0"/>
                </a:rPr>
                <a:t>市的距离</a:t>
              </a:r>
              <a:endParaRPr lang="zh-CN" altLang="en-US" sz="2100" dirty="0">
                <a:solidFill>
                  <a:srgbClr val="E04236"/>
                </a:solidFill>
                <a:latin typeface="+mn-ea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12"/>
          <p:cNvGrpSpPr/>
          <p:nvPr/>
        </p:nvGrpSpPr>
        <p:grpSpPr bwMode="auto">
          <a:xfrm>
            <a:off x="2645542" y="1047586"/>
            <a:ext cx="4048125" cy="3817939"/>
            <a:chOff x="1968" y="-516"/>
            <a:chExt cx="2550" cy="2405"/>
          </a:xfrm>
        </p:grpSpPr>
        <p:sp>
          <p:nvSpPr>
            <p:cNvPr id="22" name="Text Box 13"/>
            <p:cNvSpPr txBox="1">
              <a:spLocks noChangeArrowheads="1"/>
            </p:cNvSpPr>
            <p:nvPr/>
          </p:nvSpPr>
          <p:spPr bwMode="auto">
            <a:xfrm>
              <a:off x="3370" y="1067"/>
              <a:ext cx="681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9pPr>
            </a:lstStyle>
            <a:p>
              <a:pPr eaLnBrk="1" latinLnBrk="1" hangingPunct="1">
                <a:spcBef>
                  <a:spcPct val="50000"/>
                </a:spcBef>
              </a:pPr>
              <a:r>
                <a:rPr lang="en-US" altLang="zh-CN" sz="2400" b="1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600km</a:t>
              </a:r>
              <a:endParaRPr lang="en-US" altLang="zh-CN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3" name="Group 14"/>
            <p:cNvGrpSpPr/>
            <p:nvPr/>
          </p:nvGrpSpPr>
          <p:grpSpPr bwMode="auto">
            <a:xfrm>
              <a:off x="1968" y="-516"/>
              <a:ext cx="2550" cy="2405"/>
              <a:chOff x="1968" y="-516"/>
              <a:chExt cx="2550" cy="2405"/>
            </a:xfrm>
          </p:grpSpPr>
          <p:grpSp>
            <p:nvGrpSpPr>
              <p:cNvPr id="24" name="Group 15"/>
              <p:cNvGrpSpPr/>
              <p:nvPr/>
            </p:nvGrpSpPr>
            <p:grpSpPr bwMode="auto">
              <a:xfrm>
                <a:off x="1968" y="-516"/>
                <a:ext cx="2550" cy="2405"/>
                <a:chOff x="1968" y="-516"/>
                <a:chExt cx="2550" cy="2405"/>
              </a:xfrm>
            </p:grpSpPr>
            <p:grpSp>
              <p:nvGrpSpPr>
                <p:cNvPr id="44" name="Group 16"/>
                <p:cNvGrpSpPr/>
                <p:nvPr/>
              </p:nvGrpSpPr>
              <p:grpSpPr bwMode="auto">
                <a:xfrm>
                  <a:off x="3565" y="873"/>
                  <a:ext cx="227" cy="101"/>
                  <a:chOff x="3699" y="1077"/>
                  <a:chExt cx="227" cy="101"/>
                </a:xfrm>
              </p:grpSpPr>
              <p:sp>
                <p:nvSpPr>
                  <p:cNvPr id="71" name="Line 17"/>
                  <p:cNvSpPr>
                    <a:spLocks noChangeShapeType="1"/>
                  </p:cNvSpPr>
                  <p:nvPr/>
                </p:nvSpPr>
                <p:spPr bwMode="auto">
                  <a:xfrm rot="1800000">
                    <a:off x="3699" y="1178"/>
                    <a:ext cx="227" cy="0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 sz="2400"/>
                  </a:p>
                </p:txBody>
              </p:sp>
              <p:sp>
                <p:nvSpPr>
                  <p:cNvPr id="72" name="Line 18"/>
                  <p:cNvSpPr>
                    <a:spLocks noChangeShapeType="1"/>
                  </p:cNvSpPr>
                  <p:nvPr/>
                </p:nvSpPr>
                <p:spPr bwMode="auto">
                  <a:xfrm rot="1800000" flipV="1">
                    <a:off x="3732" y="1077"/>
                    <a:ext cx="0" cy="46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 sz="2400"/>
                  </a:p>
                </p:txBody>
              </p:sp>
            </p:grpSp>
            <p:grpSp>
              <p:nvGrpSpPr>
                <p:cNvPr id="45" name="Group 19"/>
                <p:cNvGrpSpPr/>
                <p:nvPr/>
              </p:nvGrpSpPr>
              <p:grpSpPr bwMode="auto">
                <a:xfrm>
                  <a:off x="1968" y="-516"/>
                  <a:ext cx="2550" cy="2405"/>
                  <a:chOff x="1968" y="-516"/>
                  <a:chExt cx="2550" cy="2405"/>
                </a:xfrm>
              </p:grpSpPr>
              <p:grpSp>
                <p:nvGrpSpPr>
                  <p:cNvPr id="47" name="Group 20"/>
                  <p:cNvGrpSpPr/>
                  <p:nvPr/>
                </p:nvGrpSpPr>
                <p:grpSpPr bwMode="auto">
                  <a:xfrm>
                    <a:off x="3758" y="982"/>
                    <a:ext cx="227" cy="101"/>
                    <a:chOff x="3699" y="1077"/>
                    <a:chExt cx="227" cy="101"/>
                  </a:xfrm>
                </p:grpSpPr>
                <p:sp>
                  <p:nvSpPr>
                    <p:cNvPr id="69" name="Line 21"/>
                    <p:cNvSpPr>
                      <a:spLocks noChangeShapeType="1"/>
                    </p:cNvSpPr>
                    <p:nvPr/>
                  </p:nvSpPr>
                  <p:spPr bwMode="auto">
                    <a:xfrm rot="1800000">
                      <a:off x="3699" y="1178"/>
                      <a:ext cx="227" cy="0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 sz="2400"/>
                    </a:p>
                  </p:txBody>
                </p:sp>
                <p:sp>
                  <p:nvSpPr>
                    <p:cNvPr id="70" name="Line 22"/>
                    <p:cNvSpPr>
                      <a:spLocks noChangeShapeType="1"/>
                    </p:cNvSpPr>
                    <p:nvPr/>
                  </p:nvSpPr>
                  <p:spPr bwMode="auto">
                    <a:xfrm rot="1800000" flipV="1">
                      <a:off x="3732" y="1077"/>
                      <a:ext cx="0" cy="46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 sz="2400"/>
                    </a:p>
                  </p:txBody>
                </p:sp>
              </p:grpSp>
              <p:grpSp>
                <p:nvGrpSpPr>
                  <p:cNvPr id="48" name="Group 23"/>
                  <p:cNvGrpSpPr/>
                  <p:nvPr/>
                </p:nvGrpSpPr>
                <p:grpSpPr bwMode="auto">
                  <a:xfrm>
                    <a:off x="3955" y="1094"/>
                    <a:ext cx="227" cy="101"/>
                    <a:chOff x="3699" y="1077"/>
                    <a:chExt cx="227" cy="101"/>
                  </a:xfrm>
                </p:grpSpPr>
                <p:sp>
                  <p:nvSpPr>
                    <p:cNvPr id="67" name="Line 24"/>
                    <p:cNvSpPr>
                      <a:spLocks noChangeShapeType="1"/>
                    </p:cNvSpPr>
                    <p:nvPr/>
                  </p:nvSpPr>
                  <p:spPr bwMode="auto">
                    <a:xfrm rot="1800000">
                      <a:off x="3699" y="1178"/>
                      <a:ext cx="227" cy="0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 sz="2400"/>
                    </a:p>
                  </p:txBody>
                </p:sp>
                <p:sp>
                  <p:nvSpPr>
                    <p:cNvPr id="68" name="Line 25"/>
                    <p:cNvSpPr>
                      <a:spLocks noChangeShapeType="1"/>
                    </p:cNvSpPr>
                    <p:nvPr/>
                  </p:nvSpPr>
                  <p:spPr bwMode="auto">
                    <a:xfrm rot="1800000" flipV="1">
                      <a:off x="3732" y="1077"/>
                      <a:ext cx="0" cy="46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 sz="2400"/>
                    </a:p>
                  </p:txBody>
                </p:sp>
              </p:grpSp>
              <p:grpSp>
                <p:nvGrpSpPr>
                  <p:cNvPr id="49" name="Group 26"/>
                  <p:cNvGrpSpPr/>
                  <p:nvPr/>
                </p:nvGrpSpPr>
                <p:grpSpPr bwMode="auto">
                  <a:xfrm>
                    <a:off x="4137" y="1199"/>
                    <a:ext cx="227" cy="101"/>
                    <a:chOff x="3699" y="1077"/>
                    <a:chExt cx="227" cy="101"/>
                  </a:xfrm>
                </p:grpSpPr>
                <p:sp>
                  <p:nvSpPr>
                    <p:cNvPr id="65" name="Line 27"/>
                    <p:cNvSpPr>
                      <a:spLocks noChangeShapeType="1"/>
                    </p:cNvSpPr>
                    <p:nvPr/>
                  </p:nvSpPr>
                  <p:spPr bwMode="auto">
                    <a:xfrm rot="1800000">
                      <a:off x="3699" y="1178"/>
                      <a:ext cx="227" cy="0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 sz="2400"/>
                    </a:p>
                  </p:txBody>
                </p:sp>
                <p:sp>
                  <p:nvSpPr>
                    <p:cNvPr id="66" name="Line 28"/>
                    <p:cNvSpPr>
                      <a:spLocks noChangeShapeType="1"/>
                    </p:cNvSpPr>
                    <p:nvPr/>
                  </p:nvSpPr>
                  <p:spPr bwMode="auto">
                    <a:xfrm rot="1800000" flipV="1">
                      <a:off x="3732" y="1077"/>
                      <a:ext cx="0" cy="46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 sz="2400"/>
                    </a:p>
                  </p:txBody>
                </p:sp>
              </p:grpSp>
              <p:grpSp>
                <p:nvGrpSpPr>
                  <p:cNvPr id="50" name="Group 29"/>
                  <p:cNvGrpSpPr/>
                  <p:nvPr/>
                </p:nvGrpSpPr>
                <p:grpSpPr bwMode="auto">
                  <a:xfrm>
                    <a:off x="1968" y="-516"/>
                    <a:ext cx="2550" cy="2405"/>
                    <a:chOff x="201" y="754"/>
                    <a:chExt cx="2550" cy="2405"/>
                  </a:xfrm>
                </p:grpSpPr>
                <p:sp>
                  <p:nvSpPr>
                    <p:cNvPr id="52" name="Arc 30"/>
                    <p:cNvSpPr/>
                    <p:nvPr/>
                  </p:nvSpPr>
                  <p:spPr bwMode="auto">
                    <a:xfrm rot="2627755">
                      <a:off x="1610" y="1973"/>
                      <a:ext cx="45" cy="99"/>
                    </a:xfrm>
                    <a:custGeom>
                      <a:avLst/>
                      <a:gdLst>
                        <a:gd name="T0" fmla="*/ 0 w 21600"/>
                        <a:gd name="T1" fmla="*/ 0 h 23749"/>
                        <a:gd name="T2" fmla="*/ 0 w 21600"/>
                        <a:gd name="T3" fmla="*/ 0 h 23749"/>
                        <a:gd name="T4" fmla="*/ 0 w 21600"/>
                        <a:gd name="T5" fmla="*/ 0 h 23749"/>
                        <a:gd name="T6" fmla="*/ 0 60000 65536"/>
                        <a:gd name="T7" fmla="*/ 0 60000 65536"/>
                        <a:gd name="T8" fmla="*/ 0 60000 65536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0" t="0" r="r" b="b"/>
                      <a:pathLst>
                        <a:path w="21600" h="23749" fill="none" extrusionOk="0">
                          <a:moveTo>
                            <a:pt x="-1" y="0"/>
                          </a:moveTo>
                          <a:cubicBezTo>
                            <a:pt x="11929" y="0"/>
                            <a:pt x="21600" y="9670"/>
                            <a:pt x="21600" y="21600"/>
                          </a:cubicBezTo>
                          <a:cubicBezTo>
                            <a:pt x="21600" y="22317"/>
                            <a:pt x="21564" y="23034"/>
                            <a:pt x="21492" y="23748"/>
                          </a:cubicBezTo>
                        </a:path>
                        <a:path w="21600" h="23749" stroke="0" extrusionOk="0">
                          <a:moveTo>
                            <a:pt x="-1" y="0"/>
                          </a:moveTo>
                          <a:cubicBezTo>
                            <a:pt x="11929" y="0"/>
                            <a:pt x="21600" y="9670"/>
                            <a:pt x="21600" y="21600"/>
                          </a:cubicBezTo>
                          <a:cubicBezTo>
                            <a:pt x="21600" y="22317"/>
                            <a:pt x="21564" y="23034"/>
                            <a:pt x="21492" y="23748"/>
                          </a:cubicBezTo>
                          <a:lnTo>
                            <a:pt x="0" y="21600"/>
                          </a:lnTo>
                          <a:lnTo>
                            <a:pt x="-1" y="0"/>
                          </a:lnTo>
                          <a:close/>
                        </a:path>
                      </a:pathLst>
                    </a:custGeom>
                    <a:noFill/>
                    <a:ln w="15875">
                      <a:solidFill>
                        <a:schemeClr val="tx1"/>
                      </a:solidFill>
                      <a:rou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sz="2400" b="1"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p:txBody>
                </p:sp>
                <p:sp>
                  <p:nvSpPr>
                    <p:cNvPr id="53" name="Text Box 31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528" y="2611"/>
                      <a:ext cx="771" cy="291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9pPr>
                    </a:lstStyle>
                    <a:p>
                      <a:pPr eaLnBrk="1" latinLnBrk="1" hangingPunct="1">
                        <a:spcBef>
                          <a:spcPct val="50000"/>
                        </a:spcBef>
                      </a:pPr>
                      <a:r>
                        <a:rPr lang="en-US" altLang="zh-CN" sz="2400" b="1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100km</a:t>
                      </a:r>
                      <a:endParaRPr lang="en-US" altLang="zh-CN" sz="2400" b="1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54" name="Text Box 32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701" y="1885"/>
                      <a:ext cx="589" cy="291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9pPr>
                    </a:lstStyle>
                    <a:p>
                      <a:pPr eaLnBrk="1" latinLnBrk="1" hangingPunct="1">
                        <a:spcBef>
                          <a:spcPct val="50000"/>
                        </a:spcBef>
                      </a:pPr>
                      <a:r>
                        <a:rPr lang="en-US" altLang="zh-CN" sz="2400" b="1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30°</a:t>
                      </a:r>
                      <a:endParaRPr lang="en-US" altLang="zh-CN" sz="2400" b="1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  <p:grpSp>
                  <p:nvGrpSpPr>
                    <p:cNvPr id="55" name="Group 33"/>
                    <p:cNvGrpSpPr/>
                    <p:nvPr/>
                  </p:nvGrpSpPr>
                  <p:grpSpPr bwMode="auto">
                    <a:xfrm>
                      <a:off x="201" y="754"/>
                      <a:ext cx="2550" cy="2405"/>
                      <a:chOff x="201" y="754"/>
                      <a:chExt cx="2550" cy="2405"/>
                    </a:xfrm>
                  </p:grpSpPr>
                  <p:grpSp>
                    <p:nvGrpSpPr>
                      <p:cNvPr id="58" name="Group 34"/>
                      <p:cNvGrpSpPr/>
                      <p:nvPr/>
                    </p:nvGrpSpPr>
                    <p:grpSpPr bwMode="auto">
                      <a:xfrm>
                        <a:off x="491" y="1014"/>
                        <a:ext cx="1905" cy="1905"/>
                        <a:chOff x="491" y="1014"/>
                        <a:chExt cx="1905" cy="1905"/>
                      </a:xfrm>
                    </p:grpSpPr>
                    <p:sp>
                      <p:nvSpPr>
                        <p:cNvPr id="63" name="Line 35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1429" y="1014"/>
                          <a:ext cx="0" cy="1905"/>
                        </a:xfrm>
                        <a:prstGeom prst="line">
                          <a:avLst/>
                        </a:prstGeom>
                        <a:noFill/>
                        <a:ln w="19050">
                          <a:solidFill>
                            <a:schemeClr val="tx1"/>
                          </a:solidFill>
                          <a:round/>
                          <a:headEnd type="arrow" w="med" len="med"/>
                          <a:tailEnd type="arrow" w="med" len="med"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noFill/>
                            </a14:hiddenFill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/>
                        <a:lstStyle/>
                        <a:p>
                          <a:endParaRPr lang="zh-CN" altLang="en-US" sz="2400"/>
                        </a:p>
                      </p:txBody>
                    </p:sp>
                    <p:sp>
                      <p:nvSpPr>
                        <p:cNvPr id="64" name="Line 36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rot="5400000">
                          <a:off x="1444" y="1014"/>
                          <a:ext cx="0" cy="1905"/>
                        </a:xfrm>
                        <a:prstGeom prst="line">
                          <a:avLst/>
                        </a:prstGeom>
                        <a:noFill/>
                        <a:ln w="19050">
                          <a:solidFill>
                            <a:schemeClr val="tx1"/>
                          </a:solidFill>
                          <a:round/>
                          <a:headEnd type="arrow" w="med" len="med"/>
                          <a:tailEnd type="arrow" w="med" len="med"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noFill/>
                            </a14:hiddenFill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/>
                        <a:lstStyle/>
                        <a:p>
                          <a:endParaRPr lang="zh-CN" altLang="en-US" sz="2400"/>
                        </a:p>
                      </p:txBody>
                    </p:sp>
                  </p:grpSp>
                  <p:sp>
                    <p:nvSpPr>
                      <p:cNvPr id="59" name="Text Box 37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2342" y="1791"/>
                        <a:ext cx="409" cy="29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>
                        <a:spAutoFit/>
                      </a:bodyPr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9pPr>
                      </a:lstStyle>
                      <a:p>
                        <a:pPr eaLnBrk="1" latinLnBrk="1" hangingPunct="1">
                          <a:spcBef>
                            <a:spcPct val="50000"/>
                          </a:spcBef>
                        </a:pPr>
                        <a:r>
                          <a:rPr lang="zh-CN" altLang="en-US" sz="2400" b="1" dirty="0"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a:t>东</a:t>
                        </a:r>
                        <a:endParaRPr lang="zh-CN" altLang="en-US" sz="2400" b="1" dirty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endParaRPr>
                      </a:p>
                    </p:txBody>
                  </p:sp>
                  <p:sp>
                    <p:nvSpPr>
                      <p:cNvPr id="60" name="Text Box 38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1271" y="754"/>
                        <a:ext cx="409" cy="29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>
                        <a:spAutoFit/>
                      </a:bodyPr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9pPr>
                      </a:lstStyle>
                      <a:p>
                        <a:pPr eaLnBrk="1" latinLnBrk="1" hangingPunct="1">
                          <a:spcBef>
                            <a:spcPct val="50000"/>
                          </a:spcBef>
                        </a:pPr>
                        <a:r>
                          <a:rPr lang="zh-CN" altLang="en-US" sz="2400" b="1" dirty="0"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a:t>北</a:t>
                        </a:r>
                        <a:endParaRPr lang="zh-CN" altLang="en-US" sz="2400" b="1" dirty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endParaRPr>
                      </a:p>
                    </p:txBody>
                  </p:sp>
                  <p:sp>
                    <p:nvSpPr>
                      <p:cNvPr id="61" name="Text Box 39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201" y="1785"/>
                        <a:ext cx="409" cy="29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>
                        <a:spAutoFit/>
                      </a:bodyPr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9pPr>
                      </a:lstStyle>
                      <a:p>
                        <a:pPr eaLnBrk="1" latinLnBrk="1" hangingPunct="1">
                          <a:spcBef>
                            <a:spcPct val="50000"/>
                          </a:spcBef>
                        </a:pPr>
                        <a:r>
                          <a:rPr lang="zh-CN" altLang="en-US" sz="2400" b="1"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a:t>西</a:t>
                        </a:r>
                        <a:endParaRPr lang="zh-CN" altLang="en-US" sz="2400" b="1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endParaRPr>
                      </a:p>
                    </p:txBody>
                  </p:sp>
                  <p:sp>
                    <p:nvSpPr>
                      <p:cNvPr id="62" name="Text Box 40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1292" y="2868"/>
                        <a:ext cx="409" cy="29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>
                        <a:spAutoFit/>
                      </a:bodyPr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defRPr>
                        </a:lvl9pPr>
                      </a:lstStyle>
                      <a:p>
                        <a:pPr eaLnBrk="1" latinLnBrk="1" hangingPunct="1">
                          <a:spcBef>
                            <a:spcPct val="50000"/>
                          </a:spcBef>
                        </a:pPr>
                        <a:r>
                          <a:rPr lang="zh-CN" altLang="en-US" sz="2400" b="1" dirty="0"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a:t>南</a:t>
                        </a:r>
                        <a:endParaRPr lang="zh-CN" altLang="en-US" sz="2400" b="1" dirty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endParaRPr>
                      </a:p>
                    </p:txBody>
                  </p:sp>
                </p:grpSp>
              </p:grpSp>
              <p:sp>
                <p:nvSpPr>
                  <p:cNvPr id="51" name="Oval 41"/>
                  <p:cNvSpPr>
                    <a:spLocks noChangeArrowheads="1"/>
                  </p:cNvSpPr>
                  <p:nvPr/>
                </p:nvSpPr>
                <p:spPr bwMode="auto">
                  <a:xfrm>
                    <a:off x="4338" y="1322"/>
                    <a:ext cx="45" cy="45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solidFill>
                      <a:schemeClr val="tx1"/>
                    </a:solidFill>
                    <a:rou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9pPr>
                  </a:lstStyle>
                  <a:p>
                    <a:pPr eaLnBrk="1" latinLnBrk="1" hangingPunct="1"/>
                    <a:endParaRPr lang="zh-CN" altLang="en-US" sz="2400" b="1"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</p:grpSp>
          </p:grpSp>
          <p:grpSp>
            <p:nvGrpSpPr>
              <p:cNvPr id="25" name="Group 42"/>
              <p:cNvGrpSpPr/>
              <p:nvPr/>
            </p:nvGrpSpPr>
            <p:grpSpPr bwMode="auto">
              <a:xfrm>
                <a:off x="2470" y="394"/>
                <a:ext cx="1391" cy="1261"/>
                <a:chOff x="2470" y="394"/>
                <a:chExt cx="1391" cy="1261"/>
              </a:xfrm>
            </p:grpSpPr>
            <p:sp>
              <p:nvSpPr>
                <p:cNvPr id="26" name="Line 43"/>
                <p:cNvSpPr>
                  <a:spLocks noChangeShapeType="1"/>
                </p:cNvSpPr>
                <p:nvPr/>
              </p:nvSpPr>
              <p:spPr bwMode="auto">
                <a:xfrm rot="1800000">
                  <a:off x="3184" y="756"/>
                  <a:ext cx="227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2400"/>
                </a:p>
              </p:txBody>
            </p:sp>
            <p:grpSp>
              <p:nvGrpSpPr>
                <p:cNvPr id="27" name="Group 44"/>
                <p:cNvGrpSpPr/>
                <p:nvPr/>
              </p:nvGrpSpPr>
              <p:grpSpPr bwMode="auto">
                <a:xfrm>
                  <a:off x="2470" y="394"/>
                  <a:ext cx="1391" cy="1261"/>
                  <a:chOff x="2470" y="394"/>
                  <a:chExt cx="1391" cy="1261"/>
                </a:xfrm>
              </p:grpSpPr>
              <p:grpSp>
                <p:nvGrpSpPr>
                  <p:cNvPr id="28" name="Group 45"/>
                  <p:cNvGrpSpPr/>
                  <p:nvPr/>
                </p:nvGrpSpPr>
                <p:grpSpPr bwMode="auto">
                  <a:xfrm>
                    <a:off x="2470" y="1609"/>
                    <a:ext cx="227" cy="46"/>
                    <a:chOff x="2699" y="1071"/>
                    <a:chExt cx="227" cy="46"/>
                  </a:xfrm>
                </p:grpSpPr>
                <p:sp>
                  <p:nvSpPr>
                    <p:cNvPr id="33" name="Line 4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699" y="1117"/>
                      <a:ext cx="227" cy="0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 sz="2400"/>
                    </a:p>
                  </p:txBody>
                </p:sp>
                <p:sp>
                  <p:nvSpPr>
                    <p:cNvPr id="36" name="Line 47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2699" y="1071"/>
                      <a:ext cx="0" cy="46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 sz="2400"/>
                    </a:p>
                  </p:txBody>
                </p:sp>
                <p:sp>
                  <p:nvSpPr>
                    <p:cNvPr id="43" name="Line 48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2922" y="1071"/>
                      <a:ext cx="0" cy="46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 sz="2400"/>
                    </a:p>
                  </p:txBody>
                </p:sp>
              </p:grpSp>
              <p:grpSp>
                <p:nvGrpSpPr>
                  <p:cNvPr id="29" name="Group 49"/>
                  <p:cNvGrpSpPr/>
                  <p:nvPr/>
                </p:nvGrpSpPr>
                <p:grpSpPr bwMode="auto">
                  <a:xfrm>
                    <a:off x="3368" y="761"/>
                    <a:ext cx="227" cy="101"/>
                    <a:chOff x="3699" y="1077"/>
                    <a:chExt cx="227" cy="101"/>
                  </a:xfrm>
                </p:grpSpPr>
                <p:sp>
                  <p:nvSpPr>
                    <p:cNvPr id="31" name="Line 50"/>
                    <p:cNvSpPr>
                      <a:spLocks noChangeShapeType="1"/>
                    </p:cNvSpPr>
                    <p:nvPr/>
                  </p:nvSpPr>
                  <p:spPr bwMode="auto">
                    <a:xfrm rot="1800000">
                      <a:off x="3699" y="1178"/>
                      <a:ext cx="227" cy="0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 sz="2400"/>
                    </a:p>
                  </p:txBody>
                </p:sp>
                <p:sp>
                  <p:nvSpPr>
                    <p:cNvPr id="32" name="Line 51"/>
                    <p:cNvSpPr>
                      <a:spLocks noChangeShapeType="1"/>
                    </p:cNvSpPr>
                    <p:nvPr/>
                  </p:nvSpPr>
                  <p:spPr bwMode="auto">
                    <a:xfrm rot="1800000" flipV="1">
                      <a:off x="3732" y="1077"/>
                      <a:ext cx="0" cy="46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 sz="2400"/>
                    </a:p>
                  </p:txBody>
                </p:sp>
              </p:grpSp>
              <p:sp>
                <p:nvSpPr>
                  <p:cNvPr id="30" name="Text Box 5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180" y="394"/>
                    <a:ext cx="681" cy="291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9pPr>
                  </a:lstStyle>
                  <a:p>
                    <a:pPr eaLnBrk="1" latinLnBrk="1" hangingPunct="1">
                      <a:spcBef>
                        <a:spcPct val="50000"/>
                      </a:spcBef>
                    </a:pPr>
                    <a:r>
                      <a:rPr lang="en-US" altLang="zh-CN" sz="2400" b="1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a:t>A</a:t>
                    </a:r>
                    <a:r>
                      <a:rPr lang="zh-CN" altLang="en-US" sz="2400" b="1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a:t>市</a:t>
                    </a:r>
                    <a:endParaRPr lang="zh-CN" altLang="en-US" sz="2400" b="1"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</p:grpSp>
          </p:grpSp>
        </p:grpSp>
      </p:grpSp>
      <p:grpSp>
        <p:nvGrpSpPr>
          <p:cNvPr id="73" name="Group 77"/>
          <p:cNvGrpSpPr/>
          <p:nvPr/>
        </p:nvGrpSpPr>
        <p:grpSpPr bwMode="auto">
          <a:xfrm>
            <a:off x="4079054" y="1161887"/>
            <a:ext cx="792163" cy="1941512"/>
            <a:chOff x="1806" y="658"/>
            <a:chExt cx="499" cy="1223"/>
          </a:xfrm>
        </p:grpSpPr>
        <p:sp>
          <p:nvSpPr>
            <p:cNvPr id="74" name="Line 54"/>
            <p:cNvSpPr>
              <a:spLocks noChangeShapeType="1"/>
            </p:cNvSpPr>
            <p:nvPr/>
          </p:nvSpPr>
          <p:spPr bwMode="auto">
            <a:xfrm rot="9000000" flipV="1">
              <a:off x="1825" y="658"/>
              <a:ext cx="3" cy="1223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82" name="Arc 55"/>
            <p:cNvSpPr/>
            <p:nvPr/>
          </p:nvSpPr>
          <p:spPr bwMode="auto">
            <a:xfrm rot="-1497171">
              <a:off x="2028" y="1569"/>
              <a:ext cx="122" cy="46"/>
            </a:xfrm>
            <a:custGeom>
              <a:avLst/>
              <a:gdLst>
                <a:gd name="T0" fmla="*/ 0 w 19389"/>
                <a:gd name="T1" fmla="*/ 0 h 21600"/>
                <a:gd name="T2" fmla="*/ 0 w 19389"/>
                <a:gd name="T3" fmla="*/ 0 h 21600"/>
                <a:gd name="T4" fmla="*/ 0 w 19389"/>
                <a:gd name="T5" fmla="*/ 0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9389" h="21600" fill="none" extrusionOk="0">
                  <a:moveTo>
                    <a:pt x="-1" y="0"/>
                  </a:moveTo>
                  <a:cubicBezTo>
                    <a:pt x="8237" y="0"/>
                    <a:pt x="15757" y="4685"/>
                    <a:pt x="19388" y="12079"/>
                  </a:cubicBezTo>
                </a:path>
                <a:path w="19389" h="21600" stroke="0" extrusionOk="0">
                  <a:moveTo>
                    <a:pt x="-1" y="0"/>
                  </a:moveTo>
                  <a:cubicBezTo>
                    <a:pt x="8237" y="0"/>
                    <a:pt x="15757" y="4685"/>
                    <a:pt x="19388" y="12079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905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18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83" name="Text Box 56"/>
            <p:cNvSpPr txBox="1">
              <a:spLocks noChangeArrowheads="1"/>
            </p:cNvSpPr>
            <p:nvPr/>
          </p:nvSpPr>
          <p:spPr bwMode="auto">
            <a:xfrm>
              <a:off x="1806" y="1124"/>
              <a:ext cx="499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9pPr>
            </a:lstStyle>
            <a:p>
              <a:pPr eaLnBrk="1" latinLnBrk="1" hangingPunct="1">
                <a:spcBef>
                  <a:spcPct val="50000"/>
                </a:spcBef>
              </a:pPr>
              <a:r>
                <a:rPr lang="en-US" altLang="zh-CN" sz="2400" b="1" dirty="0">
                  <a:solidFill>
                    <a:srgbClr val="E04236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30°</a:t>
              </a:r>
              <a:endParaRPr lang="en-US" altLang="zh-CN" sz="2400" b="1" dirty="0">
                <a:solidFill>
                  <a:srgbClr val="E04236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 flipH="1">
            <a:off x="4996557" y="750937"/>
            <a:ext cx="3326524" cy="1292773"/>
            <a:chOff x="1660635" y="1072007"/>
            <a:chExt cx="4435365" cy="1723697"/>
          </a:xfrm>
        </p:grpSpPr>
        <p:sp>
          <p:nvSpPr>
            <p:cNvPr id="75" name="云形标注 74"/>
            <p:cNvSpPr/>
            <p:nvPr/>
          </p:nvSpPr>
          <p:spPr>
            <a:xfrm>
              <a:off x="1660635" y="1072007"/>
              <a:ext cx="4435365" cy="1723697"/>
            </a:xfrm>
            <a:prstGeom prst="cloudCallout">
              <a:avLst>
                <a:gd name="adj1" fmla="val -34251"/>
                <a:gd name="adj2" fmla="val 63847"/>
              </a:avLst>
            </a:prstGeom>
            <a:solidFill>
              <a:srgbClr val="FEF6F0"/>
            </a:solidFill>
            <a:ln w="19050">
              <a:solidFill>
                <a:srgbClr val="C1581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 sz="210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endParaRPr>
            </a:p>
          </p:txBody>
        </p:sp>
        <p:sp>
          <p:nvSpPr>
            <p:cNvPr id="76" name="矩形 75"/>
            <p:cNvSpPr/>
            <p:nvPr/>
          </p:nvSpPr>
          <p:spPr>
            <a:xfrm>
              <a:off x="2312129" y="1386599"/>
              <a:ext cx="2827996" cy="911734"/>
            </a:xfrm>
            <a:prstGeom prst="rect">
              <a:avLst/>
            </a:prstGeom>
            <a:solidFill>
              <a:srgbClr val="FEF6F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1800" dirty="0">
                  <a:solidFill>
                    <a:schemeClr val="tx1"/>
                  </a:solidFill>
                  <a:latin typeface="+mn-ea"/>
                  <a:cs typeface="Times New Roman" panose="02020603050405020304" pitchFamily="18" charset="0"/>
                </a:rPr>
                <a:t>要想确定</a:t>
              </a:r>
              <a:r>
                <a:rPr lang="en-US" altLang="zh-CN" sz="1800" dirty="0">
                  <a:solidFill>
                    <a:schemeClr val="tx1"/>
                  </a:solidFill>
                  <a:latin typeface="+mn-ea"/>
                  <a:cs typeface="Times New Roman" panose="02020603050405020304" pitchFamily="18" charset="0"/>
                </a:rPr>
                <a:t>B</a:t>
              </a:r>
              <a:r>
                <a:rPr lang="zh-CN" altLang="en-US" sz="1800" dirty="0">
                  <a:solidFill>
                    <a:schemeClr val="tx1"/>
                  </a:solidFill>
                  <a:latin typeface="+mn-ea"/>
                  <a:cs typeface="Times New Roman" panose="02020603050405020304" pitchFamily="18" charset="0"/>
                </a:rPr>
                <a:t>市的位置，还需要什么条件呢？</a:t>
              </a:r>
              <a:endParaRPr lang="zh-CN" altLang="en-US" sz="1800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832616" y="1411027"/>
            <a:ext cx="2780509" cy="1292773"/>
            <a:chOff x="1660635" y="1072007"/>
            <a:chExt cx="4435365" cy="1723697"/>
          </a:xfrm>
        </p:grpSpPr>
        <p:sp>
          <p:nvSpPr>
            <p:cNvPr id="89" name="云形标注 88"/>
            <p:cNvSpPr/>
            <p:nvPr/>
          </p:nvSpPr>
          <p:spPr>
            <a:xfrm>
              <a:off x="1660635" y="1072007"/>
              <a:ext cx="4435365" cy="1723697"/>
            </a:xfrm>
            <a:prstGeom prst="cloudCallout">
              <a:avLst>
                <a:gd name="adj1" fmla="val -31222"/>
                <a:gd name="adj2" fmla="val 91524"/>
              </a:avLst>
            </a:prstGeom>
            <a:solidFill>
              <a:srgbClr val="FEF6F0"/>
            </a:solidFill>
            <a:ln w="19050">
              <a:solidFill>
                <a:srgbClr val="C1581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 sz="210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endParaRPr>
            </a:p>
          </p:txBody>
        </p:sp>
        <p:sp>
          <p:nvSpPr>
            <p:cNvPr id="90" name="矩形 89"/>
            <p:cNvSpPr/>
            <p:nvPr/>
          </p:nvSpPr>
          <p:spPr>
            <a:xfrm>
              <a:off x="2154861" y="1659246"/>
              <a:ext cx="3518114" cy="523220"/>
            </a:xfrm>
            <a:prstGeom prst="rect">
              <a:avLst/>
            </a:prstGeom>
            <a:solidFill>
              <a:srgbClr val="FEF6F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zh-CN" altLang="en-US" sz="2100" dirty="0">
                  <a:solidFill>
                    <a:srgbClr val="E04236"/>
                  </a:solidFill>
                  <a:latin typeface="+mn-ea"/>
                  <a:cs typeface="Times New Roman" panose="02020603050405020304" pitchFamily="18" charset="0"/>
                </a:rPr>
                <a:t>距离</a:t>
              </a:r>
              <a:r>
                <a:rPr lang="en-US" altLang="zh-CN" sz="2100" dirty="0">
                  <a:solidFill>
                    <a:srgbClr val="E04236"/>
                  </a:solidFill>
                  <a:latin typeface="+mn-ea"/>
                  <a:cs typeface="Times New Roman" panose="02020603050405020304" pitchFamily="18" charset="0"/>
                </a:rPr>
                <a:t>A</a:t>
              </a:r>
              <a:r>
                <a:rPr lang="zh-CN" altLang="en-US" sz="2100" dirty="0">
                  <a:solidFill>
                    <a:srgbClr val="E04236"/>
                  </a:solidFill>
                  <a:latin typeface="+mn-ea"/>
                  <a:cs typeface="Times New Roman" panose="02020603050405020304" pitchFamily="18" charset="0"/>
                </a:rPr>
                <a:t>市</a:t>
              </a:r>
              <a:r>
                <a:rPr lang="en-US" altLang="zh-CN" sz="2100" dirty="0">
                  <a:solidFill>
                    <a:srgbClr val="E04236"/>
                  </a:solidFill>
                  <a:latin typeface="+mn-ea"/>
                  <a:cs typeface="Times New Roman" panose="02020603050405020304" pitchFamily="18" charset="0"/>
                </a:rPr>
                <a:t>200</a:t>
              </a:r>
              <a:r>
                <a:rPr lang="zh-CN" altLang="en-US" sz="2100" dirty="0">
                  <a:solidFill>
                    <a:srgbClr val="E04236"/>
                  </a:solidFill>
                  <a:latin typeface="+mn-ea"/>
                  <a:cs typeface="Times New Roman" panose="02020603050405020304" pitchFamily="18" charset="0"/>
                </a:rPr>
                <a:t>千米</a:t>
              </a:r>
              <a:endParaRPr lang="zh-CN" altLang="en-US" sz="2100" dirty="0">
                <a:solidFill>
                  <a:srgbClr val="E04236"/>
                </a:solidFill>
                <a:latin typeface="+mn-ea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Box 13"/>
          <p:cNvSpPr txBox="1">
            <a:spLocks noChangeArrowheads="1"/>
          </p:cNvSpPr>
          <p:nvPr/>
        </p:nvSpPr>
        <p:spPr bwMode="auto">
          <a:xfrm>
            <a:off x="4871217" y="3560600"/>
            <a:ext cx="1081088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600km</a:t>
            </a:r>
            <a:endParaRPr lang="en-US" altLang="zh-CN" sz="24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4" name="Group 16"/>
          <p:cNvGrpSpPr/>
          <p:nvPr/>
        </p:nvGrpSpPr>
        <p:grpSpPr bwMode="auto">
          <a:xfrm>
            <a:off x="5180780" y="3252625"/>
            <a:ext cx="360362" cy="160337"/>
            <a:chOff x="3699" y="1077"/>
            <a:chExt cx="227" cy="101"/>
          </a:xfrm>
        </p:grpSpPr>
        <p:sp>
          <p:nvSpPr>
            <p:cNvPr id="71" name="Line 17"/>
            <p:cNvSpPr>
              <a:spLocks noChangeShapeType="1"/>
            </p:cNvSpPr>
            <p:nvPr/>
          </p:nvSpPr>
          <p:spPr bwMode="auto">
            <a:xfrm rot="1800000">
              <a:off x="3699" y="1178"/>
              <a:ext cx="22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" name="Line 18"/>
            <p:cNvSpPr>
              <a:spLocks noChangeShapeType="1"/>
            </p:cNvSpPr>
            <p:nvPr/>
          </p:nvSpPr>
          <p:spPr bwMode="auto">
            <a:xfrm rot="1800000" flipV="1">
              <a:off x="3732" y="1077"/>
              <a:ext cx="0" cy="4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47" name="Group 20"/>
          <p:cNvGrpSpPr/>
          <p:nvPr/>
        </p:nvGrpSpPr>
        <p:grpSpPr bwMode="auto">
          <a:xfrm>
            <a:off x="5487167" y="3425662"/>
            <a:ext cx="360362" cy="160337"/>
            <a:chOff x="3699" y="1077"/>
            <a:chExt cx="227" cy="101"/>
          </a:xfrm>
        </p:grpSpPr>
        <p:sp>
          <p:nvSpPr>
            <p:cNvPr id="69" name="Line 21"/>
            <p:cNvSpPr>
              <a:spLocks noChangeShapeType="1"/>
            </p:cNvSpPr>
            <p:nvPr/>
          </p:nvSpPr>
          <p:spPr bwMode="auto">
            <a:xfrm rot="1800000">
              <a:off x="3699" y="1178"/>
              <a:ext cx="22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0" name="Line 22"/>
            <p:cNvSpPr>
              <a:spLocks noChangeShapeType="1"/>
            </p:cNvSpPr>
            <p:nvPr/>
          </p:nvSpPr>
          <p:spPr bwMode="auto">
            <a:xfrm rot="1800000" flipV="1">
              <a:off x="3732" y="1077"/>
              <a:ext cx="0" cy="4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48" name="Group 23"/>
          <p:cNvGrpSpPr/>
          <p:nvPr/>
        </p:nvGrpSpPr>
        <p:grpSpPr bwMode="auto">
          <a:xfrm>
            <a:off x="5799905" y="3603463"/>
            <a:ext cx="360362" cy="160337"/>
            <a:chOff x="3699" y="1077"/>
            <a:chExt cx="227" cy="101"/>
          </a:xfrm>
        </p:grpSpPr>
        <p:sp>
          <p:nvSpPr>
            <p:cNvPr id="67" name="Line 24"/>
            <p:cNvSpPr>
              <a:spLocks noChangeShapeType="1"/>
            </p:cNvSpPr>
            <p:nvPr/>
          </p:nvSpPr>
          <p:spPr bwMode="auto">
            <a:xfrm rot="1800000">
              <a:off x="3699" y="1178"/>
              <a:ext cx="22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68" name="Line 25"/>
            <p:cNvSpPr>
              <a:spLocks noChangeShapeType="1"/>
            </p:cNvSpPr>
            <p:nvPr/>
          </p:nvSpPr>
          <p:spPr bwMode="auto">
            <a:xfrm rot="1800000" flipV="1">
              <a:off x="3732" y="1077"/>
              <a:ext cx="0" cy="4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49" name="Group 26"/>
          <p:cNvGrpSpPr/>
          <p:nvPr/>
        </p:nvGrpSpPr>
        <p:grpSpPr bwMode="auto">
          <a:xfrm>
            <a:off x="6088830" y="3770150"/>
            <a:ext cx="360362" cy="160337"/>
            <a:chOff x="3699" y="1077"/>
            <a:chExt cx="227" cy="101"/>
          </a:xfrm>
        </p:grpSpPr>
        <p:sp>
          <p:nvSpPr>
            <p:cNvPr id="65" name="Line 27"/>
            <p:cNvSpPr>
              <a:spLocks noChangeShapeType="1"/>
            </p:cNvSpPr>
            <p:nvPr/>
          </p:nvSpPr>
          <p:spPr bwMode="auto">
            <a:xfrm rot="1800000">
              <a:off x="3699" y="1178"/>
              <a:ext cx="22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66" name="Line 28"/>
            <p:cNvSpPr>
              <a:spLocks noChangeShapeType="1"/>
            </p:cNvSpPr>
            <p:nvPr/>
          </p:nvSpPr>
          <p:spPr bwMode="auto">
            <a:xfrm rot="1800000" flipV="1">
              <a:off x="3732" y="1077"/>
              <a:ext cx="0" cy="4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52" name="Arc 30"/>
          <p:cNvSpPr/>
          <p:nvPr/>
        </p:nvSpPr>
        <p:spPr bwMode="auto">
          <a:xfrm rot="2627755">
            <a:off x="4882329" y="2982749"/>
            <a:ext cx="71438" cy="157163"/>
          </a:xfrm>
          <a:custGeom>
            <a:avLst/>
            <a:gdLst>
              <a:gd name="T0" fmla="*/ 0 w 21600"/>
              <a:gd name="T1" fmla="*/ 0 h 23749"/>
              <a:gd name="T2" fmla="*/ 0 w 21600"/>
              <a:gd name="T3" fmla="*/ 0 h 23749"/>
              <a:gd name="T4" fmla="*/ 0 w 21600"/>
              <a:gd name="T5" fmla="*/ 0 h 23749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3749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2317"/>
                  <a:pt x="21564" y="23034"/>
                  <a:pt x="21492" y="23748"/>
                </a:cubicBezTo>
              </a:path>
              <a:path w="21600" h="23749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2317"/>
                  <a:pt x="21564" y="23034"/>
                  <a:pt x="21492" y="23748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1587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68580" tIns="34290" rIns="68580" bIns="34290" anchor="ctr"/>
          <a:lstStyle/>
          <a:p>
            <a:endParaRPr lang="zh-CN" altLang="en-US" sz="24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4" name="Text Box 32"/>
          <p:cNvSpPr txBox="1">
            <a:spLocks noChangeArrowheads="1"/>
          </p:cNvSpPr>
          <p:nvPr/>
        </p:nvSpPr>
        <p:spPr bwMode="auto">
          <a:xfrm>
            <a:off x="5026792" y="2843049"/>
            <a:ext cx="935038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30°</a:t>
            </a:r>
            <a:endParaRPr lang="en-US" altLang="zh-CN" sz="24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55" name="Group 33"/>
          <p:cNvGrpSpPr/>
          <p:nvPr/>
        </p:nvGrpSpPr>
        <p:grpSpPr bwMode="auto">
          <a:xfrm>
            <a:off x="2645542" y="1047586"/>
            <a:ext cx="4048125" cy="3817939"/>
            <a:chOff x="201" y="754"/>
            <a:chExt cx="2550" cy="2405"/>
          </a:xfrm>
        </p:grpSpPr>
        <p:grpSp>
          <p:nvGrpSpPr>
            <p:cNvPr id="58" name="Group 34"/>
            <p:cNvGrpSpPr/>
            <p:nvPr/>
          </p:nvGrpSpPr>
          <p:grpSpPr bwMode="auto">
            <a:xfrm>
              <a:off x="491" y="1014"/>
              <a:ext cx="1905" cy="1905"/>
              <a:chOff x="491" y="1014"/>
              <a:chExt cx="1905" cy="1905"/>
            </a:xfrm>
          </p:grpSpPr>
          <p:sp>
            <p:nvSpPr>
              <p:cNvPr id="63" name="Line 35"/>
              <p:cNvSpPr>
                <a:spLocks noChangeShapeType="1"/>
              </p:cNvSpPr>
              <p:nvPr/>
            </p:nvSpPr>
            <p:spPr bwMode="auto">
              <a:xfrm>
                <a:off x="1429" y="1014"/>
                <a:ext cx="0" cy="190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 type="arrow" w="med" len="med"/>
                <a:tailEnd type="arrow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64" name="Line 36"/>
              <p:cNvSpPr>
                <a:spLocks noChangeShapeType="1"/>
              </p:cNvSpPr>
              <p:nvPr/>
            </p:nvSpPr>
            <p:spPr bwMode="auto">
              <a:xfrm rot="5400000">
                <a:off x="1444" y="1014"/>
                <a:ext cx="0" cy="190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 type="arrow" w="med" len="med"/>
                <a:tailEnd type="arrow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  <p:sp>
          <p:nvSpPr>
            <p:cNvPr id="59" name="Text Box 37"/>
            <p:cNvSpPr txBox="1">
              <a:spLocks noChangeArrowheads="1"/>
            </p:cNvSpPr>
            <p:nvPr/>
          </p:nvSpPr>
          <p:spPr bwMode="auto">
            <a:xfrm>
              <a:off x="2342" y="1791"/>
              <a:ext cx="409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9pPr>
            </a:lstStyle>
            <a:p>
              <a:pPr eaLnBrk="1" latinLnBrk="1" hangingPunct="1">
                <a:spcBef>
                  <a:spcPct val="50000"/>
                </a:spcBef>
              </a:pP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东</a:t>
              </a:r>
              <a:endPara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60" name="Text Box 38"/>
            <p:cNvSpPr txBox="1">
              <a:spLocks noChangeArrowheads="1"/>
            </p:cNvSpPr>
            <p:nvPr/>
          </p:nvSpPr>
          <p:spPr bwMode="auto">
            <a:xfrm>
              <a:off x="1271" y="754"/>
              <a:ext cx="409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9pPr>
            </a:lstStyle>
            <a:p>
              <a:pPr eaLnBrk="1" latinLnBrk="1" hangingPunct="1">
                <a:spcBef>
                  <a:spcPct val="50000"/>
                </a:spcBef>
              </a:pP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北</a:t>
              </a:r>
              <a:endPara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61" name="Text Box 39"/>
            <p:cNvSpPr txBox="1">
              <a:spLocks noChangeArrowheads="1"/>
            </p:cNvSpPr>
            <p:nvPr/>
          </p:nvSpPr>
          <p:spPr bwMode="auto">
            <a:xfrm>
              <a:off x="201" y="1785"/>
              <a:ext cx="409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9pPr>
            </a:lstStyle>
            <a:p>
              <a:pPr eaLnBrk="1" latinLnBrk="1" hangingPunct="1">
                <a:spcBef>
                  <a:spcPct val="50000"/>
                </a:spcBef>
              </a:pPr>
              <a:r>
                <a:rPr lang="zh-CN" altLang="en-US" sz="2400" b="1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西</a:t>
              </a:r>
              <a:endParaRPr lang="zh-CN" altLang="en-US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62" name="Text Box 40"/>
            <p:cNvSpPr txBox="1">
              <a:spLocks noChangeArrowheads="1"/>
            </p:cNvSpPr>
            <p:nvPr/>
          </p:nvSpPr>
          <p:spPr bwMode="auto">
            <a:xfrm>
              <a:off x="1292" y="2868"/>
              <a:ext cx="409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9pPr>
            </a:lstStyle>
            <a:p>
              <a:pPr eaLnBrk="1" latinLnBrk="1" hangingPunct="1">
                <a:spcBef>
                  <a:spcPct val="50000"/>
                </a:spcBef>
              </a:pP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南</a:t>
              </a:r>
              <a:endPara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51" name="Oval 41"/>
          <p:cNvSpPr>
            <a:spLocks noChangeArrowheads="1"/>
          </p:cNvSpPr>
          <p:nvPr/>
        </p:nvSpPr>
        <p:spPr bwMode="auto">
          <a:xfrm>
            <a:off x="6407917" y="3965412"/>
            <a:ext cx="71438" cy="71438"/>
          </a:xfrm>
          <a:prstGeom prst="ellipse">
            <a:avLst/>
          </a:prstGeom>
          <a:solidFill>
            <a:schemeClr val="tx1"/>
          </a:solidFill>
          <a:ln w="9525" algn="ctr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endParaRPr lang="zh-CN" altLang="en-US" sz="24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Line 43"/>
          <p:cNvSpPr>
            <a:spLocks noChangeShapeType="1"/>
          </p:cNvSpPr>
          <p:nvPr/>
        </p:nvSpPr>
        <p:spPr bwMode="auto">
          <a:xfrm rot="1800000">
            <a:off x="4575943" y="3066887"/>
            <a:ext cx="36036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8580" tIns="34290" rIns="68580" bIns="34290"/>
          <a:lstStyle/>
          <a:p>
            <a:endParaRPr lang="zh-CN" altLang="en-US" sz="2400"/>
          </a:p>
        </p:txBody>
      </p:sp>
      <p:grpSp>
        <p:nvGrpSpPr>
          <p:cNvPr id="2" name="组合 1"/>
          <p:cNvGrpSpPr/>
          <p:nvPr/>
        </p:nvGrpSpPr>
        <p:grpSpPr>
          <a:xfrm>
            <a:off x="3164654" y="3995575"/>
            <a:ext cx="1223963" cy="498475"/>
            <a:chOff x="4219539" y="5327433"/>
            <a:chExt cx="1631950" cy="664633"/>
          </a:xfrm>
        </p:grpSpPr>
        <p:sp>
          <p:nvSpPr>
            <p:cNvPr id="53" name="Text Box 31"/>
            <p:cNvSpPr txBox="1">
              <a:spLocks noChangeArrowheads="1"/>
            </p:cNvSpPr>
            <p:nvPr/>
          </p:nvSpPr>
          <p:spPr bwMode="auto">
            <a:xfrm>
              <a:off x="4219539" y="5327433"/>
              <a:ext cx="1631950" cy="6155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9pPr>
            </a:lstStyle>
            <a:p>
              <a:pPr eaLnBrk="1" latinLnBrk="1" hangingPunct="1">
                <a:spcBef>
                  <a:spcPct val="50000"/>
                </a:spcBef>
              </a:pPr>
              <a:r>
                <a:rPr lang="en-US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100km</a:t>
              </a:r>
              <a:endPara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8" name="Group 45"/>
            <p:cNvGrpSpPr/>
            <p:nvPr/>
          </p:nvGrpSpPr>
          <p:grpSpPr bwMode="auto">
            <a:xfrm>
              <a:off x="4589956" y="5894699"/>
              <a:ext cx="480483" cy="97367"/>
              <a:chOff x="2699" y="1071"/>
              <a:chExt cx="227" cy="46"/>
            </a:xfrm>
          </p:grpSpPr>
          <p:sp>
            <p:nvSpPr>
              <p:cNvPr id="33" name="Line 46"/>
              <p:cNvSpPr>
                <a:spLocks noChangeShapeType="1"/>
              </p:cNvSpPr>
              <p:nvPr/>
            </p:nvSpPr>
            <p:spPr bwMode="auto">
              <a:xfrm>
                <a:off x="2699" y="1117"/>
                <a:ext cx="227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36" name="Line 47"/>
              <p:cNvSpPr>
                <a:spLocks noChangeShapeType="1"/>
              </p:cNvSpPr>
              <p:nvPr/>
            </p:nvSpPr>
            <p:spPr bwMode="auto">
              <a:xfrm flipV="1">
                <a:off x="2699" y="1071"/>
                <a:ext cx="0" cy="4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43" name="Line 48"/>
              <p:cNvSpPr>
                <a:spLocks noChangeShapeType="1"/>
              </p:cNvSpPr>
              <p:nvPr/>
            </p:nvSpPr>
            <p:spPr bwMode="auto">
              <a:xfrm flipV="1">
                <a:off x="2922" y="1071"/>
                <a:ext cx="0" cy="4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29" name="Group 49"/>
          <p:cNvGrpSpPr/>
          <p:nvPr/>
        </p:nvGrpSpPr>
        <p:grpSpPr bwMode="auto">
          <a:xfrm>
            <a:off x="4868042" y="3074825"/>
            <a:ext cx="360362" cy="160337"/>
            <a:chOff x="3699" y="1077"/>
            <a:chExt cx="227" cy="101"/>
          </a:xfrm>
        </p:grpSpPr>
        <p:sp>
          <p:nvSpPr>
            <p:cNvPr id="31" name="Line 50"/>
            <p:cNvSpPr>
              <a:spLocks noChangeShapeType="1"/>
            </p:cNvSpPr>
            <p:nvPr/>
          </p:nvSpPr>
          <p:spPr bwMode="auto">
            <a:xfrm rot="1800000">
              <a:off x="3699" y="1178"/>
              <a:ext cx="22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" name="Line 51"/>
            <p:cNvSpPr>
              <a:spLocks noChangeShapeType="1"/>
            </p:cNvSpPr>
            <p:nvPr/>
          </p:nvSpPr>
          <p:spPr bwMode="auto">
            <a:xfrm rot="1800000" flipV="1">
              <a:off x="3732" y="1077"/>
              <a:ext cx="0" cy="4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30" name="Text Box 52"/>
          <p:cNvSpPr txBox="1">
            <a:spLocks noChangeArrowheads="1"/>
          </p:cNvSpPr>
          <p:nvPr/>
        </p:nvSpPr>
        <p:spPr bwMode="auto">
          <a:xfrm>
            <a:off x="4569592" y="2492212"/>
            <a:ext cx="1081088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市</a:t>
            </a:r>
            <a:endParaRPr lang="zh-CN" altLang="en-US" sz="24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73" name="Group 77"/>
          <p:cNvGrpSpPr/>
          <p:nvPr/>
        </p:nvGrpSpPr>
        <p:grpSpPr bwMode="auto">
          <a:xfrm>
            <a:off x="4079054" y="1161887"/>
            <a:ext cx="792163" cy="1941512"/>
            <a:chOff x="1806" y="658"/>
            <a:chExt cx="499" cy="1223"/>
          </a:xfrm>
        </p:grpSpPr>
        <p:sp>
          <p:nvSpPr>
            <p:cNvPr id="74" name="Line 54"/>
            <p:cNvSpPr>
              <a:spLocks noChangeShapeType="1"/>
            </p:cNvSpPr>
            <p:nvPr/>
          </p:nvSpPr>
          <p:spPr bwMode="auto">
            <a:xfrm rot="9000000" flipV="1">
              <a:off x="1825" y="658"/>
              <a:ext cx="3" cy="1223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82" name="Arc 55"/>
            <p:cNvSpPr/>
            <p:nvPr/>
          </p:nvSpPr>
          <p:spPr bwMode="auto">
            <a:xfrm rot="-1497171">
              <a:off x="2028" y="1569"/>
              <a:ext cx="122" cy="46"/>
            </a:xfrm>
            <a:custGeom>
              <a:avLst/>
              <a:gdLst>
                <a:gd name="T0" fmla="*/ 0 w 19389"/>
                <a:gd name="T1" fmla="*/ 0 h 21600"/>
                <a:gd name="T2" fmla="*/ 0 w 19389"/>
                <a:gd name="T3" fmla="*/ 0 h 21600"/>
                <a:gd name="T4" fmla="*/ 0 w 19389"/>
                <a:gd name="T5" fmla="*/ 0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9389" h="21600" fill="none" extrusionOk="0">
                  <a:moveTo>
                    <a:pt x="-1" y="0"/>
                  </a:moveTo>
                  <a:cubicBezTo>
                    <a:pt x="8237" y="0"/>
                    <a:pt x="15757" y="4685"/>
                    <a:pt x="19388" y="12079"/>
                  </a:cubicBezTo>
                </a:path>
                <a:path w="19389" h="21600" stroke="0" extrusionOk="0">
                  <a:moveTo>
                    <a:pt x="-1" y="0"/>
                  </a:moveTo>
                  <a:cubicBezTo>
                    <a:pt x="8237" y="0"/>
                    <a:pt x="15757" y="4685"/>
                    <a:pt x="19388" y="12079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905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18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83" name="Text Box 56"/>
            <p:cNvSpPr txBox="1">
              <a:spLocks noChangeArrowheads="1"/>
            </p:cNvSpPr>
            <p:nvPr/>
          </p:nvSpPr>
          <p:spPr bwMode="auto">
            <a:xfrm>
              <a:off x="1806" y="1124"/>
              <a:ext cx="499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9pPr>
            </a:lstStyle>
            <a:p>
              <a:pPr eaLnBrk="1" latinLnBrk="1" hangingPunct="1">
                <a:spcBef>
                  <a:spcPct val="50000"/>
                </a:spcBef>
              </a:pPr>
              <a:r>
                <a:rPr lang="en-US" altLang="zh-CN" sz="2400" b="1" dirty="0">
                  <a:solidFill>
                    <a:srgbClr val="E04236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30°</a:t>
              </a:r>
              <a:endParaRPr lang="en-US" altLang="zh-CN" sz="2400" b="1" dirty="0">
                <a:solidFill>
                  <a:srgbClr val="E04236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 flipH="1">
            <a:off x="5024877" y="795537"/>
            <a:ext cx="3326524" cy="1292773"/>
            <a:chOff x="1660635" y="1072007"/>
            <a:chExt cx="4435365" cy="1723697"/>
          </a:xfrm>
        </p:grpSpPr>
        <p:sp>
          <p:nvSpPr>
            <p:cNvPr id="75" name="云形标注 74"/>
            <p:cNvSpPr/>
            <p:nvPr/>
          </p:nvSpPr>
          <p:spPr>
            <a:xfrm>
              <a:off x="1660635" y="1072007"/>
              <a:ext cx="4435365" cy="1723697"/>
            </a:xfrm>
            <a:prstGeom prst="cloudCallout">
              <a:avLst>
                <a:gd name="adj1" fmla="val -34251"/>
                <a:gd name="adj2" fmla="val 63847"/>
              </a:avLst>
            </a:prstGeom>
            <a:solidFill>
              <a:srgbClr val="FEF6F0"/>
            </a:solidFill>
            <a:ln w="19050">
              <a:solidFill>
                <a:srgbClr val="C1581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 sz="210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endParaRPr>
            </a:p>
          </p:txBody>
        </p:sp>
        <p:sp>
          <p:nvSpPr>
            <p:cNvPr id="76" name="矩形 75"/>
            <p:cNvSpPr/>
            <p:nvPr/>
          </p:nvSpPr>
          <p:spPr>
            <a:xfrm>
              <a:off x="2291192" y="1534229"/>
              <a:ext cx="3140310" cy="523220"/>
            </a:xfrm>
            <a:prstGeom prst="rect">
              <a:avLst/>
            </a:prstGeom>
            <a:solidFill>
              <a:srgbClr val="FEF6F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zh-CN" altLang="en-US" sz="2100" dirty="0">
                  <a:solidFill>
                    <a:schemeClr val="tx1"/>
                  </a:solidFill>
                  <a:latin typeface="+mn-ea"/>
                  <a:cs typeface="Times New Roman" panose="02020603050405020304" pitchFamily="18" charset="0"/>
                </a:rPr>
                <a:t>怎样表示距离呢？</a:t>
              </a:r>
              <a:endParaRPr lang="zh-CN" altLang="en-US" sz="2100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832616" y="1411027"/>
            <a:ext cx="2780509" cy="1292773"/>
            <a:chOff x="1660635" y="1072007"/>
            <a:chExt cx="4435365" cy="1723697"/>
          </a:xfrm>
        </p:grpSpPr>
        <p:sp>
          <p:nvSpPr>
            <p:cNvPr id="87" name="云形标注 86"/>
            <p:cNvSpPr/>
            <p:nvPr/>
          </p:nvSpPr>
          <p:spPr>
            <a:xfrm>
              <a:off x="1660635" y="1072007"/>
              <a:ext cx="4435365" cy="1723697"/>
            </a:xfrm>
            <a:prstGeom prst="cloudCallout">
              <a:avLst>
                <a:gd name="adj1" fmla="val -34393"/>
                <a:gd name="adj2" fmla="val 80914"/>
              </a:avLst>
            </a:prstGeom>
            <a:solidFill>
              <a:srgbClr val="FEF6F0"/>
            </a:solidFill>
            <a:ln w="19050">
              <a:solidFill>
                <a:srgbClr val="C1581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 sz="210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endParaRPr>
            </a:p>
          </p:txBody>
        </p:sp>
        <p:sp>
          <p:nvSpPr>
            <p:cNvPr id="91" name="矩形 90"/>
            <p:cNvSpPr/>
            <p:nvPr/>
          </p:nvSpPr>
          <p:spPr>
            <a:xfrm>
              <a:off x="2126962" y="1590212"/>
              <a:ext cx="3599193" cy="523220"/>
            </a:xfrm>
            <a:prstGeom prst="rect">
              <a:avLst/>
            </a:prstGeom>
            <a:solidFill>
              <a:srgbClr val="FEF6F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en-US" altLang="zh-CN" sz="2100" dirty="0">
                  <a:solidFill>
                    <a:srgbClr val="E04236"/>
                  </a:solidFill>
                  <a:latin typeface="+mn-ea"/>
                  <a:cs typeface="Times New Roman" panose="02020603050405020304" pitchFamily="18" charset="0"/>
                </a:rPr>
                <a:t>1cm</a:t>
              </a:r>
              <a:r>
                <a:rPr lang="zh-CN" altLang="en-US" sz="2100" dirty="0">
                  <a:solidFill>
                    <a:srgbClr val="E04236"/>
                  </a:solidFill>
                  <a:latin typeface="+mn-ea"/>
                  <a:cs typeface="Times New Roman" panose="02020603050405020304" pitchFamily="18" charset="0"/>
                </a:rPr>
                <a:t>表示</a:t>
              </a:r>
              <a:r>
                <a:rPr lang="en-US" altLang="zh-CN" sz="2100" dirty="0">
                  <a:solidFill>
                    <a:srgbClr val="E04236"/>
                  </a:solidFill>
                  <a:latin typeface="+mn-ea"/>
                  <a:cs typeface="Times New Roman" panose="02020603050405020304" pitchFamily="18" charset="0"/>
                </a:rPr>
                <a:t>100km</a:t>
              </a:r>
              <a:r>
                <a:rPr lang="zh-CN" altLang="en-US" sz="2100" dirty="0">
                  <a:solidFill>
                    <a:srgbClr val="E04236"/>
                  </a:solidFill>
                  <a:latin typeface="+mn-ea"/>
                  <a:cs typeface="Times New Roman" panose="02020603050405020304" pitchFamily="18" charset="0"/>
                </a:rPr>
                <a:t>。</a:t>
              </a:r>
              <a:endParaRPr lang="zh-CN" altLang="en-US" sz="2100" dirty="0">
                <a:solidFill>
                  <a:srgbClr val="E04236"/>
                </a:solidFill>
                <a:latin typeface="+mn-ea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DOC_GUID" val="{e0cd8bff-267c-4353-a0f3-c36f34888161}"/>
  <p:tag name="commondata" val="eyJoZGlkIjoiN2YzNjBkOTgyNWQ1YTMxYzM3MzMwNWFiODNmOWIzYWM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1328</Words>
  <Application>WPS 演示</Application>
  <PresentationFormat>全屏显示(16:9)</PresentationFormat>
  <Paragraphs>324</Paragraphs>
  <Slides>19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Times New Roman</vt:lpstr>
      <vt:lpstr>Gulim</vt:lpstr>
      <vt:lpstr>Malgun Gothic</vt:lpstr>
      <vt:lpstr>楷体</vt:lpstr>
      <vt:lpstr>SimSun-ExtB</vt:lpstr>
      <vt:lpstr>方正卡通简体</vt:lpstr>
      <vt:lpstr>Arial Unicode MS</vt:lpstr>
      <vt:lpstr>Calibri</vt:lpstr>
      <vt:lpstr>Franklin Gothic Medium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罗</cp:lastModifiedBy>
  <cp:revision>2</cp:revision>
  <dcterms:created xsi:type="dcterms:W3CDTF">2017-08-03T09:01:00Z</dcterms:created>
  <dcterms:modified xsi:type="dcterms:W3CDTF">2023-10-29T08:05:20Z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BBC460D5EBF641248B67510265BF8942_12</vt:lpwstr>
  </property>
</Properties>
</file>