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71" r:id="rId3"/>
    <p:sldId id="430" r:id="rId4"/>
    <p:sldId id="435" r:id="rId5"/>
    <p:sldId id="455" r:id="rId6"/>
    <p:sldId id="436" r:id="rId7"/>
    <p:sldId id="437" r:id="rId8"/>
    <p:sldId id="439" r:id="rId9"/>
    <p:sldId id="441" r:id="rId10"/>
    <p:sldId id="443" r:id="rId11"/>
    <p:sldId id="445" r:id="rId12"/>
    <p:sldId id="447" r:id="rId13"/>
    <p:sldId id="449" r:id="rId14"/>
    <p:sldId id="453" r:id="rId15"/>
    <p:sldId id="454" r:id="rId16"/>
    <p:sldId id="395" r:id="rId17"/>
  </p:sldIdLst>
  <p:sldSz cx="12192000" cy="6858000"/>
  <p:notesSz cx="6858000" cy="9144000"/>
  <p:custDataLst>
    <p:tags r:id="rId2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71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395" autoAdjust="0"/>
  </p:normalViewPr>
  <p:slideViewPr>
    <p:cSldViewPr>
      <p:cViewPr varScale="1">
        <p:scale>
          <a:sx n="109" d="100"/>
          <a:sy n="109" d="100"/>
        </p:scale>
        <p:origin x="-612" y="-84"/>
      </p:cViewPr>
      <p:guideLst>
        <p:guide orient="horz" pos="971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955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盘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知识盘点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2.png"/><Relationship Id="rId11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第三单元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05533" y="616341"/>
            <a:ext cx="104744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>
                <a:solidFill>
                  <a:srgbClr val="558335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10.xml"/><Relationship Id="rId24" Type="http://schemas.openxmlformats.org/officeDocument/2006/relationships/image" Target="../media/image29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942573" y="2636912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90872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倒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数的认识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353790" y="1681863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第三单元　分数除法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4" name="yt_shape_10954"/>
          <p:cNvSpPr txBox="1"/>
          <p:nvPr/>
        </p:nvSpPr>
        <p:spPr>
          <a:xfrm>
            <a:off x="911424" y="1277520"/>
            <a:ext cx="548483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乘积是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的两个数互为倒数。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yt_shape_10955"/>
          <p:cNvSpPr txBox="1"/>
          <p:nvPr/>
        </p:nvSpPr>
        <p:spPr>
          <a:xfrm>
            <a:off x="911424" y="1842034"/>
            <a:ext cx="33303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求倒数的方法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yt_shape_10956"/>
          <p:cNvSpPr txBox="1"/>
          <p:nvPr/>
        </p:nvSpPr>
        <p:spPr>
          <a:xfrm>
            <a:off x="911424" y="2457336"/>
            <a:ext cx="700191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求分数的倒数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交换分子与分母的位置。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yt_shape_10957"/>
          <p:cNvSpPr txBox="1"/>
          <p:nvPr/>
        </p:nvSpPr>
        <p:spPr>
          <a:xfrm>
            <a:off x="911425" y="3072638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求整数的倒数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先把整数看成分母是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的分数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再交换分子和分母的位置。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0" name="yt_shape_10960"/>
          <p:cNvSpPr txBox="1"/>
          <p:nvPr/>
        </p:nvSpPr>
        <p:spPr>
          <a:xfrm>
            <a:off x="983432" y="3217685"/>
            <a:ext cx="512576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3.1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的倒数是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没有倒数。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yt_shape_10958"/>
          <p:cNvSpPr txBox="1"/>
          <p:nvPr/>
        </p:nvSpPr>
        <p:spPr>
          <a:xfrm>
            <a:off x="983432" y="1340768"/>
            <a:ext cx="10391999" cy="56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求小数的倒数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先把小数化成分数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再交换分子和分母的位置。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yt_shape_10959"/>
          <p:cNvSpPr txBox="1"/>
          <p:nvPr/>
        </p:nvSpPr>
        <p:spPr>
          <a:xfrm>
            <a:off x="983432" y="195607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求带分数的倒数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先把带分数化成假分数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再交换分子和分母的位置。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2" name="yt_shape_10962"/>
          <p:cNvSpPr txBox="1"/>
          <p:nvPr/>
        </p:nvSpPr>
        <p:spPr>
          <a:xfrm>
            <a:off x="900000" y="1260000"/>
            <a:ext cx="1804405" cy="672685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50" b="0" i="0" u="none" spc="13333">
                <a:solidFill>
                  <a:srgbClr val="1EE3CF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50" b="0" i="0" u="none" spc="13333">
              <a:solidFill>
                <a:srgbClr val="1EE3CF"/>
              </a:solidFill>
              <a:effectLst/>
              <a:latin typeface="NEU-BZ-S92" pitchFamily="31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964" name="yt_shape_10964"/>
          <p:cNvSpPr txBox="1"/>
          <p:nvPr/>
        </p:nvSpPr>
        <p:spPr>
          <a:xfrm>
            <a:off x="900000" y="1229522"/>
            <a:ext cx="179536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一、填空。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965" name="yt_shape_10965"/>
          <p:cNvSpPr txBox="1"/>
          <p:nvPr/>
        </p:nvSpPr>
        <p:spPr>
          <a:xfrm>
            <a:off x="900000" y="184482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两个数的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乘积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我们就说这两个数互为倒数。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0.1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的倒数是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10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没有倒数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的倒数是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966" name="yt_shape_10966"/>
              <p:cNvSpPr txBox="1"/>
              <p:nvPr/>
            </p:nvSpPr>
            <p:spPr>
              <a:xfrm>
                <a:off x="900000" y="3106456"/>
                <a:ext cx="9526647" cy="1091709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fontAlgn="b">
                  <a:lnSpc>
                    <a:spcPct val="150000"/>
                  </a:lnSpc>
                </a:pP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2.0.125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的倒数是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(</a:t>
                </a:r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8</a:t>
                </a:r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)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0.8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与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0.8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的倒数的积是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7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(</m:t>
                        </m:r>
                        <m:r>
                          <a:rPr lang="zh-CN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　</m:t>
                        </m:r>
                        <m:r>
                          <a:rPr lang="en-US" altLang="zh-CN" sz="2800" b="0" i="0" smtClean="0">
                            <a:solidFill>
                              <a:srgbClr val="FE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</m:t>
                        </m:r>
                        <m:r>
                          <a:rPr lang="zh-CN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　</m:t>
                        </m:r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)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(</m:t>
                        </m:r>
                        <m:r>
                          <a:rPr lang="zh-CN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　</m:t>
                        </m:r>
                        <m:r>
                          <a:rPr lang="en-US" altLang="zh-CN" sz="2800" b="0" i="0" smtClean="0">
                            <a:solidFill>
                              <a:srgbClr val="FE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7</m:t>
                        </m:r>
                        <m:r>
                          <a:rPr lang="zh-CN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　</m:t>
                        </m:r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。</a:t>
                </a:r>
                <a:endParaRPr lang="zh-CN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1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0966" name="yt_shape_109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3106456"/>
                <a:ext cx="9526647" cy="1091709"/>
              </a:xfrm>
              <a:prstGeom prst="rect">
                <a:avLst/>
              </a:prstGeom>
              <a:blipFill rotWithShape="1">
                <a:blip r:embed="rId1"/>
                <a:stretch>
                  <a:fillRect l="-2" t="-3" r="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/>
          <p:cNvSpPr txBox="1"/>
          <p:nvPr/>
        </p:nvSpPr>
        <p:spPr>
          <a:xfrm>
            <a:off x="3032489" y="1798018"/>
            <a:ext cx="894461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zh-CN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乘积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54589" y="2438099"/>
            <a:ext cx="5356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10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2589" y="2438099"/>
            <a:ext cx="3578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55389" y="2438099"/>
            <a:ext cx="3578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32589" y="3224153"/>
            <a:ext cx="357886" cy="1167969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pPr fontAlgn="b"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endParaRPr lang="zh-CN" alt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9274539" y="3356259"/>
                <a:ext cx="330899" cy="44051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 fontAlgn="b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2800" b="0" i="0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1</m:t>
                      </m:r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4539" y="3356259"/>
                <a:ext cx="330899" cy="440512"/>
              </a:xfrm>
              <a:prstGeom prst="rect">
                <a:avLst/>
              </a:prstGeom>
              <a:blipFill rotWithShape="1">
                <a:blip r:embed="rId2"/>
                <a:stretch>
                  <a:fillRect l="-110" t="-64" r="-10425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9274539" y="3787170"/>
                <a:ext cx="330899" cy="440449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 fontAlgn="b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2800" b="0" i="0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7</m:t>
                      </m:r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4539" y="3787170"/>
                <a:ext cx="330899" cy="440449"/>
              </a:xfrm>
              <a:prstGeom prst="rect">
                <a:avLst/>
              </a:prstGeom>
              <a:blipFill rotWithShape="1">
                <a:blip r:embed="rId3"/>
                <a:stretch>
                  <a:fillRect l="-110" t="-7" r="-10425" b="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yt_shape_10968"/>
              <p:cNvSpPr txBox="1"/>
              <p:nvPr/>
            </p:nvSpPr>
            <p:spPr>
              <a:xfrm>
                <a:off x="900000" y="4331553"/>
                <a:ext cx="10391999" cy="149169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3.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已知</a:t>
                </a:r>
                <a:r>
                  <a:rPr lang="en-US" altLang="zh-CN" sz="2800" b="0" i="1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a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6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7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0" i="1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b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6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0" i="1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c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6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那么</a:t>
                </a:r>
                <a:r>
                  <a:rPr lang="en-US" altLang="zh-CN" sz="2800" b="0" i="1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a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、</a:t>
                </a:r>
                <a:r>
                  <a:rPr lang="en-US" altLang="zh-CN" sz="2800" b="0" i="1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b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、</a:t>
                </a:r>
                <a:r>
                  <a:rPr lang="en-US" altLang="zh-CN" sz="2800" b="0" i="1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c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三个数中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(</a:t>
                </a:r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1" i="1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b</a:t>
                </a:r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)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最大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(</a:t>
                </a:r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1" i="1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c</a:t>
                </a:r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)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最小。</a:t>
                </a:r>
                <a:endParaRPr lang="zh-CN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1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9" name="yt_shape_109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4331553"/>
                <a:ext cx="10391999" cy="1491690"/>
              </a:xfrm>
              <a:prstGeom prst="rect">
                <a:avLst/>
              </a:prstGeom>
              <a:blipFill rotWithShape="1">
                <a:blip r:embed="rId4"/>
                <a:stretch>
                  <a:fillRect l="-2" t="-15" r="-2049" b="-44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/>
          <p:cNvSpPr txBox="1"/>
          <p:nvPr/>
        </p:nvSpPr>
        <p:spPr>
          <a:xfrm>
            <a:off x="9779363" y="4284747"/>
            <a:ext cx="357886" cy="1011822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43389" y="5202957"/>
            <a:ext cx="337249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1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10" grpId="0" build="allAtOnce"/>
      <p:bldP spid="11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0" name="yt_shape_10970"/>
          <p:cNvSpPr txBox="1"/>
          <p:nvPr/>
        </p:nvSpPr>
        <p:spPr>
          <a:xfrm>
            <a:off x="900000" y="1260000"/>
            <a:ext cx="682238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二、把表内各数的倒数填在对应的括号里。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0971" name="yt_table_10971" title="H_242.5050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900000" y="1926090"/>
          <a:ext cx="10391996" cy="265239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08507"/>
                <a:gridCol w="1336044"/>
                <a:gridCol w="1056689"/>
                <a:gridCol w="1055475"/>
                <a:gridCol w="1282603"/>
                <a:gridCol w="1191509"/>
                <a:gridCol w="1334830"/>
                <a:gridCol w="1191509"/>
                <a:gridCol w="1334830"/>
              </a:tblGrid>
              <a:tr h="12807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19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lang="zh-CN" altLang="zh-CN" sz="2800" b="0" i="0" u="none">
                          <a:solidFill>
                            <a:srgbClr val="293462"/>
                          </a:solidFill>
                          <a:effectLst/>
                          <a:latin typeface="NEU-BZ-S92" pitchFamily="31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)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lang="zh-CN" altLang="zh-CN" sz="2800" b="0" i="0" u="none">
                          <a:solidFill>
                            <a:srgbClr val="293462"/>
                          </a:solidFill>
                          <a:effectLst/>
                          <a:latin typeface="NEU-BZ-S92" pitchFamily="31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2.5</a:t>
                      </a: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)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45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倒数</a:t>
                      </a:r>
                      <a:endParaRPr lang="zh-CN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(</a:t>
                      </a:r>
                      <a:r>
                        <a:rPr lang="zh-CN" altLang="zh-CN" sz="2800" b="0" i="0" u="none">
                          <a:solidFill>
                            <a:srgbClr val="293462"/>
                          </a:solidFill>
                          <a:effectLst/>
                          <a:latin typeface="NEU-BZ-S92" pitchFamily="31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)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3178559" y="2341969"/>
            <a:ext cx="357885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03912" y="2341969"/>
            <a:ext cx="624586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2.5</a:t>
            </a:r>
            <a:endParaRPr lang="zh-CN" alt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7874908" y="2199761"/>
                <a:ext cx="491236" cy="1018109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 fontAlgn="b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altLang="zh-CN" sz="2800" b="1" i="1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/>
                              <a:ea typeface="宋体" panose="02010600030101010101" pitchFamily="2" charset="-122"/>
                            </a:rPr>
                          </m:ctrlPr>
                        </m:fPr>
                        <m:num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𝟗</m:t>
                          </m:r>
                        </m:num>
                        <m:den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4908" y="2199761"/>
                <a:ext cx="491236" cy="1018109"/>
              </a:xfrm>
              <a:prstGeom prst="rect">
                <a:avLst/>
              </a:prstGeom>
              <a:blipFill rotWithShape="1">
                <a:blip r:embed="rId3"/>
                <a:stretch>
                  <a:fillRect l="-56" t="-12" r="-20937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1925885" y="3464974"/>
                <a:ext cx="491236" cy="1018109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 fontAlgn="b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altLang="zh-CN" sz="2800" b="1" i="1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/>
                              <a:ea typeface="宋体" panose="02010600030101010101" pitchFamily="2" charset="-122"/>
                            </a:rPr>
                          </m:ctrlPr>
                        </m:fPr>
                        <m:num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𝟏</m:t>
                          </m:r>
                        </m:num>
                        <m:den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𝟏𝟗</m:t>
                          </m:r>
                        </m:den>
                      </m:f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5885" y="3464974"/>
                <a:ext cx="491236" cy="1018109"/>
              </a:xfrm>
              <a:prstGeom prst="rect">
                <a:avLst/>
              </a:prstGeom>
              <a:blipFill rotWithShape="1">
                <a:blip r:embed="rId4"/>
                <a:stretch>
                  <a:fillRect l="-115" t="-41" r="-20878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/>
          <p:cNvSpPr txBox="1"/>
          <p:nvPr/>
        </p:nvSpPr>
        <p:spPr>
          <a:xfrm>
            <a:off x="4251628" y="3660958"/>
            <a:ext cx="357886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6686728" y="3464974"/>
                <a:ext cx="335661" cy="1015632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 fontAlgn="b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altLang="zh-CN" sz="2800" b="1" i="1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/>
                              <a:ea typeface="宋体" panose="02010600030101010101" pitchFamily="2" charset="-122"/>
                            </a:rPr>
                          </m:ctrlPr>
                        </m:fPr>
                        <m:num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𝟑</m:t>
                          </m:r>
                        </m:num>
                        <m:den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6728" y="3464974"/>
                <a:ext cx="335661" cy="1015632"/>
              </a:xfrm>
              <a:prstGeom prst="rect">
                <a:avLst/>
              </a:prstGeom>
              <a:blipFill rotWithShape="1">
                <a:blip r:embed="rId5"/>
                <a:stretch>
                  <a:fillRect l="-53" t="-41" r="-13644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9192344" y="3493257"/>
                <a:ext cx="335661" cy="1016394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 fontAlgn="b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altLang="zh-CN" sz="2800" b="1" i="1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/>
                              <a:ea typeface="宋体" panose="02010600030101010101" pitchFamily="2" charset="-122"/>
                            </a:rPr>
                          </m:ctrlPr>
                        </m:fPr>
                        <m:num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𝟒</m:t>
                          </m:r>
                        </m:num>
                        <m:den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344" y="3493257"/>
                <a:ext cx="335661" cy="1016394"/>
              </a:xfrm>
              <a:prstGeom prst="rect">
                <a:avLst/>
              </a:prstGeom>
              <a:blipFill rotWithShape="1">
                <a:blip r:embed="rId6"/>
                <a:stretch>
                  <a:fillRect l="-25" t="-12" r="-13672" b="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10344472" y="3518749"/>
                <a:ext cx="491236" cy="1018109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 fontAlgn="b">
                  <a:spcBef>
                    <a:spcPct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altLang="zh-CN" sz="2800" b="1" i="1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/>
                              <a:ea typeface="宋体" panose="02010600030101010101" pitchFamily="2" charset="-122"/>
                            </a:rPr>
                          </m:ctrlPr>
                        </m:fPr>
                        <m:num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𝟏</m:t>
                          </m:r>
                        </m:num>
                        <m:den>
                          <m:r>
                            <a:rPr kumimoji="0" lang="en-US" altLang="zh-CN" sz="2800" b="1" i="0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𝟒𝟓</m:t>
                          </m:r>
                        </m:den>
                      </m:f>
                    </m:oMath>
                  </m:oMathPara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4472" y="3518749"/>
                <a:ext cx="491236" cy="1018109"/>
              </a:xfrm>
              <a:prstGeom prst="rect">
                <a:avLst/>
              </a:prstGeom>
              <a:blipFill rotWithShape="1">
                <a:blip r:embed="rId7"/>
                <a:stretch>
                  <a:fillRect l="-66" t="-21" r="-20927" b="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974" name="yt_shape_10974"/>
              <p:cNvSpPr txBox="1"/>
              <p:nvPr/>
            </p:nvSpPr>
            <p:spPr>
              <a:xfrm>
                <a:off x="900000" y="1260000"/>
                <a:ext cx="10391999" cy="103070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黑体" panose="02010609060101010101" pitchFamily="49" charset="-122"/>
                    <a:cs typeface="黑体" panose="02010609060101010101" pitchFamily="49" charset="-122"/>
                  </a:rPr>
                  <a:t>三、已知</a:t>
                </a:r>
                <a:r>
                  <a:rPr lang="en-US" altLang="zh-CN" sz="2800" b="0" i="1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a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黑体" panose="02010609060101010101" pitchFamily="49" charset="-122"/>
                    <a:cs typeface="黑体" panose="02010609060101010101" pitchFamily="49" charset="-122"/>
                  </a:rPr>
                  <a:t>和</a:t>
                </a:r>
                <a:r>
                  <a:rPr lang="en-US" altLang="zh-CN" sz="2800" b="0" i="1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b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黑体" panose="02010609060101010101" pitchFamily="49" charset="-122"/>
                    <a:cs typeface="黑体" panose="02010609060101010101" pitchFamily="49" charset="-122"/>
                  </a:rPr>
                  <a:t>都不为零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黑体" panose="02010609060101010101" pitchFamily="49" charset="-122"/>
                    <a:cs typeface="黑体" panose="02010609060101010101" pitchFamily="49" charset="-122"/>
                  </a:rPr>
                  <a:t>并且互为倒数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黑体" panose="02010609060101010101" pitchFamily="49" charset="-122"/>
                    <a:cs typeface="黑体" panose="02010609060101010101" pitchFamily="49" charset="-122"/>
                  </a:rPr>
                  <a:t>那么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𝑎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𝑏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黑体" panose="02010609060101010101" pitchFamily="49" charset="-122"/>
                    <a:cs typeface="黑体" panose="02010609060101010101" pitchFamily="49" charset="-122"/>
                  </a:rPr>
                  <a:t>的计算结果是多少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？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黑体" panose="02010609060101010101" pitchFamily="49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(</a:t>
                </a:r>
                <a:r>
                  <a:rPr lang="en-US" altLang="zh-CN" sz="1000" b="0" i="0" u="none" spc="2571">
                    <a:solidFill>
                      <a:srgbClr val="1EE3CF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 </a:t>
                </a:r>
                <a:r>
                  <a:rPr lang="zh-CN" altLang="zh-CN" sz="2800" b="0" i="0" u="none">
                    <a:solidFill>
                      <a:srgbClr val="00B0F0"/>
                    </a:solidFill>
                    <a:effectLst/>
                    <a:latin typeface="Times New Roman" panose="02020603050405020304" pitchFamily="12"/>
                    <a:ea typeface="黑体" panose="02010609060101010101" pitchFamily="49" charset="-122"/>
                    <a:cs typeface="黑体" panose="02010609060101010101" pitchFamily="49" charset="-122"/>
                  </a:rPr>
                  <a:t>综合类作业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黑体" panose="02010609060101010101" pitchFamily="49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)</a:t>
                </a:r>
                <a:endParaRPr lang="en-US" altLang="zh-CN" sz="2800" b="0" i="0" u="none">
                  <a:solidFill>
                    <a:srgbClr val="000000"/>
                  </a:solidFill>
                  <a:effectLst/>
                  <a:latin typeface="黑体" panose="02010609060101010101" pitchFamily="49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0974" name="yt_shape_109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1260000"/>
                <a:ext cx="10391999" cy="1030708"/>
              </a:xfrm>
              <a:prstGeom prst="rect">
                <a:avLst/>
              </a:prstGeom>
              <a:blipFill rotWithShape="1">
                <a:blip r:embed="rId1"/>
                <a:stretch>
                  <a:fillRect l="-2" t="-16" r="4" b="-7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973" name="yt_image_1097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75520" y="1994329"/>
            <a:ext cx="358140" cy="22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977" name="yt_shape_10977"/>
              <p:cNvSpPr txBox="1"/>
              <p:nvPr/>
            </p:nvSpPr>
            <p:spPr>
              <a:xfrm>
                <a:off x="900000" y="2361869"/>
                <a:ext cx="9995365" cy="864660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因为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a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和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b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都不为零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并且互为倒数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所以</a:t>
                </a:r>
                <a:r>
                  <a:rPr lang="en-US" altLang="zh-CN" sz="2800" b="1" i="1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ab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𝒂𝒃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。</a:t>
                </a:r>
                <a:endParaRPr lang="zh-CN" altLang="zh-CN" sz="2800" b="1" i="0" u="none">
                  <a:solidFill>
                    <a:srgbClr val="FF0000"/>
                  </a:solidFill>
                  <a:effectLst/>
                  <a:latin typeface="Times New Roman" panose="02020603050405020304" pitchFamily="12"/>
                  <a:ea typeface="楷体" panose="02010609060101010101" pitchFamily="10" charset="-122"/>
                  <a:cs typeface="楷体" panose="02010609060101010101" pitchFamily="10" charset="-122"/>
                </a:endParaRPr>
              </a:p>
            </p:txBody>
          </p:sp>
        </mc:Choice>
        <mc:Fallback>
          <p:sp>
            <p:nvSpPr>
              <p:cNvPr id="10977" name="yt_shape_109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2361869"/>
                <a:ext cx="9995365" cy="864660"/>
              </a:xfrm>
              <a:prstGeom prst="rect">
                <a:avLst/>
              </a:prstGeom>
              <a:blipFill rotWithShape="1">
                <a:blip r:embed="rId3"/>
                <a:stretch>
                  <a:fillRect l="-2" t="-35" b="-6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979" name="yt_shape_10979"/>
              <p:cNvSpPr txBox="1"/>
              <p:nvPr/>
            </p:nvSpPr>
            <p:spPr>
              <a:xfrm>
                <a:off x="900000" y="3277317"/>
                <a:ext cx="3901709" cy="864660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答</a:t>
                </a:r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楷体" panose="02010609060101010101" pitchFamily="10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0" u="none">
                    <a:solidFill>
                      <a:srgbClr val="FF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的计算结果是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sz="2800" b="1" i="0" u="none">
                    <a:solidFill>
                      <a:srgbClr val="FF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。</a:t>
                </a:r>
                <a:endParaRPr lang="zh-CN" altLang="zh-CN" sz="2800" b="1" i="0" u="none">
                  <a:solidFill>
                    <a:srgbClr val="FF0000"/>
                  </a:solidFill>
                  <a:effectLst/>
                  <a:latin typeface="Times New Roman" panose="02020603050405020304" pitchFamily="12"/>
                  <a:ea typeface="楷体" panose="02010609060101010101" pitchFamily="10" charset="-122"/>
                  <a:cs typeface="楷体" panose="02010609060101010101" pitchFamily="10" charset="-122"/>
                </a:endParaRPr>
              </a:p>
            </p:txBody>
          </p:sp>
        </mc:Choice>
        <mc:Fallback>
          <p:sp>
            <p:nvSpPr>
              <p:cNvPr id="10979" name="yt_shape_109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3277317"/>
                <a:ext cx="3901709" cy="864660"/>
              </a:xfrm>
              <a:prstGeom prst="rect">
                <a:avLst/>
              </a:prstGeom>
              <a:blipFill rotWithShape="1">
                <a:blip r:embed="rId4"/>
                <a:stretch>
                  <a:fillRect l="-5" t="-9" r="-1485" b="-6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77" grpId="0" build="allAtOnce"/>
      <p:bldP spid="10979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1582400" y="103759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1" name="yt_shape_10891"/>
          <p:cNvSpPr txBox="1"/>
          <p:nvPr/>
        </p:nvSpPr>
        <p:spPr>
          <a:xfrm>
            <a:off x="911424" y="1268760"/>
            <a:ext cx="780983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理解倒数的意义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掌握求一个数的倒数的方法。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892" name="yt_shape_10892"/>
          <p:cNvSpPr txBox="1"/>
          <p:nvPr/>
        </p:nvSpPr>
        <p:spPr>
          <a:xfrm>
            <a:off x="911424" y="1884062"/>
            <a:ext cx="780983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通过实例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理解分数的意义与分数除法的意义。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893" name="yt_shape_10893"/>
          <p:cNvSpPr txBox="1"/>
          <p:nvPr/>
        </p:nvSpPr>
        <p:spPr>
          <a:xfrm>
            <a:off x="911425" y="249936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理解并掌握分数除法的计算方法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明确算理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同时渗透转化的思想。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5" name="yt_shape_10895"/>
          <p:cNvSpPr txBox="1"/>
          <p:nvPr/>
        </p:nvSpPr>
        <p:spPr>
          <a:xfrm>
            <a:off x="900000" y="1260000"/>
            <a:ext cx="1802801" cy="64165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100" b="0" i="0" u="none" spc="13358">
                <a:solidFill>
                  <a:srgbClr val="1EE3CF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100" b="0" i="0" u="none" spc="13358">
              <a:solidFill>
                <a:srgbClr val="1EE3CF"/>
              </a:solidFill>
              <a:effectLst/>
              <a:latin typeface="NEU-BZ-S92" pitchFamily="31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898" name="yt_shape_10898"/>
          <p:cNvSpPr txBox="1"/>
          <p:nvPr/>
        </p:nvSpPr>
        <p:spPr>
          <a:xfrm>
            <a:off x="907507" y="1270842"/>
            <a:ext cx="190282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0" i="0" u="none" spc="2663">
                <a:solidFill>
                  <a:srgbClr val="1EE3CF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温习旧知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0897" name="yt_image_1089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7507" y="1452354"/>
            <a:ext cx="376237" cy="27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00" name="yt_shape_10900"/>
          <p:cNvSpPr txBox="1"/>
          <p:nvPr/>
        </p:nvSpPr>
        <p:spPr>
          <a:xfrm>
            <a:off x="907507" y="1886019"/>
            <a:ext cx="107721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计算。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901" name="yt_shape_10901"/>
              <p:cNvSpPr txBox="1"/>
              <p:nvPr/>
            </p:nvSpPr>
            <p:spPr>
              <a:xfrm>
                <a:off x="907507" y="2501321"/>
                <a:ext cx="6991658" cy="84625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  <a:tabLst>
                    <a:tab pos="2404110" algn="l"/>
                    <a:tab pos="5234305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7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24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25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24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	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0.25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4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endParaRPr lang="en-US" altLang="zh-CN" sz="2800" b="1" i="0" u="none">
                  <a:solidFill>
                    <a:srgbClr val="FF0000">
                      <a:alpha val="0"/>
                    </a:srgbClr>
                  </a:solidFill>
                  <a:effectLst/>
                  <a:latin typeface="Times New Roman" panose="02020603050405020304" pitchFamily="1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0901" name="yt_shape_109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507" y="2501321"/>
                <a:ext cx="6991658" cy="846257"/>
              </a:xfrm>
              <a:prstGeom prst="rect">
                <a:avLst/>
              </a:prstGeom>
              <a:blipFill rotWithShape="1">
                <a:blip r:embed="rId2"/>
                <a:stretch>
                  <a:fillRect l="-1" t="-7" r="-439" b="-200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/>
          <p:cNvSpPr txBox="1"/>
          <p:nvPr/>
        </p:nvSpPr>
        <p:spPr>
          <a:xfrm>
            <a:off x="1830321" y="2454515"/>
            <a:ext cx="357886" cy="931685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36056" y="2454515"/>
            <a:ext cx="357886" cy="931685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63736" y="2454515"/>
            <a:ext cx="357886" cy="931685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yt_shape_10903"/>
              <p:cNvSpPr txBox="1"/>
              <p:nvPr/>
            </p:nvSpPr>
            <p:spPr>
              <a:xfrm>
                <a:off x="907507" y="3429000"/>
                <a:ext cx="6964407" cy="840230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  <a:tabLst>
                    <a:tab pos="2404110" algn="l"/>
                    <a:tab pos="5234305" algn="l"/>
                  </a:tabLst>
                </a:pP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0.01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100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	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10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10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0.75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endParaRPr lang="en-US" altLang="zh-CN" sz="2800" b="1" i="0" u="none">
                  <a:solidFill>
                    <a:srgbClr val="FF0000">
                      <a:alpha val="0"/>
                    </a:srgbClr>
                  </a:solidFill>
                  <a:effectLst/>
                  <a:latin typeface="Times New Roman" panose="02020603050405020304" pitchFamily="1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5" name="yt_shape_109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507" y="3429000"/>
                <a:ext cx="6964407" cy="840230"/>
              </a:xfrm>
              <a:prstGeom prst="rect">
                <a:avLst/>
              </a:prstGeom>
              <a:blipFill rotWithShape="1">
                <a:blip r:embed="rId3"/>
                <a:stretch>
                  <a:fillRect l="-1" r="-294" b="-82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/>
          <p:cNvSpPr txBox="1"/>
          <p:nvPr/>
        </p:nvSpPr>
        <p:spPr>
          <a:xfrm>
            <a:off x="2684396" y="3382194"/>
            <a:ext cx="357886" cy="925716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90031" y="3382194"/>
            <a:ext cx="357886" cy="925716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36748" y="3382194"/>
            <a:ext cx="357885" cy="925716"/>
          </a:xfrm>
          <a:prstGeom prst="rect">
            <a:avLst/>
          </a:prstGeom>
          <a:noFill/>
        </p:spPr>
        <p:txBody>
          <a:bodyPr vert="horz" wrap="none" rtlCol="0" anchor="ctr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8" grpId="0" build="allAtOnce"/>
      <p:bldP spid="9" grpId="0" build="allAtOnce"/>
      <p:bldP spid="10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yt_shape_10905"/>
          <p:cNvSpPr txBox="1"/>
          <p:nvPr/>
        </p:nvSpPr>
        <p:spPr>
          <a:xfrm>
            <a:off x="983431" y="1437531"/>
            <a:ext cx="1436291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知识链接</a:t>
            </a:r>
            <a:endParaRPr lang="zh-CN" altLang="zh-CN" sz="2800" b="0" i="0" u="none">
              <a:solidFill>
                <a:srgbClr val="000000"/>
              </a:solidFill>
              <a:effectLst/>
              <a:latin typeface="NEU-BZ-S92" pitchFamily="31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yt_shape_10906"/>
          <p:cNvSpPr txBox="1"/>
          <p:nvPr/>
        </p:nvSpPr>
        <p:spPr>
          <a:xfrm>
            <a:off x="983432" y="2060848"/>
            <a:ext cx="10391999" cy="18651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　　西安半坡出土的陶器有用三角形和正方形组成的图案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半坡遗址的房屋基址都是圆形和方形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这些都可以体现出中国古代人在数学上的领先地位。</a:t>
            </a:r>
            <a:endParaRPr lang="zh-CN" altLang="zh-CN" sz="2800" b="0" i="0" u="none">
              <a:solidFill>
                <a:srgbClr val="000000"/>
              </a:solidFill>
              <a:effectLst/>
              <a:latin typeface="NEU-BZ-S92" pitchFamily="31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8" name="yt_shape_10908"/>
          <p:cNvSpPr txBox="1"/>
          <p:nvPr/>
        </p:nvSpPr>
        <p:spPr>
          <a:xfrm>
            <a:off x="900000" y="1260000"/>
            <a:ext cx="174022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450" b="0" i="0" u="none" spc="1345">
                <a:solidFill>
                  <a:srgbClr val="1EE3CF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预习新知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0907" name="yt_image_1090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09127"/>
            <a:ext cx="215265" cy="34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10" name="yt_shape_10910"/>
          <p:cNvSpPr txBox="1"/>
          <p:nvPr/>
        </p:nvSpPr>
        <p:spPr>
          <a:xfrm>
            <a:off x="900001" y="1875177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一、课前自学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倒数的认识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完成温习旧知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了解倒数的意义。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911" name="yt_shape_10911"/>
          <p:cNvSpPr txBox="1"/>
          <p:nvPr/>
        </p:nvSpPr>
        <p:spPr>
          <a:xfrm>
            <a:off x="900000" y="3136809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二、课堂中和同学合作交流理解倒数的意义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合作探究求一个数的倒数的方法。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912" name="yt_shape_10912"/>
          <p:cNvSpPr txBox="1"/>
          <p:nvPr/>
        </p:nvSpPr>
        <p:spPr>
          <a:xfrm>
            <a:off x="900000" y="4398441"/>
            <a:ext cx="10391999" cy="56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三、课堂中和老师一起总结倒数的意义和求一个数的倒数的方法。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4" name="yt_shape_10914"/>
          <p:cNvSpPr txBox="1"/>
          <p:nvPr/>
        </p:nvSpPr>
        <p:spPr>
          <a:xfrm>
            <a:off x="900000" y="1260000"/>
            <a:ext cx="1804405" cy="55880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700" b="0" i="0" u="none" spc="13458">
                <a:solidFill>
                  <a:srgbClr val="1EE3CF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2700" b="0" i="0" u="none" spc="13458">
              <a:solidFill>
                <a:srgbClr val="1EE3CF"/>
              </a:solidFill>
              <a:effectLst/>
              <a:latin typeface="NEU-BZ-S92" pitchFamily="31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917" name="yt_shape_10917"/>
          <p:cNvSpPr txBox="1"/>
          <p:nvPr/>
        </p:nvSpPr>
        <p:spPr>
          <a:xfrm>
            <a:off x="900000" y="148478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48">
                <a:solidFill>
                  <a:srgbClr val="1EE3CF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任务驱动一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黑体" panose="02010609060101010101" pitchFamily="49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阅读教材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倒数的认识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先计算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再观察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看看有什么规律。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0916" name="yt_image_1091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99999" y="1671059"/>
            <a:ext cx="269557" cy="26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20" name="yt_shape_10920"/>
          <p:cNvSpPr txBox="1"/>
          <p:nvPr/>
        </p:nvSpPr>
        <p:spPr>
          <a:xfrm>
            <a:off x="899999" y="2746149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800" b="0" i="0" u="none" spc="5299">
                <a:solidFill>
                  <a:srgbClr val="1EE3CF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相乘的两个数的分子、分母正好颠倒了位置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两个数的乘积都是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0" charset="-122"/>
              <a:cs typeface="楷体" panose="02010609060101010101" pitchFamily="10" charset="-122"/>
            </a:endParaRPr>
          </a:p>
        </p:txBody>
      </p:sp>
      <p:pic>
        <p:nvPicPr>
          <p:cNvPr id="10919" name="yt_image_10919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99999" y="2971476"/>
            <a:ext cx="698182" cy="19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22" name="yt_shape_10922"/>
          <p:cNvSpPr txBox="1"/>
          <p:nvPr/>
        </p:nvSpPr>
        <p:spPr>
          <a:xfrm>
            <a:off x="899999" y="4007514"/>
            <a:ext cx="610423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教师板书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10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乘积是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的两个数互为倒数。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0" charset="-122"/>
              <a:cs typeface="楷体" panose="02010609060101010101" pitchFamily="10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3" name="yt_shape_10923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提问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10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互为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是什么意思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举例说说应该怎样理解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互为倒数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0" charset="-122"/>
              <a:cs typeface="楷体" panose="02010609060101010101" pitchFamily="10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924" name="yt_shape_10924"/>
              <p:cNvSpPr txBox="1"/>
              <p:nvPr/>
            </p:nvSpPr>
            <p:spPr>
              <a:xfrm>
                <a:off x="900001" y="2521632"/>
                <a:ext cx="10391999" cy="148816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倒数是指两个数之间的关系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这两个数相互依存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一个数不能叫倒数。例如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楷体" panose="02010609060101010101" pitchFamily="10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8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8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互为倒数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就是指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8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的倒数是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8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8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的倒数是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8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。</a:t>
                </a:r>
                <a:endParaRPr lang="zh-CN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12"/>
                  <a:ea typeface="楷体" panose="02010609060101010101" pitchFamily="10" charset="-122"/>
                  <a:cs typeface="楷体" panose="02010609060101010101" pitchFamily="10" charset="-122"/>
                </a:endParaRPr>
              </a:p>
            </p:txBody>
          </p:sp>
        </mc:Choice>
        <mc:Fallback>
          <p:sp>
            <p:nvSpPr>
              <p:cNvPr id="10924" name="yt_shape_109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1" y="2521632"/>
                <a:ext cx="10391999" cy="1488164"/>
              </a:xfrm>
              <a:prstGeom prst="rect">
                <a:avLst/>
              </a:prstGeom>
              <a:blipFill rotWithShape="1">
                <a:blip r:embed="rId1"/>
                <a:stretch>
                  <a:fillRect l="-2" t="-3" r="4" b="-41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26" name="yt_shape_10926"/>
          <p:cNvSpPr txBox="1"/>
          <p:nvPr/>
        </p:nvSpPr>
        <p:spPr>
          <a:xfrm>
            <a:off x="900001" y="406058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让学生举出几组两个数互为倒数的例子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并让其他学生根据倒数的意义来检验是否正确。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0" charset="-122"/>
              <a:cs typeface="楷体" panose="02010609060101010101" pitchFamily="10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8" name="yt_shape_10928"/>
          <p:cNvSpPr txBox="1"/>
          <p:nvPr/>
        </p:nvSpPr>
        <p:spPr>
          <a:xfrm>
            <a:off x="900001" y="1124744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48">
                <a:solidFill>
                  <a:srgbClr val="1EE3CF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任务驱动二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黑体" panose="02010609060101010101" pitchFamily="49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阅读教材例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题目中哪两个数互为倒数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黑体" panose="02010609060101010101" pitchFamily="49" charset="-122"/>
                <a:cs typeface="黑体" panose="02010609060101010101" pitchFamily="49" charset="-122"/>
              </a:rPr>
              <a:t>你是怎样找一个数的倒数的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927" name="yt_image_1092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311019"/>
            <a:ext cx="269557" cy="26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31" name="yt_shape_10931"/>
          <p:cNvSpPr txBox="1"/>
          <p:nvPr/>
        </p:nvSpPr>
        <p:spPr>
          <a:xfrm>
            <a:off x="900000" y="231615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800" b="0" i="0" u="none" spc="5299">
                <a:solidFill>
                  <a:srgbClr val="1EE3CF"/>
                </a:solidFill>
                <a:effectLst/>
                <a:latin typeface="NEU-BZ-S92" pitchFamily="31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让学生根据已学知识自主解决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交流得出找一个数的倒数的方法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10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求一个数的倒数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只要把分子、分母调换位置就可以了。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0" charset="-122"/>
              <a:cs typeface="楷体" panose="02010609060101010101" pitchFamily="10" charset="-122"/>
            </a:endParaRPr>
          </a:p>
        </p:txBody>
      </p:sp>
      <p:pic>
        <p:nvPicPr>
          <p:cNvPr id="10930" name="yt_image_1093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00000" y="2541481"/>
            <a:ext cx="698182" cy="19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934" name="yt_shape_10934"/>
              <p:cNvSpPr txBox="1"/>
              <p:nvPr/>
            </p:nvSpPr>
            <p:spPr>
              <a:xfrm>
                <a:off x="900000" y="3628307"/>
                <a:ext cx="3858172" cy="61760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板书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楷体" panose="02010609060101010101" pitchFamily="10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: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1400" b="0" i="0" u="none" spc="11998">
                    <a:solidFill>
                      <a:srgbClr val="1EE3CF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 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den>
                    </m:f>
                  </m:oMath>
                </a14:m>
                <a:endParaRPr lang="zh-CN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1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0934" name="yt_shape_109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3628307"/>
                <a:ext cx="3858172" cy="617605"/>
              </a:xfrm>
              <a:prstGeom prst="rect">
                <a:avLst/>
              </a:prstGeom>
              <a:blipFill rotWithShape="1">
                <a:blip r:embed="rId3"/>
                <a:stretch>
                  <a:fillRect l="-5" t="-89" r="-3470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933" name="yt_image_1093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642690" y="3628307"/>
            <a:ext cx="156781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938" name="yt_shape_10938"/>
              <p:cNvSpPr txBox="1"/>
              <p:nvPr/>
            </p:nvSpPr>
            <p:spPr>
              <a:xfrm>
                <a:off x="900000" y="4347351"/>
                <a:ext cx="3858172" cy="61106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　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6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6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1400" b="0" i="0" u="none" spc="11998">
                    <a:solidFill>
                      <a:srgbClr val="1EE3CF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 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6</m:t>
                        </m:r>
                      </m:den>
                    </m:f>
                  </m:oMath>
                </a14:m>
                <a:endParaRPr lang="zh-CN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1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0938" name="yt_shape_109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4347351"/>
                <a:ext cx="3858172" cy="611065"/>
              </a:xfrm>
              <a:prstGeom prst="rect">
                <a:avLst/>
              </a:prstGeom>
              <a:blipFill rotWithShape="1">
                <a:blip r:embed="rId5"/>
                <a:stretch>
                  <a:fillRect l="-5" t="-23" r="-3470" b="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937" name="yt_image_10937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642690" y="4347351"/>
            <a:ext cx="156781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942" name="yt_shape_10942"/>
              <p:cNvSpPr txBox="1"/>
              <p:nvPr/>
            </p:nvSpPr>
            <p:spPr>
              <a:xfrm>
                <a:off x="1137197" y="5157788"/>
                <a:ext cx="3719480" cy="60991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NEU-BZ-S92" pitchFamily="31"/>
                    <a:ea typeface="宋体" panose="02010600030101010101" pitchFamily="2" charset="-122"/>
                    <a:cs typeface="宋体" panose="02010600030101010101" pitchFamily="2" charset="-122"/>
                  </a:rPr>
                  <a:t>　　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7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</m:t>
                        </m:r>
                      </m:den>
                    </m:f>
                    <m:r>
                      <a:rPr lang="en-US" altLang="zh-CN" sz="2800" b="0" i="0" smtClean="0">
                        <a:solidFill>
                          <a:srgbClr val="010000"/>
                        </a:solidFill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                            </m:t>
                    </m:r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7</m:t>
                        </m:r>
                      </m:den>
                    </m:f>
                  </m:oMath>
                </a14:m>
                <a:endParaRPr lang="en-US" altLang="zh-CN" sz="1400" b="0" i="0" u="none" spc="11998">
                  <a:solidFill>
                    <a:srgbClr val="1EE3CF"/>
                  </a:solidFill>
                  <a:effectLst/>
                  <a:latin typeface="NEU-BZ-S92" pitchFamily="31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0942" name="yt_shape_109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197" y="5157788"/>
                <a:ext cx="3719480" cy="609911"/>
              </a:xfrm>
              <a:prstGeom prst="rect">
                <a:avLst/>
              </a:prstGeom>
              <a:blipFill rotWithShape="1">
                <a:blip r:embed="rId6"/>
                <a:stretch>
                  <a:fillRect l="-15" t="-52" r="5" b="1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941" name="yt_image_10941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642689" y="5272608"/>
            <a:ext cx="156781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945" name="yt_shape_10945"/>
              <p:cNvSpPr txBox="1"/>
              <p:nvPr/>
            </p:nvSpPr>
            <p:spPr>
              <a:xfrm>
                <a:off x="5303912" y="3530510"/>
                <a:ext cx="6327053" cy="84920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组织检验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楷体" panose="02010609060101010101" pitchFamily="10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6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6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7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>
                            <a:solidFill>
                              <a:srgbClr val="01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>
                            <a:solidFill>
                              <a:srgbClr val="01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7</m:t>
                        </m:r>
                      </m:den>
                    </m:f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宋体" panose="02010600030101010101" pitchFamily="2" charset="-122"/>
                    <a:cs typeface="宋体" panose="02010600030101010101" pitchFamily="2" charset="-122"/>
                  </a:rPr>
                  <a:t>1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12"/>
                    <a:ea typeface="楷体" panose="02010609060101010101" pitchFamily="10" charset="-122"/>
                    <a:cs typeface="楷体" panose="02010609060101010101" pitchFamily="10" charset="-122"/>
                  </a:rPr>
                  <a:t>。</a:t>
                </a:r>
                <a:endParaRPr lang="zh-CN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12"/>
                  <a:ea typeface="楷体" panose="02010609060101010101" pitchFamily="10" charset="-122"/>
                  <a:cs typeface="楷体" panose="02010609060101010101" pitchFamily="10" charset="-122"/>
                </a:endParaRPr>
              </a:p>
            </p:txBody>
          </p:sp>
        </mc:Choice>
        <mc:Fallback>
          <p:sp>
            <p:nvSpPr>
              <p:cNvPr id="10945" name="yt_shape_109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912" y="3530510"/>
                <a:ext cx="6327053" cy="849207"/>
              </a:xfrm>
              <a:prstGeom prst="rect">
                <a:avLst/>
              </a:prstGeom>
              <a:blipFill rotWithShape="1">
                <a:blip r:embed="rId7"/>
                <a:stretch>
                  <a:fillRect l="-6" t="-64" r="5" b="-81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47" name="yt_shape_10947"/>
          <p:cNvSpPr txBox="1"/>
          <p:nvPr/>
        </p:nvSpPr>
        <p:spPr>
          <a:xfrm>
            <a:off x="5293072" y="4509276"/>
            <a:ext cx="6283771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自然数可以看成分母是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的分数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也可以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0" charset="-122"/>
              <a:cs typeface="楷体" panose="02010609060101010101" pitchFamily="10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把分子、分母调换位置。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0" charset="-122"/>
              <a:cs typeface="楷体" panose="02010609060101010101" pitchFamily="10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8" name="yt_shape_10948"/>
          <p:cNvSpPr txBox="1"/>
          <p:nvPr/>
        </p:nvSpPr>
        <p:spPr>
          <a:xfrm>
            <a:off x="900000" y="1260000"/>
            <a:ext cx="619400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提问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10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的倒数是多少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有没有倒数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949" name="yt_shape_10949"/>
          <p:cNvSpPr txBox="1"/>
          <p:nvPr/>
        </p:nvSpPr>
        <p:spPr>
          <a:xfrm>
            <a:off x="900001" y="187530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根据倒数的意义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因为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所以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的倒数是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。因为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与任何数相乘都是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所以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没有倒数。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0" charset="-122"/>
              <a:cs typeface="楷体" panose="02010609060101010101" pitchFamily="10" charset="-122"/>
            </a:endParaRPr>
          </a:p>
        </p:txBody>
      </p:sp>
      <p:sp>
        <p:nvSpPr>
          <p:cNvPr id="10950" name="yt_shape_10950"/>
          <p:cNvSpPr txBox="1"/>
          <p:nvPr/>
        </p:nvSpPr>
        <p:spPr>
          <a:xfrm>
            <a:off x="900000" y="313693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总结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10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求一个数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10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除外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10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的倒数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2"/>
                <a:ea typeface="楷体" panose="02010609060101010101" pitchFamily="10" charset="-122"/>
                <a:cs typeface="楷体" panose="02010609060101010101" pitchFamily="10" charset="-122"/>
              </a:rPr>
              <a:t>只要把这个数的分子、分母调换位置就可以了。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2"/>
              <a:ea typeface="楷体" panose="02010609060101010101" pitchFamily="10" charset="-122"/>
              <a:cs typeface="楷体" panose="02010609060101010101" pitchFamily="10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TABLE_BEAUTIFY" val="smartTable{2b2602ec-7ce8-46fc-b60a-c5bddd50607a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WVlMjY5OGI4YjYwMGVjZjBhODNjYmJmN2NhNDJkYT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2369</Words>
  <Application>WPS 演示</Application>
  <PresentationFormat>自定义</PresentationFormat>
  <Paragraphs>178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Times New Roman</vt:lpstr>
      <vt:lpstr>NEU-BZ-S92</vt:lpstr>
      <vt:lpstr>RomanS</vt:lpstr>
      <vt:lpstr>Cambria Math</vt:lpstr>
      <vt:lpstr>Cambria Math</vt:lpstr>
      <vt:lpstr>楷体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2023-02-16T19:36:00Z</cp:lastPrinted>
  <dcterms:created xsi:type="dcterms:W3CDTF">2023-02-16T19:36:00Z</dcterms:created>
  <dcterms:modified xsi:type="dcterms:W3CDTF">2023-10-29T08:06:11Z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DACB0DEF20B84AF8B5D2B107661EB897_12</vt:lpwstr>
  </property>
  <property fmtid="{D5CDD505-2E9C-101B-9397-08002B2CF9AE}" pid="3" name="KSOProductBuildVer">
    <vt:lpwstr>2052-12.1.0.15712</vt:lpwstr>
  </property>
</Properties>
</file>