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tiff" ContentType="image/tif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62" r:id="rId7"/>
    <p:sldId id="274" r:id="rId8"/>
    <p:sldId id="263" r:id="rId9"/>
    <p:sldId id="264" r:id="rId10"/>
    <p:sldId id="265" r:id="rId11"/>
    <p:sldId id="266" r:id="rId12"/>
    <p:sldId id="267" r:id="rId13"/>
    <p:sldId id="268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69" r:id="rId22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36" userDrawn="1">
          <p15:clr>
            <a:srgbClr val="A4A3A4"/>
          </p15:clr>
        </p15:guide>
        <p15:guide id="2" pos="5443" userDrawn="1">
          <p15:clr>
            <a:srgbClr val="A4A3A4"/>
          </p15:clr>
        </p15:guide>
        <p15:guide id="3" pos="25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6387" autoAdjust="0"/>
  </p:normalViewPr>
  <p:slideViewPr>
    <p:cSldViewPr snapToGrid="0" showGuides="1">
      <p:cViewPr>
        <p:scale>
          <a:sx n="140" d="100"/>
          <a:sy n="140" d="100"/>
        </p:scale>
        <p:origin x="-888" y="-330"/>
      </p:cViewPr>
      <p:guideLst>
        <p:guide orient="horz" pos="1736"/>
        <p:guide pos="5443"/>
        <p:guide pos="25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993" y="3813888"/>
            <a:ext cx="8229815" cy="857250"/>
          </a:xfrm>
        </p:spPr>
        <p:txBody>
          <a:bodyPr>
            <a:normAutofit/>
          </a:bodyPr>
          <a:lstStyle>
            <a:lvl1pPr>
              <a:defRPr sz="2100">
                <a:solidFill>
                  <a:srgbClr val="FF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088" y="786242"/>
            <a:ext cx="8504195" cy="521681"/>
          </a:xfrm>
        </p:spPr>
        <p:txBody>
          <a:bodyPr wrap="square">
            <a:spAutoFit/>
          </a:bodyPr>
          <a:lstStyle>
            <a:lvl1pPr marL="0" indent="606425" algn="just" hangingPunct="0">
              <a:lnSpc>
                <a:spcPct val="140000"/>
              </a:lnSpc>
              <a:spcBef>
                <a:spcPct val="0"/>
              </a:spcBef>
              <a:buFontTx/>
              <a:buNone/>
              <a:tabLst>
                <a:tab pos="1435100" algn="l"/>
                <a:tab pos="5645150" algn="l"/>
                <a:tab pos="9862820" algn="l"/>
              </a:tabLst>
              <a:defRPr sz="2100" b="1"/>
            </a:lvl1pPr>
            <a:lvl2pPr marL="342900" indent="0">
              <a:buFontTx/>
              <a:buNone/>
              <a:defRPr sz="2100" b="1"/>
            </a:lvl2pPr>
            <a:lvl3pPr marL="685800" indent="0">
              <a:buFontTx/>
              <a:buNone/>
              <a:defRPr sz="2100" b="1"/>
            </a:lvl3pPr>
            <a:lvl4pPr marL="1028700" indent="0">
              <a:buFontTx/>
              <a:buNone/>
              <a:defRPr sz="2100" b="1"/>
            </a:lvl4pPr>
            <a:lvl5pPr marL="1371600" indent="0">
              <a:buFontTx/>
              <a:buNone/>
              <a:defRPr sz="21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8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7.tif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Relationship Id="rId3" Type="http://schemas.openxmlformats.org/officeDocument/2006/relationships/oleObject" Target="../embeddings/Document2.doc"/><Relationship Id="rId2" Type="http://schemas.openxmlformats.org/officeDocument/2006/relationships/image" Target="../media/image10.tiff"/><Relationship Id="rId1" Type="http://schemas.openxmlformats.org/officeDocument/2006/relationships/image" Target="../media/image9.tif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6.emf"/><Relationship Id="rId5" Type="http://schemas.openxmlformats.org/officeDocument/2006/relationships/oleObject" Target="../embeddings/Document4.doc"/><Relationship Id="rId4" Type="http://schemas.openxmlformats.org/officeDocument/2006/relationships/image" Target="../media/image15.tiff"/><Relationship Id="rId3" Type="http://schemas.openxmlformats.org/officeDocument/2006/relationships/image" Target="../media/image14.emf"/><Relationship Id="rId2" Type="http://schemas.openxmlformats.org/officeDocument/2006/relationships/oleObject" Target="../embeddings/Document3.doc"/><Relationship Id="rId1" Type="http://schemas.openxmlformats.org/officeDocument/2006/relationships/image" Target="../media/image13.tiff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9.emf"/><Relationship Id="rId3" Type="http://schemas.openxmlformats.org/officeDocument/2006/relationships/oleObject" Target="../embeddings/Document5.doc"/><Relationship Id="rId2" Type="http://schemas.openxmlformats.org/officeDocument/2006/relationships/image" Target="../media/image18.tiff"/><Relationship Id="rId1" Type="http://schemas.openxmlformats.org/officeDocument/2006/relationships/image" Target="../media/image17.tiff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2.emf"/><Relationship Id="rId4" Type="http://schemas.openxmlformats.org/officeDocument/2006/relationships/oleObject" Target="../embeddings/Document7.doc"/><Relationship Id="rId3" Type="http://schemas.openxmlformats.org/officeDocument/2006/relationships/image" Target="../media/image21.emf"/><Relationship Id="rId2" Type="http://schemas.openxmlformats.org/officeDocument/2006/relationships/oleObject" Target="../embeddings/Document6.doc"/><Relationship Id="rId1" Type="http://schemas.openxmlformats.org/officeDocument/2006/relationships/image" Target="../media/image20.tiff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5.emf"/><Relationship Id="rId3" Type="http://schemas.openxmlformats.org/officeDocument/2006/relationships/oleObject" Target="../embeddings/Document8.doc"/><Relationship Id="rId2" Type="http://schemas.openxmlformats.org/officeDocument/2006/relationships/image" Target="../media/image24.tiff"/><Relationship Id="rId1" Type="http://schemas.openxmlformats.org/officeDocument/2006/relationships/image" Target="../media/image23.tiff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8.emf"/><Relationship Id="rId4" Type="http://schemas.openxmlformats.org/officeDocument/2006/relationships/oleObject" Target="../embeddings/Document10.doc"/><Relationship Id="rId3" Type="http://schemas.openxmlformats.org/officeDocument/2006/relationships/image" Target="../media/image27.emf"/><Relationship Id="rId2" Type="http://schemas.openxmlformats.org/officeDocument/2006/relationships/oleObject" Target="../embeddings/Document9.doc"/><Relationship Id="rId1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485900"/>
            <a:ext cx="91440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分数混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合运</a:t>
            </a:r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算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4"/>
          <p:cNvGrpSpPr/>
          <p:nvPr/>
        </p:nvGrpSpPr>
        <p:grpSpPr>
          <a:xfrm>
            <a:off x="1457485" y="2586676"/>
            <a:ext cx="2210633" cy="526401"/>
            <a:chOff x="2330280" y="4116442"/>
            <a:chExt cx="2132021" cy="526401"/>
          </a:xfrm>
        </p:grpSpPr>
        <p:sp>
          <p:nvSpPr>
            <p:cNvPr id="9" name="Line 21"/>
            <p:cNvSpPr>
              <a:spLocks noChangeShapeType="1"/>
            </p:cNvSpPr>
            <p:nvPr/>
          </p:nvSpPr>
          <p:spPr bwMode="auto">
            <a:xfrm flipH="1" flipV="1">
              <a:off x="2330280" y="4116442"/>
              <a:ext cx="1108126" cy="516426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  <p:sp>
          <p:nvSpPr>
            <p:cNvPr id="10" name="Line 22"/>
            <p:cNvSpPr>
              <a:spLocks noChangeShapeType="1"/>
            </p:cNvSpPr>
            <p:nvPr/>
          </p:nvSpPr>
          <p:spPr bwMode="auto">
            <a:xfrm flipV="1">
              <a:off x="3429884" y="4206356"/>
              <a:ext cx="1032417" cy="436487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</p:grpSp>
      <p:grpSp>
        <p:nvGrpSpPr>
          <p:cNvPr id="11" name="组合 4"/>
          <p:cNvGrpSpPr/>
          <p:nvPr/>
        </p:nvGrpSpPr>
        <p:grpSpPr>
          <a:xfrm>
            <a:off x="2555500" y="3494527"/>
            <a:ext cx="1866454" cy="518885"/>
            <a:chOff x="2209021" y="4123959"/>
            <a:chExt cx="1800082" cy="518885"/>
          </a:xfrm>
        </p:grpSpPr>
        <p:sp>
          <p:nvSpPr>
            <p:cNvPr id="12" name="Line 21"/>
            <p:cNvSpPr>
              <a:spLocks noChangeShapeType="1"/>
            </p:cNvSpPr>
            <p:nvPr/>
          </p:nvSpPr>
          <p:spPr bwMode="auto">
            <a:xfrm flipH="1" flipV="1">
              <a:off x="2209021" y="4136220"/>
              <a:ext cx="1232855" cy="498050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 flipV="1">
              <a:off x="3429884" y="4123959"/>
              <a:ext cx="579219" cy="518885"/>
            </a:xfrm>
            <a:prstGeom prst="line">
              <a:avLst/>
            </a:prstGeom>
            <a:noFill/>
            <a:ln w="19050">
              <a:solidFill>
                <a:srgbClr val="FBB48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/>
            </a:p>
          </p:txBody>
        </p: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09833" y="1119631"/>
            <a:ext cx="8124331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老爷爷每天慢跑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圈，现在已经跑了半圈，大约用了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分钟。照这个速度，老爷爷每天慢跑要用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多长时间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686125" y="3991776"/>
            <a:ext cx="2296276" cy="406806"/>
            <a:chOff x="2889269" y="2219714"/>
            <a:chExt cx="1273951" cy="406806"/>
          </a:xfrm>
        </p:grpSpPr>
        <p:sp>
          <p:nvSpPr>
            <p:cNvPr id="16" name="矩形: 圆角 45"/>
            <p:cNvSpPr/>
            <p:nvPr/>
          </p:nvSpPr>
          <p:spPr>
            <a:xfrm>
              <a:off x="2927981" y="2233550"/>
              <a:ext cx="1183950" cy="392970"/>
            </a:xfrm>
            <a:prstGeom prst="roundRect">
              <a:avLst/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889269" y="2219714"/>
              <a:ext cx="12739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每天慢跑用的时间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9627" y="2048617"/>
            <a:ext cx="3737565" cy="707886"/>
            <a:chOff x="2737372" y="2101594"/>
            <a:chExt cx="3604653" cy="707886"/>
          </a:xfrm>
        </p:grpSpPr>
        <p:grpSp>
          <p:nvGrpSpPr>
            <p:cNvPr id="19" name="组合 18"/>
            <p:cNvGrpSpPr/>
            <p:nvPr/>
          </p:nvGrpSpPr>
          <p:grpSpPr>
            <a:xfrm>
              <a:off x="2737372" y="2243018"/>
              <a:ext cx="1595309" cy="406806"/>
              <a:chOff x="2737372" y="2219714"/>
              <a:chExt cx="1595309" cy="406806"/>
            </a:xfrm>
          </p:grpSpPr>
          <p:sp>
            <p:nvSpPr>
              <p:cNvPr id="28" name="矩形: 圆角 27"/>
              <p:cNvSpPr/>
              <p:nvPr/>
            </p:nvSpPr>
            <p:spPr>
              <a:xfrm>
                <a:off x="2799394" y="2233550"/>
                <a:ext cx="1405894" cy="392970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737372" y="2219714"/>
                <a:ext cx="159530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时间</a:t>
                </a: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+mj-ea"/>
                  </a:rPr>
                  <a:t>(</a:t>
                </a: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分钟</a:t>
                </a: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+mj-ea"/>
                  </a:rPr>
                  <a:t>)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4927128" y="2101594"/>
              <a:ext cx="1414897" cy="707886"/>
              <a:chOff x="4996154" y="2078290"/>
              <a:chExt cx="1414897" cy="707886"/>
            </a:xfrm>
          </p:grpSpPr>
          <p:sp>
            <p:nvSpPr>
              <p:cNvPr id="22" name="矩形: 圆角 35"/>
              <p:cNvSpPr/>
              <p:nvPr/>
            </p:nvSpPr>
            <p:spPr>
              <a:xfrm>
                <a:off x="5020111" y="2174740"/>
                <a:ext cx="1301860" cy="543826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4996154" y="2078290"/>
                <a:ext cx="1414897" cy="707886"/>
                <a:chOff x="4996154" y="2078290"/>
                <a:chExt cx="1414897" cy="707886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5657813" y="2078290"/>
                  <a:ext cx="312907" cy="707886"/>
                  <a:chOff x="1763000" y="2275115"/>
                  <a:chExt cx="312907" cy="707886"/>
                </a:xfrm>
              </p:grpSpPr>
              <p:sp>
                <p:nvSpPr>
                  <p:cNvPr id="26" name="矩形 25"/>
                  <p:cNvSpPr/>
                  <p:nvPr/>
                </p:nvSpPr>
                <p:spPr>
                  <a:xfrm>
                    <a:off x="1763000" y="2275115"/>
                    <a:ext cx="312907" cy="70788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solidFill>
                          <a:schemeClr val="bg2">
                            <a:lumMod val="10000"/>
                          </a:schemeClr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</a:t>
                    </a:r>
                    <a:endPara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ctr" defTabSz="914400"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r>
                      <a:rPr lang="en-US" altLang="zh-CN" sz="2000">
                        <a:solidFill>
                          <a:schemeClr val="bg2">
                            <a:lumMod val="10000"/>
                          </a:schemeClr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2</a:t>
                    </a:r>
                    <a:endParaRPr lang="zh-CN" altLang="en-US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807656" y="2638715"/>
                    <a:ext cx="216000" cy="0"/>
                  </a:xfrm>
                  <a:prstGeom prst="line">
                    <a:avLst/>
                  </a:prstGeom>
                  <a:noFill/>
                  <a:ln w="15240">
                    <a:solidFill>
                      <a:srgbClr val="00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2000" b="0" i="0" u="none" strike="noStrike" kern="0" cap="none" spc="0" normalizeH="0" baseline="0" noProof="0">
                      <a:ln>
                        <a:noFill/>
                      </a:ln>
                      <a:solidFill>
                        <a:schemeClr val="bg2">
                          <a:lumMod val="10000"/>
                        </a:schemeClr>
                      </a:solidFill>
                      <a:effectLst/>
                      <a:uLnTx/>
                      <a:uFillTx/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</p:grpSp>
            <p:sp>
              <p:nvSpPr>
                <p:cNvPr id="25" name="矩形 24"/>
                <p:cNvSpPr/>
                <p:nvPr/>
              </p:nvSpPr>
              <p:spPr>
                <a:xfrm>
                  <a:off x="4996154" y="2241547"/>
                  <a:ext cx="1414897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圈数</a:t>
                  </a: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+mj-ea"/>
                    </a:rPr>
                    <a:t>(  </a:t>
                  </a:r>
                  <a:r>
                    <a:rPr lang="zh-CN" altLang="en-US" sz="2000" smtClean="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圈</a:t>
                  </a: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+mj-ea"/>
                    </a:rPr>
                    <a:t>)</a:t>
                  </a:r>
                  <a:endPara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+mj-ea"/>
                  </a:endParaRPr>
                </a:p>
              </p:txBody>
            </p:sp>
          </p:grpSp>
        </p:grp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4345127" y="2270321"/>
              <a:ext cx="44114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82710" y="3090909"/>
            <a:ext cx="3255969" cy="421228"/>
            <a:chOff x="3585706" y="3143886"/>
            <a:chExt cx="3126800" cy="421228"/>
          </a:xfrm>
        </p:grpSpPr>
        <p:grpSp>
          <p:nvGrpSpPr>
            <p:cNvPr id="31" name="组合 30"/>
            <p:cNvGrpSpPr/>
            <p:nvPr/>
          </p:nvGrpSpPr>
          <p:grpSpPr>
            <a:xfrm>
              <a:off x="3585706" y="3143886"/>
              <a:ext cx="1951143" cy="406806"/>
              <a:chOff x="2718554" y="2219714"/>
              <a:chExt cx="1556930" cy="406806"/>
            </a:xfrm>
          </p:grpSpPr>
          <p:sp>
            <p:nvSpPr>
              <p:cNvPr id="36" name="矩形: 圆角 39"/>
              <p:cNvSpPr/>
              <p:nvPr/>
            </p:nvSpPr>
            <p:spPr>
              <a:xfrm>
                <a:off x="2775732" y="2233550"/>
                <a:ext cx="1429557" cy="392970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718554" y="2219714"/>
                <a:ext cx="155693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跑一圈用的时间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6049902" y="3151962"/>
              <a:ext cx="662604" cy="400110"/>
              <a:chOff x="2799394" y="2231103"/>
              <a:chExt cx="1491884" cy="400110"/>
            </a:xfrm>
          </p:grpSpPr>
          <p:sp>
            <p:nvSpPr>
              <p:cNvPr id="34" name="矩形: 圆角 42"/>
              <p:cNvSpPr/>
              <p:nvPr/>
            </p:nvSpPr>
            <p:spPr>
              <a:xfrm>
                <a:off x="2799394" y="2233550"/>
                <a:ext cx="1405894" cy="392970"/>
              </a:xfrm>
              <a:prstGeom prst="roundRect">
                <a:avLst/>
              </a:prstGeom>
              <a:solidFill>
                <a:srgbClr val="FCF3B2"/>
              </a:solidFill>
              <a:ln>
                <a:solidFill>
                  <a:srgbClr val="FBB48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843452" y="2231103"/>
                <a:ext cx="144782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r>
                  <a: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圈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endParaRPr>
              </a:p>
            </p:txBody>
          </p:sp>
        </p:grpSp>
        <p:sp>
          <p:nvSpPr>
            <p:cNvPr id="33" name="Text Box 15"/>
            <p:cNvSpPr txBox="1">
              <a:spLocks noChangeArrowheads="1"/>
            </p:cNvSpPr>
            <p:nvPr/>
          </p:nvSpPr>
          <p:spPr bwMode="auto">
            <a:xfrm>
              <a:off x="5532078" y="3165004"/>
              <a:ext cx="44114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404544" y="1709094"/>
            <a:ext cx="1326004" cy="707886"/>
            <a:chOff x="3372287" y="2101280"/>
            <a:chExt cx="1326004" cy="707886"/>
          </a:xfrm>
        </p:grpSpPr>
        <p:sp>
          <p:nvSpPr>
            <p:cNvPr id="40" name="矩形 39"/>
            <p:cNvSpPr/>
            <p:nvPr/>
          </p:nvSpPr>
          <p:spPr>
            <a:xfrm>
              <a:off x="3372287" y="2247781"/>
              <a:ext cx="13260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9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9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818247" y="2101280"/>
              <a:ext cx="312907" cy="707886"/>
              <a:chOff x="-7540" y="2274801"/>
              <a:chExt cx="312907" cy="707886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-7540" y="227480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3" name="Line 23"/>
              <p:cNvSpPr>
                <a:spLocks noChangeShapeType="1"/>
              </p:cNvSpPr>
              <p:nvPr/>
            </p:nvSpPr>
            <p:spPr bwMode="auto">
              <a:xfrm>
                <a:off x="37117" y="2638268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5158229" y="2379539"/>
            <a:ext cx="1653017" cy="707886"/>
            <a:chOff x="3372287" y="2098899"/>
            <a:chExt cx="1653017" cy="707886"/>
          </a:xfrm>
        </p:grpSpPr>
        <p:sp>
          <p:nvSpPr>
            <p:cNvPr id="45" name="矩形 44"/>
            <p:cNvSpPr/>
            <p:nvPr/>
          </p:nvSpPr>
          <p:spPr>
            <a:xfrm>
              <a:off x="3372287" y="2247781"/>
              <a:ext cx="165301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9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102200" y="2098899"/>
              <a:ext cx="312907" cy="707886"/>
              <a:chOff x="276413" y="2272420"/>
              <a:chExt cx="312907" cy="707886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276413" y="2272420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8" name="Line 23"/>
              <p:cNvSpPr>
                <a:spLocks noChangeShapeType="1"/>
              </p:cNvSpPr>
              <p:nvPr/>
            </p:nvSpPr>
            <p:spPr bwMode="auto">
              <a:xfrm>
                <a:off x="321064" y="2638268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5158229" y="3072688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×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158229" y="354188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1" name="TextBox 54"/>
          <p:cNvSpPr txBox="1"/>
          <p:nvPr/>
        </p:nvSpPr>
        <p:spPr>
          <a:xfrm>
            <a:off x="5173992" y="4040827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：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老爷爷每天慢跑要用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分钟。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31739" y="483986"/>
            <a:ext cx="1479118" cy="459360"/>
            <a:chOff x="540152" y="1259822"/>
            <a:chExt cx="1479118" cy="459360"/>
          </a:xfrm>
        </p:grpSpPr>
        <p:grpSp>
          <p:nvGrpSpPr>
            <p:cNvPr id="53" name="组合 52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55" name="圆角矩形 54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拓展提高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3707206" y="216148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Rectangle 86"/>
          <p:cNvSpPr>
            <a:spLocks noChangeArrowheads="1"/>
          </p:cNvSpPr>
          <p:nvPr/>
        </p:nvSpPr>
        <p:spPr bwMode="auto">
          <a:xfrm>
            <a:off x="3348103" y="3206212"/>
            <a:ext cx="3005952" cy="40011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她们已经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装完了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多少袋？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 Box 104"/>
          <p:cNvSpPr txBox="1">
            <a:spLocks noChangeArrowheads="1"/>
          </p:cNvSpPr>
          <p:nvPr/>
        </p:nvSpPr>
        <p:spPr bwMode="auto">
          <a:xfrm>
            <a:off x="4919453" y="3838020"/>
            <a:ext cx="1944291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kumimoji="1"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720</a:t>
            </a:r>
            <a:r>
              <a:rPr kumimoji="1"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kumimoji="1"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袋</a:t>
            </a:r>
            <a:r>
              <a:rPr kumimoji="1"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kumimoji="1"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kumimoji="1"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Rectangle 105"/>
          <p:cNvSpPr>
            <a:spLocks noChangeArrowheads="1"/>
          </p:cNvSpPr>
          <p:nvPr/>
        </p:nvSpPr>
        <p:spPr bwMode="auto">
          <a:xfrm>
            <a:off x="4909137" y="4370003"/>
            <a:ext cx="3390672" cy="40011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：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她们已经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装完了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720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袋。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Picture 90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1561147" y="656244"/>
            <a:ext cx="6348942" cy="251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组合 15"/>
          <p:cNvGrpSpPr/>
          <p:nvPr/>
        </p:nvGrpSpPr>
        <p:grpSpPr>
          <a:xfrm>
            <a:off x="331739" y="483986"/>
            <a:ext cx="1479118" cy="459360"/>
            <a:chOff x="540152" y="1259822"/>
            <a:chExt cx="1479118" cy="459360"/>
          </a:xfrm>
        </p:grpSpPr>
        <p:grpSp>
          <p:nvGrpSpPr>
            <p:cNvPr id="17" name="组合 16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19" name="圆角矩形 18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拓展提高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3" name="圆角矩形标注 22"/>
          <p:cNvSpPr/>
          <p:nvPr/>
        </p:nvSpPr>
        <p:spPr>
          <a:xfrm>
            <a:off x="1355415" y="2206899"/>
            <a:ext cx="2451753" cy="992026"/>
          </a:xfrm>
          <a:prstGeom prst="wedgeRoundRectCallout">
            <a:avLst>
              <a:gd name="adj1" fmla="val 21167"/>
              <a:gd name="adj2" fmla="val -106727"/>
              <a:gd name="adj3" fmla="val 16667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363036" y="2162732"/>
            <a:ext cx="2621230" cy="1081593"/>
            <a:chOff x="1317679" y="2257073"/>
            <a:chExt cx="2621230" cy="1081593"/>
          </a:xfrm>
        </p:grpSpPr>
        <p:sp>
          <p:nvSpPr>
            <p:cNvPr id="22" name="Rectangle 86"/>
            <p:cNvSpPr>
              <a:spLocks noChangeArrowheads="1"/>
            </p:cNvSpPr>
            <p:nvPr/>
          </p:nvSpPr>
          <p:spPr bwMode="auto">
            <a:xfrm>
              <a:off x="1317679" y="2257073"/>
              <a:ext cx="2621230" cy="1015663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一共有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240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kg</a:t>
              </a: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水果糖，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每袋装 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kg</a:t>
              </a: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131490" y="2630780"/>
              <a:ext cx="312907" cy="707886"/>
              <a:chOff x="325272" y="1593354"/>
              <a:chExt cx="312907" cy="70788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25272" y="1593354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369929" y="1963171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327755" y="1406289"/>
            <a:ext cx="2492990" cy="707886"/>
            <a:chOff x="1296536" y="2316925"/>
            <a:chExt cx="2492990" cy="707886"/>
          </a:xfrm>
        </p:grpSpPr>
        <p:sp>
          <p:nvSpPr>
            <p:cNvPr id="29" name="Rectangle 86"/>
            <p:cNvSpPr>
              <a:spLocks noChangeArrowheads="1"/>
            </p:cNvSpPr>
            <p:nvPr/>
          </p:nvSpPr>
          <p:spPr bwMode="auto">
            <a:xfrm>
              <a:off x="1296536" y="2407675"/>
              <a:ext cx="2492990" cy="553998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才装完了总量的  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141882" y="2316925"/>
              <a:ext cx="312907" cy="707886"/>
              <a:chOff x="1335664" y="1279499"/>
              <a:chExt cx="312907" cy="70788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1335664" y="1279499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Line 23"/>
              <p:cNvSpPr>
                <a:spLocks noChangeShapeType="1"/>
              </p:cNvSpPr>
              <p:nvPr/>
            </p:nvSpPr>
            <p:spPr bwMode="auto">
              <a:xfrm>
                <a:off x="1380321" y="1658206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470466" y="3684132"/>
            <a:ext cx="1557545" cy="707886"/>
            <a:chOff x="3041841" y="3693657"/>
            <a:chExt cx="1557545" cy="707886"/>
          </a:xfrm>
        </p:grpSpPr>
        <p:sp>
          <p:nvSpPr>
            <p:cNvPr id="3" name="Text Box 95"/>
            <p:cNvSpPr txBox="1">
              <a:spLocks noChangeArrowheads="1"/>
            </p:cNvSpPr>
            <p:nvPr/>
          </p:nvSpPr>
          <p:spPr bwMode="auto">
            <a:xfrm>
              <a:off x="3041841" y="3847545"/>
              <a:ext cx="1241822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kumimoji="1"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240</a:t>
              </a:r>
              <a:r>
                <a:rPr kumimoji="1"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endParaRPr kumimoji="1"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4" name="Rectangle 109"/>
            <p:cNvSpPr>
              <a:spLocks noChangeArrowheads="1"/>
            </p:cNvSpPr>
            <p:nvPr/>
          </p:nvSpPr>
          <p:spPr bwMode="auto">
            <a:xfrm>
              <a:off x="3952590" y="3851553"/>
              <a:ext cx="441146" cy="400110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kumimoji="1"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752930" y="3693657"/>
              <a:ext cx="312907" cy="707886"/>
              <a:chOff x="3927393" y="4247655"/>
              <a:chExt cx="312907" cy="707886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3927393" y="4247655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Line 23"/>
              <p:cNvSpPr>
                <a:spLocks noChangeShapeType="1"/>
              </p:cNvSpPr>
              <p:nvPr/>
            </p:nvSpPr>
            <p:spPr bwMode="auto">
              <a:xfrm>
                <a:off x="3972050" y="4617472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4286479" y="3693657"/>
              <a:ext cx="312907" cy="707886"/>
              <a:chOff x="3927393" y="4247655"/>
              <a:chExt cx="312907" cy="707886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3927393" y="4247655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Line 23"/>
              <p:cNvSpPr>
                <a:spLocks noChangeShapeType="1"/>
              </p:cNvSpPr>
              <p:nvPr/>
            </p:nvSpPr>
            <p:spPr bwMode="auto">
              <a:xfrm>
                <a:off x="3972050" y="4617472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7810" y="478790"/>
            <a:ext cx="1479118" cy="459360"/>
            <a:chOff x="540152" y="1259822"/>
            <a:chExt cx="1479118" cy="459360"/>
          </a:xfrm>
        </p:grpSpPr>
        <p:grpSp>
          <p:nvGrpSpPr>
            <p:cNvPr id="23" name="组合 22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25" name="圆角矩形 24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F5353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课堂总结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0" y="3529965"/>
            <a:ext cx="9151620" cy="162877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070705" y="1530283"/>
            <a:ext cx="7892224" cy="2515620"/>
            <a:chOff x="1070705" y="1530283"/>
            <a:chExt cx="7892224" cy="251562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70705" y="1530283"/>
              <a:ext cx="7002589" cy="1875664"/>
            </a:xfrm>
            <a:prstGeom prst="rect">
              <a:avLst/>
            </a:prstGeom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1695094" y="2119216"/>
              <a:ext cx="6285109" cy="563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/>
              <a:r>
                <a:rPr lang="zh-CN" altLang="en-US" sz="28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通过这节课的学习，你有什么收获？</a:t>
              </a:r>
              <a:endParaRPr lang="zh-CN" altLang="en-US" sz="2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183659" y="2266633"/>
              <a:ext cx="1779270" cy="177927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27751" y="1113588"/>
            <a:ext cx="8502866" cy="144716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将下面条件与对应式子连接起来。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果园有梨树</a:t>
            </a:r>
            <a:r>
              <a:rPr lang="en-US" altLang="zh-CN" kern="100">
                <a:cs typeface="Courier New" panose="02070309020205020404"/>
              </a:rPr>
              <a:t>210</a:t>
            </a:r>
            <a:r>
              <a:rPr lang="zh-CN" altLang="zh-CN" kern="100">
                <a:cs typeface="Times New Roman" panose="02020603050405020304"/>
              </a:rPr>
              <a:t>棵，</a:t>
            </a:r>
            <a:r>
              <a:rPr lang="en-US" altLang="zh-CN" kern="100">
                <a:cs typeface="Courier New" panose="02070309020205020404"/>
              </a:rPr>
              <a:t>____________</a:t>
            </a:r>
            <a:r>
              <a:rPr lang="zh-CN" altLang="zh-CN" kern="100">
                <a:cs typeface="Times New Roman" panose="02020603050405020304"/>
              </a:rPr>
              <a:t>，桃树有多少棵？设桃树有</a:t>
            </a:r>
            <a:r>
              <a:rPr lang="en-US" altLang="zh-CN" i="1" kern="100">
                <a:cs typeface="Courier New" panose="02070309020205020404"/>
              </a:rPr>
              <a:t>x</a:t>
            </a:r>
            <a:r>
              <a:rPr lang="zh-CN" altLang="zh-CN" kern="100">
                <a:cs typeface="Times New Roman" panose="02020603050405020304"/>
              </a:rPr>
              <a:t>棵</a:t>
            </a:r>
            <a:r>
              <a:rPr lang="zh-CN" altLang="zh-CN" kern="100" smtClean="0">
                <a:cs typeface="Times New Roman" panose="02020603050405020304"/>
              </a:rPr>
              <a:t>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</p:txBody>
      </p:sp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167594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391239" y="2014221"/>
          <a:ext cx="8361760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2" imgW="11130915" imgH="3690620" progId="Word.Document.8">
                  <p:embed/>
                </p:oleObj>
              </mc:Choice>
              <mc:Fallback>
                <p:oleObj name="文档" r:id="rId2" imgW="11130915" imgH="369062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2014221"/>
                        <a:ext cx="8361760" cy="2771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接连接符 4"/>
          <p:cNvCxnSpPr/>
          <p:nvPr/>
        </p:nvCxnSpPr>
        <p:spPr>
          <a:xfrm>
            <a:off x="2681909" y="2301720"/>
            <a:ext cx="1890210" cy="75608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81909" y="3003798"/>
            <a:ext cx="1890210" cy="75608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681909" y="3759882"/>
            <a:ext cx="1944216" cy="64807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681909" y="2409732"/>
            <a:ext cx="1890210" cy="199822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882182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看图列方程解答。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8795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2049" name="Picture 1" descr="G:\小样\彩虹作业帮·人6数（上）教用-增强版\QW39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11879" y="1429885"/>
            <a:ext cx="3743325" cy="173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3429930"/>
          <a:ext cx="836176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3" imgW="11130915" imgH="1014730" progId="Word.Document.8">
                  <p:embed/>
                </p:oleObj>
              </mc:Choice>
              <mc:Fallback>
                <p:oleObj name="文档" r:id="rId3" imgW="11130915" imgH="101473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3429930"/>
                        <a:ext cx="836176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1493500" y="12026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056376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951570"/>
          <a:ext cx="8361760" cy="76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文档" r:id="rId2" imgW="11130915" imgH="1013460" progId="Word.Document.8">
                  <p:embed/>
                </p:oleObj>
              </mc:Choice>
              <mc:Fallback>
                <p:oleObj name="文档" r:id="rId2" imgW="11130915" imgH="101346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951570"/>
                        <a:ext cx="8361760" cy="76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4097" name="Picture 1" descr="G:\小样\彩虹作业帮·人6数（上）教用-增强版\TQ12.TIF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570341" y="1653648"/>
            <a:ext cx="928688" cy="180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1815666"/>
          <a:ext cx="8361760" cy="124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文档" r:id="rId5" imgW="11130915" imgH="1659255" progId="Word.Document.8">
                  <p:embed/>
                </p:oleObj>
              </mc:Choice>
              <mc:Fallback>
                <p:oleObj name="文档" r:id="rId5" imgW="11130915" imgH="165925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1239" y="1815666"/>
                        <a:ext cx="8361760" cy="124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948259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这段公路长多少米？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5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951570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221073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5121" name="Picture 1" descr="G:\小样\彩虹作业帮·人6数（上）教用-增强版\TC20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42149" y="799802"/>
            <a:ext cx="3943350" cy="263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1653648"/>
          <a:ext cx="8361760" cy="124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文档" r:id="rId3" imgW="11130915" imgH="1659255" progId="Word.Document.8">
                  <p:embed/>
                </p:oleObj>
              </mc:Choice>
              <mc:Fallback>
                <p:oleObj name="文档" r:id="rId3" imgW="11130915" imgH="165925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1653648"/>
                        <a:ext cx="8361760" cy="124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K:\AAA课件原稿文件夹\2021·天府原稿\彩虹作业帮·北师5数上教用(改版)\X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845623"/>
          <a:ext cx="8361760" cy="2212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文档" r:id="rId2" imgW="11130915" imgH="2946400" progId="Word.Document.8">
                  <p:embed/>
                </p:oleObj>
              </mc:Choice>
              <mc:Fallback>
                <p:oleObj name="文档" r:id="rId2" imgW="11130915" imgH="294640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845623"/>
                        <a:ext cx="8361760" cy="2212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3054548"/>
          <a:ext cx="8361760" cy="124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文档" r:id="rId4" imgW="11130915" imgH="1659255" progId="Word.Document.8">
                  <p:embed/>
                </p:oleObj>
              </mc:Choice>
              <mc:Fallback>
                <p:oleObj name="文档" r:id="rId4" imgW="11130915" imgH="165925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3054548"/>
                        <a:ext cx="8361760" cy="124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681540"/>
            <a:ext cx="4946446" cy="235140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植树节到了，六</a:t>
            </a:r>
            <a:r>
              <a:rPr lang="en-US" altLang="zh-CN" kern="100">
                <a:cs typeface="Courier New" panose="02070309020205020404"/>
              </a:rPr>
              <a:t>(2)</a:t>
            </a:r>
            <a:r>
              <a:rPr lang="zh-CN" altLang="zh-CN" kern="100">
                <a:cs typeface="Times New Roman" panose="02020603050405020304"/>
              </a:rPr>
              <a:t>班同学去参加了植树活动。平均每人植了这批树苗的几分之几？剩下的树苗还需多少人才能植完？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7" name="Picture 8" descr="K:\AAA课件原稿文件夹\2021·天府原稿\彩虹作业帮·北师5数上教用(改版)\X6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6145" name="Picture 1" descr="G:\小样\彩虹作业帮·人6数（上）教用-增强版\TC21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82729" y="573528"/>
            <a:ext cx="3671888" cy="287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2935579"/>
          <a:ext cx="8361760" cy="1526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文档" r:id="rId3" imgW="11130915" imgH="2032635" progId="Word.Document.8">
                  <p:embed/>
                </p:oleObj>
              </mc:Choice>
              <mc:Fallback>
                <p:oleObj name="文档" r:id="rId3" imgW="11130915" imgH="203263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2935579"/>
                        <a:ext cx="8361760" cy="1526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K:\AAA课件原稿文件夹\2021·天府原稿\彩虹作业帮·北师5数上教用(改版)\X7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99711" y="1275606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113588"/>
          <a:ext cx="8361760" cy="200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文档" r:id="rId2" imgW="11130915" imgH="2670175" progId="Word.Document.8">
                  <p:embed/>
                </p:oleObj>
              </mc:Choice>
              <mc:Fallback>
                <p:oleObj name="文档" r:id="rId2" imgW="11130915" imgH="26701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113588"/>
                        <a:ext cx="8361760" cy="2005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88858" y="2679762"/>
          <a:ext cx="8306991" cy="224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文档" r:id="rId4" imgW="11179175" imgH="3003550" progId="Word.Document.8">
                  <p:embed/>
                </p:oleObj>
              </mc:Choice>
              <mc:Fallback>
                <p:oleObj name="文档" r:id="rId4" imgW="11179175" imgH="30035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8858" y="2679762"/>
                        <a:ext cx="8306991" cy="2241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0"/>
          <p:cNvSpPr>
            <a:spLocks noChangeArrowheads="1"/>
          </p:cNvSpPr>
          <p:nvPr/>
        </p:nvSpPr>
        <p:spPr bwMode="auto">
          <a:xfrm>
            <a:off x="672186" y="1539499"/>
            <a:ext cx="8064500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(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在一个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没有括号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的算式里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，如果只有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法或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，应该按从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的顺序依次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计算，如果既有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</a:t>
            </a:r>
            <a:r>
              <a:rPr lang="en-US" altLang="zh-CN" sz="2200" dirty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又有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法，应该先算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法，再算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</a:t>
            </a:r>
            <a:r>
              <a:rPr lang="en-US" altLang="zh-CN" sz="2200" dirty="0" smtClean="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 dirty="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法。</a:t>
            </a:r>
            <a:endParaRPr lang="zh-CN" altLang="en-US" sz="2200" dirty="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679806" y="3285536"/>
            <a:ext cx="79930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在一个有小括号的算式里，应该先算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　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里面的，再</a:t>
            </a:r>
            <a:endParaRPr lang="en-US" altLang="zh-CN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2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(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　　　　</a:t>
            </a:r>
            <a:r>
              <a:rPr lang="en-US" altLang="zh-CN" sz="2200">
                <a:solidFill>
                  <a:schemeClr val="bg2">
                    <a:lumMod val="10000"/>
                  </a:schemeClr>
                </a:solidFill>
                <a:latin typeface="+mj-ea"/>
                <a:cs typeface="Arial" panose="020B0604020202020204" pitchFamily="34" charset="0"/>
              </a:rPr>
              <a:t>)</a:t>
            </a:r>
            <a:r>
              <a:rPr lang="zh-CN" altLang="en-US" sz="22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外面的。</a:t>
            </a:r>
            <a:endParaRPr lang="zh-CN" altLang="en-US" sz="22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5696624" y="1650505"/>
            <a:ext cx="1008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乘除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7357470" y="1650505"/>
            <a:ext cx="1008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加减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2525124" y="2126171"/>
            <a:ext cx="72627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左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667966" y="2126171"/>
            <a:ext cx="72627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右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4472506" y="2653296"/>
            <a:ext cx="1008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乘除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7741144" y="2126171"/>
            <a:ext cx="87549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加减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1683743" y="2653296"/>
            <a:ext cx="10080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乘除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6675244" y="2653296"/>
            <a:ext cx="10080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加减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5712524" y="3379892"/>
            <a:ext cx="127315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小括号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1154940" y="3885089"/>
            <a:ext cx="128111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小括号</a:t>
            </a:r>
            <a:endParaRPr lang="zh-CN" altLang="en-US" sz="22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Rectangle 50"/>
          <p:cNvSpPr>
            <a:spLocks noChangeArrowheads="1"/>
          </p:cNvSpPr>
          <p:nvPr/>
        </p:nvSpPr>
        <p:spPr bwMode="auto">
          <a:xfrm>
            <a:off x="672186" y="1176706"/>
            <a:ext cx="81914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填空。</a:t>
            </a:r>
            <a:endParaRPr lang="zh-CN" altLang="en-US" sz="2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95454" y="483986"/>
            <a:ext cx="1479118" cy="459360"/>
            <a:chOff x="540152" y="1259822"/>
            <a:chExt cx="1479118" cy="459360"/>
          </a:xfrm>
        </p:grpSpPr>
        <p:grpSp>
          <p:nvGrpSpPr>
            <p:cNvPr id="21" name="组合 20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23" name="圆角矩形 22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FA9658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复习旧知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37304" y="1307489"/>
            <a:ext cx="6156990" cy="3273413"/>
            <a:chOff x="2148809" y="1307489"/>
            <a:chExt cx="6156990" cy="3273413"/>
          </a:xfrm>
        </p:grpSpPr>
        <p:grpSp>
          <p:nvGrpSpPr>
            <p:cNvPr id="3" name="组合 2"/>
            <p:cNvGrpSpPr/>
            <p:nvPr/>
          </p:nvGrpSpPr>
          <p:grpSpPr>
            <a:xfrm>
              <a:off x="2148809" y="1307489"/>
              <a:ext cx="6156990" cy="3273413"/>
              <a:chOff x="1703510" y="1340768"/>
              <a:chExt cx="10204355" cy="5425231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flipH="1">
                <a:off x="1703510" y="1340768"/>
                <a:ext cx="10204355" cy="4896543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7699975" y="4381113"/>
                <a:ext cx="3882693" cy="2384886"/>
              </a:xfrm>
              <a:prstGeom prst="rect">
                <a:avLst/>
              </a:prstGeom>
            </p:spPr>
          </p:pic>
        </p:grp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>
              <a:off x="3779275" y="2301599"/>
              <a:ext cx="3133970" cy="606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30000"/>
                </a:lnSpc>
              </a:pP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教材</a:t>
              </a:r>
              <a:r>
                <a:rPr lang="en-US" altLang="zh-CN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36</a:t>
              </a: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页</a:t>
              </a:r>
              <a:r>
                <a:rPr lang="en-US" altLang="zh-CN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13</a:t>
              </a:r>
              <a:r>
                <a:rPr lang="zh-CN" altLang="en-US" sz="36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题。</a:t>
              </a:r>
              <a:endParaRPr lang="en-US" altLang="zh-CN" sz="36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29080" y="482600"/>
            <a:ext cx="1479118" cy="459360"/>
            <a:chOff x="540152" y="1259822"/>
            <a:chExt cx="1479118" cy="459360"/>
          </a:xfrm>
        </p:grpSpPr>
        <p:grpSp>
          <p:nvGrpSpPr>
            <p:cNvPr id="23" name="组合 22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25" name="圆角矩形 24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406FC4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布置作业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323316" y="311508"/>
            <a:ext cx="778027" cy="1178417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116086" y="639921"/>
            <a:ext cx="3352168" cy="436834"/>
            <a:chOff x="1200514" y="824249"/>
            <a:chExt cx="3352168" cy="436834"/>
          </a:xfrm>
        </p:grpSpPr>
        <p:grpSp>
          <p:nvGrpSpPr>
            <p:cNvPr id="19" name="组合 18"/>
            <p:cNvGrpSpPr/>
            <p:nvPr/>
          </p:nvGrpSpPr>
          <p:grpSpPr>
            <a:xfrm>
              <a:off x="1200514" y="824249"/>
              <a:ext cx="3352168" cy="436834"/>
              <a:chOff x="1569256" y="868845"/>
              <a:chExt cx="3009940" cy="392237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1569256" y="868845"/>
                <a:ext cx="3009940" cy="392237"/>
                <a:chOff x="1149394" y="1380982"/>
                <a:chExt cx="2607292" cy="900006"/>
              </a:xfrm>
            </p:grpSpPr>
            <p:sp>
              <p:nvSpPr>
                <p:cNvPr id="9" name="矩形: 圆角 10"/>
                <p:cNvSpPr/>
                <p:nvPr/>
              </p:nvSpPr>
              <p:spPr>
                <a:xfrm>
                  <a:off x="1149394" y="1380982"/>
                  <a:ext cx="872330" cy="90000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1DC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" name="矩形: 圆角 11"/>
                <p:cNvSpPr/>
                <p:nvPr/>
              </p:nvSpPr>
              <p:spPr>
                <a:xfrm>
                  <a:off x="1461801" y="1380982"/>
                  <a:ext cx="2294885" cy="900006"/>
                </a:xfrm>
                <a:prstGeom prst="roundRect">
                  <a:avLst>
                    <a:gd name="adj" fmla="val 13542"/>
                  </a:avLst>
                </a:prstGeom>
                <a:solidFill>
                  <a:srgbClr val="C1DC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5" name="椭圆 4"/>
              <p:cNvSpPr/>
              <p:nvPr/>
            </p:nvSpPr>
            <p:spPr>
              <a:xfrm>
                <a:off x="1662693" y="1022350"/>
                <a:ext cx="82102" cy="79864"/>
              </a:xfrm>
              <a:prstGeom prst="ellipse">
                <a:avLst/>
              </a:prstGeom>
              <a:solidFill>
                <a:srgbClr val="FDF9E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392534" y="825849"/>
              <a:ext cx="3140831" cy="404948"/>
              <a:chOff x="1527408" y="1020803"/>
              <a:chExt cx="1571107" cy="615653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1527408" y="1028158"/>
                <a:ext cx="1571107" cy="60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走进演播室</a:t>
                </a:r>
                <a:r>
                  <a:rPr lang="en-US" altLang="zh-CN" sz="200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《</a:t>
                </a:r>
                <a:r>
                  <a:rPr lang="zh-CN" altLang="en-US" sz="200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小儿大健康</a:t>
                </a:r>
                <a:r>
                  <a:rPr lang="en-US" altLang="zh-CN" sz="2000">
                    <a:ln w="57150">
                      <a:solidFill>
                        <a:schemeClr val="bg1"/>
                      </a:solidFill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》</a:t>
                </a:r>
                <a:endParaRPr lang="en-US" altLang="zh-CN" sz="2000">
                  <a:ln w="57150">
                    <a:solidFill>
                      <a:schemeClr val="bg1"/>
                    </a:solidFill>
                  </a:ln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527408" y="1020803"/>
                <a:ext cx="1571107" cy="6082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走进演播室</a:t>
                </a:r>
                <a:r>
                  <a:rPr lang="en-US" altLang="zh-CN" sz="2000">
                    <a:latin typeface="黑体" panose="02010609060101010101" pitchFamily="49" charset="-122"/>
                    <a:ea typeface="黑体" panose="02010609060101010101" pitchFamily="49" charset="-122"/>
                  </a:rPr>
                  <a:t>《</a:t>
                </a:r>
                <a:r>
                  <a:rPr lang="zh-CN" altLang="en-US" sz="2000">
                    <a:latin typeface="黑体" panose="02010609060101010101" pitchFamily="49" charset="-122"/>
                    <a:ea typeface="黑体" panose="02010609060101010101" pitchFamily="49" charset="-122"/>
                  </a:rPr>
                  <a:t>小儿大健康</a:t>
                </a:r>
                <a:r>
                  <a:rPr lang="en-US" altLang="zh-CN" sz="2000">
                    <a:latin typeface="黑体" panose="02010609060101010101" pitchFamily="49" charset="-122"/>
                    <a:ea typeface="黑体" panose="02010609060101010101" pitchFamily="49" charset="-122"/>
                  </a:rPr>
                  <a:t>》</a:t>
                </a:r>
                <a:endParaRPr lang="en-US" altLang="zh-CN" sz="20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1" name="文本框 20"/>
          <p:cNvSpPr txBox="1"/>
          <p:nvPr/>
        </p:nvSpPr>
        <p:spPr>
          <a:xfrm>
            <a:off x="899788" y="1104321"/>
            <a:ext cx="80510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露露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同学生病了，妈妈给她带来了感冒药，嘱咐她每次吃半片，每天吃三次，你能帮她准备一天的药量吗？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4998" y="3854613"/>
            <a:ext cx="80510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小儿大健康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的医生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告诉你，要坚持服药，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直到感冒症状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消失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为止。露露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妈妈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准备的这盒感冒药有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片，够吃几天呢？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90500" y="2078225"/>
            <a:ext cx="9423712" cy="1632194"/>
            <a:chOff x="428625" y="1954400"/>
            <a:chExt cx="9423712" cy="1632194"/>
          </a:xfrm>
        </p:grpSpPr>
        <p:sp>
          <p:nvSpPr>
            <p:cNvPr id="24" name="圆角矩形 23"/>
            <p:cNvSpPr/>
            <p:nvPr/>
          </p:nvSpPr>
          <p:spPr>
            <a:xfrm>
              <a:off x="428625" y="1954400"/>
              <a:ext cx="8794798" cy="1632194"/>
            </a:xfrm>
            <a:prstGeom prst="roundRect">
              <a:avLst>
                <a:gd name="adj" fmla="val 9081"/>
              </a:avLst>
            </a:prstGeom>
            <a:solidFill>
              <a:srgbClr val="ECF5E7"/>
            </a:solidFill>
            <a:ln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93806" y="2039266"/>
              <a:ext cx="935853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方案</a:t>
              </a:r>
              <a:r>
                <a:rPr lang="en-US" altLang="zh-CN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1</a:t>
              </a:r>
              <a:r>
                <a:rPr lang="zh-CN" altLang="en-US" sz="1800" dirty="0">
                  <a:solidFill>
                    <a:srgbClr val="0070C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：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先拿来一片，够两次吃的，还缺半片，再掰下半片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，一共   片，就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够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一天的</a:t>
              </a:r>
              <a:endParaRPr lang="en-US" altLang="zh-CN" sz="1800" dirty="0" smtClean="0">
                <a:solidFill>
                  <a:srgbClr val="175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     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药量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了。</a:t>
              </a:r>
              <a:endParaRPr lang="zh-CN" altLang="en-US" sz="1800" dirty="0">
                <a:solidFill>
                  <a:srgbClr val="175359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方案</a:t>
              </a:r>
              <a:r>
                <a:rPr lang="en-US" altLang="zh-CN" sz="1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</a:t>
              </a:r>
              <a:r>
                <a:rPr lang="zh-CN" altLang="en-US" sz="1800" dirty="0">
                  <a:solidFill>
                    <a:srgbClr val="0070C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：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把一片药平均分成</a:t>
              </a:r>
              <a:r>
                <a:rPr lang="en-US" altLang="zh-CN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份，每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份就是   片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，有</a:t>
              </a:r>
              <a:r>
                <a:rPr lang="en-US" altLang="zh-CN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3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个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 片，</a:t>
              </a:r>
              <a:r>
                <a:rPr lang="zh-CN" altLang="en-US" sz="1800" dirty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就是   </a:t>
              </a:r>
              <a:r>
                <a:rPr lang="zh-CN" altLang="en-US" sz="1800" dirty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×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3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＝  </a:t>
              </a:r>
              <a:r>
                <a:rPr lang="en-US" altLang="zh-CN" sz="1800" dirty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 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(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片</a:t>
              </a:r>
              <a:r>
                <a:rPr lang="en-US" altLang="zh-CN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)</a:t>
              </a:r>
              <a:r>
                <a:rPr lang="zh-CN" altLang="en-US" sz="1800" dirty="0" smtClean="0">
                  <a:solidFill>
                    <a:srgbClr val="175359"/>
                  </a:solidFill>
                  <a:latin typeface="+mj-ea"/>
                  <a:ea typeface="+mj-ea"/>
                  <a:cs typeface="黑体" panose="02010609060101010101" pitchFamily="49" charset="-122"/>
                  <a:sym typeface="+mn-ea"/>
                </a:rPr>
                <a:t>。</a:t>
              </a:r>
              <a:endParaRPr lang="en-US" altLang="zh-CN" sz="1800" dirty="0">
                <a:solidFill>
                  <a:srgbClr val="175359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7124555" y="1988592"/>
              <a:ext cx="300082" cy="646331"/>
              <a:chOff x="5943601" y="2329450"/>
              <a:chExt cx="300082" cy="646331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5978754" y="2662049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4708406" y="2801355"/>
              <a:ext cx="300082" cy="646331"/>
              <a:chOff x="6167268" y="2329450"/>
              <a:chExt cx="300082" cy="646331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6167268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6200607" y="2663637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6088269" y="2801355"/>
              <a:ext cx="300082" cy="646331"/>
              <a:chOff x="5943601" y="2329450"/>
              <a:chExt cx="300082" cy="646331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5978755" y="2663637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7367794" y="2801355"/>
              <a:ext cx="300082" cy="646331"/>
              <a:chOff x="5943601" y="2329450"/>
              <a:chExt cx="300082" cy="646331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979662" y="2668399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8242462" y="2801355"/>
              <a:ext cx="300082" cy="646331"/>
              <a:chOff x="5943601" y="2329450"/>
              <a:chExt cx="300082" cy="646331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5943601" y="2329450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1800" smtClean="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1800">
                    <a:solidFill>
                      <a:srgbClr val="175359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solidFill>
                    <a:srgbClr val="175359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5984425" y="2668399"/>
                <a:ext cx="216000" cy="0"/>
              </a:xfrm>
              <a:prstGeom prst="line">
                <a:avLst/>
              </a:prstGeom>
              <a:ln w="12700">
                <a:solidFill>
                  <a:srgbClr val="1753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06450" y="746125"/>
            <a:ext cx="1587500" cy="444500"/>
            <a:chOff x="984250" y="990600"/>
            <a:chExt cx="1727200" cy="444500"/>
          </a:xfrm>
        </p:grpSpPr>
        <p:sp>
          <p:nvSpPr>
            <p:cNvPr id="3" name="五边形 2"/>
            <p:cNvSpPr/>
            <p:nvPr/>
          </p:nvSpPr>
          <p:spPr>
            <a:xfrm>
              <a:off x="984250" y="990600"/>
              <a:ext cx="1727200" cy="4445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五边形 3"/>
            <p:cNvSpPr/>
            <p:nvPr/>
          </p:nvSpPr>
          <p:spPr>
            <a:xfrm>
              <a:off x="1028700" y="1026552"/>
              <a:ext cx="1612900" cy="372596"/>
            </a:xfrm>
            <a:prstGeom prst="homePlat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58406" y="76197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自学提示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7020" y="1813296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中告诉我们什么已知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条件，让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我们求</a:t>
            </a: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什么。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57020" y="2364302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自学教材中两种不同的解题思路，完成填空。</a:t>
            </a:r>
            <a:endParaRPr lang="zh-CN" altLang="en-US" sz="200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42901" y="2855906"/>
            <a:ext cx="8494510" cy="1925643"/>
          </a:xfrm>
          <a:prstGeom prst="roundRect">
            <a:avLst>
              <a:gd name="adj" fmla="val 10595"/>
            </a:avLst>
          </a:prstGeom>
          <a:solidFill>
            <a:srgbClr val="FDF1E9"/>
          </a:solidFill>
          <a:ln w="952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08255" y="2943938"/>
            <a:ext cx="84938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思路</a:t>
            </a:r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要求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片药可以吃几天，可以先算出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　　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天的服药量，再看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endParaRPr lang="en-US" altLang="zh-CN" sz="2000" smtClean="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药里有几个一天的服药量，就可以吃几天。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8255" y="3831531"/>
            <a:ext cx="84938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思路</a:t>
            </a:r>
            <a:r>
              <a:rPr lang="en-US" altLang="zh-CN" sz="20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一共有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片药，每次吃半片，先求出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片药里有多少个半片，就可</a:t>
            </a:r>
            <a:endParaRPr lang="en-US" altLang="zh-CN" sz="2000" smtClean="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以吃多少次，每次吃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次，再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(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　　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)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，即有几个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次就可以吃几天。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43685" y="1277445"/>
            <a:ext cx="6724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盒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药共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片，每次吃半片，每天吃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次，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可以吃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几天？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80720" y="2061526"/>
            <a:ext cx="1980345" cy="830997"/>
            <a:chOff x="2071253" y="1962947"/>
            <a:chExt cx="1980345" cy="830997"/>
          </a:xfrm>
        </p:grpSpPr>
        <p:sp>
          <p:nvSpPr>
            <p:cNvPr id="5" name="对话气泡: 圆角矩形 34"/>
            <p:cNvSpPr/>
            <p:nvPr/>
          </p:nvSpPr>
          <p:spPr>
            <a:xfrm>
              <a:off x="2077152" y="1991657"/>
              <a:ext cx="1937631" cy="760311"/>
            </a:xfrm>
            <a:prstGeom prst="wedgeRoundRectCallout">
              <a:avLst>
                <a:gd name="adj1" fmla="val -62086"/>
                <a:gd name="adj2" fmla="val 16398"/>
                <a:gd name="adj3" fmla="val 16667"/>
              </a:avLst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6" name="矩形 5"/>
            <p:cNvSpPr/>
            <p:nvPr/>
          </p:nvSpPr>
          <p:spPr>
            <a:xfrm>
              <a:off x="2071253" y="1962947"/>
              <a:ext cx="198034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我先算出每天吃多少片。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flipH="1">
            <a:off x="1547763" y="3566216"/>
            <a:ext cx="2040144" cy="781945"/>
            <a:chOff x="4948856" y="2137227"/>
            <a:chExt cx="2040144" cy="781945"/>
          </a:xfrm>
        </p:grpSpPr>
        <p:sp>
          <p:nvSpPr>
            <p:cNvPr id="8" name="对话气泡: 圆角矩形 37"/>
            <p:cNvSpPr/>
            <p:nvPr/>
          </p:nvSpPr>
          <p:spPr>
            <a:xfrm>
              <a:off x="5000209" y="2137795"/>
              <a:ext cx="1988791" cy="760311"/>
            </a:xfrm>
            <a:prstGeom prst="wedgeRoundRectCallout">
              <a:avLst>
                <a:gd name="adj1" fmla="val 58803"/>
                <a:gd name="adj2" fmla="val 17269"/>
                <a:gd name="adj3" fmla="val 16667"/>
              </a:avLst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9" name="矩形 8"/>
            <p:cNvSpPr/>
            <p:nvPr/>
          </p:nvSpPr>
          <p:spPr>
            <a:xfrm>
              <a:off x="4948856" y="2137227"/>
              <a:ext cx="2027288" cy="781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我先算这盒药可以吃几次。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661852" y="2109151"/>
            <a:ext cx="1775577" cy="707886"/>
            <a:chOff x="3279324" y="3924475"/>
            <a:chExt cx="1775577" cy="707886"/>
          </a:xfrm>
        </p:grpSpPr>
        <p:sp>
          <p:nvSpPr>
            <p:cNvPr id="11" name="矩形 10"/>
            <p:cNvSpPr/>
            <p:nvPr/>
          </p:nvSpPr>
          <p:spPr>
            <a:xfrm>
              <a:off x="3459592" y="40799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片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279324" y="3924475"/>
              <a:ext cx="1208262" cy="707886"/>
              <a:chOff x="2728741" y="2048591"/>
              <a:chExt cx="1208262" cy="707886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2728741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" name="Line 23"/>
              <p:cNvSpPr>
                <a:spLocks noChangeShapeType="1"/>
              </p:cNvSpPr>
              <p:nvPr/>
            </p:nvSpPr>
            <p:spPr bwMode="auto">
              <a:xfrm>
                <a:off x="2764489" y="2414439"/>
                <a:ext cx="216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62409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Line 23"/>
              <p:cNvSpPr>
                <a:spLocks noChangeShapeType="1"/>
              </p:cNvSpPr>
              <p:nvPr/>
            </p:nvSpPr>
            <p:spPr bwMode="auto">
              <a:xfrm>
                <a:off x="3655759" y="2414439"/>
                <a:ext cx="234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788332" y="2110666"/>
            <a:ext cx="954107" cy="707886"/>
            <a:chOff x="2712133" y="3930825"/>
            <a:chExt cx="954107" cy="707886"/>
          </a:xfrm>
        </p:grpSpPr>
        <p:sp>
          <p:nvSpPr>
            <p:cNvPr id="18" name="矩形 17"/>
            <p:cNvSpPr/>
            <p:nvPr/>
          </p:nvSpPr>
          <p:spPr>
            <a:xfrm>
              <a:off x="2712133" y="4079949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319014" y="3930825"/>
              <a:ext cx="312907" cy="707886"/>
              <a:chOff x="2768431" y="2054941"/>
              <a:chExt cx="312907" cy="707886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2768431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Line 23"/>
              <p:cNvSpPr>
                <a:spLocks noChangeShapeType="1"/>
              </p:cNvSpPr>
              <p:nvPr/>
            </p:nvSpPr>
            <p:spPr bwMode="auto">
              <a:xfrm>
                <a:off x="2805993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586428" y="2110666"/>
            <a:ext cx="1210588" cy="707886"/>
            <a:chOff x="2556878" y="3930825"/>
            <a:chExt cx="1210588" cy="707886"/>
          </a:xfrm>
        </p:grpSpPr>
        <p:sp>
          <p:nvSpPr>
            <p:cNvPr id="23" name="矩形 22"/>
            <p:cNvSpPr/>
            <p:nvPr/>
          </p:nvSpPr>
          <p:spPr>
            <a:xfrm>
              <a:off x="2556878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382514" y="3930825"/>
              <a:ext cx="312907" cy="707886"/>
              <a:chOff x="2831931" y="2054941"/>
              <a:chExt cx="312907" cy="70788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831931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6" name="Line 23"/>
              <p:cNvSpPr>
                <a:spLocks noChangeShapeType="1"/>
              </p:cNvSpPr>
              <p:nvPr/>
            </p:nvSpPr>
            <p:spPr bwMode="auto">
              <a:xfrm>
                <a:off x="2869947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7621956" y="2264554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582142" y="3509634"/>
            <a:ext cx="954107" cy="707886"/>
            <a:chOff x="2788333" y="3930825"/>
            <a:chExt cx="954107" cy="707886"/>
          </a:xfrm>
        </p:grpSpPr>
        <p:sp>
          <p:nvSpPr>
            <p:cNvPr id="29" name="矩形 28"/>
            <p:cNvSpPr/>
            <p:nvPr/>
          </p:nvSpPr>
          <p:spPr>
            <a:xfrm>
              <a:off x="2788333" y="4079949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372986" y="3930825"/>
              <a:ext cx="312907" cy="707886"/>
              <a:chOff x="2822403" y="2054941"/>
              <a:chExt cx="312907" cy="707886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2822403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Line 23"/>
              <p:cNvSpPr>
                <a:spLocks noChangeShapeType="1"/>
              </p:cNvSpPr>
              <p:nvPr/>
            </p:nvSpPr>
            <p:spPr bwMode="auto">
              <a:xfrm>
                <a:off x="2868017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390307" y="3509634"/>
            <a:ext cx="1210588" cy="707886"/>
            <a:chOff x="2556878" y="3930825"/>
            <a:chExt cx="1210588" cy="707886"/>
          </a:xfrm>
        </p:grpSpPr>
        <p:sp>
          <p:nvSpPr>
            <p:cNvPr id="34" name="矩形 33"/>
            <p:cNvSpPr/>
            <p:nvPr/>
          </p:nvSpPr>
          <p:spPr>
            <a:xfrm>
              <a:off x="2556878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396805" y="3930825"/>
              <a:ext cx="312907" cy="707886"/>
              <a:chOff x="2846222" y="2054941"/>
              <a:chExt cx="312907" cy="70788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846222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7" name="Line 23"/>
              <p:cNvSpPr>
                <a:spLocks noChangeShapeType="1"/>
              </p:cNvSpPr>
              <p:nvPr/>
            </p:nvSpPr>
            <p:spPr bwMode="auto">
              <a:xfrm>
                <a:off x="2882650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38" name="矩形 37"/>
          <p:cNvSpPr/>
          <p:nvPr/>
        </p:nvSpPr>
        <p:spPr>
          <a:xfrm>
            <a:off x="5446790" y="365875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988916" y="365875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＝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83002" y="650222"/>
            <a:ext cx="1479118" cy="467844"/>
            <a:chOff x="540152" y="650222"/>
            <a:chExt cx="1479118" cy="467844"/>
          </a:xfrm>
        </p:grpSpPr>
        <p:grpSp>
          <p:nvGrpSpPr>
            <p:cNvPr id="42" name="组合 4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44" name="圆角矩形 4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642745" y="1277445"/>
            <a:ext cx="6724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盒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药共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片，每次吃半片，每天吃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次。可以吃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几天？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83002" y="650222"/>
            <a:ext cx="1479118" cy="467844"/>
            <a:chOff x="540152" y="650222"/>
            <a:chExt cx="1479118" cy="467844"/>
          </a:xfrm>
        </p:grpSpPr>
        <p:grpSp>
          <p:nvGrpSpPr>
            <p:cNvPr id="42" name="组合 41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44" name="圆角矩形 43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3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4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探究新知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205764" y="1728688"/>
            <a:ext cx="1595309" cy="707886"/>
            <a:chOff x="2654749" y="3924475"/>
            <a:chExt cx="1595309" cy="707886"/>
          </a:xfrm>
        </p:grpSpPr>
        <p:sp>
          <p:nvSpPr>
            <p:cNvPr id="48" name="矩形 47"/>
            <p:cNvSpPr/>
            <p:nvPr/>
          </p:nvSpPr>
          <p:spPr>
            <a:xfrm>
              <a:off x="2654749" y="40799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÷(  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3384617" y="3924475"/>
              <a:ext cx="312907" cy="707886"/>
              <a:chOff x="2834034" y="2048591"/>
              <a:chExt cx="312907" cy="707886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2834034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1" name="Line 23"/>
              <p:cNvSpPr>
                <a:spLocks noChangeShapeType="1"/>
              </p:cNvSpPr>
              <p:nvPr/>
            </p:nvSpPr>
            <p:spPr bwMode="auto">
              <a:xfrm>
                <a:off x="2875222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973623" y="3066748"/>
            <a:ext cx="1210588" cy="707886"/>
            <a:chOff x="2556878" y="3930825"/>
            <a:chExt cx="1210588" cy="707886"/>
          </a:xfrm>
        </p:grpSpPr>
        <p:sp>
          <p:nvSpPr>
            <p:cNvPr id="53" name="矩形 52"/>
            <p:cNvSpPr/>
            <p:nvPr/>
          </p:nvSpPr>
          <p:spPr>
            <a:xfrm>
              <a:off x="2556878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3399177" y="3930825"/>
              <a:ext cx="312907" cy="707886"/>
              <a:chOff x="2848594" y="2054941"/>
              <a:chExt cx="312907" cy="707886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2848594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6" name="Line 23"/>
              <p:cNvSpPr>
                <a:spLocks noChangeShapeType="1"/>
              </p:cNvSpPr>
              <p:nvPr/>
            </p:nvSpPr>
            <p:spPr bwMode="auto">
              <a:xfrm>
                <a:off x="2884232" y="2420789"/>
                <a:ext cx="234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3973623" y="3735777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217234" y="1731123"/>
            <a:ext cx="1595309" cy="707886"/>
            <a:chOff x="2788333" y="3930825"/>
            <a:chExt cx="1595309" cy="707886"/>
          </a:xfrm>
        </p:grpSpPr>
        <p:sp>
          <p:nvSpPr>
            <p:cNvPr id="59" name="矩形 58"/>
            <p:cNvSpPr/>
            <p:nvPr/>
          </p:nvSpPr>
          <p:spPr>
            <a:xfrm>
              <a:off x="2788333" y="40799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3368003" y="3930825"/>
              <a:ext cx="312907" cy="707886"/>
              <a:chOff x="2817420" y="2054941"/>
              <a:chExt cx="312907" cy="70788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2817420" y="205494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2" name="Line 23"/>
              <p:cNvSpPr>
                <a:spLocks noChangeShapeType="1"/>
              </p:cNvSpPr>
              <p:nvPr/>
            </p:nvSpPr>
            <p:spPr bwMode="auto">
              <a:xfrm>
                <a:off x="2858611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967800" y="2391368"/>
            <a:ext cx="1723549" cy="707886"/>
            <a:chOff x="2556878" y="3924475"/>
            <a:chExt cx="1723549" cy="707886"/>
          </a:xfrm>
        </p:grpSpPr>
        <p:sp>
          <p:nvSpPr>
            <p:cNvPr id="64" name="矩形 63"/>
            <p:cNvSpPr/>
            <p:nvPr/>
          </p:nvSpPr>
          <p:spPr>
            <a:xfrm>
              <a:off x="2556878" y="4079949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3384617" y="3924475"/>
              <a:ext cx="312907" cy="707886"/>
              <a:chOff x="2834034" y="2048591"/>
              <a:chExt cx="312907" cy="70788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2834034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7" name="Line 23"/>
              <p:cNvSpPr>
                <a:spLocks noChangeShapeType="1"/>
              </p:cNvSpPr>
              <p:nvPr/>
            </p:nvSpPr>
            <p:spPr bwMode="auto">
              <a:xfrm>
                <a:off x="2870462" y="242078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68" name="矩形 67"/>
          <p:cNvSpPr/>
          <p:nvPr/>
        </p:nvSpPr>
        <p:spPr>
          <a:xfrm>
            <a:off x="5967800" y="3214463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÷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527036" y="2657895"/>
            <a:ext cx="2101905" cy="830997"/>
            <a:chOff x="2077152" y="1968661"/>
            <a:chExt cx="1777113" cy="830997"/>
          </a:xfrm>
        </p:grpSpPr>
        <p:sp>
          <p:nvSpPr>
            <p:cNvPr id="71" name="对话气泡: 圆角矩形 83"/>
            <p:cNvSpPr/>
            <p:nvPr/>
          </p:nvSpPr>
          <p:spPr>
            <a:xfrm>
              <a:off x="2077152" y="1985307"/>
              <a:ext cx="1753025" cy="760311"/>
            </a:xfrm>
            <a:prstGeom prst="wedgeRoundRectCallout">
              <a:avLst>
                <a:gd name="adj1" fmla="val -62086"/>
                <a:gd name="adj2" fmla="val 16398"/>
                <a:gd name="adj3" fmla="val 16667"/>
              </a:avLst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72" name="矩形 71"/>
            <p:cNvSpPr/>
            <p:nvPr/>
          </p:nvSpPr>
          <p:spPr>
            <a:xfrm>
              <a:off x="2079986" y="1968661"/>
              <a:ext cx="177427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也可以用综合算式表示以上过程。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956956" y="2397718"/>
            <a:ext cx="1210588" cy="707886"/>
            <a:chOff x="2344032" y="3924475"/>
            <a:chExt cx="1210588" cy="707886"/>
          </a:xfrm>
        </p:grpSpPr>
        <p:sp>
          <p:nvSpPr>
            <p:cNvPr id="74" name="矩形 73"/>
            <p:cNvSpPr/>
            <p:nvPr/>
          </p:nvSpPr>
          <p:spPr>
            <a:xfrm>
              <a:off x="2344032" y="407994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  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3188510" y="3924475"/>
              <a:ext cx="312907" cy="707886"/>
              <a:chOff x="2637927" y="2048591"/>
              <a:chExt cx="312907" cy="70788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2637927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7" name="Line 23"/>
              <p:cNvSpPr>
                <a:spLocks noChangeShapeType="1"/>
              </p:cNvSpPr>
              <p:nvPr/>
            </p:nvSpPr>
            <p:spPr bwMode="auto">
              <a:xfrm>
                <a:off x="2682296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78" name="矩形 77"/>
          <p:cNvSpPr/>
          <p:nvPr/>
        </p:nvSpPr>
        <p:spPr>
          <a:xfrm>
            <a:off x="5967800" y="3730097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＝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(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</a:rPr>
              <a:t>)</a:t>
            </a:r>
            <a:endParaRPr lang="en-US" altLang="zh-CN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5995211" y="4245731"/>
            <a:ext cx="2109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：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642745" y="1277445"/>
            <a:ext cx="6724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盒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药共</a:t>
            </a:r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片，每次吃半片，每天吃</a:t>
            </a:r>
            <a:r>
              <a: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次。可以吃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几天？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8" grpId="0"/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71499" y="1676399"/>
            <a:ext cx="8046653" cy="2979273"/>
            <a:chOff x="552449" y="1701799"/>
            <a:chExt cx="8046653" cy="2979273"/>
          </a:xfrm>
        </p:grpSpPr>
        <p:sp>
          <p:nvSpPr>
            <p:cNvPr id="8" name="圆角矩形 3"/>
            <p:cNvSpPr/>
            <p:nvPr/>
          </p:nvSpPr>
          <p:spPr>
            <a:xfrm>
              <a:off x="552449" y="1701799"/>
              <a:ext cx="8046653" cy="2979273"/>
            </a:xfrm>
            <a:prstGeom prst="roundRect">
              <a:avLst>
                <a:gd name="adj" fmla="val 7853"/>
              </a:avLst>
            </a:prstGeom>
            <a:solidFill>
              <a:schemeClr val="bg1"/>
            </a:solidFill>
            <a:ln w="28575">
              <a:solidFill>
                <a:srgbClr val="7ECEF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300000"/>
                </a:lnSpc>
              </a:pPr>
              <a:endParaRPr lang="zh-CN" altLang="en-US"/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725448" y="1758393"/>
              <a:ext cx="7734869" cy="286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240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　　</a:t>
              </a:r>
              <a:r>
                <a:rPr lang="zh-CN" altLang="en-US" sz="2400">
                  <a:solidFill>
                    <a:schemeClr val="accent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分数四则混合运算的运算顺序与整数四则混合运算的运算顺序相同。有括号的要先算小括号里面的；在没有括号的算式里，要先算乘、除法，再算加、减法；一个算式里只有乘、除法或者只有加、减法，要按照从</a:t>
              </a:r>
              <a:r>
                <a:rPr lang="zh-CN" altLang="en-US" sz="2400" smtClean="0">
                  <a:solidFill>
                    <a:schemeClr val="accent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左往右</a:t>
              </a:r>
              <a:r>
                <a:rPr lang="zh-CN" altLang="en-US" sz="2400">
                  <a:solidFill>
                    <a:schemeClr val="accent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的顺序依次进行计算。</a:t>
              </a:r>
              <a:endParaRPr lang="zh-CN" altLang="en-US" sz="240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85836" y="803280"/>
            <a:ext cx="4233872" cy="539244"/>
            <a:chOff x="684897" y="2192415"/>
            <a:chExt cx="3772070" cy="480426"/>
          </a:xfrm>
        </p:grpSpPr>
        <p:sp>
          <p:nvSpPr>
            <p:cNvPr id="11" name="圆角矩形 2"/>
            <p:cNvSpPr/>
            <p:nvPr/>
          </p:nvSpPr>
          <p:spPr>
            <a:xfrm>
              <a:off x="684897" y="2192415"/>
              <a:ext cx="3772070" cy="480426"/>
            </a:xfrm>
            <a:prstGeom prst="roundRect">
              <a:avLst>
                <a:gd name="adj" fmla="val 22454"/>
              </a:avLst>
            </a:prstGeom>
            <a:solidFill>
              <a:srgbClr val="94D4EA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3"/>
            <p:cNvSpPr/>
            <p:nvPr/>
          </p:nvSpPr>
          <p:spPr>
            <a:xfrm>
              <a:off x="800711" y="2242956"/>
              <a:ext cx="3603132" cy="379960"/>
            </a:xfrm>
            <a:prstGeom prst="roundRect">
              <a:avLst>
                <a:gd name="adj" fmla="val 2730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952358" y="2243512"/>
              <a:ext cx="3456275" cy="383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2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分数四则混合运算的运算顺序</a:t>
              </a:r>
              <a:endParaRPr lang="zh-CN" altLang="en-US" sz="2200">
                <a:solidFill>
                  <a:srgbClr val="0070C0"/>
                </a:solidFill>
                <a:latin typeface="方正少儿_GBK" panose="03000509000000000000" pitchFamily="65" charset="-122"/>
                <a:ea typeface="方正少儿_GBK" panose="03000509000000000000" pitchFamily="65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>
          <a:xfrm>
            <a:off x="1164111" y="2043047"/>
            <a:ext cx="1619963" cy="1621155"/>
            <a:chOff x="4860032" y="4077072"/>
            <a:chExt cx="2160240" cy="2160240"/>
          </a:xfrm>
        </p:grpSpPr>
        <p:sp>
          <p:nvSpPr>
            <p:cNvPr id="3" name="梯形 2"/>
            <p:cNvSpPr/>
            <p:nvPr/>
          </p:nvSpPr>
          <p:spPr>
            <a:xfrm>
              <a:off x="4860032" y="4077072"/>
              <a:ext cx="2160240" cy="1152128"/>
            </a:xfrm>
            <a:prstGeom prst="trapezoid">
              <a:avLst/>
            </a:prstGeom>
            <a:solidFill>
              <a:srgbClr val="FFCC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>
              <a:off x="5516488" y="4365104"/>
              <a:ext cx="783704" cy="598016"/>
            </a:xfrm>
            <a:prstGeom prst="trapezoid">
              <a:avLst/>
            </a:prstGeom>
            <a:solidFill>
              <a:srgbClr val="34A49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148064" y="5229200"/>
              <a:ext cx="1584176" cy="1008112"/>
            </a:xfrm>
            <a:prstGeom prst="rect">
              <a:avLst/>
            </a:prstGeom>
            <a:solidFill>
              <a:srgbClr val="D8C8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62629" y="384692"/>
            <a:ext cx="6554651" cy="1090960"/>
            <a:chOff x="612486" y="536676"/>
            <a:chExt cx="6554651" cy="1090960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12486" y="536676"/>
              <a:ext cx="655465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王叔叔家阁楼上的窗玻璃是梯形的，上底、下底和高分别是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。这块玻璃的面积是多少？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940074" y="919750"/>
              <a:ext cx="312907" cy="707886"/>
              <a:chOff x="349379" y="3153654"/>
              <a:chExt cx="312907" cy="70788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349379" y="3153654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Line 23"/>
              <p:cNvSpPr>
                <a:spLocks noChangeShapeType="1"/>
              </p:cNvSpPr>
              <p:nvPr/>
            </p:nvSpPr>
            <p:spPr bwMode="auto">
              <a:xfrm>
                <a:off x="390570" y="3519502"/>
                <a:ext cx="216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541675" y="919750"/>
              <a:ext cx="312907" cy="707886"/>
              <a:chOff x="333504" y="3153654"/>
              <a:chExt cx="312907" cy="707886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333504" y="3153654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" name="Line 23"/>
              <p:cNvSpPr>
                <a:spLocks noChangeShapeType="1"/>
              </p:cNvSpPr>
              <p:nvPr/>
            </p:nvSpPr>
            <p:spPr bwMode="auto">
              <a:xfrm>
                <a:off x="377870" y="3519502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168063" y="919750"/>
              <a:ext cx="312907" cy="707886"/>
              <a:chOff x="8176672" y="2742892"/>
              <a:chExt cx="312907" cy="707886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8176672" y="2742892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2" name="Line 23"/>
              <p:cNvSpPr>
                <a:spLocks noChangeShapeType="1"/>
              </p:cNvSpPr>
              <p:nvPr/>
            </p:nvSpPr>
            <p:spPr bwMode="auto">
              <a:xfrm>
                <a:off x="8227388" y="3108740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3966789" y="1450972"/>
            <a:ext cx="2108269" cy="707886"/>
            <a:chOff x="2489264" y="1949625"/>
            <a:chExt cx="2108269" cy="707886"/>
          </a:xfrm>
        </p:grpSpPr>
        <p:grpSp>
          <p:nvGrpSpPr>
            <p:cNvPr id="18" name="组合 17"/>
            <p:cNvGrpSpPr/>
            <p:nvPr/>
          </p:nvGrpSpPr>
          <p:grpSpPr>
            <a:xfrm>
              <a:off x="2682706" y="1949625"/>
              <a:ext cx="312907" cy="707886"/>
              <a:chOff x="2752556" y="2048591"/>
              <a:chExt cx="312907" cy="707886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275255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2793749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174982" y="1949625"/>
              <a:ext cx="312907" cy="707886"/>
              <a:chOff x="2752556" y="2048591"/>
              <a:chExt cx="312907" cy="70788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75255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2798511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2489264" y="2103513"/>
              <a:ext cx="21082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  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＋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)×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÷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3816464" y="1949625"/>
              <a:ext cx="312907" cy="707886"/>
              <a:chOff x="2752556" y="2048591"/>
              <a:chExt cx="312907" cy="707886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2752556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Line 23"/>
              <p:cNvSpPr>
                <a:spLocks noChangeShapeType="1"/>
              </p:cNvSpPr>
              <p:nvPr/>
            </p:nvSpPr>
            <p:spPr bwMode="auto">
              <a:xfrm>
                <a:off x="2798508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742497" y="2102836"/>
            <a:ext cx="1595309" cy="707886"/>
            <a:chOff x="2369634" y="2705275"/>
            <a:chExt cx="1595309" cy="707886"/>
          </a:xfrm>
        </p:grpSpPr>
        <p:grpSp>
          <p:nvGrpSpPr>
            <p:cNvPr id="29" name="组合 28"/>
            <p:cNvGrpSpPr/>
            <p:nvPr/>
          </p:nvGrpSpPr>
          <p:grpSpPr>
            <a:xfrm>
              <a:off x="2706521" y="2705275"/>
              <a:ext cx="312907" cy="707886"/>
              <a:chOff x="2776371" y="2048591"/>
              <a:chExt cx="312907" cy="707886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776371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5" name="Line 23"/>
              <p:cNvSpPr>
                <a:spLocks noChangeShapeType="1"/>
              </p:cNvSpPr>
              <p:nvPr/>
            </p:nvSpPr>
            <p:spPr bwMode="auto">
              <a:xfrm>
                <a:off x="2812797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2369634" y="2860749"/>
              <a:ext cx="15953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201821" y="2705275"/>
              <a:ext cx="312907" cy="707886"/>
              <a:chOff x="2762082" y="2048591"/>
              <a:chExt cx="312907" cy="707886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2762082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3" name="Line 23"/>
              <p:cNvSpPr>
                <a:spLocks noChangeShapeType="1"/>
              </p:cNvSpPr>
              <p:nvPr/>
            </p:nvSpPr>
            <p:spPr bwMode="auto">
              <a:xfrm>
                <a:off x="2808034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742497" y="2754700"/>
            <a:ext cx="1210588" cy="707886"/>
            <a:chOff x="2369634" y="3348005"/>
            <a:chExt cx="1210588" cy="707886"/>
          </a:xfrm>
        </p:grpSpPr>
        <p:sp>
          <p:nvSpPr>
            <p:cNvPr id="37" name="矩形 36"/>
            <p:cNvSpPr/>
            <p:nvPr/>
          </p:nvSpPr>
          <p:spPr>
            <a:xfrm>
              <a:off x="2369634" y="350347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÷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2682706" y="3348005"/>
              <a:ext cx="441147" cy="707886"/>
              <a:chOff x="2688436" y="2048591"/>
              <a:chExt cx="441147" cy="707886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2688436" y="2048591"/>
                <a:ext cx="44114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20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0" name="Line 23"/>
              <p:cNvSpPr>
                <a:spLocks noChangeShapeType="1"/>
              </p:cNvSpPr>
              <p:nvPr/>
            </p:nvSpPr>
            <p:spPr bwMode="auto">
              <a:xfrm>
                <a:off x="2752555" y="2414439"/>
                <a:ext cx="312908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3742497" y="3406564"/>
            <a:ext cx="1274990" cy="707886"/>
            <a:chOff x="2369634" y="3924475"/>
            <a:chExt cx="1274990" cy="707886"/>
          </a:xfrm>
        </p:grpSpPr>
        <p:sp>
          <p:nvSpPr>
            <p:cNvPr id="42" name="矩形 41"/>
            <p:cNvSpPr/>
            <p:nvPr/>
          </p:nvSpPr>
          <p:spPr>
            <a:xfrm>
              <a:off x="2369634" y="4079949"/>
              <a:ext cx="10823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×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682706" y="3924475"/>
              <a:ext cx="441147" cy="707886"/>
              <a:chOff x="2688436" y="2048591"/>
              <a:chExt cx="441147" cy="707886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2688436" y="2048591"/>
                <a:ext cx="44114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20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8" name="Line 23"/>
              <p:cNvSpPr>
                <a:spLocks noChangeShapeType="1"/>
              </p:cNvSpPr>
              <p:nvPr/>
            </p:nvSpPr>
            <p:spPr bwMode="auto">
              <a:xfrm>
                <a:off x="2752555" y="2414439"/>
                <a:ext cx="312908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3331717" y="3924475"/>
              <a:ext cx="312907" cy="707886"/>
              <a:chOff x="2781134" y="2048591"/>
              <a:chExt cx="312907" cy="707886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781134" y="2048591"/>
                <a:ext cx="31290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6" name="Line 23"/>
              <p:cNvSpPr>
                <a:spLocks noChangeShapeType="1"/>
              </p:cNvSpPr>
              <p:nvPr/>
            </p:nvSpPr>
            <p:spPr bwMode="auto">
              <a:xfrm>
                <a:off x="2822323" y="2414439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3742497" y="4058430"/>
            <a:ext cx="1338828" cy="707886"/>
            <a:chOff x="2369634" y="4546775"/>
            <a:chExt cx="1338828" cy="707886"/>
          </a:xfrm>
        </p:grpSpPr>
        <p:sp>
          <p:nvSpPr>
            <p:cNvPr id="50" name="矩形 49"/>
            <p:cNvSpPr/>
            <p:nvPr/>
          </p:nvSpPr>
          <p:spPr>
            <a:xfrm>
              <a:off x="2369634" y="4702249"/>
              <a:ext cx="13388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</a:rPr>
                <a:t>＝</a:t>
              </a: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m</a:t>
              </a:r>
              <a:r>
                <a:rPr lang="en-US" altLang="zh-CN" sz="1800" b="1" baseline="55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)</a:t>
              </a:r>
              <a:endParaRPr lang="en-US" altLang="zh-CN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2682706" y="4546775"/>
              <a:ext cx="441147" cy="707886"/>
              <a:chOff x="2688436" y="2048591"/>
              <a:chExt cx="441147" cy="707886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2688436" y="2048591"/>
                <a:ext cx="441147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40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3" name="Line 23"/>
              <p:cNvSpPr>
                <a:spLocks noChangeShapeType="1"/>
              </p:cNvSpPr>
              <p:nvPr/>
            </p:nvSpPr>
            <p:spPr bwMode="auto">
              <a:xfrm>
                <a:off x="2752555" y="2414439"/>
                <a:ext cx="312908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57456" y="634937"/>
            <a:ext cx="1434682" cy="449450"/>
            <a:chOff x="927518" y="2872740"/>
            <a:chExt cx="1434682" cy="449450"/>
          </a:xfrm>
        </p:grpSpPr>
        <p:sp>
          <p:nvSpPr>
            <p:cNvPr id="55" name="矩形: 圆角 71"/>
            <p:cNvSpPr/>
            <p:nvPr/>
          </p:nvSpPr>
          <p:spPr>
            <a:xfrm>
              <a:off x="927518" y="2872740"/>
              <a:ext cx="1434682" cy="449450"/>
            </a:xfrm>
            <a:prstGeom prst="roundRect">
              <a:avLst/>
            </a:prstGeom>
            <a:solidFill>
              <a:srgbClr val="FCF3B2"/>
            </a:solidFill>
            <a:ln>
              <a:solidFill>
                <a:srgbClr val="FBB4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1323264" y="2887884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>
                  <a:latin typeface="黑体" panose="02010609060101010101" pitchFamily="49" charset="-122"/>
                  <a:ea typeface="黑体" panose="02010609060101010101" pitchFamily="49" charset="-122"/>
                </a:rPr>
                <a:t>做一做</a:t>
              </a:r>
              <a:endParaRPr lang="en-US" altLang="zh-CN" sz="20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185941" y="4058430"/>
            <a:ext cx="3775713" cy="707886"/>
            <a:chOff x="5185941" y="3740276"/>
            <a:chExt cx="3775713" cy="707886"/>
          </a:xfrm>
        </p:grpSpPr>
        <p:sp>
          <p:nvSpPr>
            <p:cNvPr id="60" name="TextBox 69"/>
            <p:cNvSpPr txBox="1"/>
            <p:nvPr/>
          </p:nvSpPr>
          <p:spPr>
            <a:xfrm>
              <a:off x="5185941" y="3859536"/>
              <a:ext cx="3775713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答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：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这块玻璃的面积是    </a:t>
              </a:r>
              <a:r>
                <a:rPr lang="zh-CN" altLang="en-US" sz="11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7775383" y="3740276"/>
              <a:ext cx="709319" cy="707886"/>
              <a:chOff x="2944950" y="4546775"/>
              <a:chExt cx="709319" cy="70788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3264419" y="4702249"/>
                <a:ext cx="3898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m</a:t>
                </a:r>
                <a:r>
                  <a:rPr lang="en-US" altLang="zh-CN" sz="1800" b="1" baseline="55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00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endParaRPr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2944950" y="4546775"/>
                <a:ext cx="441147" cy="707886"/>
                <a:chOff x="2950680" y="2048591"/>
                <a:chExt cx="441147" cy="707886"/>
              </a:xfrm>
            </p:grpSpPr>
            <p:sp>
              <p:nvSpPr>
                <p:cNvPr id="64" name="矩形 63"/>
                <p:cNvSpPr/>
                <p:nvPr/>
              </p:nvSpPr>
              <p:spPr>
                <a:xfrm>
                  <a:off x="2950680" y="2048591"/>
                  <a:ext cx="441147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21</a:t>
                  </a:r>
                  <a:endPara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  <a:p>
                  <a:pPr algn="ctr" defTabSz="9144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2000">
                      <a:solidFill>
                        <a:schemeClr val="bg2">
                          <a:lumMod val="10000"/>
                        </a:schemeClr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40</a:t>
                  </a:r>
                  <a:endParaRPr lang="zh-CN" altLang="en-US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65" name="Line 23"/>
                <p:cNvSpPr>
                  <a:spLocks noChangeShapeType="1"/>
                </p:cNvSpPr>
                <p:nvPr/>
              </p:nvSpPr>
              <p:spPr bwMode="auto">
                <a:xfrm>
                  <a:off x="3014799" y="2414439"/>
                  <a:ext cx="312908" cy="0"/>
                </a:xfrm>
                <a:prstGeom prst="line">
                  <a:avLst/>
                </a:prstGeom>
                <a:noFill/>
                <a:ln w="15240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chemeClr val="bg2">
                        <a:lumMod val="10000"/>
                      </a:schemeClr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1069137" y="1006079"/>
            <a:ext cx="1902663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计算</a:t>
            </a:r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下面各题。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31739" y="483986"/>
            <a:ext cx="1479118" cy="459360"/>
            <a:chOff x="540152" y="1259822"/>
            <a:chExt cx="1479118" cy="459360"/>
          </a:xfrm>
        </p:grpSpPr>
        <p:grpSp>
          <p:nvGrpSpPr>
            <p:cNvPr id="47" name="组合 46"/>
            <p:cNvGrpSpPr/>
            <p:nvPr/>
          </p:nvGrpSpPr>
          <p:grpSpPr>
            <a:xfrm>
              <a:off x="540152" y="1259822"/>
              <a:ext cx="1350983" cy="459360"/>
              <a:chOff x="1561417" y="666658"/>
              <a:chExt cx="1154689" cy="392616"/>
            </a:xfrm>
          </p:grpSpPr>
          <p:sp>
            <p:nvSpPr>
              <p:cNvPr id="49" name="圆角矩形 48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rgbClr val="92D05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48" name="Rectangle 4"/>
            <p:cNvSpPr>
              <a:spLocks noChangeArrowheads="1"/>
            </p:cNvSpPr>
            <p:nvPr/>
          </p:nvSpPr>
          <p:spPr bwMode="auto">
            <a:xfrm>
              <a:off x="556269" y="12776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拓展提高</a:t>
              </a:r>
              <a:endParaRPr lang="en-US" altLang="zh-CN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257907" y="1493671"/>
            <a:ext cx="312906" cy="707886"/>
            <a:chOff x="1682722" y="1377286"/>
            <a:chExt cx="312906" cy="707886"/>
          </a:xfrm>
        </p:grpSpPr>
        <p:sp>
          <p:nvSpPr>
            <p:cNvPr id="55" name="矩形 54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6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450520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×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790929" y="1493671"/>
            <a:ext cx="312906" cy="707886"/>
            <a:chOff x="1682722" y="1377286"/>
            <a:chExt cx="312906" cy="707886"/>
          </a:xfrm>
        </p:grpSpPr>
        <p:sp>
          <p:nvSpPr>
            <p:cNvPr id="60" name="矩形 59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1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2008695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×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349104" y="1493671"/>
            <a:ext cx="312906" cy="707886"/>
            <a:chOff x="1682722" y="1377286"/>
            <a:chExt cx="312906" cy="707886"/>
          </a:xfrm>
        </p:grpSpPr>
        <p:sp>
          <p:nvSpPr>
            <p:cNvPr id="64" name="矩形 63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5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94981" y="2462601"/>
            <a:ext cx="1767029" cy="707886"/>
            <a:chOff x="1274076" y="2448540"/>
            <a:chExt cx="1767029" cy="707886"/>
          </a:xfrm>
        </p:grpSpPr>
        <p:grpSp>
          <p:nvGrpSpPr>
            <p:cNvPr id="66" name="组合 65"/>
            <p:cNvGrpSpPr/>
            <p:nvPr/>
          </p:nvGrpSpPr>
          <p:grpSpPr>
            <a:xfrm>
              <a:off x="1637002" y="2448540"/>
              <a:ext cx="312906" cy="707886"/>
              <a:chOff x="1682722" y="1377286"/>
              <a:chExt cx="312906" cy="707886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8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1829615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2170024" y="2448540"/>
              <a:ext cx="312906" cy="707886"/>
              <a:chOff x="1682722" y="1377286"/>
              <a:chExt cx="312906" cy="70788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2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2387790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728199" y="2448540"/>
              <a:ext cx="312906" cy="707886"/>
              <a:chOff x="1682722" y="1377286"/>
              <a:chExt cx="312906" cy="707886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6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1274076" y="260404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79" name="直接连接符 78"/>
          <p:cNvCxnSpPr/>
          <p:nvPr/>
        </p:nvCxnSpPr>
        <p:spPr>
          <a:xfrm>
            <a:off x="1318437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1318437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/>
          <p:cNvSpPr txBox="1"/>
          <p:nvPr/>
        </p:nvSpPr>
        <p:spPr>
          <a:xfrm>
            <a:off x="1259559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259559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1834505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/>
          <p:cNvSpPr txBox="1"/>
          <p:nvPr/>
        </p:nvSpPr>
        <p:spPr>
          <a:xfrm>
            <a:off x="1782838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2407585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2341839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894981" y="3358594"/>
            <a:ext cx="771703" cy="707886"/>
            <a:chOff x="1274076" y="3380818"/>
            <a:chExt cx="771703" cy="707886"/>
          </a:xfrm>
        </p:grpSpPr>
        <p:sp>
          <p:nvSpPr>
            <p:cNvPr id="88" name="文本框 87"/>
            <p:cNvSpPr txBox="1"/>
            <p:nvPr/>
          </p:nvSpPr>
          <p:spPr>
            <a:xfrm>
              <a:off x="1274076" y="353470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604632" y="3380818"/>
              <a:ext cx="441147" cy="707886"/>
              <a:chOff x="1650352" y="1377286"/>
              <a:chExt cx="441147" cy="707886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1650352" y="1377286"/>
                <a:ext cx="44114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91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4124698" y="1493671"/>
            <a:ext cx="312906" cy="707886"/>
            <a:chOff x="1682722" y="1377286"/>
            <a:chExt cx="312906" cy="707886"/>
          </a:xfrm>
        </p:grpSpPr>
        <p:sp>
          <p:nvSpPr>
            <p:cNvPr id="95" name="矩形 94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6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4317311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4657720" y="1493671"/>
            <a:ext cx="312906" cy="707886"/>
            <a:chOff x="1682722" y="1377286"/>
            <a:chExt cx="312906" cy="707886"/>
          </a:xfrm>
        </p:grpSpPr>
        <p:sp>
          <p:nvSpPr>
            <p:cNvPr id="99" name="矩形 98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0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1" name="文本框 100"/>
          <p:cNvSpPr txBox="1"/>
          <p:nvPr/>
        </p:nvSpPr>
        <p:spPr>
          <a:xfrm>
            <a:off x="4875486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5215895" y="1493671"/>
            <a:ext cx="312906" cy="707886"/>
            <a:chOff x="1682722" y="1377286"/>
            <a:chExt cx="312906" cy="707886"/>
          </a:xfrm>
        </p:grpSpPr>
        <p:sp>
          <p:nvSpPr>
            <p:cNvPr id="103" name="矩形 102"/>
            <p:cNvSpPr/>
            <p:nvPr/>
          </p:nvSpPr>
          <p:spPr>
            <a:xfrm>
              <a:off x="1682722" y="1377286"/>
              <a:ext cx="31290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4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16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761772" y="2462601"/>
            <a:ext cx="1722579" cy="707886"/>
            <a:chOff x="1274076" y="2448540"/>
            <a:chExt cx="1722579" cy="707886"/>
          </a:xfrm>
        </p:grpSpPr>
        <p:grpSp>
          <p:nvGrpSpPr>
            <p:cNvPr id="106" name="组合 105"/>
            <p:cNvGrpSpPr/>
            <p:nvPr/>
          </p:nvGrpSpPr>
          <p:grpSpPr>
            <a:xfrm>
              <a:off x="1637002" y="2448540"/>
              <a:ext cx="312906" cy="707886"/>
              <a:chOff x="1682722" y="1377286"/>
              <a:chExt cx="312906" cy="707886"/>
            </a:xfrm>
          </p:grpSpPr>
          <p:sp>
            <p:nvSpPr>
              <p:cNvPr id="116" name="矩形 115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9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7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07" name="文本框 106"/>
            <p:cNvSpPr txBox="1"/>
            <p:nvPr/>
          </p:nvSpPr>
          <p:spPr>
            <a:xfrm>
              <a:off x="1829615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2170024" y="2448540"/>
              <a:ext cx="312906" cy="707886"/>
              <a:chOff x="1682722" y="1377286"/>
              <a:chExt cx="312906" cy="707886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1682722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7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5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09" name="文本框 108"/>
            <p:cNvSpPr txBox="1"/>
            <p:nvPr/>
          </p:nvSpPr>
          <p:spPr>
            <a:xfrm>
              <a:off x="2387790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2683749" y="2607290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1274076" y="260404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118" name="直接连接符 117"/>
          <p:cNvCxnSpPr/>
          <p:nvPr/>
        </p:nvCxnSpPr>
        <p:spPr>
          <a:xfrm>
            <a:off x="4185228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4185228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文本框 119"/>
          <p:cNvSpPr txBox="1"/>
          <p:nvPr/>
        </p:nvSpPr>
        <p:spPr>
          <a:xfrm>
            <a:off x="4126350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4126350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22" name="直接连接符 121"/>
          <p:cNvCxnSpPr/>
          <p:nvPr/>
        </p:nvCxnSpPr>
        <p:spPr>
          <a:xfrm>
            <a:off x="4701296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文本框 122"/>
          <p:cNvSpPr txBox="1"/>
          <p:nvPr/>
        </p:nvSpPr>
        <p:spPr>
          <a:xfrm>
            <a:off x="4649629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5236276" y="27180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文本框 124"/>
          <p:cNvSpPr txBox="1"/>
          <p:nvPr/>
        </p:nvSpPr>
        <p:spPr>
          <a:xfrm>
            <a:off x="5170530" y="23631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3761772" y="3358594"/>
            <a:ext cx="771702" cy="707886"/>
            <a:chOff x="1274076" y="3380818"/>
            <a:chExt cx="771702" cy="707886"/>
          </a:xfrm>
        </p:grpSpPr>
        <p:sp>
          <p:nvSpPr>
            <p:cNvPr id="127" name="文本框 126"/>
            <p:cNvSpPr txBox="1"/>
            <p:nvPr/>
          </p:nvSpPr>
          <p:spPr>
            <a:xfrm>
              <a:off x="1274076" y="353470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1604632" y="3380818"/>
              <a:ext cx="441146" cy="707886"/>
              <a:chOff x="1650352" y="1377286"/>
              <a:chExt cx="441146" cy="707886"/>
            </a:xfrm>
          </p:grpSpPr>
          <p:sp>
            <p:nvSpPr>
              <p:cNvPr id="129" name="矩形 128"/>
              <p:cNvSpPr/>
              <p:nvPr/>
            </p:nvSpPr>
            <p:spPr>
              <a:xfrm>
                <a:off x="1650352" y="1377286"/>
                <a:ext cx="44114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14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30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6471144" y="1493671"/>
            <a:ext cx="441147" cy="707886"/>
            <a:chOff x="1625859" y="1377286"/>
            <a:chExt cx="441147" cy="707886"/>
          </a:xfrm>
        </p:grpSpPr>
        <p:sp>
          <p:nvSpPr>
            <p:cNvPr id="132" name="矩形 131"/>
            <p:cNvSpPr/>
            <p:nvPr/>
          </p:nvSpPr>
          <p:spPr>
            <a:xfrm>
              <a:off x="1625859" y="1377286"/>
              <a:ext cx="44114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14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3" name="Line 23"/>
            <p:cNvSpPr>
              <a:spLocks noChangeShapeType="1"/>
            </p:cNvSpPr>
            <p:nvPr/>
          </p:nvSpPr>
          <p:spPr bwMode="auto">
            <a:xfrm>
              <a:off x="1694882" y="1743134"/>
              <a:ext cx="288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4" name="文本框 133"/>
          <p:cNvSpPr txBox="1"/>
          <p:nvPr/>
        </p:nvSpPr>
        <p:spPr>
          <a:xfrm>
            <a:off x="6790469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÷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7117558" y="1493671"/>
            <a:ext cx="441147" cy="707886"/>
            <a:chOff x="1663052" y="1377286"/>
            <a:chExt cx="441147" cy="707886"/>
          </a:xfrm>
        </p:grpSpPr>
        <p:sp>
          <p:nvSpPr>
            <p:cNvPr id="136" name="矩形 135"/>
            <p:cNvSpPr/>
            <p:nvPr/>
          </p:nvSpPr>
          <p:spPr>
            <a:xfrm>
              <a:off x="1663052" y="1377286"/>
              <a:ext cx="44114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21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7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88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8" name="文本框 137"/>
          <p:cNvSpPr txBox="1"/>
          <p:nvPr/>
        </p:nvSpPr>
        <p:spPr>
          <a:xfrm>
            <a:off x="7412144" y="165393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×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7720183" y="1493671"/>
            <a:ext cx="441146" cy="707886"/>
            <a:chOff x="1650352" y="1377286"/>
            <a:chExt cx="441146" cy="707886"/>
          </a:xfrm>
        </p:grpSpPr>
        <p:sp>
          <p:nvSpPr>
            <p:cNvPr id="140" name="矩形 139"/>
            <p:cNvSpPr/>
            <p:nvPr/>
          </p:nvSpPr>
          <p:spPr>
            <a:xfrm>
              <a:off x="1650352" y="1377286"/>
              <a:ext cx="44114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16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25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1" name="Line 23"/>
            <p:cNvSpPr>
              <a:spLocks noChangeShapeType="1"/>
            </p:cNvSpPr>
            <p:nvPr/>
          </p:nvSpPr>
          <p:spPr bwMode="auto">
            <a:xfrm>
              <a:off x="1723910" y="1743134"/>
              <a:ext cx="288000" cy="0"/>
            </a:xfrm>
            <a:prstGeom prst="line">
              <a:avLst/>
            </a:prstGeom>
            <a:noFill/>
            <a:ln w="1524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215880" y="2462601"/>
            <a:ext cx="1929580" cy="714228"/>
            <a:chOff x="1274076" y="2448540"/>
            <a:chExt cx="1929580" cy="714228"/>
          </a:xfrm>
        </p:grpSpPr>
        <p:grpSp>
          <p:nvGrpSpPr>
            <p:cNvPr id="143" name="组合 142"/>
            <p:cNvGrpSpPr/>
            <p:nvPr/>
          </p:nvGrpSpPr>
          <p:grpSpPr>
            <a:xfrm>
              <a:off x="1572882" y="2448540"/>
              <a:ext cx="441147" cy="707886"/>
              <a:chOff x="1618602" y="1377286"/>
              <a:chExt cx="441147" cy="707886"/>
            </a:xfrm>
          </p:grpSpPr>
          <p:sp>
            <p:nvSpPr>
              <p:cNvPr id="151" name="矩形 150"/>
              <p:cNvSpPr/>
              <p:nvPr/>
            </p:nvSpPr>
            <p:spPr>
              <a:xfrm>
                <a:off x="1618602" y="1377286"/>
                <a:ext cx="44114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2" name="Line 23"/>
              <p:cNvSpPr>
                <a:spLocks noChangeShapeType="1"/>
              </p:cNvSpPr>
              <p:nvPr/>
            </p:nvSpPr>
            <p:spPr bwMode="auto">
              <a:xfrm>
                <a:off x="172391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44" name="文本框 143"/>
            <p:cNvSpPr txBox="1"/>
            <p:nvPr/>
          </p:nvSpPr>
          <p:spPr>
            <a:xfrm>
              <a:off x="1886765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2194804" y="2448540"/>
              <a:ext cx="939747" cy="707886"/>
              <a:chOff x="1707502" y="1377286"/>
              <a:chExt cx="939747" cy="707886"/>
            </a:xfrm>
          </p:grpSpPr>
          <p:sp>
            <p:nvSpPr>
              <p:cNvPr id="149" name="矩形 148"/>
              <p:cNvSpPr/>
              <p:nvPr/>
            </p:nvSpPr>
            <p:spPr>
              <a:xfrm>
                <a:off x="1707502" y="1377286"/>
                <a:ext cx="441147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21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4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0" name="Line 23"/>
              <p:cNvSpPr>
                <a:spLocks noChangeShapeType="1"/>
              </p:cNvSpPr>
              <p:nvPr/>
            </p:nvSpPr>
            <p:spPr bwMode="auto">
              <a:xfrm>
                <a:off x="1768360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6" name="Line 23"/>
              <p:cNvSpPr>
                <a:spLocks noChangeShapeType="1"/>
              </p:cNvSpPr>
              <p:nvPr/>
            </p:nvSpPr>
            <p:spPr bwMode="auto">
              <a:xfrm>
                <a:off x="2359249" y="1743134"/>
                <a:ext cx="288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46" name="文本框 145"/>
            <p:cNvSpPr txBox="1"/>
            <p:nvPr/>
          </p:nvSpPr>
          <p:spPr>
            <a:xfrm>
              <a:off x="2495740" y="26088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×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2762510" y="2454882"/>
              <a:ext cx="44114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16</a:t>
              </a:r>
              <a:endParaRPr lang="en-US" altLang="zh-CN" sz="2000" smtClean="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25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1274076" y="260404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153" name="直接连接符 152"/>
          <p:cNvCxnSpPr/>
          <p:nvPr/>
        </p:nvCxnSpPr>
        <p:spPr>
          <a:xfrm>
            <a:off x="6639336" y="257831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6639336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文本框 154"/>
          <p:cNvSpPr txBox="1"/>
          <p:nvPr/>
        </p:nvSpPr>
        <p:spPr>
          <a:xfrm>
            <a:off x="6580458" y="21980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6580458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7" name="直接连接符 156"/>
          <p:cNvCxnSpPr/>
          <p:nvPr/>
        </p:nvCxnSpPr>
        <p:spPr>
          <a:xfrm>
            <a:off x="7253829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文本框 157"/>
          <p:cNvSpPr txBox="1"/>
          <p:nvPr/>
        </p:nvSpPr>
        <p:spPr>
          <a:xfrm>
            <a:off x="7214862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9" name="直接连接符 158"/>
          <p:cNvCxnSpPr/>
          <p:nvPr/>
        </p:nvCxnSpPr>
        <p:spPr>
          <a:xfrm>
            <a:off x="7836599" y="2592022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文本框 159"/>
          <p:cNvSpPr txBox="1"/>
          <p:nvPr/>
        </p:nvSpPr>
        <p:spPr>
          <a:xfrm>
            <a:off x="7786037" y="218266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1" name="组合 160"/>
          <p:cNvGrpSpPr/>
          <p:nvPr/>
        </p:nvGrpSpPr>
        <p:grpSpPr>
          <a:xfrm>
            <a:off x="6215880" y="3358594"/>
            <a:ext cx="664714" cy="707886"/>
            <a:chOff x="1274076" y="3380818"/>
            <a:chExt cx="664714" cy="707886"/>
          </a:xfrm>
        </p:grpSpPr>
        <p:sp>
          <p:nvSpPr>
            <p:cNvPr id="162" name="文本框 161"/>
            <p:cNvSpPr txBox="1"/>
            <p:nvPr/>
          </p:nvSpPr>
          <p:spPr>
            <a:xfrm>
              <a:off x="1274076" y="353470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＝</a:t>
              </a:r>
              <a:endParaRPr lang="zh-CN" altLang="en-US" sz="200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63" name="组合 162"/>
            <p:cNvGrpSpPr/>
            <p:nvPr/>
          </p:nvGrpSpPr>
          <p:grpSpPr>
            <a:xfrm>
              <a:off x="1625884" y="3380818"/>
              <a:ext cx="312906" cy="707886"/>
              <a:chOff x="1671604" y="1377286"/>
              <a:chExt cx="312906" cy="707886"/>
            </a:xfrm>
          </p:grpSpPr>
          <p:sp>
            <p:nvSpPr>
              <p:cNvPr id="164" name="矩形 163"/>
              <p:cNvSpPr/>
              <p:nvPr/>
            </p:nvSpPr>
            <p:spPr>
              <a:xfrm>
                <a:off x="1671604" y="1377286"/>
                <a:ext cx="31290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 smtClean="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en-US" altLang="zh-CN" sz="2000" smtClean="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2000">
                    <a:solidFill>
                      <a:schemeClr val="bg2">
                        <a:lumMod val="10000"/>
                      </a:schemeClr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zh-CN" altLang="en-US" sz="2000">
                  <a:solidFill>
                    <a:schemeClr val="bg2">
                      <a:lumMod val="1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5" name="Line 23"/>
              <p:cNvSpPr>
                <a:spLocks noChangeShapeType="1"/>
              </p:cNvSpPr>
              <p:nvPr/>
            </p:nvSpPr>
            <p:spPr bwMode="auto">
              <a:xfrm>
                <a:off x="1712000" y="1743134"/>
                <a:ext cx="216000" cy="0"/>
              </a:xfrm>
              <a:prstGeom prst="line">
                <a:avLst/>
              </a:prstGeom>
              <a:noFill/>
              <a:ln w="1524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cxnSp>
        <p:nvCxnSpPr>
          <p:cNvPr id="167" name="直接连接符 166"/>
          <p:cNvCxnSpPr/>
          <p:nvPr/>
        </p:nvCxnSpPr>
        <p:spPr>
          <a:xfrm>
            <a:off x="7253829" y="2580001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文本框 167"/>
          <p:cNvSpPr txBox="1"/>
          <p:nvPr/>
        </p:nvSpPr>
        <p:spPr>
          <a:xfrm>
            <a:off x="7214862" y="218266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69" name="直接连接符 168"/>
          <p:cNvCxnSpPr/>
          <p:nvPr/>
        </p:nvCxnSpPr>
        <p:spPr>
          <a:xfrm>
            <a:off x="7835247" y="2903666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文本框 169"/>
          <p:cNvSpPr txBox="1"/>
          <p:nvPr/>
        </p:nvSpPr>
        <p:spPr>
          <a:xfrm>
            <a:off x="7796280" y="30016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1" name="直接连接符 170"/>
          <p:cNvCxnSpPr/>
          <p:nvPr/>
        </p:nvCxnSpPr>
        <p:spPr>
          <a:xfrm>
            <a:off x="7861481" y="2318859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/>
          <p:cNvSpPr txBox="1"/>
          <p:nvPr/>
        </p:nvSpPr>
        <p:spPr>
          <a:xfrm>
            <a:off x="8007959" y="211916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5" name="直接连接符 174"/>
          <p:cNvCxnSpPr/>
          <p:nvPr/>
        </p:nvCxnSpPr>
        <p:spPr>
          <a:xfrm>
            <a:off x="6639336" y="3113113"/>
            <a:ext cx="195943" cy="19594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文本框 175"/>
          <p:cNvSpPr txBox="1"/>
          <p:nvPr/>
        </p:nvSpPr>
        <p:spPr>
          <a:xfrm>
            <a:off x="6327508" y="311051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500"/>
                            </p:stCondLst>
                            <p:childTnLst>
                              <p:par>
                                <p:cTn id="17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5" grpId="0"/>
      <p:bldP spid="87" grpId="0"/>
      <p:bldP spid="120" grpId="0"/>
      <p:bldP spid="121" grpId="0"/>
      <p:bldP spid="123" grpId="0"/>
      <p:bldP spid="125" grpId="0"/>
      <p:bldP spid="155" grpId="0"/>
      <p:bldP spid="156" grpId="0"/>
      <p:bldP spid="158" grpId="0"/>
      <p:bldP spid="160" grpId="0"/>
      <p:bldP spid="168" grpId="0"/>
      <p:bldP spid="170" grpId="0"/>
      <p:bldP spid="172" grpId="0"/>
      <p:bldP spid="17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2409</Words>
  <Application>WPS 演示</Application>
  <PresentationFormat>全屏显示(16:9)</PresentationFormat>
  <Paragraphs>447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20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黑体</vt:lpstr>
      <vt:lpstr>Calibri</vt:lpstr>
      <vt:lpstr>楷体</vt:lpstr>
      <vt:lpstr>方正少儿_GBK</vt:lpstr>
      <vt:lpstr>Arial Unicode MS</vt:lpstr>
      <vt:lpstr>Calibri</vt:lpstr>
      <vt:lpstr>Times New Roman</vt:lpstr>
      <vt:lpstr>Times New Roman</vt:lpstr>
      <vt:lpstr>Courier New</vt:lpstr>
      <vt:lpstr>Arial</vt:lpstr>
      <vt:lpstr>Calibri Light</vt:lpstr>
      <vt:lpstr>第一PPT模板网-WWW.1PPT.COM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2021-08-26T08:31:00Z</cp:lastPrinted>
  <dcterms:created xsi:type="dcterms:W3CDTF">2021-08-26T08:31:00Z</dcterms:created>
  <dcterms:modified xsi:type="dcterms:W3CDTF">2023-10-29T08:09:09Z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3C6E25DCCB904CE59600F0E339202314_12</vt:lpwstr>
  </property>
  <property fmtid="{D5CDD505-2E9C-101B-9397-08002B2CF9AE}" pid="3" name="KSOProductBuildVer">
    <vt:lpwstr>2052-12.1.0.15712</vt:lpwstr>
  </property>
</Properties>
</file>