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64" r:id="rId3"/>
    <p:sldId id="365" r:id="rId5"/>
    <p:sldId id="366" r:id="rId6"/>
    <p:sldId id="367" r:id="rId7"/>
    <p:sldId id="368" r:id="rId8"/>
    <p:sldId id="369" r:id="rId9"/>
    <p:sldId id="370" r:id="rId10"/>
    <p:sldId id="371" r:id="rId11"/>
    <p:sldId id="372" r:id="rId12"/>
    <p:sldId id="373" r:id="rId13"/>
    <p:sldId id="374" r:id="rId14"/>
    <p:sldId id="375" r:id="rId15"/>
  </p:sldIdLst>
  <p:sldSz cx="9144000" cy="5143500" type="screen16x9"/>
  <p:notesSz cx="6858000" cy="9144000"/>
  <p:custDataLst>
    <p:tags r:id="rId19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0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0EEB"/>
    <a:srgbClr val="FF6600"/>
    <a:srgbClr val="ED7D31"/>
    <a:srgbClr val="000099"/>
    <a:srgbClr val="F6B300"/>
    <a:srgbClr val="F68920"/>
    <a:srgbClr val="FFC800"/>
    <a:srgbClr val="5A8E2A"/>
    <a:srgbClr val="BED63A"/>
    <a:srgbClr val="BF9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03" autoAdjust="0"/>
    <p:restoredTop sz="94414" autoAdjust="0"/>
  </p:normalViewPr>
  <p:slideViewPr>
    <p:cSldViewPr snapToGrid="0" showGuides="1">
      <p:cViewPr varScale="1">
        <p:scale>
          <a:sx n="107" d="100"/>
          <a:sy n="107" d="100"/>
        </p:scale>
        <p:origin x="-84" y="-642"/>
      </p:cViewPr>
      <p:guideLst>
        <p:guide orient="horz" pos="23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3068A-753F-47ED-95DE-D06E5578E57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om/jianli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Excel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个人简历：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www.1ppt.com/jianli/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png"/><Relationship Id="rId8" Type="http://schemas.openxmlformats.org/officeDocument/2006/relationships/image" Target="../media/image4.png"/><Relationship Id="rId7" Type="http://schemas.openxmlformats.org/officeDocument/2006/relationships/image" Target="../media/image3.png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png"/><Relationship Id="rId8" Type="http://schemas.openxmlformats.org/officeDocument/2006/relationships/image" Target="../media/image2.png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0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png"/><Relationship Id="rId8" Type="http://schemas.openxmlformats.org/officeDocument/2006/relationships/image" Target="../media/image2.png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0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0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0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7" Type="http://schemas.openxmlformats.org/officeDocument/2006/relationships/image" Target="../media/image3.png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图标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等腰三角形 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弦形 1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弦形 12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6" name="直接连接符 5"/>
            <p:cNvCxnSpPr>
              <a:stCxn id="10" idx="1"/>
              <a:endCxn id="1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棕色的小人看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3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 userDrawn="1"/>
        </p:nvPicPr>
        <p:blipFill>
          <a:blip r:embed="rId9" cstate="email"/>
          <a:stretch>
            <a:fillRect/>
          </a:stretch>
        </p:blipFill>
        <p:spPr>
          <a:xfrm>
            <a:off x="243871" y="120341"/>
            <a:ext cx="558947" cy="51732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接连接符 14"/>
          <p:cNvCxnSpPr/>
          <p:nvPr userDrawn="1"/>
        </p:nvCxnSpPr>
        <p:spPr>
          <a:xfrm>
            <a:off x="0" y="570999"/>
            <a:ext cx="9144000" cy="0"/>
          </a:xfrm>
          <a:prstGeom prst="line">
            <a:avLst/>
          </a:prstGeom>
          <a:ln>
            <a:solidFill>
              <a:srgbClr val="9F7D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 userDrawn="1"/>
        </p:nvSpPr>
        <p:spPr>
          <a:xfrm>
            <a:off x="4449991" y="475248"/>
            <a:ext cx="193508" cy="193508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 userDrawn="1"/>
        </p:nvSpPr>
        <p:spPr>
          <a:xfrm>
            <a:off x="4730352" y="500564"/>
            <a:ext cx="142875" cy="142875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 userDrawn="1"/>
        </p:nvSpPr>
        <p:spPr>
          <a:xfrm>
            <a:off x="4220263" y="500564"/>
            <a:ext cx="142875" cy="142875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grpSp>
        <p:nvGrpSpPr>
          <p:cNvPr id="9" name="组合 8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10" name="组合 9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13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等腰三角形 1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弦形 2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弦形 22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11" name="直接连接符 10"/>
            <p:cNvCxnSpPr>
              <a:stCxn id="20" idx="1"/>
              <a:endCxn id="2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图片 23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5" name="图片 24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6" name="图片 25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黄色背景开头和结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3E26BC15-B161-4C75-9B3A-128C912507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58B4E113-1DE2-475C-BE03-FB3C594330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275305" y="221503"/>
            <a:ext cx="512108" cy="51210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4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5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10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21" name="矩形 20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 35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254729" y="214597"/>
            <a:ext cx="523847" cy="52384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4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5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10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10" cstate="email"/>
          <a:stretch>
            <a:fillRect/>
          </a:stretch>
        </p:blipFill>
        <p:spPr>
          <a:xfrm>
            <a:off x="268117" y="214670"/>
            <a:ext cx="523845" cy="5238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喇叭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10" cstate="email"/>
          <a:stretch>
            <a:fillRect/>
          </a:stretch>
        </p:blipFill>
        <p:spPr>
          <a:xfrm>
            <a:off x="260835" y="289567"/>
            <a:ext cx="571373" cy="3902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黄鸟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4" name="组合 13"/>
          <p:cNvGrpSpPr/>
          <p:nvPr userDrawn="1"/>
        </p:nvGrpSpPr>
        <p:grpSpPr>
          <a:xfrm rot="1215844">
            <a:off x="303874" y="201059"/>
            <a:ext cx="477842" cy="453057"/>
            <a:chOff x="343893" y="269257"/>
            <a:chExt cx="637122" cy="604076"/>
          </a:xfrm>
        </p:grpSpPr>
        <p:sp>
          <p:nvSpPr>
            <p:cNvPr id="217" name="Freeform 1235"/>
            <p:cNvSpPr/>
            <p:nvPr userDrawn="1"/>
          </p:nvSpPr>
          <p:spPr bwMode="auto">
            <a:xfrm>
              <a:off x="343893" y="303625"/>
              <a:ext cx="536663" cy="569708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8" name="Freeform 1236"/>
            <p:cNvSpPr/>
            <p:nvPr userDrawn="1"/>
          </p:nvSpPr>
          <p:spPr bwMode="auto">
            <a:xfrm>
              <a:off x="415272" y="372360"/>
              <a:ext cx="216780" cy="247182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9" name="Freeform 1237"/>
            <p:cNvSpPr/>
            <p:nvPr userDrawn="1"/>
          </p:nvSpPr>
          <p:spPr bwMode="auto">
            <a:xfrm>
              <a:off x="651880" y="553451"/>
              <a:ext cx="228676" cy="288159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0" name="Freeform 1238"/>
            <p:cNvSpPr/>
            <p:nvPr userDrawn="1"/>
          </p:nvSpPr>
          <p:spPr bwMode="auto">
            <a:xfrm>
              <a:off x="903027" y="324774"/>
              <a:ext cx="77988" cy="55517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1" name="Oval 1239"/>
            <p:cNvSpPr>
              <a:spLocks noChangeArrowheads="1"/>
            </p:cNvSpPr>
            <p:nvPr userDrawn="1"/>
          </p:nvSpPr>
          <p:spPr bwMode="auto">
            <a:xfrm>
              <a:off x="675673" y="269257"/>
              <a:ext cx="247182" cy="248504"/>
            </a:xfrm>
            <a:prstGeom prst="ellipse">
              <a:avLst/>
            </a:prstGeom>
            <a:solidFill>
              <a:srgbClr val="FFC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2" name="Oval 1240"/>
            <p:cNvSpPr>
              <a:spLocks noChangeArrowheads="1"/>
            </p:cNvSpPr>
            <p:nvPr userDrawn="1"/>
          </p:nvSpPr>
          <p:spPr bwMode="auto">
            <a:xfrm>
              <a:off x="844867" y="312878"/>
              <a:ext cx="40976" cy="3965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绿色书笔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7" name="图片 66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9193403" y="1176795"/>
            <a:ext cx="685800" cy="3310297"/>
          </a:xfrm>
          <a:custGeom>
            <a:avLst/>
            <a:gdLst>
              <a:gd name="connsiteX0" fmla="*/ 0 w 914400"/>
              <a:gd name="connsiteY0" fmla="*/ 0 h 4413729"/>
              <a:gd name="connsiteX1" fmla="*/ 914400 w 914400"/>
              <a:gd name="connsiteY1" fmla="*/ 0 h 4413729"/>
              <a:gd name="connsiteX2" fmla="*/ 914400 w 914400"/>
              <a:gd name="connsiteY2" fmla="*/ 4413729 h 4413729"/>
              <a:gd name="connsiteX3" fmla="*/ 0 w 914400"/>
              <a:gd name="connsiteY3" fmla="*/ 4413729 h 4413729"/>
              <a:gd name="connsiteX4" fmla="*/ 0 w 914400"/>
              <a:gd name="connsiteY4" fmla="*/ 0 h 4413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4413729">
                <a:moveTo>
                  <a:pt x="0" y="0"/>
                </a:moveTo>
                <a:lnTo>
                  <a:pt x="914400" y="0"/>
                </a:lnTo>
                <a:lnTo>
                  <a:pt x="914400" y="4413729"/>
                </a:lnTo>
                <a:lnTo>
                  <a:pt x="0" y="441372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" name="组合 20"/>
          <p:cNvGrpSpPr/>
          <p:nvPr userDrawn="1"/>
        </p:nvGrpSpPr>
        <p:grpSpPr>
          <a:xfrm rot="433303">
            <a:off x="257047" y="161504"/>
            <a:ext cx="608300" cy="482860"/>
            <a:chOff x="5254626" y="922338"/>
            <a:chExt cx="528638" cy="420688"/>
          </a:xfrm>
        </p:grpSpPr>
        <p:sp>
          <p:nvSpPr>
            <p:cNvPr id="22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3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solidFill>
                <a:schemeClr val="accent6">
                  <a:lumMod val="50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5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6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</p:grpSp>
      <p:grpSp>
        <p:nvGrpSpPr>
          <p:cNvPr id="27" name="组合 26"/>
          <p:cNvGrpSpPr/>
          <p:nvPr userDrawn="1"/>
        </p:nvGrpSpPr>
        <p:grpSpPr>
          <a:xfrm rot="18091546">
            <a:off x="443818" y="183001"/>
            <a:ext cx="204943" cy="204943"/>
            <a:chOff x="8914858" y="1139028"/>
            <a:chExt cx="622925" cy="622925"/>
          </a:xfrm>
        </p:grpSpPr>
        <p:sp>
          <p:nvSpPr>
            <p:cNvPr id="28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蓝色的书笔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34" name="组合 33"/>
          <p:cNvGrpSpPr/>
          <p:nvPr userDrawn="1"/>
        </p:nvGrpSpPr>
        <p:grpSpPr>
          <a:xfrm>
            <a:off x="263707" y="231336"/>
            <a:ext cx="411491" cy="392504"/>
            <a:chOff x="9711059" y="3356906"/>
            <a:chExt cx="597654" cy="597654"/>
          </a:xfrm>
        </p:grpSpPr>
        <p:sp>
          <p:nvSpPr>
            <p:cNvPr id="35" name="Freeform 442"/>
            <p:cNvSpPr/>
            <p:nvPr userDrawn="1"/>
          </p:nvSpPr>
          <p:spPr bwMode="auto">
            <a:xfrm>
              <a:off x="9711059" y="3356906"/>
              <a:ext cx="597654" cy="597654"/>
            </a:xfrm>
            <a:custGeom>
              <a:avLst/>
              <a:gdLst>
                <a:gd name="T0" fmla="*/ 128 w 128"/>
                <a:gd name="T1" fmla="*/ 120 h 128"/>
                <a:gd name="T2" fmla="*/ 120 w 128"/>
                <a:gd name="T3" fmla="*/ 128 h 128"/>
                <a:gd name="T4" fmla="*/ 8 w 128"/>
                <a:gd name="T5" fmla="*/ 128 h 128"/>
                <a:gd name="T6" fmla="*/ 0 w 128"/>
                <a:gd name="T7" fmla="*/ 120 h 128"/>
                <a:gd name="T8" fmla="*/ 0 w 128"/>
                <a:gd name="T9" fmla="*/ 8 h 128"/>
                <a:gd name="T10" fmla="*/ 8 w 128"/>
                <a:gd name="T11" fmla="*/ 0 h 128"/>
                <a:gd name="T12" fmla="*/ 120 w 128"/>
                <a:gd name="T13" fmla="*/ 0 h 128"/>
                <a:gd name="T14" fmla="*/ 128 w 128"/>
                <a:gd name="T15" fmla="*/ 8 h 128"/>
                <a:gd name="T16" fmla="*/ 128 w 128"/>
                <a:gd name="T1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28">
                  <a:moveTo>
                    <a:pt x="128" y="120"/>
                  </a:moveTo>
                  <a:cubicBezTo>
                    <a:pt x="128" y="124"/>
                    <a:pt x="124" y="128"/>
                    <a:pt x="120" y="128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4" y="128"/>
                    <a:pt x="0" y="124"/>
                    <a:pt x="0" y="12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4" y="0"/>
                    <a:pt x="128" y="4"/>
                    <a:pt x="128" y="8"/>
                  </a:cubicBezTo>
                  <a:cubicBezTo>
                    <a:pt x="128" y="120"/>
                    <a:pt x="128" y="120"/>
                    <a:pt x="128" y="120"/>
                  </a:cubicBezTo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6" name="Freeform 443"/>
            <p:cNvSpPr>
              <a:spLocks noEditPoints="1"/>
            </p:cNvSpPr>
            <p:nvPr userDrawn="1"/>
          </p:nvSpPr>
          <p:spPr bwMode="auto">
            <a:xfrm>
              <a:off x="9748536" y="3899331"/>
              <a:ext cx="522701" cy="37477"/>
            </a:xfrm>
            <a:custGeom>
              <a:avLst/>
              <a:gdLst>
                <a:gd name="T0" fmla="*/ 0 w 112"/>
                <a:gd name="T1" fmla="*/ 0 h 8"/>
                <a:gd name="T2" fmla="*/ 2 w 112"/>
                <a:gd name="T3" fmla="*/ 6 h 8"/>
                <a:gd name="T4" fmla="*/ 4 w 112"/>
                <a:gd name="T5" fmla="*/ 4 h 8"/>
                <a:gd name="T6" fmla="*/ 0 w 112"/>
                <a:gd name="T7" fmla="*/ 0 h 8"/>
                <a:gd name="T8" fmla="*/ 112 w 112"/>
                <a:gd name="T9" fmla="*/ 0 h 8"/>
                <a:gd name="T10" fmla="*/ 108 w 112"/>
                <a:gd name="T11" fmla="*/ 4 h 8"/>
                <a:gd name="T12" fmla="*/ 56 w 112"/>
                <a:gd name="T13" fmla="*/ 4 h 8"/>
                <a:gd name="T14" fmla="*/ 56 w 112"/>
                <a:gd name="T15" fmla="*/ 0 h 8"/>
                <a:gd name="T16" fmla="*/ 56 w 112"/>
                <a:gd name="T17" fmla="*/ 4 h 8"/>
                <a:gd name="T18" fmla="*/ 52 w 112"/>
                <a:gd name="T19" fmla="*/ 4 h 8"/>
                <a:gd name="T20" fmla="*/ 48 w 112"/>
                <a:gd name="T21" fmla="*/ 8 h 8"/>
                <a:gd name="T22" fmla="*/ 104 w 112"/>
                <a:gd name="T23" fmla="*/ 8 h 8"/>
                <a:gd name="T24" fmla="*/ 112 w 112"/>
                <a:gd name="T25" fmla="*/ 0 h 8"/>
                <a:gd name="T26" fmla="*/ 112 w 112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8">
                  <a:moveTo>
                    <a:pt x="0" y="0"/>
                  </a:moveTo>
                  <a:cubicBezTo>
                    <a:pt x="0" y="2"/>
                    <a:pt x="1" y="4"/>
                    <a:pt x="2" y="6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4"/>
                    <a:pt x="0" y="2"/>
                    <a:pt x="0" y="0"/>
                  </a:cubicBezTo>
                  <a:moveTo>
                    <a:pt x="112" y="0"/>
                  </a:moveTo>
                  <a:cubicBezTo>
                    <a:pt x="112" y="2"/>
                    <a:pt x="110" y="4"/>
                    <a:pt x="108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4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</a:path>
              </a:pathLst>
            </a:custGeom>
            <a:solidFill>
              <a:srgbClr val="243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7" name="Freeform 444"/>
            <p:cNvSpPr/>
            <p:nvPr userDrawn="1"/>
          </p:nvSpPr>
          <p:spPr bwMode="auto">
            <a:xfrm>
              <a:off x="9748536" y="3356906"/>
              <a:ext cx="262336" cy="560177"/>
            </a:xfrm>
            <a:custGeom>
              <a:avLst/>
              <a:gdLst>
                <a:gd name="T0" fmla="*/ 56 w 56"/>
                <a:gd name="T1" fmla="*/ 0 h 120"/>
                <a:gd name="T2" fmla="*/ 4 w 56"/>
                <a:gd name="T3" fmla="*/ 0 h 120"/>
                <a:gd name="T4" fmla="*/ 0 w 56"/>
                <a:gd name="T5" fmla="*/ 4 h 120"/>
                <a:gd name="T6" fmla="*/ 0 w 56"/>
                <a:gd name="T7" fmla="*/ 116 h 120"/>
                <a:gd name="T8" fmla="*/ 4 w 56"/>
                <a:gd name="T9" fmla="*/ 120 h 120"/>
                <a:gd name="T10" fmla="*/ 56 w 56"/>
                <a:gd name="T11" fmla="*/ 120 h 120"/>
                <a:gd name="T12" fmla="*/ 56 w 56"/>
                <a:gd name="T1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5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8"/>
                    <a:pt x="2" y="120"/>
                    <a:pt x="4" y="120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8" name="Freeform 445"/>
            <p:cNvSpPr/>
            <p:nvPr userDrawn="1"/>
          </p:nvSpPr>
          <p:spPr bwMode="auto">
            <a:xfrm>
              <a:off x="10010872" y="3356906"/>
              <a:ext cx="260364" cy="560177"/>
            </a:xfrm>
            <a:custGeom>
              <a:avLst/>
              <a:gdLst>
                <a:gd name="T0" fmla="*/ 0 w 56"/>
                <a:gd name="T1" fmla="*/ 120 h 120"/>
                <a:gd name="T2" fmla="*/ 52 w 56"/>
                <a:gd name="T3" fmla="*/ 120 h 120"/>
                <a:gd name="T4" fmla="*/ 56 w 56"/>
                <a:gd name="T5" fmla="*/ 116 h 120"/>
                <a:gd name="T6" fmla="*/ 56 w 56"/>
                <a:gd name="T7" fmla="*/ 4 h 120"/>
                <a:gd name="T8" fmla="*/ 52 w 56"/>
                <a:gd name="T9" fmla="*/ 0 h 120"/>
                <a:gd name="T10" fmla="*/ 0 w 56"/>
                <a:gd name="T11" fmla="*/ 0 h 120"/>
                <a:gd name="T12" fmla="*/ 0 w 56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0" y="120"/>
                  </a:moveTo>
                  <a:cubicBezTo>
                    <a:pt x="52" y="120"/>
                    <a:pt x="52" y="120"/>
                    <a:pt x="52" y="120"/>
                  </a:cubicBezTo>
                  <a:cubicBezTo>
                    <a:pt x="54" y="120"/>
                    <a:pt x="56" y="118"/>
                    <a:pt x="56" y="116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</a:path>
              </a:pathLst>
            </a:custGeom>
            <a:solidFill>
              <a:srgbClr val="EE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9" name="Rectangle 446"/>
            <p:cNvSpPr>
              <a:spLocks noChangeArrowheads="1"/>
            </p:cNvSpPr>
            <p:nvPr userDrawn="1"/>
          </p:nvSpPr>
          <p:spPr bwMode="auto">
            <a:xfrm>
              <a:off x="9786012" y="3431860"/>
              <a:ext cx="187383" cy="130182"/>
            </a:xfrm>
            <a:prstGeom prst="rect">
              <a:avLst/>
            </a:prstGeom>
            <a:solidFill>
              <a:srgbClr val="119B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0" name="Rectangle 447"/>
            <p:cNvSpPr>
              <a:spLocks noChangeArrowheads="1"/>
            </p:cNvSpPr>
            <p:nvPr userDrawn="1"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1" name="Rectangle 448"/>
            <p:cNvSpPr>
              <a:spLocks noChangeArrowheads="1"/>
            </p:cNvSpPr>
            <p:nvPr userDrawn="1"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2" name="Rectangle 449"/>
            <p:cNvSpPr>
              <a:spLocks noChangeArrowheads="1"/>
            </p:cNvSpPr>
            <p:nvPr userDrawn="1"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" name="Rectangle 450"/>
            <p:cNvSpPr>
              <a:spLocks noChangeArrowheads="1"/>
            </p:cNvSpPr>
            <p:nvPr userDrawn="1"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4" name="Freeform 451"/>
            <p:cNvSpPr/>
            <p:nvPr userDrawn="1"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" name="Freeform 452"/>
            <p:cNvSpPr/>
            <p:nvPr userDrawn="1"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" name="Freeform 453"/>
            <p:cNvSpPr/>
            <p:nvPr userDrawn="1"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" name="Freeform 454"/>
            <p:cNvSpPr/>
            <p:nvPr userDrawn="1"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" name="Rectangle 455"/>
            <p:cNvSpPr>
              <a:spLocks noChangeArrowheads="1"/>
            </p:cNvSpPr>
            <p:nvPr userDrawn="1"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" name="Rectangle 456"/>
            <p:cNvSpPr>
              <a:spLocks noChangeArrowheads="1"/>
            </p:cNvSpPr>
            <p:nvPr userDrawn="1"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0" name="Freeform 457"/>
            <p:cNvSpPr>
              <a:spLocks noEditPoints="1"/>
            </p:cNvSpPr>
            <p:nvPr userDrawn="1"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close/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1" name="Freeform 458"/>
            <p:cNvSpPr>
              <a:spLocks noEditPoints="1"/>
            </p:cNvSpPr>
            <p:nvPr userDrawn="1"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2" name="Freeform 459"/>
            <p:cNvSpPr/>
            <p:nvPr userDrawn="1"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3" name="Freeform 460"/>
            <p:cNvSpPr/>
            <p:nvPr userDrawn="1"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5" name="Freeform 461"/>
            <p:cNvSpPr/>
            <p:nvPr userDrawn="1"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6" name="Freeform 462"/>
            <p:cNvSpPr/>
            <p:nvPr userDrawn="1"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9" name="Freeform 463"/>
            <p:cNvSpPr/>
            <p:nvPr userDrawn="1"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1" name="Freeform 464"/>
            <p:cNvSpPr/>
            <p:nvPr userDrawn="1"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2" name="Freeform 465"/>
            <p:cNvSpPr/>
            <p:nvPr userDrawn="1"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3" name="Freeform 466"/>
            <p:cNvSpPr/>
            <p:nvPr userDrawn="1"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4" name="Freeform 467"/>
            <p:cNvSpPr/>
            <p:nvPr userDrawn="1"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5" name="Freeform 468"/>
            <p:cNvSpPr/>
            <p:nvPr userDrawn="1"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6" name="Rectangle 469"/>
            <p:cNvSpPr>
              <a:spLocks noChangeArrowheads="1"/>
            </p:cNvSpPr>
            <p:nvPr userDrawn="1"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7" name="Rectangle 470"/>
            <p:cNvSpPr>
              <a:spLocks noChangeArrowheads="1"/>
            </p:cNvSpPr>
            <p:nvPr userDrawn="1"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8" name="Freeform 471"/>
            <p:cNvSpPr>
              <a:spLocks noEditPoints="1"/>
            </p:cNvSpPr>
            <p:nvPr userDrawn="1"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close/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9" name="Freeform 472"/>
            <p:cNvSpPr>
              <a:spLocks noEditPoints="1"/>
            </p:cNvSpPr>
            <p:nvPr userDrawn="1"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0" name="Freeform 473"/>
            <p:cNvSpPr/>
            <p:nvPr userDrawn="1"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1" name="Freeform 474"/>
            <p:cNvSpPr/>
            <p:nvPr userDrawn="1"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2" name="Freeform 475"/>
            <p:cNvSpPr/>
            <p:nvPr userDrawn="1"/>
          </p:nvSpPr>
          <p:spPr bwMode="auto">
            <a:xfrm>
              <a:off x="9720921" y="3926946"/>
              <a:ext cx="252474" cy="27614"/>
            </a:xfrm>
            <a:custGeom>
              <a:avLst/>
              <a:gdLst>
                <a:gd name="T0" fmla="*/ 8 w 54"/>
                <a:gd name="T1" fmla="*/ 0 h 6"/>
                <a:gd name="T2" fmla="*/ 6 w 54"/>
                <a:gd name="T3" fmla="*/ 2 h 6"/>
                <a:gd name="T4" fmla="*/ 4 w 54"/>
                <a:gd name="T5" fmla="*/ 4 h 6"/>
                <a:gd name="T6" fmla="*/ 10 w 54"/>
                <a:gd name="T7" fmla="*/ 6 h 6"/>
                <a:gd name="T8" fmla="*/ 50 w 54"/>
                <a:gd name="T9" fmla="*/ 6 h 6"/>
                <a:gd name="T10" fmla="*/ 54 w 54"/>
                <a:gd name="T11" fmla="*/ 2 h 6"/>
                <a:gd name="T12" fmla="*/ 14 w 54"/>
                <a:gd name="T13" fmla="*/ 2 h 6"/>
                <a:gd name="T14" fmla="*/ 8 w 54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6">
                  <a:moveTo>
                    <a:pt x="8" y="0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0" y="6"/>
                    <a:pt x="10" y="6"/>
                  </a:cubicBezTo>
                  <a:cubicBezTo>
                    <a:pt x="13" y="6"/>
                    <a:pt x="50" y="6"/>
                    <a:pt x="50" y="6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2"/>
                    <a:pt x="10" y="1"/>
                    <a:pt x="8" y="0"/>
                  </a:cubicBezTo>
                </a:path>
              </a:pathLst>
            </a:custGeom>
            <a:solidFill>
              <a:srgbClr val="2F42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3" name="Freeform 476"/>
            <p:cNvSpPr/>
            <p:nvPr userDrawn="1"/>
          </p:nvSpPr>
          <p:spPr bwMode="auto">
            <a:xfrm>
              <a:off x="9758398" y="3917083"/>
              <a:ext cx="232750" cy="19725"/>
            </a:xfrm>
            <a:custGeom>
              <a:avLst/>
              <a:gdLst>
                <a:gd name="T0" fmla="*/ 50 w 50"/>
                <a:gd name="T1" fmla="*/ 0 h 4"/>
                <a:gd name="T2" fmla="*/ 2 w 50"/>
                <a:gd name="T3" fmla="*/ 0 h 4"/>
                <a:gd name="T4" fmla="*/ 2 w 50"/>
                <a:gd name="T5" fmla="*/ 0 h 4"/>
                <a:gd name="T6" fmla="*/ 0 w 50"/>
                <a:gd name="T7" fmla="*/ 2 h 4"/>
                <a:gd name="T8" fmla="*/ 6 w 50"/>
                <a:gd name="T9" fmla="*/ 4 h 4"/>
                <a:gd name="T10" fmla="*/ 46 w 50"/>
                <a:gd name="T11" fmla="*/ 4 h 4"/>
                <a:gd name="T12" fmla="*/ 50 w 5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4">
                  <a:moveTo>
                    <a:pt x="5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4" y="4"/>
                    <a:pt x="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solidFill>
              <a:srgbClr val="202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4" name="Freeform 477"/>
            <p:cNvSpPr/>
            <p:nvPr userDrawn="1"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5" name="Freeform 478"/>
            <p:cNvSpPr/>
            <p:nvPr userDrawn="1"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6" name="Freeform 479"/>
            <p:cNvSpPr/>
            <p:nvPr userDrawn="1"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7" name="Freeform 480"/>
            <p:cNvSpPr/>
            <p:nvPr userDrawn="1"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7" name="Freeform 481"/>
            <p:cNvSpPr/>
            <p:nvPr userDrawn="1"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CF44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8" name="Freeform 482"/>
            <p:cNvSpPr/>
            <p:nvPr userDrawn="1"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9" name="Freeform 483"/>
            <p:cNvSpPr/>
            <p:nvPr userDrawn="1"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0" name="Freeform 484"/>
            <p:cNvSpPr/>
            <p:nvPr userDrawn="1"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1" name="Freeform 485"/>
            <p:cNvSpPr/>
            <p:nvPr userDrawn="1"/>
          </p:nvSpPr>
          <p:spPr bwMode="auto">
            <a:xfrm>
              <a:off x="9953671" y="3786901"/>
              <a:ext cx="57201" cy="57201"/>
            </a:xfrm>
            <a:custGeom>
              <a:avLst/>
              <a:gdLst>
                <a:gd name="T0" fmla="*/ 0 w 29"/>
                <a:gd name="T1" fmla="*/ 29 h 29"/>
                <a:gd name="T2" fmla="*/ 0 w 29"/>
                <a:gd name="T3" fmla="*/ 0 h 29"/>
                <a:gd name="T4" fmla="*/ 29 w 29"/>
                <a:gd name="T5" fmla="*/ 29 h 29"/>
                <a:gd name="T6" fmla="*/ 0 w 29"/>
                <a:gd name="T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9">
                  <a:moveTo>
                    <a:pt x="0" y="29"/>
                  </a:moveTo>
                  <a:lnTo>
                    <a:pt x="0" y="0"/>
                  </a:lnTo>
                  <a:lnTo>
                    <a:pt x="29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2" name="Freeform 486"/>
            <p:cNvSpPr/>
            <p:nvPr userDrawn="1"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3" name="Freeform 487"/>
            <p:cNvSpPr/>
            <p:nvPr userDrawn="1"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4" name="Freeform 488"/>
            <p:cNvSpPr/>
            <p:nvPr userDrawn="1"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A3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5" name="Freeform 489"/>
            <p:cNvSpPr/>
            <p:nvPr userDrawn="1"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6" name="Freeform 490"/>
            <p:cNvSpPr/>
            <p:nvPr userDrawn="1"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7" name="Freeform 491"/>
            <p:cNvSpPr/>
            <p:nvPr userDrawn="1"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8" name="Freeform 492"/>
            <p:cNvSpPr/>
            <p:nvPr userDrawn="1"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9" name="Freeform 493"/>
            <p:cNvSpPr/>
            <p:nvPr userDrawn="1"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0" name="Freeform 494"/>
            <p:cNvSpPr/>
            <p:nvPr userDrawn="1"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B93D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1" name="Freeform 495"/>
            <p:cNvSpPr/>
            <p:nvPr userDrawn="1"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绿色的小鸟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3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6" name="组合 215"/>
          <p:cNvGrpSpPr/>
          <p:nvPr userDrawn="1"/>
        </p:nvGrpSpPr>
        <p:grpSpPr>
          <a:xfrm rot="1592273">
            <a:off x="182374" y="214038"/>
            <a:ext cx="477900" cy="453600"/>
            <a:chOff x="2272338" y="450384"/>
            <a:chExt cx="765175" cy="725488"/>
          </a:xfrm>
        </p:grpSpPr>
        <p:sp>
          <p:nvSpPr>
            <p:cNvPr id="223" name="Freeform 1235"/>
            <p:cNvSpPr/>
            <p:nvPr userDrawn="1"/>
          </p:nvSpPr>
          <p:spPr bwMode="auto">
            <a:xfrm>
              <a:off x="2272338" y="491659"/>
              <a:ext cx="644525" cy="684213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0" name="Freeform 1236"/>
            <p:cNvSpPr/>
            <p:nvPr userDrawn="1"/>
          </p:nvSpPr>
          <p:spPr bwMode="auto">
            <a:xfrm>
              <a:off x="2358063" y="574209"/>
              <a:ext cx="260350" cy="296863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1" name="Freeform 1237"/>
            <p:cNvSpPr/>
            <p:nvPr userDrawn="1"/>
          </p:nvSpPr>
          <p:spPr bwMode="auto">
            <a:xfrm>
              <a:off x="2642226" y="791697"/>
              <a:ext cx="274637" cy="346075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2" name="Freeform 1238"/>
            <p:cNvSpPr/>
            <p:nvPr userDrawn="1"/>
          </p:nvSpPr>
          <p:spPr bwMode="auto">
            <a:xfrm>
              <a:off x="2943851" y="517059"/>
              <a:ext cx="93662" cy="66675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3" name="Oval 1239"/>
            <p:cNvSpPr>
              <a:spLocks noChangeArrowheads="1"/>
            </p:cNvSpPr>
            <p:nvPr userDrawn="1"/>
          </p:nvSpPr>
          <p:spPr bwMode="auto">
            <a:xfrm>
              <a:off x="2670801" y="450384"/>
              <a:ext cx="296862" cy="298450"/>
            </a:xfrm>
            <a:prstGeom prst="ellipse">
              <a:avLst/>
            </a:pr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4" name="Oval 1240"/>
            <p:cNvSpPr>
              <a:spLocks noChangeArrowheads="1"/>
            </p:cNvSpPr>
            <p:nvPr userDrawn="1"/>
          </p:nvSpPr>
          <p:spPr bwMode="auto">
            <a:xfrm>
              <a:off x="2874001" y="502772"/>
              <a:ext cx="49212" cy="4762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14.jpe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15.wmf"/><Relationship Id="rId2" Type="http://schemas.openxmlformats.org/officeDocument/2006/relationships/image" Target="../media/image30.png"/><Relationship Id="rId1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5.png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wmf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23.png"/><Relationship Id="rId2" Type="http://schemas.openxmlformats.org/officeDocument/2006/relationships/image" Target="../media/image16.png"/><Relationship Id="rId1" Type="http://schemas.openxmlformats.org/officeDocument/2006/relationships/image" Target="../media/image15.wmf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27.png"/><Relationship Id="rId2" Type="http://schemas.openxmlformats.org/officeDocument/2006/relationships/image" Target="../media/image24.png"/><Relationship Id="rId1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15.wmf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0" y="1949336"/>
            <a:ext cx="9144000" cy="7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41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“量率对应”问题</a:t>
            </a:r>
            <a:r>
              <a:rPr lang="en-US" altLang="zh-CN" sz="41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en-US" altLang="zh-CN" sz="4100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8" name="矩形 67"/>
          <p:cNvSpPr/>
          <p:nvPr/>
        </p:nvSpPr>
        <p:spPr>
          <a:xfrm rot="20342484">
            <a:off x="-420579" y="3570776"/>
            <a:ext cx="183086" cy="23852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endParaRPr lang="zh-CN" altLang="en-US" sz="1100" dirty="0">
              <a:ln w="0"/>
              <a:solidFill>
                <a:srgbClr val="865B3E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304200" y="409844"/>
            <a:ext cx="2908489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人教版小学</a:t>
            </a:r>
            <a:r>
              <a:rPr lang="zh-CN" altLang="en-US" sz="18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数学</a:t>
            </a:r>
            <a:r>
              <a:rPr lang="zh-CN" altLang="en-US" sz="18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六</a:t>
            </a:r>
            <a:r>
              <a:rPr lang="zh-CN" altLang="en-US" sz="18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年级上册</a:t>
            </a:r>
            <a:endParaRPr lang="zh-CN" altLang="en-US" sz="1800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49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7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7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练习巩固</a:t>
            </a:r>
            <a:endParaRPr lang="zh-CN" altLang="en-US" sz="2400" b="1" dirty="0">
              <a:ln w="0"/>
              <a:solidFill>
                <a:srgbClr val="70AD47">
                  <a:lumMod val="50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146165" y="847958"/>
            <a:ext cx="7110179" cy="1244991"/>
            <a:chOff x="1450359" y="1308295"/>
            <a:chExt cx="9480238" cy="1659988"/>
          </a:xfrm>
        </p:grpSpPr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450359" y="1308295"/>
              <a:ext cx="9480238" cy="16599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5" name="文本框 44"/>
            <p:cNvSpPr txBox="1">
              <a:spLocks noChangeArrowheads="1"/>
            </p:cNvSpPr>
            <p:nvPr/>
          </p:nvSpPr>
          <p:spPr bwMode="auto">
            <a:xfrm>
              <a:off x="2766700" y="1420503"/>
              <a:ext cx="7241767" cy="1231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这本课外读物我读了</a:t>
              </a: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35</a:t>
              </a:r>
              <a:r>
                <a:rPr lang="zh-CN" altLang="en-US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页，还剩下      没有读。这本课外读物一共有多少页？</a:t>
              </a:r>
              <a:endPara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506978" y="1347739"/>
              <a:ext cx="472371" cy="889976"/>
            </a:xfrm>
            <a:prstGeom prst="rect">
              <a:avLst/>
            </a:prstGeom>
          </p:spPr>
        </p:pic>
      </p:grpSp>
      <p:pic>
        <p:nvPicPr>
          <p:cNvPr id="48" name="图片 4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557576" y="2603135"/>
            <a:ext cx="1137122" cy="2430000"/>
          </a:xfrm>
          <a:prstGeom prst="rect">
            <a:avLst/>
          </a:prstGeom>
        </p:spPr>
      </p:pic>
      <p:sp>
        <p:nvSpPr>
          <p:cNvPr id="49" name="文本框 48"/>
          <p:cNvSpPr txBox="1">
            <a:spLocks noChangeArrowheads="1"/>
          </p:cNvSpPr>
          <p:nvPr/>
        </p:nvSpPr>
        <p:spPr bwMode="auto">
          <a:xfrm>
            <a:off x="3048071" y="2421503"/>
            <a:ext cx="1143923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rgbClr val="0066FF"/>
                </a:solidFill>
                <a:latin typeface="微软雅黑" panose="020B0503020204020204" charset="-122"/>
                <a:ea typeface="微软雅黑" panose="020B0503020204020204" charset="-122"/>
              </a:rPr>
              <a:t>课外读物</a:t>
            </a:r>
            <a:endParaRPr lang="zh-CN" altLang="en-US" sz="1800" dirty="0">
              <a:solidFill>
                <a:srgbClr val="0066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0" name="文本框 49"/>
          <p:cNvSpPr txBox="1">
            <a:spLocks noChangeArrowheads="1"/>
          </p:cNvSpPr>
          <p:nvPr/>
        </p:nvSpPr>
        <p:spPr bwMode="auto">
          <a:xfrm>
            <a:off x="3280348" y="2177105"/>
            <a:ext cx="647933" cy="39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rgbClr val="0066FF"/>
                </a:solidFill>
                <a:latin typeface="微软雅黑" panose="020B0503020204020204" charset="-122"/>
                <a:ea typeface="微软雅黑" panose="020B0503020204020204" charset="-122"/>
              </a:rPr>
              <a:t>单位</a:t>
            </a:r>
            <a:r>
              <a:rPr lang="en-US" altLang="zh-CN" dirty="0">
                <a:solidFill>
                  <a:srgbClr val="0066FF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zh-CN" altLang="en-US" dirty="0">
              <a:solidFill>
                <a:srgbClr val="0066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1" name="文本框 50"/>
          <p:cNvSpPr txBox="1">
            <a:spLocks noChangeArrowheads="1"/>
          </p:cNvSpPr>
          <p:nvPr/>
        </p:nvSpPr>
        <p:spPr bwMode="auto">
          <a:xfrm>
            <a:off x="5552265" y="2419057"/>
            <a:ext cx="1143923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rgbClr val="0066FF"/>
                </a:solidFill>
                <a:latin typeface="微软雅黑" panose="020B0503020204020204" charset="-122"/>
                <a:ea typeface="微软雅黑" panose="020B0503020204020204" charset="-122"/>
              </a:rPr>
              <a:t>读完</a:t>
            </a:r>
            <a:r>
              <a:rPr lang="en-US" altLang="zh-CN" sz="1800" dirty="0">
                <a:solidFill>
                  <a:srgbClr val="0066FF"/>
                </a:solidFill>
                <a:latin typeface="微软雅黑" panose="020B0503020204020204" charset="-122"/>
                <a:ea typeface="微软雅黑" panose="020B0503020204020204" charset="-122"/>
              </a:rPr>
              <a:t>35</a:t>
            </a:r>
            <a:r>
              <a:rPr lang="zh-CN" altLang="en-US" sz="1800" dirty="0">
                <a:solidFill>
                  <a:srgbClr val="0066FF"/>
                </a:solidFill>
                <a:latin typeface="微软雅黑" panose="020B0503020204020204" charset="-122"/>
                <a:ea typeface="微软雅黑" panose="020B0503020204020204" charset="-122"/>
              </a:rPr>
              <a:t>页</a:t>
            </a:r>
            <a:endParaRPr lang="zh-CN" altLang="en-US" sz="1800" dirty="0">
              <a:solidFill>
                <a:srgbClr val="0066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4177476" y="2341977"/>
            <a:ext cx="1391453" cy="692437"/>
            <a:chOff x="3468689" y="2338340"/>
            <a:chExt cx="1391695" cy="692558"/>
          </a:xfrm>
        </p:grpSpPr>
        <p:grpSp>
          <p:nvGrpSpPr>
            <p:cNvPr id="53" name="组合 52"/>
            <p:cNvGrpSpPr/>
            <p:nvPr/>
          </p:nvGrpSpPr>
          <p:grpSpPr>
            <a:xfrm>
              <a:off x="3640419" y="2338340"/>
              <a:ext cx="870512" cy="692558"/>
              <a:chOff x="2250796" y="1558344"/>
              <a:chExt cx="870512" cy="692558"/>
            </a:xfrm>
          </p:grpSpPr>
          <p:grpSp>
            <p:nvGrpSpPr>
              <p:cNvPr id="55" name="组合 54"/>
              <p:cNvGrpSpPr/>
              <p:nvPr/>
            </p:nvGrpSpPr>
            <p:grpSpPr>
              <a:xfrm>
                <a:off x="2808606" y="1558344"/>
                <a:ext cx="312702" cy="692558"/>
                <a:chOff x="3247606" y="2066200"/>
                <a:chExt cx="312702" cy="692558"/>
              </a:xfrm>
            </p:grpSpPr>
            <p:cxnSp>
              <p:nvCxnSpPr>
                <p:cNvPr id="58" name="直接连接符 57"/>
                <p:cNvCxnSpPr/>
                <p:nvPr/>
              </p:nvCxnSpPr>
              <p:spPr bwMode="auto">
                <a:xfrm>
                  <a:off x="3247606" y="2400211"/>
                  <a:ext cx="288020" cy="0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0066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59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3271440" y="2333952"/>
                  <a:ext cx="288020" cy="42480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eaLnBrk="0" fontAlgn="base" hangingPunct="0">
                    <a:lnSpc>
                      <a:spcPct val="120000"/>
                    </a:lnSpc>
                    <a:spcBef>
                      <a:spcPct val="50000"/>
                    </a:spcBef>
                    <a:spcAft>
                      <a:spcPct val="0"/>
                    </a:spcAft>
                    <a:defRPr/>
                  </a:pPr>
                  <a:r>
                    <a:rPr lang="en-US" altLang="zh-CN" sz="1800" dirty="0">
                      <a:solidFill>
                        <a:srgbClr val="0066FF"/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7</a:t>
                  </a:r>
                  <a:endParaRPr lang="en-US" altLang="zh-CN" sz="1800" dirty="0">
                    <a:solidFill>
                      <a:srgbClr val="0066FF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60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3272288" y="2066200"/>
                  <a:ext cx="288020" cy="42480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eaLnBrk="0" fontAlgn="base" hangingPunct="0">
                    <a:lnSpc>
                      <a:spcPct val="120000"/>
                    </a:lnSpc>
                    <a:spcBef>
                      <a:spcPct val="50000"/>
                    </a:spcBef>
                    <a:spcAft>
                      <a:spcPct val="0"/>
                    </a:spcAft>
                    <a:defRPr/>
                  </a:pPr>
                  <a:r>
                    <a:rPr lang="en-US" altLang="zh-CN" sz="1800" dirty="0">
                      <a:solidFill>
                        <a:srgbClr val="0066FF"/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2</a:t>
                  </a:r>
                  <a:endParaRPr lang="en-US" altLang="zh-CN" sz="1800" dirty="0">
                    <a:solidFill>
                      <a:srgbClr val="0066FF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  <p:sp>
            <p:nvSpPr>
              <p:cNvPr id="56" name="Text Box 11"/>
              <p:cNvSpPr txBox="1">
                <a:spLocks noChangeArrowheads="1"/>
              </p:cNvSpPr>
              <p:nvPr/>
            </p:nvSpPr>
            <p:spPr bwMode="auto">
              <a:xfrm>
                <a:off x="2250796" y="1700122"/>
                <a:ext cx="288020" cy="4248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eaLnBrk="0" fontAlgn="base" hangingPunct="0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en-US" altLang="zh-CN" sz="1800" dirty="0">
                    <a:solidFill>
                      <a:srgbClr val="0066FF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1</a:t>
                </a:r>
                <a:endParaRPr lang="en-US" altLang="zh-CN" sz="1800" dirty="0">
                  <a:solidFill>
                    <a:srgbClr val="0066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7" name="Text Box 11"/>
              <p:cNvSpPr txBox="1">
                <a:spLocks noChangeArrowheads="1"/>
              </p:cNvSpPr>
              <p:nvPr/>
            </p:nvSpPr>
            <p:spPr bwMode="auto">
              <a:xfrm>
                <a:off x="2461665" y="1712545"/>
                <a:ext cx="288020" cy="3878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eaLnBrk="0" fontAlgn="base" hangingPunct="0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zh-CN" altLang="en-US" sz="1600" b="1" dirty="0">
                    <a:solidFill>
                      <a:srgbClr val="0066FF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－</a:t>
                </a:r>
                <a:endParaRPr lang="zh-CN" altLang="en-US" sz="1600" b="1" dirty="0">
                  <a:solidFill>
                    <a:srgbClr val="0066F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</p:grpSp>
        <p:sp>
          <p:nvSpPr>
            <p:cNvPr id="54" name="Text Box 11"/>
            <p:cNvSpPr txBox="1">
              <a:spLocks noChangeArrowheads="1"/>
            </p:cNvSpPr>
            <p:nvPr/>
          </p:nvSpPr>
          <p:spPr bwMode="auto">
            <a:xfrm>
              <a:off x="3468689" y="2472216"/>
              <a:ext cx="1391695" cy="4248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zh-CN" altLang="en-US" sz="1800" dirty="0">
                  <a:solidFill>
                    <a:srgbClr val="0066FF"/>
                  </a:solidFill>
                  <a:latin typeface="微软雅黑" panose="020B0503020204020204" charset="-122"/>
                  <a:ea typeface="微软雅黑" panose="020B0503020204020204" charset="-122"/>
                </a:rPr>
                <a:t>（          ）</a:t>
              </a:r>
              <a:endParaRPr lang="zh-CN" altLang="en-US" sz="1800" dirty="0">
                <a:solidFill>
                  <a:srgbClr val="0066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61" name="矩形 60"/>
          <p:cNvSpPr/>
          <p:nvPr/>
        </p:nvSpPr>
        <p:spPr>
          <a:xfrm>
            <a:off x="4023548" y="2533369"/>
            <a:ext cx="294792" cy="31542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>
                <a:solidFill>
                  <a:srgbClr val="0066FF"/>
                </a:solidFill>
                <a:latin typeface="微软雅黑" panose="020B0503020204020204" charset="-122"/>
                <a:ea typeface="微软雅黑" panose="020B0503020204020204" charset="-122"/>
              </a:rPr>
              <a:t>×</a:t>
            </a:r>
            <a:endParaRPr lang="en-US" altLang="zh-CN" sz="1600" b="1" dirty="0">
              <a:solidFill>
                <a:srgbClr val="0066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5297496" y="2503529"/>
            <a:ext cx="314028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dirty="0">
                <a:solidFill>
                  <a:srgbClr val="0066FF"/>
                </a:solidFill>
                <a:latin typeface="微软雅黑" panose="020B0503020204020204" charset="-122"/>
                <a:ea typeface="微软雅黑" panose="020B0503020204020204" charset="-122"/>
              </a:rPr>
              <a:t>=</a:t>
            </a:r>
            <a:endParaRPr lang="en-US" altLang="zh-CN" sz="1800" b="1" dirty="0">
              <a:solidFill>
                <a:srgbClr val="0066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13" name="组合 112"/>
          <p:cNvGrpSpPr/>
          <p:nvPr/>
        </p:nvGrpSpPr>
        <p:grpSpPr>
          <a:xfrm>
            <a:off x="3345001" y="2797951"/>
            <a:ext cx="1917728" cy="713742"/>
            <a:chOff x="3472271" y="792329"/>
            <a:chExt cx="1918061" cy="713866"/>
          </a:xfrm>
        </p:grpSpPr>
        <p:sp>
          <p:nvSpPr>
            <p:cNvPr id="114" name="Text Box 11"/>
            <p:cNvSpPr txBox="1">
              <a:spLocks noChangeArrowheads="1"/>
            </p:cNvSpPr>
            <p:nvPr/>
          </p:nvSpPr>
          <p:spPr bwMode="auto">
            <a:xfrm>
              <a:off x="3472271" y="938116"/>
              <a:ext cx="657059" cy="4248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35</a:t>
              </a:r>
              <a:endPara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15" name="组合 114"/>
            <p:cNvGrpSpPr/>
            <p:nvPr/>
          </p:nvGrpSpPr>
          <p:grpSpPr>
            <a:xfrm>
              <a:off x="3998637" y="792329"/>
              <a:ext cx="1391695" cy="713866"/>
              <a:chOff x="3479181" y="2327345"/>
              <a:chExt cx="1391695" cy="713866"/>
            </a:xfrm>
          </p:grpSpPr>
          <p:sp>
            <p:nvSpPr>
              <p:cNvPr id="117" name="Text Box 11"/>
              <p:cNvSpPr txBox="1">
                <a:spLocks noChangeArrowheads="1"/>
              </p:cNvSpPr>
              <p:nvPr/>
            </p:nvSpPr>
            <p:spPr bwMode="auto">
              <a:xfrm>
                <a:off x="3479181" y="2474074"/>
                <a:ext cx="1391695" cy="4248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eaLnBrk="0" fontAlgn="base" hangingPunct="0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zh-CN" altLang="en-US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（          ）</a:t>
                </a:r>
                <a:endParaRPr lang="zh-CN" altLang="en-US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grpSp>
            <p:nvGrpSpPr>
              <p:cNvPr id="118" name="组合 117"/>
              <p:cNvGrpSpPr/>
              <p:nvPr/>
            </p:nvGrpSpPr>
            <p:grpSpPr>
              <a:xfrm>
                <a:off x="3640419" y="2327345"/>
                <a:ext cx="898289" cy="713866"/>
                <a:chOff x="2250796" y="1547349"/>
                <a:chExt cx="898289" cy="713866"/>
              </a:xfrm>
            </p:grpSpPr>
            <p:grpSp>
              <p:nvGrpSpPr>
                <p:cNvPr id="119" name="组合 118"/>
                <p:cNvGrpSpPr/>
                <p:nvPr/>
              </p:nvGrpSpPr>
              <p:grpSpPr>
                <a:xfrm>
                  <a:off x="2859110" y="1547349"/>
                  <a:ext cx="289975" cy="713866"/>
                  <a:chOff x="3298110" y="2055205"/>
                  <a:chExt cx="289975" cy="713866"/>
                </a:xfrm>
              </p:grpSpPr>
              <p:sp>
                <p:nvSpPr>
                  <p:cNvPr id="122" name="Text 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298110" y="2344265"/>
                    <a:ext cx="288020" cy="424806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CC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spAutoFit/>
                  </a:bodyPr>
                  <a:lstStyle/>
                  <a:p>
                    <a:pPr eaLnBrk="0" fontAlgn="base" hangingPunct="0">
                      <a:lnSpc>
                        <a:spcPct val="12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defRPr/>
                    </a:pPr>
                    <a:r>
                      <a:rPr lang="en-US" altLang="zh-CN" sz="1800" dirty="0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rPr>
                      <a:t>7</a:t>
                    </a:r>
                    <a:endParaRPr lang="en-US" altLang="zh-CN" sz="1800" dirty="0">
                      <a:solidFill>
                        <a:srgbClr val="000000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sp>
                <p:nvSpPr>
                  <p:cNvPr id="123" name="Text 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300065" y="2055205"/>
                    <a:ext cx="288020" cy="424806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CC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spAutoFit/>
                  </a:bodyPr>
                  <a:lstStyle/>
                  <a:p>
                    <a:pPr eaLnBrk="0" fontAlgn="base" hangingPunct="0">
                      <a:lnSpc>
                        <a:spcPct val="12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defRPr/>
                    </a:pPr>
                    <a:r>
                      <a:rPr lang="en-US" altLang="zh-CN" sz="1800" dirty="0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rPr>
                      <a:t>2</a:t>
                    </a:r>
                    <a:endParaRPr lang="en-US" altLang="zh-CN" sz="1800" dirty="0">
                      <a:solidFill>
                        <a:srgbClr val="000000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24" name="直接连接符 123"/>
                  <p:cNvCxnSpPr/>
                  <p:nvPr/>
                </p:nvCxnSpPr>
                <p:spPr bwMode="auto">
                  <a:xfrm>
                    <a:off x="3298110" y="2418834"/>
                    <a:ext cx="28802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</p:grpSp>
            <p:sp>
              <p:nvSpPr>
                <p:cNvPr id="120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2250796" y="1700122"/>
                  <a:ext cx="288020" cy="42480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eaLnBrk="0" fontAlgn="base" hangingPunct="0">
                    <a:lnSpc>
                      <a:spcPct val="120000"/>
                    </a:lnSpc>
                    <a:spcBef>
                      <a:spcPct val="50000"/>
                    </a:spcBef>
                    <a:spcAft>
                      <a:spcPct val="0"/>
                    </a:spcAft>
                    <a:defRPr/>
                  </a:pPr>
                  <a:r>
                    <a:rPr lang="en-US" altLang="zh-CN" sz="1800" dirty="0">
                      <a:solidFill>
                        <a:srgbClr val="000000"/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1</a:t>
                  </a:r>
                  <a:endParaRPr lang="en-US" altLang="zh-CN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121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2488335" y="1754455"/>
                  <a:ext cx="288020" cy="38786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eaLnBrk="0" fontAlgn="base" hangingPunct="0">
                    <a:lnSpc>
                      <a:spcPct val="120000"/>
                    </a:lnSpc>
                    <a:spcBef>
                      <a:spcPct val="50000"/>
                    </a:spcBef>
                    <a:spcAft>
                      <a:spcPct val="0"/>
                    </a:spcAft>
                    <a:defRPr/>
                  </a:pPr>
                  <a:r>
                    <a:rPr lang="zh-CN" altLang="en-US" sz="1600" b="1" dirty="0">
                      <a:solidFill>
                        <a:srgbClr val="000000"/>
                      </a:solidFill>
                      <a:latin typeface="华文新魏" panose="02010800040101010101" pitchFamily="2" charset="-122"/>
                      <a:ea typeface="华文新魏" panose="02010800040101010101" pitchFamily="2" charset="-122"/>
                    </a:rPr>
                    <a:t>－</a:t>
                  </a:r>
                  <a:endParaRPr lang="zh-CN" altLang="en-US" sz="1600" b="1" dirty="0">
                    <a:solidFill>
                      <a:srgbClr val="000000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endParaRPr>
                </a:p>
              </p:txBody>
            </p:sp>
          </p:grpSp>
        </p:grpSp>
        <p:sp>
          <p:nvSpPr>
            <p:cNvPr id="116" name="矩形 115"/>
            <p:cNvSpPr/>
            <p:nvPr/>
          </p:nvSpPr>
          <p:spPr>
            <a:xfrm>
              <a:off x="3812526" y="950620"/>
              <a:ext cx="380298" cy="40018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÷</a:t>
              </a:r>
              <a:endParaRPr lang="en-US" altLang="zh-CN" sz="2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3145945" y="3263410"/>
            <a:ext cx="1218509" cy="714423"/>
            <a:chOff x="3268771" y="837505"/>
            <a:chExt cx="1218721" cy="714546"/>
          </a:xfrm>
        </p:grpSpPr>
        <p:sp>
          <p:nvSpPr>
            <p:cNvPr id="126" name="Text Box 11"/>
            <p:cNvSpPr txBox="1">
              <a:spLocks noChangeArrowheads="1"/>
            </p:cNvSpPr>
            <p:nvPr/>
          </p:nvSpPr>
          <p:spPr bwMode="auto">
            <a:xfrm>
              <a:off x="3472271" y="938116"/>
              <a:ext cx="657059" cy="4248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35</a:t>
              </a:r>
              <a:endPara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27" name="组合 126"/>
            <p:cNvGrpSpPr/>
            <p:nvPr/>
          </p:nvGrpSpPr>
          <p:grpSpPr>
            <a:xfrm>
              <a:off x="4199472" y="837505"/>
              <a:ext cx="288020" cy="714546"/>
              <a:chOff x="3298110" y="2092079"/>
              <a:chExt cx="288020" cy="714546"/>
            </a:xfrm>
          </p:grpSpPr>
          <p:sp>
            <p:nvSpPr>
              <p:cNvPr id="130" name="Text Box 11"/>
              <p:cNvSpPr txBox="1">
                <a:spLocks noChangeArrowheads="1"/>
              </p:cNvSpPr>
              <p:nvPr/>
            </p:nvSpPr>
            <p:spPr bwMode="auto">
              <a:xfrm>
                <a:off x="3298110" y="2381820"/>
                <a:ext cx="288020" cy="4248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eaLnBrk="0" fontAlgn="base" hangingPunct="0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en-US" altLang="zh-CN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7</a:t>
                </a:r>
                <a:endPara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31" name="Text Box 11"/>
              <p:cNvSpPr txBox="1">
                <a:spLocks noChangeArrowheads="1"/>
              </p:cNvSpPr>
              <p:nvPr/>
            </p:nvSpPr>
            <p:spPr bwMode="auto">
              <a:xfrm>
                <a:off x="3298110" y="2092079"/>
                <a:ext cx="288020" cy="4248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eaLnBrk="0" fontAlgn="base" hangingPunct="0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en-US" altLang="zh-CN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5</a:t>
                </a:r>
                <a:endPara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cxnSp>
            <p:nvCxnSpPr>
              <p:cNvPr id="132" name="直接连接符 131"/>
              <p:cNvCxnSpPr/>
              <p:nvPr/>
            </p:nvCxnSpPr>
            <p:spPr bwMode="auto">
              <a:xfrm>
                <a:off x="3298110" y="2418834"/>
                <a:ext cx="28802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128" name="矩形 127"/>
            <p:cNvSpPr/>
            <p:nvPr/>
          </p:nvSpPr>
          <p:spPr>
            <a:xfrm>
              <a:off x="3818241" y="962685"/>
              <a:ext cx="380298" cy="40017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 b="1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÷</a:t>
              </a:r>
              <a:endParaRPr lang="en-US" altLang="zh-CN" sz="2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9" name="Text Box 11"/>
            <p:cNvSpPr txBox="1">
              <a:spLocks noChangeArrowheads="1"/>
            </p:cNvSpPr>
            <p:nvPr/>
          </p:nvSpPr>
          <p:spPr bwMode="auto">
            <a:xfrm>
              <a:off x="3268771" y="928929"/>
              <a:ext cx="280144" cy="4617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2000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en-US" altLang="zh-CN" sz="20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3146285" y="3818135"/>
            <a:ext cx="1360190" cy="461665"/>
            <a:chOff x="4686977" y="1477102"/>
            <a:chExt cx="1360426" cy="461745"/>
          </a:xfrm>
        </p:grpSpPr>
        <p:sp>
          <p:nvSpPr>
            <p:cNvPr id="138" name="Text Box 11"/>
            <p:cNvSpPr txBox="1">
              <a:spLocks noChangeArrowheads="1"/>
            </p:cNvSpPr>
            <p:nvPr/>
          </p:nvSpPr>
          <p:spPr bwMode="auto">
            <a:xfrm>
              <a:off x="4686977" y="1477102"/>
              <a:ext cx="280144" cy="4617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2000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en-US" altLang="zh-CN" sz="20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9" name="矩形 138"/>
            <p:cNvSpPr/>
            <p:nvPr/>
          </p:nvSpPr>
          <p:spPr>
            <a:xfrm>
              <a:off x="4900736" y="1518091"/>
              <a:ext cx="1146667" cy="3693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49</a:t>
              </a:r>
              <a:r>
                <a:rPr lang="zh-CN" altLang="en-US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（页）</a:t>
              </a:r>
              <a:endPara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40" name="文本框 139"/>
          <p:cNvSpPr txBox="1">
            <a:spLocks noChangeArrowheads="1"/>
          </p:cNvSpPr>
          <p:nvPr/>
        </p:nvSpPr>
        <p:spPr bwMode="auto">
          <a:xfrm>
            <a:off x="3122503" y="4127046"/>
            <a:ext cx="3905769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答：这本课外读物一共有</a:t>
            </a:r>
            <a:r>
              <a: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49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页。</a:t>
            </a:r>
            <a:endParaRPr lang="zh-CN" altLang="en-US" sz="1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 tmFilter="0,0; .5, 1; 1, 1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61" grpId="0"/>
      <p:bldP spid="62" grpId="0"/>
      <p:bldP spid="1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7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练习巩固</a:t>
            </a:r>
            <a:endParaRPr lang="zh-CN" altLang="en-US" sz="2400" b="1" dirty="0">
              <a:ln w="0"/>
              <a:solidFill>
                <a:srgbClr val="70AD47">
                  <a:lumMod val="50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146165" y="847958"/>
            <a:ext cx="7110179" cy="1244991"/>
            <a:chOff x="1450359" y="1308295"/>
            <a:chExt cx="9480238" cy="1659988"/>
          </a:xfrm>
        </p:grpSpPr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450359" y="1308295"/>
              <a:ext cx="9480238" cy="16599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5" name="文本框 44"/>
            <p:cNvSpPr txBox="1">
              <a:spLocks noChangeArrowheads="1"/>
            </p:cNvSpPr>
            <p:nvPr/>
          </p:nvSpPr>
          <p:spPr bwMode="auto">
            <a:xfrm>
              <a:off x="2766700" y="1420503"/>
              <a:ext cx="7241767" cy="1231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这本课外读物我读了</a:t>
              </a: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35</a:t>
              </a:r>
              <a:r>
                <a:rPr lang="zh-CN" altLang="en-US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页，还剩下      没有读。这本课外读物一共有多少页？</a:t>
              </a:r>
              <a:endPara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506978" y="1347739"/>
              <a:ext cx="472371" cy="889976"/>
            </a:xfrm>
            <a:prstGeom prst="rect">
              <a:avLst/>
            </a:prstGeom>
          </p:spPr>
        </p:pic>
      </p:grpSp>
      <p:cxnSp>
        <p:nvCxnSpPr>
          <p:cNvPr id="47" name="直接连接符 46"/>
          <p:cNvCxnSpPr/>
          <p:nvPr/>
        </p:nvCxnSpPr>
        <p:spPr bwMode="auto">
          <a:xfrm>
            <a:off x="1494738" y="3582551"/>
            <a:ext cx="150812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3" name="直接连接符 62"/>
          <p:cNvCxnSpPr/>
          <p:nvPr/>
        </p:nvCxnSpPr>
        <p:spPr bwMode="auto">
          <a:xfrm>
            <a:off x="1491647" y="3469606"/>
            <a:ext cx="0" cy="11294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4" name="直接连接符 63"/>
          <p:cNvCxnSpPr/>
          <p:nvPr/>
        </p:nvCxnSpPr>
        <p:spPr bwMode="auto">
          <a:xfrm>
            <a:off x="1707624" y="3469606"/>
            <a:ext cx="0" cy="11294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5" name="直接连接符 64"/>
          <p:cNvCxnSpPr/>
          <p:nvPr/>
        </p:nvCxnSpPr>
        <p:spPr bwMode="auto">
          <a:xfrm>
            <a:off x="1923602" y="3469606"/>
            <a:ext cx="0" cy="11294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7" name="直接连接符 66"/>
          <p:cNvCxnSpPr/>
          <p:nvPr/>
        </p:nvCxnSpPr>
        <p:spPr bwMode="auto">
          <a:xfrm>
            <a:off x="2139579" y="3469606"/>
            <a:ext cx="0" cy="11294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8" name="直接连接符 67"/>
          <p:cNvCxnSpPr/>
          <p:nvPr/>
        </p:nvCxnSpPr>
        <p:spPr bwMode="auto">
          <a:xfrm>
            <a:off x="2354925" y="3469606"/>
            <a:ext cx="0" cy="11294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9" name="直接连接符 68"/>
          <p:cNvCxnSpPr/>
          <p:nvPr/>
        </p:nvCxnSpPr>
        <p:spPr bwMode="auto">
          <a:xfrm>
            <a:off x="2570903" y="3469606"/>
            <a:ext cx="0" cy="11294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0" name="直接连接符 69"/>
          <p:cNvCxnSpPr/>
          <p:nvPr/>
        </p:nvCxnSpPr>
        <p:spPr bwMode="auto">
          <a:xfrm>
            <a:off x="2786880" y="3469606"/>
            <a:ext cx="0" cy="11294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1" name="直接连接符 70"/>
          <p:cNvCxnSpPr/>
          <p:nvPr/>
        </p:nvCxnSpPr>
        <p:spPr bwMode="auto">
          <a:xfrm>
            <a:off x="3002858" y="3469606"/>
            <a:ext cx="0" cy="11294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2" name="左大括号 71"/>
          <p:cNvSpPr/>
          <p:nvPr/>
        </p:nvSpPr>
        <p:spPr bwMode="auto">
          <a:xfrm rot="16200000">
            <a:off x="1921846" y="3181199"/>
            <a:ext cx="218857" cy="1079256"/>
          </a:xfrm>
          <a:prstGeom prst="leftBrace">
            <a:avLst>
              <a:gd name="adj1" fmla="val 74630"/>
              <a:gd name="adj2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24" tIns="45712" rIns="91424" bIns="45712" numCol="1" rtlCol="0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1733506" y="3830255"/>
            <a:ext cx="621419" cy="31542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35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页</a:t>
            </a:r>
            <a:endParaRPr lang="zh-CN" altLang="en-US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cxnSp>
        <p:nvCxnSpPr>
          <p:cNvPr id="74" name="直接连接符 73"/>
          <p:cNvCxnSpPr/>
          <p:nvPr/>
        </p:nvCxnSpPr>
        <p:spPr bwMode="auto">
          <a:xfrm>
            <a:off x="2570903" y="3112935"/>
            <a:ext cx="0" cy="116817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</p:cxnSp>
      <p:sp>
        <p:nvSpPr>
          <p:cNvPr id="75" name="文本框 74"/>
          <p:cNvSpPr txBox="1">
            <a:spLocks noChangeArrowheads="1"/>
          </p:cNvSpPr>
          <p:nvPr/>
        </p:nvSpPr>
        <p:spPr bwMode="auto">
          <a:xfrm>
            <a:off x="1846694" y="2519319"/>
            <a:ext cx="647933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已读</a:t>
            </a:r>
            <a:endParaRPr lang="zh-CN" altLang="en-US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6" name="左大括号 75"/>
          <p:cNvSpPr/>
          <p:nvPr/>
        </p:nvSpPr>
        <p:spPr bwMode="auto">
          <a:xfrm rot="5400000">
            <a:off x="2712737" y="3182575"/>
            <a:ext cx="145196" cy="428864"/>
          </a:xfrm>
          <a:prstGeom prst="leftBrace">
            <a:avLst>
              <a:gd name="adj1" fmla="val 74630"/>
              <a:gd name="adj2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24" tIns="45712" rIns="91424" bIns="45712" numCol="1" rtlCol="0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77" name="图片 7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647179" y="2852640"/>
            <a:ext cx="276313" cy="520590"/>
          </a:xfrm>
          <a:prstGeom prst="rect">
            <a:avLst/>
          </a:prstGeom>
        </p:spPr>
      </p:pic>
      <p:sp>
        <p:nvSpPr>
          <p:cNvPr id="78" name="文本框 77"/>
          <p:cNvSpPr txBox="1">
            <a:spLocks noChangeArrowheads="1"/>
          </p:cNvSpPr>
          <p:nvPr/>
        </p:nvSpPr>
        <p:spPr bwMode="auto">
          <a:xfrm>
            <a:off x="2570902" y="2519319"/>
            <a:ext cx="647933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未读</a:t>
            </a:r>
            <a:endParaRPr lang="zh-CN" altLang="en-US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9" name="文本框 78"/>
          <p:cNvSpPr txBox="1">
            <a:spLocks noChangeArrowheads="1"/>
          </p:cNvSpPr>
          <p:nvPr/>
        </p:nvSpPr>
        <p:spPr bwMode="auto">
          <a:xfrm>
            <a:off x="3714652" y="2223931"/>
            <a:ext cx="4302232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课外读物总页数  </a:t>
            </a:r>
            <a:r>
              <a:rPr lang="en-US" altLang="zh-CN" sz="1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 </a:t>
            </a:r>
            <a:r>
              <a:rPr lang="zh-CN" altLang="en-US" sz="1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未读部分 </a:t>
            </a:r>
            <a:r>
              <a:rPr lang="en-US" altLang="zh-CN" sz="1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= </a:t>
            </a:r>
            <a:r>
              <a:rPr lang="zh-CN" altLang="en-US" sz="1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已读部分</a:t>
            </a:r>
            <a:endParaRPr lang="zh-CN" altLang="en-US" sz="18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5715014" y="3752690"/>
            <a:ext cx="1177766" cy="461665"/>
            <a:chOff x="8487124" y="4842512"/>
            <a:chExt cx="1570355" cy="615554"/>
          </a:xfrm>
        </p:grpSpPr>
        <p:sp>
          <p:nvSpPr>
            <p:cNvPr id="81" name="矩形 80"/>
            <p:cNvSpPr/>
            <p:nvPr/>
          </p:nvSpPr>
          <p:spPr>
            <a:xfrm>
              <a:off x="8487124" y="4880321"/>
              <a:ext cx="494152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X </a:t>
              </a:r>
              <a:endParaRPr lang="zh-CN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82" name="Text Box 11"/>
            <p:cNvSpPr txBox="1">
              <a:spLocks noChangeArrowheads="1"/>
            </p:cNvSpPr>
            <p:nvPr/>
          </p:nvSpPr>
          <p:spPr bwMode="auto">
            <a:xfrm>
              <a:off x="8978581" y="4842512"/>
              <a:ext cx="373460" cy="615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2000" kern="0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kern="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9452186" y="4874476"/>
              <a:ext cx="605293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49</a:t>
              </a:r>
              <a:endParaRPr lang="zh-CN" altLang="en-US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4794001" y="3205097"/>
            <a:ext cx="2098780" cy="690304"/>
            <a:chOff x="7372029" y="4345826"/>
            <a:chExt cx="2798373" cy="920405"/>
          </a:xfrm>
        </p:grpSpPr>
        <p:grpSp>
          <p:nvGrpSpPr>
            <p:cNvPr id="85" name="组合 84"/>
            <p:cNvGrpSpPr/>
            <p:nvPr/>
          </p:nvGrpSpPr>
          <p:grpSpPr>
            <a:xfrm>
              <a:off x="8175615" y="4345826"/>
              <a:ext cx="1994787" cy="920405"/>
              <a:chOff x="7723532" y="4193308"/>
              <a:chExt cx="1994787" cy="920405"/>
            </a:xfrm>
          </p:grpSpPr>
          <p:grpSp>
            <p:nvGrpSpPr>
              <p:cNvPr id="88" name="组合 87"/>
              <p:cNvGrpSpPr/>
              <p:nvPr/>
            </p:nvGrpSpPr>
            <p:grpSpPr>
              <a:xfrm>
                <a:off x="7723532" y="4193308"/>
                <a:ext cx="718637" cy="920405"/>
                <a:chOff x="3298110" y="2102317"/>
                <a:chExt cx="539071" cy="690423"/>
              </a:xfrm>
            </p:grpSpPr>
            <p:cxnSp>
              <p:nvCxnSpPr>
                <p:cNvPr id="92" name="直接连接符 91"/>
                <p:cNvCxnSpPr/>
                <p:nvPr/>
              </p:nvCxnSpPr>
              <p:spPr bwMode="auto">
                <a:xfrm>
                  <a:off x="3298110" y="2418834"/>
                  <a:ext cx="288020" cy="0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93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3308662" y="2367935"/>
                  <a:ext cx="495607" cy="42480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eaLnBrk="0" fontAlgn="base" hangingPunct="0">
                    <a:lnSpc>
                      <a:spcPct val="120000"/>
                    </a:lnSpc>
                    <a:spcBef>
                      <a:spcPct val="50000"/>
                    </a:spcBef>
                    <a:spcAft>
                      <a:spcPct val="0"/>
                    </a:spcAft>
                    <a:defRPr/>
                  </a:pPr>
                  <a:r>
                    <a:rPr lang="en-US" altLang="zh-CN" sz="1800" dirty="0">
                      <a:solidFill>
                        <a:srgbClr val="000000"/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7</a:t>
                  </a:r>
                  <a:endParaRPr lang="zh-CN" altLang="en-US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94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3308665" y="2102317"/>
                  <a:ext cx="528516" cy="42480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eaLnBrk="0" fontAlgn="base" hangingPunct="0">
                    <a:lnSpc>
                      <a:spcPct val="120000"/>
                    </a:lnSpc>
                    <a:spcBef>
                      <a:spcPct val="50000"/>
                    </a:spcBef>
                    <a:spcAft>
                      <a:spcPct val="0"/>
                    </a:spcAft>
                    <a:defRPr/>
                  </a:pPr>
                  <a:r>
                    <a:rPr lang="en-US" altLang="zh-CN" sz="1800" dirty="0">
                      <a:solidFill>
                        <a:srgbClr val="000000"/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2</a:t>
                  </a:r>
                  <a:endParaRPr lang="zh-CN" altLang="en-US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  <p:sp>
            <p:nvSpPr>
              <p:cNvPr id="89" name="矩形 88"/>
              <p:cNvSpPr/>
              <p:nvPr/>
            </p:nvSpPr>
            <p:spPr>
              <a:xfrm>
                <a:off x="8147963" y="4400279"/>
                <a:ext cx="494152" cy="4924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800" b="1" dirty="0">
                    <a:solidFill>
                      <a:srgbClr val="000000"/>
                    </a:solidFill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X </a:t>
                </a:r>
                <a:endParaRPr lang="zh-CN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90" name="Text Box 11"/>
              <p:cNvSpPr txBox="1">
                <a:spLocks noChangeArrowheads="1"/>
              </p:cNvSpPr>
              <p:nvPr/>
            </p:nvSpPr>
            <p:spPr bwMode="auto">
              <a:xfrm>
                <a:off x="8639420" y="4338787"/>
                <a:ext cx="373460" cy="61555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eaLnBrk="0" fontAlgn="base" hangingPunct="0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en-US" altLang="zh-CN" sz="2000" kern="0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:endParaRPr lang="zh-CN" altLang="en-US" sz="2000" kern="0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1" name="矩形 90"/>
              <p:cNvSpPr/>
              <p:nvPr/>
            </p:nvSpPr>
            <p:spPr>
              <a:xfrm>
                <a:off x="9113026" y="4400279"/>
                <a:ext cx="605293" cy="4924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35</a:t>
                </a:r>
                <a:endParaRPr lang="zh-CN" altLang="en-US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86" name="矩形 85"/>
            <p:cNvSpPr/>
            <p:nvPr/>
          </p:nvSpPr>
          <p:spPr>
            <a:xfrm>
              <a:off x="7372029" y="4552794"/>
              <a:ext cx="494152" cy="492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X </a:t>
              </a:r>
              <a:endParaRPr lang="zh-CN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87" name="矩形 86"/>
            <p:cNvSpPr/>
            <p:nvPr/>
          </p:nvSpPr>
          <p:spPr>
            <a:xfrm>
              <a:off x="7758940" y="4520413"/>
              <a:ext cx="402248" cy="492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-</a:t>
              </a:r>
              <a:endParaRPr lang="en-US" altLang="zh-CN" sz="1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6" name="文本框 95"/>
          <p:cNvSpPr txBox="1">
            <a:spLocks noChangeArrowheads="1"/>
          </p:cNvSpPr>
          <p:nvPr/>
        </p:nvSpPr>
        <p:spPr bwMode="auto">
          <a:xfrm>
            <a:off x="4270769" y="4038739"/>
            <a:ext cx="3905769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答：这本课外读物一共有</a:t>
            </a:r>
            <a:r>
              <a: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49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页。</a:t>
            </a:r>
            <a:endParaRPr lang="zh-CN" altLang="en-US" sz="1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7" name="文本框 96"/>
          <p:cNvSpPr txBox="1">
            <a:spLocks noChangeArrowheads="1"/>
          </p:cNvSpPr>
          <p:nvPr/>
        </p:nvSpPr>
        <p:spPr bwMode="auto">
          <a:xfrm>
            <a:off x="4520996" y="2694304"/>
            <a:ext cx="3623582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解：课外读物一共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有 </a:t>
            </a:r>
            <a:r>
              <a:rPr lang="en-US" altLang="zh-CN" sz="1800" b="1" dirty="0">
                <a:solidFill>
                  <a:srgbClr val="00000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X 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页。</a:t>
            </a:r>
            <a:endParaRPr lang="zh-CN" altLang="en-US" sz="1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900" decel="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 tmFilter="0,0; .5, 1; 1, 1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3" grpId="0"/>
      <p:bldP spid="75" grpId="0"/>
      <p:bldP spid="76" grpId="0" animBg="1"/>
      <p:bldP spid="78" grpId="0"/>
      <p:bldP spid="79" grpId="0"/>
      <p:bldP spid="96" grpId="0"/>
      <p:bldP spid="9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图片 5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274098" y="664594"/>
            <a:ext cx="5256320" cy="1727820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893170" y="26260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总结收获</a:t>
            </a:r>
            <a:endParaRPr lang="zh-CN" altLang="en-US" sz="2400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612662" y="1528505"/>
            <a:ext cx="2144340" cy="2153863"/>
            <a:chOff x="1532555" y="1590901"/>
            <a:chExt cx="2144712" cy="2154237"/>
          </a:xfrm>
        </p:grpSpPr>
        <p:grpSp>
          <p:nvGrpSpPr>
            <p:cNvPr id="55" name="组合 15"/>
            <p:cNvGrpSpPr/>
            <p:nvPr/>
          </p:nvGrpSpPr>
          <p:grpSpPr bwMode="auto">
            <a:xfrm>
              <a:off x="1532555" y="1590901"/>
              <a:ext cx="2144712" cy="2154237"/>
              <a:chOff x="3304354" y="2579688"/>
              <a:chExt cx="2143946" cy="2154571"/>
            </a:xfrm>
          </p:grpSpPr>
          <p:sp>
            <p:nvSpPr>
              <p:cNvPr id="57" name="椭圆 56"/>
              <p:cNvSpPr/>
              <p:nvPr/>
            </p:nvSpPr>
            <p:spPr>
              <a:xfrm>
                <a:off x="3304354" y="4332747"/>
                <a:ext cx="2143946" cy="401512"/>
              </a:xfrm>
              <a:prstGeom prst="ellipse">
                <a:avLst/>
              </a:prstGeom>
              <a:gradFill flip="none" rotWithShape="1">
                <a:gsLst>
                  <a:gs pos="97000">
                    <a:sysClr val="windowText" lastClr="000000">
                      <a:alpha val="0"/>
                    </a:sysClr>
                  </a:gs>
                  <a:gs pos="0">
                    <a:sysClr val="windowText" lastClr="000000">
                      <a:alpha val="54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eaLnBrk="0" hangingPunct="0">
                  <a:defRPr/>
                </a:pPr>
                <a:endParaRPr lang="zh-CN" altLang="en-US" sz="1800" kern="0" dirty="0">
                  <a:solidFill>
                    <a:sysClr val="window" lastClr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58" name="Oval 19"/>
              <p:cNvSpPr>
                <a:spLocks noChangeArrowheads="1"/>
              </p:cNvSpPr>
              <p:nvPr/>
            </p:nvSpPr>
            <p:spPr bwMode="auto">
              <a:xfrm>
                <a:off x="3453526" y="2579688"/>
                <a:ext cx="1858298" cy="1859250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C5C5C5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C5C5C5"/>
                </a:solidFill>
                <a:round/>
              </a:ln>
              <a:effectLst/>
            </p:spPr>
            <p:txBody>
              <a:bodyPr anchor="ctr"/>
              <a:lstStyle/>
              <a:p>
                <a:pPr algn="ctr" eaLnBrk="0" hangingPunct="0">
                  <a:lnSpc>
                    <a:spcPct val="120000"/>
                  </a:lnSpc>
                  <a:defRPr/>
                </a:pPr>
                <a:endParaRPr lang="zh-CN" altLang="en-US" sz="1800" kern="0" dirty="0">
                  <a:solidFill>
                    <a:srgbClr val="4D4D4D"/>
                  </a:solidFill>
                  <a:latin typeface="Arial" panose="020B060402020202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59" name="未知"/>
              <p:cNvSpPr/>
              <p:nvPr/>
            </p:nvSpPr>
            <p:spPr bwMode="auto">
              <a:xfrm>
                <a:off x="3666175" y="2605092"/>
                <a:ext cx="1434587" cy="700196"/>
              </a:xfrm>
              <a:custGeom>
                <a:avLst/>
                <a:gdLst>
                  <a:gd name="T0" fmla="*/ 729 w 1321"/>
                  <a:gd name="T1" fmla="*/ 203 h 712"/>
                  <a:gd name="T2" fmla="*/ 738 w 1321"/>
                  <a:gd name="T3" fmla="*/ 224 h 712"/>
                  <a:gd name="T4" fmla="*/ 740 w 1321"/>
                  <a:gd name="T5" fmla="*/ 244 h 712"/>
                  <a:gd name="T6" fmla="*/ 737 w 1321"/>
                  <a:gd name="T7" fmla="*/ 262 h 712"/>
                  <a:gd name="T8" fmla="*/ 727 w 1321"/>
                  <a:gd name="T9" fmla="*/ 279 h 712"/>
                  <a:gd name="T10" fmla="*/ 713 w 1321"/>
                  <a:gd name="T11" fmla="*/ 294 h 712"/>
                  <a:gd name="T12" fmla="*/ 694 w 1321"/>
                  <a:gd name="T13" fmla="*/ 306 h 712"/>
                  <a:gd name="T14" fmla="*/ 670 w 1321"/>
                  <a:gd name="T15" fmla="*/ 318 h 712"/>
                  <a:gd name="T16" fmla="*/ 643 w 1321"/>
                  <a:gd name="T17" fmla="*/ 329 h 712"/>
                  <a:gd name="T18" fmla="*/ 612 w 1321"/>
                  <a:gd name="T19" fmla="*/ 338 h 712"/>
                  <a:gd name="T20" fmla="*/ 578 w 1321"/>
                  <a:gd name="T21" fmla="*/ 346 h 712"/>
                  <a:gd name="T22" fmla="*/ 542 w 1321"/>
                  <a:gd name="T23" fmla="*/ 352 h 712"/>
                  <a:gd name="T24" fmla="*/ 502 w 1321"/>
                  <a:gd name="T25" fmla="*/ 357 h 712"/>
                  <a:gd name="T26" fmla="*/ 462 w 1321"/>
                  <a:gd name="T27" fmla="*/ 360 h 712"/>
                  <a:gd name="T28" fmla="*/ 445 w 1321"/>
                  <a:gd name="T29" fmla="*/ 361 h 712"/>
                  <a:gd name="T30" fmla="*/ 267 w 1321"/>
                  <a:gd name="T31" fmla="*/ 361 h 712"/>
                  <a:gd name="T32" fmla="*/ 264 w 1321"/>
                  <a:gd name="T33" fmla="*/ 361 h 712"/>
                  <a:gd name="T34" fmla="*/ 229 w 1321"/>
                  <a:gd name="T35" fmla="*/ 359 h 712"/>
                  <a:gd name="T36" fmla="*/ 195 w 1321"/>
                  <a:gd name="T37" fmla="*/ 357 h 712"/>
                  <a:gd name="T38" fmla="*/ 162 w 1321"/>
                  <a:gd name="T39" fmla="*/ 353 h 712"/>
                  <a:gd name="T40" fmla="*/ 132 w 1321"/>
                  <a:gd name="T41" fmla="*/ 349 h 712"/>
                  <a:gd name="T42" fmla="*/ 104 w 1321"/>
                  <a:gd name="T43" fmla="*/ 343 h 712"/>
                  <a:gd name="T44" fmla="*/ 79 w 1321"/>
                  <a:gd name="T45" fmla="*/ 336 h 712"/>
                  <a:gd name="T46" fmla="*/ 57 w 1321"/>
                  <a:gd name="T47" fmla="*/ 329 h 712"/>
                  <a:gd name="T48" fmla="*/ 38 w 1321"/>
                  <a:gd name="T49" fmla="*/ 319 h 712"/>
                  <a:gd name="T50" fmla="*/ 22 w 1321"/>
                  <a:gd name="T51" fmla="*/ 308 h 712"/>
                  <a:gd name="T52" fmla="*/ 10 w 1321"/>
                  <a:gd name="T53" fmla="*/ 296 h 712"/>
                  <a:gd name="T54" fmla="*/ 3 w 1321"/>
                  <a:gd name="T55" fmla="*/ 281 h 712"/>
                  <a:gd name="T56" fmla="*/ 0 w 1321"/>
                  <a:gd name="T57" fmla="*/ 266 h 712"/>
                  <a:gd name="T58" fmla="*/ 0 w 1321"/>
                  <a:gd name="T59" fmla="*/ 264 h 712"/>
                  <a:gd name="T60" fmla="*/ 2 w 1321"/>
                  <a:gd name="T61" fmla="*/ 247 h 712"/>
                  <a:gd name="T62" fmla="*/ 9 w 1321"/>
                  <a:gd name="T63" fmla="*/ 226 h 712"/>
                  <a:gd name="T64" fmla="*/ 29 w 1321"/>
                  <a:gd name="T65" fmla="*/ 188 h 712"/>
                  <a:gd name="T66" fmla="*/ 53 w 1321"/>
                  <a:gd name="T67" fmla="*/ 152 h 712"/>
                  <a:gd name="T68" fmla="*/ 82 w 1321"/>
                  <a:gd name="T69" fmla="*/ 119 h 712"/>
                  <a:gd name="T70" fmla="*/ 114 w 1321"/>
                  <a:gd name="T71" fmla="*/ 89 h 712"/>
                  <a:gd name="T72" fmla="*/ 151 w 1321"/>
                  <a:gd name="T73" fmla="*/ 63 h 712"/>
                  <a:gd name="T74" fmla="*/ 191 w 1321"/>
                  <a:gd name="T75" fmla="*/ 42 h 712"/>
                  <a:gd name="T76" fmla="*/ 232 w 1321"/>
                  <a:gd name="T77" fmla="*/ 24 h 712"/>
                  <a:gd name="T78" fmla="*/ 278 w 1321"/>
                  <a:gd name="T79" fmla="*/ 11 h 712"/>
                  <a:gd name="T80" fmla="*/ 325 w 1321"/>
                  <a:gd name="T81" fmla="*/ 3 h 712"/>
                  <a:gd name="T82" fmla="*/ 374 w 1321"/>
                  <a:gd name="T83" fmla="*/ 0 h 712"/>
                  <a:gd name="T84" fmla="*/ 374 w 1321"/>
                  <a:gd name="T85" fmla="*/ 0 h 712"/>
                  <a:gd name="T86" fmla="*/ 425 w 1321"/>
                  <a:gd name="T87" fmla="*/ 3 h 712"/>
                  <a:gd name="T88" fmla="*/ 474 w 1321"/>
                  <a:gd name="T89" fmla="*/ 12 h 712"/>
                  <a:gd name="T90" fmla="*/ 522 w 1321"/>
                  <a:gd name="T91" fmla="*/ 27 h 712"/>
                  <a:gd name="T92" fmla="*/ 566 w 1321"/>
                  <a:gd name="T93" fmla="*/ 46 h 712"/>
                  <a:gd name="T94" fmla="*/ 606 w 1321"/>
                  <a:gd name="T95" fmla="*/ 69 h 712"/>
                  <a:gd name="T96" fmla="*/ 644 w 1321"/>
                  <a:gd name="T97" fmla="*/ 98 h 712"/>
                  <a:gd name="T98" fmla="*/ 677 w 1321"/>
                  <a:gd name="T99" fmla="*/ 130 h 712"/>
                  <a:gd name="T100" fmla="*/ 705 w 1321"/>
                  <a:gd name="T101" fmla="*/ 165 h 712"/>
                  <a:gd name="T102" fmla="*/ 729 w 1321"/>
                  <a:gd name="T103" fmla="*/ 203 h 712"/>
                  <a:gd name="T104" fmla="*/ 729 w 1321"/>
                  <a:gd name="T105" fmla="*/ 203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0000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ea typeface="微软雅黑" panose="020B0503020204020204" charset="-122"/>
                </a:endParaRPr>
              </a:p>
            </p:txBody>
          </p:sp>
        </p:grpSp>
        <p:sp>
          <p:nvSpPr>
            <p:cNvPr id="56" name="矩形 55"/>
            <p:cNvSpPr/>
            <p:nvPr/>
          </p:nvSpPr>
          <p:spPr>
            <a:xfrm>
              <a:off x="2107161" y="2219705"/>
              <a:ext cx="1282134" cy="8311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解 决</a:t>
              </a:r>
              <a:endParaRPr lang="en-US" altLang="zh-CN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问 题</a:t>
              </a:r>
              <a:endPara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61" name="图片 6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74098" y="2617768"/>
            <a:ext cx="5256320" cy="1727819"/>
          </a:xfrm>
          <a:prstGeom prst="rect">
            <a:avLst/>
          </a:prstGeom>
        </p:spPr>
      </p:pic>
      <p:pic>
        <p:nvPicPr>
          <p:cNvPr id="62" name="图片 6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6861186">
            <a:off x="2534961" y="2714495"/>
            <a:ext cx="780955" cy="942531"/>
          </a:xfrm>
          <a:prstGeom prst="rect">
            <a:avLst/>
          </a:prstGeom>
        </p:spPr>
      </p:pic>
      <p:pic>
        <p:nvPicPr>
          <p:cNvPr id="63" name="图片 62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736159">
            <a:off x="2450240" y="1240308"/>
            <a:ext cx="829678" cy="834339"/>
          </a:xfrm>
          <a:prstGeom prst="rect">
            <a:avLst/>
          </a:prstGeom>
        </p:spPr>
      </p:pic>
      <p:grpSp>
        <p:nvGrpSpPr>
          <p:cNvPr id="64" name="组合 63"/>
          <p:cNvGrpSpPr/>
          <p:nvPr/>
        </p:nvGrpSpPr>
        <p:grpSpPr>
          <a:xfrm>
            <a:off x="4206442" y="1253321"/>
            <a:ext cx="3323048" cy="566521"/>
            <a:chOff x="2659203" y="1935788"/>
            <a:chExt cx="3323625" cy="566619"/>
          </a:xfrm>
        </p:grpSpPr>
        <p:sp>
          <p:nvSpPr>
            <p:cNvPr id="65" name="文本框 64"/>
            <p:cNvSpPr txBox="1">
              <a:spLocks noChangeArrowheads="1"/>
            </p:cNvSpPr>
            <p:nvPr/>
          </p:nvSpPr>
          <p:spPr bwMode="auto">
            <a:xfrm>
              <a:off x="2659203" y="1935788"/>
              <a:ext cx="905526" cy="554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 dirty="0">
                  <a:solidFill>
                    <a:srgbClr val="0066FF"/>
                  </a:solidFill>
                  <a:latin typeface="微软雅黑" panose="020B0503020204020204" charset="-122"/>
                  <a:ea typeface="微软雅黑" panose="020B0503020204020204" charset="-122"/>
                </a:rPr>
                <a:t>单位</a:t>
              </a:r>
              <a:r>
                <a:rPr lang="en-US" altLang="zh-CN" sz="2000" dirty="0">
                  <a:solidFill>
                    <a:srgbClr val="0066FF"/>
                  </a:solidFill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  <a:endParaRPr lang="zh-CN" altLang="en-US" sz="2000" dirty="0">
                <a:solidFill>
                  <a:srgbClr val="0066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3310392" y="2087858"/>
              <a:ext cx="356250" cy="3693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=</a:t>
              </a:r>
              <a:endParaRPr lang="zh-CN" altLang="en-US" sz="18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7" name="文本框 66"/>
            <p:cNvSpPr txBox="1">
              <a:spLocks noChangeArrowheads="1"/>
            </p:cNvSpPr>
            <p:nvPr/>
          </p:nvSpPr>
          <p:spPr bwMode="auto">
            <a:xfrm>
              <a:off x="3606663" y="1948313"/>
              <a:ext cx="2376165" cy="554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对应量</a:t>
              </a:r>
              <a:r>
                <a:rPr lang="en-US" altLang="zh-CN" sz="20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÷</a:t>
              </a:r>
              <a:r>
                <a:rPr lang="zh-CN" altLang="en-US" sz="20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对应分率</a:t>
              </a:r>
              <a:endParaRPr lang="zh-CN" altLang="en-US" sz="2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4270857" y="3280987"/>
            <a:ext cx="3406287" cy="698481"/>
            <a:chOff x="2305194" y="3609856"/>
            <a:chExt cx="3406878" cy="698602"/>
          </a:xfrm>
        </p:grpSpPr>
        <p:sp>
          <p:nvSpPr>
            <p:cNvPr id="69" name="文本框 68"/>
            <p:cNvSpPr txBox="1">
              <a:spLocks noChangeArrowheads="1"/>
            </p:cNvSpPr>
            <p:nvPr/>
          </p:nvSpPr>
          <p:spPr bwMode="auto">
            <a:xfrm>
              <a:off x="2305194" y="3639525"/>
              <a:ext cx="905526" cy="554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 dirty="0">
                  <a:solidFill>
                    <a:srgbClr val="0066FF"/>
                  </a:solidFill>
                  <a:latin typeface="微软雅黑" panose="020B0503020204020204" charset="-122"/>
                  <a:ea typeface="微软雅黑" panose="020B0503020204020204" charset="-122"/>
                </a:rPr>
                <a:t>单位</a:t>
              </a:r>
              <a:r>
                <a:rPr lang="en-US" altLang="zh-CN" sz="2000" dirty="0">
                  <a:solidFill>
                    <a:srgbClr val="0066FF"/>
                  </a:solidFill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  <a:endParaRPr lang="zh-CN" altLang="en-US" sz="2000" dirty="0">
                <a:solidFill>
                  <a:srgbClr val="0066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3032626" y="3738347"/>
              <a:ext cx="356250" cy="3693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=</a:t>
              </a:r>
              <a:endParaRPr lang="zh-CN" altLang="en-US" sz="18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1" name="文本框 70"/>
            <p:cNvSpPr txBox="1">
              <a:spLocks noChangeArrowheads="1"/>
            </p:cNvSpPr>
            <p:nvPr/>
          </p:nvSpPr>
          <p:spPr bwMode="auto">
            <a:xfrm>
              <a:off x="3254054" y="3630484"/>
              <a:ext cx="1202957" cy="554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对应量</a:t>
              </a:r>
              <a:r>
                <a:rPr lang="en-US" altLang="zh-CN" sz="20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÷</a:t>
              </a:r>
              <a:endParaRPr lang="zh-CN" altLang="en-US" sz="2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72" name="组合 71"/>
            <p:cNvGrpSpPr/>
            <p:nvPr/>
          </p:nvGrpSpPr>
          <p:grpSpPr>
            <a:xfrm>
              <a:off x="4101693" y="3609856"/>
              <a:ext cx="1610379" cy="698602"/>
              <a:chOff x="5626600" y="2083911"/>
              <a:chExt cx="1610379" cy="698602"/>
            </a:xfrm>
          </p:grpSpPr>
          <p:grpSp>
            <p:nvGrpSpPr>
              <p:cNvPr id="73" name="组合 72"/>
              <p:cNvGrpSpPr/>
              <p:nvPr/>
            </p:nvGrpSpPr>
            <p:grpSpPr>
              <a:xfrm>
                <a:off x="5882527" y="2083911"/>
                <a:ext cx="951551" cy="698602"/>
                <a:chOff x="5882527" y="2083911"/>
                <a:chExt cx="951551" cy="698602"/>
              </a:xfrm>
            </p:grpSpPr>
            <p:grpSp>
              <p:nvGrpSpPr>
                <p:cNvPr id="75" name="组合 74"/>
                <p:cNvGrpSpPr/>
                <p:nvPr/>
              </p:nvGrpSpPr>
              <p:grpSpPr>
                <a:xfrm>
                  <a:off x="6527349" y="2083911"/>
                  <a:ext cx="306729" cy="606202"/>
                  <a:chOff x="3279401" y="2112927"/>
                  <a:chExt cx="306729" cy="606202"/>
                </a:xfrm>
              </p:grpSpPr>
              <p:sp>
                <p:nvSpPr>
                  <p:cNvPr id="79" name="Text 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279401" y="2112927"/>
                    <a:ext cx="288020" cy="387865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CC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spAutoFit/>
                  </a:bodyPr>
                  <a:lstStyle/>
                  <a:p>
                    <a:pPr eaLnBrk="0" fontAlgn="base" hangingPunct="0">
                      <a:lnSpc>
                        <a:spcPct val="12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defRPr/>
                    </a:pPr>
                    <a:r>
                      <a:rPr lang="en-US" altLang="zh-CN" sz="1600" dirty="0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rPr>
                      <a:t>b</a:t>
                    </a:r>
                    <a:endParaRPr lang="zh-CN" altLang="en-US" sz="1600" dirty="0">
                      <a:solidFill>
                        <a:srgbClr val="000000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sp>
                <p:nvSpPr>
                  <p:cNvPr id="80" name="Text 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286278" y="2294323"/>
                    <a:ext cx="288020" cy="424806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CC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spAutoFit/>
                  </a:bodyPr>
                  <a:lstStyle/>
                  <a:p>
                    <a:pPr eaLnBrk="0" fontAlgn="base" hangingPunct="0">
                      <a:lnSpc>
                        <a:spcPct val="12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defRPr/>
                    </a:pPr>
                    <a:r>
                      <a:rPr lang="en-US" altLang="zh-CN" sz="1800" dirty="0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rPr>
                      <a:t>a</a:t>
                    </a:r>
                    <a:endParaRPr lang="zh-CN" altLang="en-US" sz="1800" dirty="0">
                      <a:solidFill>
                        <a:srgbClr val="000000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81" name="直接连接符 80"/>
                  <p:cNvCxnSpPr/>
                  <p:nvPr/>
                </p:nvCxnSpPr>
                <p:spPr bwMode="auto">
                  <a:xfrm>
                    <a:off x="3298110" y="2418834"/>
                    <a:ext cx="28802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</p:grpSp>
            <p:sp>
              <p:nvSpPr>
                <p:cNvPr id="76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5882527" y="2176072"/>
                  <a:ext cx="525479" cy="46174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eaLnBrk="0" fontAlgn="base" hangingPunct="0">
                    <a:lnSpc>
                      <a:spcPct val="120000"/>
                    </a:lnSpc>
                    <a:spcBef>
                      <a:spcPct val="50000"/>
                    </a:spcBef>
                    <a:spcAft>
                      <a:spcPct val="0"/>
                    </a:spcAft>
                    <a:defRPr/>
                  </a:pPr>
                  <a:r>
                    <a:rPr lang="en-US" altLang="zh-CN" sz="2000" dirty="0">
                      <a:solidFill>
                        <a:srgbClr val="0066FF"/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1</a:t>
                  </a:r>
                  <a:endParaRPr lang="zh-CN" altLang="en-US" sz="2000" dirty="0">
                    <a:solidFill>
                      <a:srgbClr val="0066FF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77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6183054" y="2091429"/>
                  <a:ext cx="361249" cy="53562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eaLnBrk="0" fontAlgn="base" hangingPunct="0">
                    <a:lnSpc>
                      <a:spcPct val="120000"/>
                    </a:lnSpc>
                    <a:spcBef>
                      <a:spcPct val="50000"/>
                    </a:spcBef>
                    <a:spcAft>
                      <a:spcPct val="0"/>
                    </a:spcAft>
                    <a:defRPr/>
                  </a:pPr>
                  <a:r>
                    <a:rPr lang="en-US" altLang="zh-CN" sz="2400" dirty="0">
                      <a:solidFill>
                        <a:srgbClr val="00000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+</a:t>
                  </a:r>
                  <a:endParaRPr lang="zh-CN" altLang="en-US" sz="2400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78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6077497" y="2173009"/>
                  <a:ext cx="361249" cy="6095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eaLnBrk="0" fontAlgn="base" hangingPunct="0">
                    <a:lnSpc>
                      <a:spcPct val="120000"/>
                    </a:lnSpc>
                    <a:spcBef>
                      <a:spcPct val="50000"/>
                    </a:spcBef>
                    <a:spcAft>
                      <a:spcPct val="0"/>
                    </a:spcAft>
                    <a:defRPr/>
                  </a:pPr>
                  <a:r>
                    <a:rPr lang="zh-CN" altLang="en-US" sz="2800" dirty="0">
                      <a:solidFill>
                        <a:srgbClr val="000000"/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－</a:t>
                  </a:r>
                  <a:endParaRPr lang="zh-CN" altLang="en-US" sz="2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  <p:sp>
            <p:nvSpPr>
              <p:cNvPr id="74" name="Text Box 11"/>
              <p:cNvSpPr txBox="1">
                <a:spLocks noChangeArrowheads="1"/>
              </p:cNvSpPr>
              <p:nvPr/>
            </p:nvSpPr>
            <p:spPr bwMode="auto">
              <a:xfrm>
                <a:off x="5626600" y="2197126"/>
                <a:ext cx="1610379" cy="46174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eaLnBrk="0" fontAlgn="base" hangingPunct="0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zh-CN" altLang="en-US" sz="2000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（       ）</a:t>
                </a:r>
                <a:endParaRPr lang="zh-CN" altLang="en-US" sz="2000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文本框 170"/>
          <p:cNvSpPr txBox="1"/>
          <p:nvPr/>
        </p:nvSpPr>
        <p:spPr>
          <a:xfrm>
            <a:off x="893170" y="26260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激趣导入</a:t>
            </a:r>
            <a:endParaRPr lang="zh-CN" altLang="en-US" sz="2400" b="1" dirty="0">
              <a:solidFill>
                <a:srgbClr val="70AD47">
                  <a:lumMod val="50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442914" y="1512941"/>
            <a:ext cx="1137122" cy="2430000"/>
          </a:xfrm>
          <a:prstGeom prst="rect">
            <a:avLst/>
          </a:prstGeom>
        </p:spPr>
      </p:pic>
      <p:grpSp>
        <p:nvGrpSpPr>
          <p:cNvPr id="46" name="组合 45"/>
          <p:cNvGrpSpPr/>
          <p:nvPr/>
        </p:nvGrpSpPr>
        <p:grpSpPr>
          <a:xfrm>
            <a:off x="2949757" y="520100"/>
            <a:ext cx="4183552" cy="2592592"/>
            <a:chOff x="632353" y="1093706"/>
            <a:chExt cx="6728763" cy="4658699"/>
          </a:xfrm>
        </p:grpSpPr>
        <p:grpSp>
          <p:nvGrpSpPr>
            <p:cNvPr id="47" name="组合 46"/>
            <p:cNvGrpSpPr/>
            <p:nvPr/>
          </p:nvGrpSpPr>
          <p:grpSpPr>
            <a:xfrm>
              <a:off x="1057391" y="1377828"/>
              <a:ext cx="6303725" cy="4374577"/>
              <a:chOff x="2148650" y="2042973"/>
              <a:chExt cx="4552793" cy="3835100"/>
            </a:xfrm>
          </p:grpSpPr>
          <p:sp>
            <p:nvSpPr>
              <p:cNvPr id="51" name="矩形 50"/>
              <p:cNvSpPr/>
              <p:nvPr/>
            </p:nvSpPr>
            <p:spPr>
              <a:xfrm>
                <a:off x="2148650" y="2152356"/>
                <a:ext cx="4539389" cy="37257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54" name="组合 53"/>
              <p:cNvGrpSpPr/>
              <p:nvPr/>
            </p:nvGrpSpPr>
            <p:grpSpPr>
              <a:xfrm>
                <a:off x="2148651" y="2042973"/>
                <a:ext cx="4552792" cy="109384"/>
                <a:chOff x="1235581" y="2774493"/>
                <a:chExt cx="4552792" cy="109384"/>
              </a:xfrm>
            </p:grpSpPr>
            <p:cxnSp>
              <p:nvCxnSpPr>
                <p:cNvPr id="76" name="直接连接符 75"/>
                <p:cNvCxnSpPr/>
                <p:nvPr/>
              </p:nvCxnSpPr>
              <p:spPr>
                <a:xfrm>
                  <a:off x="1235581" y="2883877"/>
                  <a:ext cx="4539388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4" name="等腰三角形 83"/>
                <p:cNvSpPr/>
                <p:nvPr/>
              </p:nvSpPr>
              <p:spPr>
                <a:xfrm>
                  <a:off x="5394478" y="2774493"/>
                  <a:ext cx="393895" cy="91438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62" name="组合 61"/>
              <p:cNvGrpSpPr/>
              <p:nvPr/>
            </p:nvGrpSpPr>
            <p:grpSpPr>
              <a:xfrm rot="10800000">
                <a:off x="2148650" y="2134412"/>
                <a:ext cx="4539389" cy="3743661"/>
                <a:chOff x="2902421" y="78176"/>
                <a:chExt cx="4539389" cy="3743661"/>
              </a:xfrm>
            </p:grpSpPr>
            <p:cxnSp>
              <p:nvCxnSpPr>
                <p:cNvPr id="65" name="直接连接符 64"/>
                <p:cNvCxnSpPr/>
                <p:nvPr/>
              </p:nvCxnSpPr>
              <p:spPr>
                <a:xfrm rot="10800000" flipH="1">
                  <a:off x="2902421" y="78176"/>
                  <a:ext cx="453938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3" name="等腰三角形 72"/>
                <p:cNvSpPr/>
                <p:nvPr/>
              </p:nvSpPr>
              <p:spPr>
                <a:xfrm>
                  <a:off x="6827333" y="3730399"/>
                  <a:ext cx="393895" cy="91438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32353" y="1093706"/>
              <a:ext cx="1003144" cy="694044"/>
            </a:xfrm>
            <a:prstGeom prst="rect">
              <a:avLst/>
            </a:prstGeom>
          </p:spPr>
        </p:pic>
      </p:grpSp>
      <p:sp>
        <p:nvSpPr>
          <p:cNvPr id="32" name="矩形 31"/>
          <p:cNvSpPr/>
          <p:nvPr/>
        </p:nvSpPr>
        <p:spPr>
          <a:xfrm>
            <a:off x="3394701" y="889288"/>
            <a:ext cx="3357319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求：</a:t>
            </a:r>
            <a:r>
              <a:rPr lang="zh-CN" altLang="en-US" sz="1800" dirty="0">
                <a:solidFill>
                  <a:srgbClr val="FF6600"/>
                </a:solidFill>
                <a:latin typeface="微软雅黑" panose="020B0503020204020204" charset="-122"/>
                <a:ea typeface="微软雅黑" panose="020B0503020204020204" charset="-122"/>
              </a:rPr>
              <a:t>一个数的几分之几是多少？</a:t>
            </a:r>
            <a:endParaRPr lang="zh-CN" altLang="en-US" sz="1800" dirty="0">
              <a:solidFill>
                <a:srgbClr val="FF66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862737" y="2396017"/>
            <a:ext cx="2504603" cy="5400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9" name="文本框 38"/>
          <p:cNvSpPr txBox="1">
            <a:spLocks noChangeArrowheads="1"/>
          </p:cNvSpPr>
          <p:nvPr/>
        </p:nvSpPr>
        <p:spPr bwMode="auto">
          <a:xfrm>
            <a:off x="3939552" y="1361071"/>
            <a:ext cx="1642841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一个数 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× 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几分之几</a:t>
            </a:r>
            <a:endParaRPr lang="zh-CN" altLang="en-US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403643" y="1413008"/>
            <a:ext cx="271549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=</a:t>
            </a:r>
            <a:endParaRPr lang="zh-CN" altLang="en-US" dirty="0"/>
          </a:p>
        </p:txBody>
      </p:sp>
      <p:sp>
        <p:nvSpPr>
          <p:cNvPr id="41" name="文本框 40"/>
          <p:cNvSpPr txBox="1">
            <a:spLocks noChangeArrowheads="1"/>
          </p:cNvSpPr>
          <p:nvPr/>
        </p:nvSpPr>
        <p:spPr bwMode="auto">
          <a:xfrm>
            <a:off x="5558332" y="1363484"/>
            <a:ext cx="710593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实数量</a:t>
            </a:r>
            <a:endParaRPr lang="zh-CN" altLang="en-US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42" name="直接连接符 41"/>
          <p:cNvCxnSpPr/>
          <p:nvPr/>
        </p:nvCxnSpPr>
        <p:spPr bwMode="auto">
          <a:xfrm>
            <a:off x="4340401" y="1679902"/>
            <a:ext cx="0" cy="18931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</p:cxn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4116101" y="1814965"/>
            <a:ext cx="486034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rgbClr val="0066FF"/>
                </a:solidFill>
                <a:latin typeface="微软雅黑" panose="020B0503020204020204" charset="-122"/>
                <a:ea typeface="微软雅黑" panose="020B0503020204020204" charset="-122"/>
              </a:rPr>
              <a:t>单位</a:t>
            </a:r>
            <a:r>
              <a:rPr lang="en-US" altLang="zh-CN" sz="1100" dirty="0">
                <a:solidFill>
                  <a:srgbClr val="0066FF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zh-CN" altLang="en-US" sz="1100" dirty="0">
              <a:solidFill>
                <a:srgbClr val="0066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44" name="直接连接符 43"/>
          <p:cNvCxnSpPr/>
          <p:nvPr/>
        </p:nvCxnSpPr>
        <p:spPr bwMode="auto">
          <a:xfrm>
            <a:off x="5115038" y="1676574"/>
            <a:ext cx="0" cy="18931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</p:cxnSp>
      <p:sp>
        <p:nvSpPr>
          <p:cNvPr id="45" name="文本框 44"/>
          <p:cNvSpPr txBox="1">
            <a:spLocks noChangeArrowheads="1"/>
          </p:cNvSpPr>
          <p:nvPr/>
        </p:nvSpPr>
        <p:spPr bwMode="auto">
          <a:xfrm>
            <a:off x="4769211" y="1811638"/>
            <a:ext cx="691655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rgbClr val="0066FF"/>
                </a:solidFill>
                <a:latin typeface="微软雅黑" panose="020B0503020204020204" charset="-122"/>
                <a:ea typeface="微软雅黑" panose="020B0503020204020204" charset="-122"/>
              </a:rPr>
              <a:t>对应分率</a:t>
            </a:r>
            <a:endParaRPr lang="zh-CN" altLang="en-US" sz="1100" dirty="0">
              <a:solidFill>
                <a:srgbClr val="0066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71" name="直接连接符 70"/>
          <p:cNvCxnSpPr/>
          <p:nvPr/>
        </p:nvCxnSpPr>
        <p:spPr bwMode="auto">
          <a:xfrm>
            <a:off x="5870958" y="1676574"/>
            <a:ext cx="0" cy="18931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</p:cxnSp>
      <p:sp>
        <p:nvSpPr>
          <p:cNvPr id="72" name="文本框 71"/>
          <p:cNvSpPr txBox="1">
            <a:spLocks noChangeArrowheads="1"/>
          </p:cNvSpPr>
          <p:nvPr/>
        </p:nvSpPr>
        <p:spPr bwMode="auto">
          <a:xfrm>
            <a:off x="5625133" y="1811638"/>
            <a:ext cx="659288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rgbClr val="0066FF"/>
                </a:solidFill>
                <a:latin typeface="微软雅黑" panose="020B0503020204020204" charset="-122"/>
                <a:ea typeface="微软雅黑" panose="020B0503020204020204" charset="-122"/>
              </a:rPr>
              <a:t>对应量</a:t>
            </a:r>
            <a:endParaRPr lang="zh-CN" altLang="en-US" sz="1100" dirty="0">
              <a:solidFill>
                <a:srgbClr val="0066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4" name="下箭头 73"/>
          <p:cNvSpPr/>
          <p:nvPr/>
        </p:nvSpPr>
        <p:spPr bwMode="auto">
          <a:xfrm>
            <a:off x="4864630" y="2160831"/>
            <a:ext cx="486034" cy="125067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68580" tIns="34290" rIns="68580" bIns="34290" numCol="1" rtlCol="0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5" name="文本框 74"/>
          <p:cNvSpPr txBox="1">
            <a:spLocks noChangeArrowheads="1"/>
          </p:cNvSpPr>
          <p:nvPr/>
        </p:nvSpPr>
        <p:spPr bwMode="auto">
          <a:xfrm>
            <a:off x="3936833" y="2433931"/>
            <a:ext cx="679145" cy="415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500" dirty="0">
                <a:solidFill>
                  <a:srgbClr val="0066FF"/>
                </a:solidFill>
                <a:latin typeface="微软雅黑" panose="020B0503020204020204" charset="-122"/>
                <a:ea typeface="微软雅黑" panose="020B0503020204020204" charset="-122"/>
              </a:rPr>
              <a:t>单位</a:t>
            </a:r>
            <a:r>
              <a:rPr lang="en-US" altLang="zh-CN" sz="1500" dirty="0">
                <a:solidFill>
                  <a:srgbClr val="0066FF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zh-CN" altLang="en-US" sz="1500" dirty="0">
              <a:solidFill>
                <a:srgbClr val="0066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4468564" y="2504169"/>
            <a:ext cx="271549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×</a:t>
            </a:r>
            <a:endParaRPr lang="zh-CN" altLang="en-US" dirty="0"/>
          </a:p>
        </p:txBody>
      </p:sp>
      <p:sp>
        <p:nvSpPr>
          <p:cNvPr id="78" name="文本框 77"/>
          <p:cNvSpPr txBox="1">
            <a:spLocks noChangeArrowheads="1"/>
          </p:cNvSpPr>
          <p:nvPr/>
        </p:nvSpPr>
        <p:spPr bwMode="auto">
          <a:xfrm>
            <a:off x="4659313" y="2430295"/>
            <a:ext cx="1782124" cy="415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500" dirty="0">
                <a:latin typeface="微软雅黑" panose="020B0503020204020204" charset="-122"/>
                <a:ea typeface="微软雅黑" panose="020B0503020204020204" charset="-122"/>
              </a:rPr>
              <a:t>对应分</a:t>
            </a:r>
            <a:r>
              <a:rPr lang="zh-CN" altLang="en-US" sz="1500" dirty="0">
                <a:latin typeface="微软雅黑" panose="020B0503020204020204" charset="-122"/>
                <a:ea typeface="微软雅黑" panose="020B0503020204020204" charset="-122"/>
              </a:rPr>
              <a:t>率</a:t>
            </a:r>
            <a:r>
              <a:rPr lang="en-US" altLang="zh-CN" sz="1500" dirty="0">
                <a:latin typeface="微软雅黑" panose="020B0503020204020204" charset="-122"/>
                <a:ea typeface="微软雅黑" panose="020B0503020204020204" charset="-122"/>
              </a:rPr>
              <a:t>=</a:t>
            </a:r>
            <a:r>
              <a:rPr lang="zh-CN" altLang="en-US" sz="1500" dirty="0">
                <a:latin typeface="微软雅黑" panose="020B0503020204020204" charset="-122"/>
                <a:ea typeface="微软雅黑" panose="020B0503020204020204" charset="-122"/>
              </a:rPr>
              <a:t>对应量</a:t>
            </a:r>
            <a:endParaRPr lang="zh-CN" altLang="en-US" sz="15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9" name="文本框 78"/>
          <p:cNvSpPr txBox="1">
            <a:spLocks noChangeArrowheads="1"/>
          </p:cNvSpPr>
          <p:nvPr/>
        </p:nvSpPr>
        <p:spPr bwMode="auto">
          <a:xfrm>
            <a:off x="4550824" y="1769648"/>
            <a:ext cx="232579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×</a:t>
            </a:r>
            <a:endParaRPr lang="zh-CN" altLang="en-US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0" name="文本框 79"/>
          <p:cNvSpPr txBox="1">
            <a:spLocks noChangeArrowheads="1"/>
          </p:cNvSpPr>
          <p:nvPr/>
        </p:nvSpPr>
        <p:spPr bwMode="auto">
          <a:xfrm>
            <a:off x="5399566" y="1773661"/>
            <a:ext cx="232579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=</a:t>
            </a:r>
            <a:endParaRPr lang="zh-CN" altLang="en-US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1" name="文本框 80"/>
          <p:cNvSpPr txBox="1">
            <a:spLocks noChangeArrowheads="1"/>
          </p:cNvSpPr>
          <p:nvPr/>
        </p:nvSpPr>
        <p:spPr bwMode="auto">
          <a:xfrm>
            <a:off x="4161429" y="1154328"/>
            <a:ext cx="710593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0066FF"/>
                </a:solidFill>
                <a:latin typeface="微软雅黑" panose="020B0503020204020204" charset="-122"/>
                <a:ea typeface="微软雅黑" panose="020B0503020204020204" charset="-122"/>
              </a:rPr>
              <a:t>？</a:t>
            </a:r>
            <a:endParaRPr lang="zh-CN" altLang="en-US" sz="1800" dirty="0">
              <a:solidFill>
                <a:srgbClr val="0066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2915381" y="3706585"/>
            <a:ext cx="4870565" cy="117724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1800" b="1" dirty="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已知一个数的几分之几</a:t>
            </a:r>
            <a:r>
              <a:rPr lang="zh-CN" altLang="en-US" sz="27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是多少</a:t>
            </a:r>
            <a:r>
              <a:rPr lang="zh-CN" altLang="en-US" sz="1800" b="1" dirty="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，求这个数。</a:t>
            </a:r>
            <a:endParaRPr lang="zh-CN" altLang="en-US" sz="1800" b="1" dirty="0">
              <a:ln w="10160">
                <a:solidFill>
                  <a:schemeClr val="accent5"/>
                </a:solidFill>
                <a:prstDash val="solid"/>
              </a:ln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45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49"/>
                            </p:stCondLst>
                            <p:childTnLst>
                              <p:par>
                                <p:cTn id="1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49"/>
                            </p:stCondLst>
                            <p:childTnLst>
                              <p:par>
                                <p:cTn id="20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150"/>
                            </p:stCondLst>
                            <p:childTnLst>
                              <p:par>
                                <p:cTn id="24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2.29167E-6 7.40741E-7 L 2.29167E-6 -0.07222 " pathEditMode="relative" rAng="0" ptsTypes="AA">
                                      <p:cBhvr>
                                        <p:cTn id="2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1"/>
                                    </p:animMotion>
                                    <p:animRot by="1500000">
                                      <p:cBhvr>
                                        <p:cTn id="2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 tmFilter="0,0; .5, 1; 1, 1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 tmFilter="0,0; .5, 1; 1, 1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"/>
                            </p:stCondLst>
                            <p:childTnLst>
                              <p:par>
                                <p:cTn id="113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14" dur="500" tmFilter="0, 0; .2, .5; .8, .5; 1, 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5" dur="250" autoRev="1" fill="hold"/>
                                        <p:tgtEl>
                                          <p:spTgt spid="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1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2000"/>
                            </p:stCondLst>
                            <p:childTnLst>
                              <p:par>
                                <p:cTn id="1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 tmFilter="0,0; .5, 1; 1, 1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 tmFilter="0,0; .5, 1; 1, 1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00"/>
                            </p:stCondLst>
                            <p:childTnLst>
                              <p:par>
                                <p:cTn id="14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 tmFilter="0,0; .5, 1; 1, 1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000"/>
                            </p:stCondLst>
                            <p:childTnLst>
                              <p:par>
                                <p:cTn id="157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75E-6 -3.7037E-6 L 3.75E-6 -0.07222 " pathEditMode="relative" rAng="0" ptsTypes="AA">
                                      <p:cBhvr>
                                        <p:cTn id="16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1"/>
                                    </p:animMotion>
                                    <p:animRot by="1500000">
                                      <p:cBhvr>
                                        <p:cTn id="16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" grpId="0"/>
      <p:bldP spid="32" grpId="0"/>
      <p:bldP spid="32" grpId="1"/>
      <p:bldP spid="39" grpId="0"/>
      <p:bldP spid="40" grpId="0"/>
      <p:bldP spid="41" grpId="0"/>
      <p:bldP spid="43" grpId="0"/>
      <p:bldP spid="45" grpId="0"/>
      <p:bldP spid="72" grpId="0"/>
      <p:bldP spid="74" grpId="0" animBg="1"/>
      <p:bldP spid="74" grpId="1" animBg="1"/>
      <p:bldP spid="75" grpId="0"/>
      <p:bldP spid="77" grpId="0"/>
      <p:bldP spid="78" grpId="0"/>
      <p:bldP spid="79" grpId="0"/>
      <p:bldP spid="80" grpId="0"/>
      <p:bldP spid="81" grpId="0"/>
      <p:bldP spid="82" grpId="0"/>
      <p:bldP spid="8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88182" y="2106084"/>
            <a:ext cx="2765666" cy="92188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rgbClr val="70AD47">
                  <a:lumMod val="50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1264312" y="885137"/>
            <a:ext cx="835292" cy="1024653"/>
            <a:chOff x="1235581" y="1092745"/>
            <a:chExt cx="1341075" cy="1648907"/>
          </a:xfrm>
        </p:grpSpPr>
        <p:grpSp>
          <p:nvGrpSpPr>
            <p:cNvPr id="47" name="组合 46"/>
            <p:cNvGrpSpPr/>
            <p:nvPr/>
          </p:nvGrpSpPr>
          <p:grpSpPr>
            <a:xfrm>
              <a:off x="1235581" y="1092745"/>
              <a:ext cx="1341075" cy="1539574"/>
              <a:chOff x="7576817" y="584238"/>
              <a:chExt cx="1341075" cy="1539574"/>
            </a:xfrm>
          </p:grpSpPr>
          <p:sp>
            <p:nvSpPr>
              <p:cNvPr id="49" name="矩形 48"/>
              <p:cNvSpPr/>
              <p:nvPr/>
            </p:nvSpPr>
            <p:spPr>
              <a:xfrm>
                <a:off x="7576817" y="1152341"/>
                <a:ext cx="1341075" cy="971471"/>
              </a:xfrm>
              <a:prstGeom prst="rect">
                <a:avLst/>
              </a:prstGeom>
              <a:solidFill>
                <a:srgbClr val="F6B300"/>
              </a:solidFill>
              <a:ln w="25400" cap="flat" cmpd="sng" algn="ctr">
                <a:noFill/>
                <a:prstDash val="solid"/>
              </a:ln>
              <a:effectLst>
                <a:outerShdw blurRad="457200" dist="152400" dir="6360000" algn="t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pic>
            <p:nvPicPr>
              <p:cNvPr id="50" name="图片 49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7710406" y="584238"/>
                <a:ext cx="1073898" cy="990000"/>
              </a:xfrm>
              <a:prstGeom prst="rect">
                <a:avLst/>
              </a:prstGeom>
            </p:spPr>
          </p:pic>
        </p:grpSp>
        <p:sp>
          <p:nvSpPr>
            <p:cNvPr id="48" name="矩形 47"/>
            <p:cNvSpPr/>
            <p:nvPr/>
          </p:nvSpPr>
          <p:spPr>
            <a:xfrm>
              <a:off x="1323266" y="1924433"/>
              <a:ext cx="1194687" cy="8172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700" b="1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例</a:t>
              </a:r>
              <a:r>
                <a:rPr lang="en-US" altLang="zh-CN" sz="2700" b="1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4</a:t>
              </a:r>
              <a:endParaRPr lang="zh-CN" altLang="en-US" sz="27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cxnSp>
        <p:nvCxnSpPr>
          <p:cNvPr id="19" name="直接连接符 18"/>
          <p:cNvCxnSpPr/>
          <p:nvPr/>
        </p:nvCxnSpPr>
        <p:spPr bwMode="auto">
          <a:xfrm>
            <a:off x="581977" y="3070384"/>
            <a:ext cx="3643313" cy="952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" name="直接连接符 19"/>
          <p:cNvCxnSpPr/>
          <p:nvPr/>
        </p:nvCxnSpPr>
        <p:spPr bwMode="auto">
          <a:xfrm>
            <a:off x="1849944" y="2912992"/>
            <a:ext cx="0" cy="16665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" name="直接连接符 20"/>
          <p:cNvCxnSpPr/>
          <p:nvPr/>
        </p:nvCxnSpPr>
        <p:spPr bwMode="auto">
          <a:xfrm>
            <a:off x="2641456" y="2912992"/>
            <a:ext cx="0" cy="16665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" name="直接连接符 21"/>
          <p:cNvCxnSpPr/>
          <p:nvPr/>
        </p:nvCxnSpPr>
        <p:spPr bwMode="auto">
          <a:xfrm>
            <a:off x="3441251" y="2912992"/>
            <a:ext cx="0" cy="16665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" name="直接连接符 22"/>
          <p:cNvCxnSpPr/>
          <p:nvPr/>
        </p:nvCxnSpPr>
        <p:spPr bwMode="auto">
          <a:xfrm>
            <a:off x="4225697" y="2912991"/>
            <a:ext cx="0" cy="16665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" name="左大括号 23"/>
          <p:cNvSpPr/>
          <p:nvPr/>
        </p:nvSpPr>
        <p:spPr bwMode="auto">
          <a:xfrm rot="5400000">
            <a:off x="1919764" y="1367314"/>
            <a:ext cx="193834" cy="2849404"/>
          </a:xfrm>
          <a:prstGeom prst="leftBrace">
            <a:avLst>
              <a:gd name="adj1" fmla="val 74630"/>
              <a:gd name="adj2" fmla="val 50000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24" tIns="45712" rIns="91424" bIns="45712" numCol="1" rtlCol="0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5" name="左大括号 24"/>
          <p:cNvSpPr/>
          <p:nvPr/>
        </p:nvSpPr>
        <p:spPr bwMode="auto">
          <a:xfrm rot="16200000">
            <a:off x="1903095" y="1794510"/>
            <a:ext cx="217170" cy="2837974"/>
          </a:xfrm>
          <a:prstGeom prst="leftBrace">
            <a:avLst>
              <a:gd name="adj1" fmla="val 74630"/>
              <a:gd name="adj2" fmla="val 50000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24" tIns="45712" rIns="91424" bIns="45712" numCol="1" rtlCol="0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264656" y="3322462"/>
            <a:ext cx="2083744" cy="31542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小明体内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水分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28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千克 </a:t>
            </a:r>
            <a:endParaRPr lang="zh-CN" altLang="en-US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1" name="左大括号 30"/>
          <p:cNvSpPr/>
          <p:nvPr/>
        </p:nvSpPr>
        <p:spPr bwMode="auto">
          <a:xfrm rot="16200000">
            <a:off x="2338388" y="1956912"/>
            <a:ext cx="130969" cy="3643789"/>
          </a:xfrm>
          <a:prstGeom prst="leftBrace">
            <a:avLst>
              <a:gd name="adj1" fmla="val 74630"/>
              <a:gd name="adj2" fmla="val 50000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24" tIns="45712" rIns="91424" bIns="45712" numCol="1" rtlCol="0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584484" y="3850957"/>
            <a:ext cx="2014538" cy="31527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小明的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体重？千克</a:t>
            </a:r>
            <a:endParaRPr lang="en-US" altLang="zh-CN" sz="16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" name="文本框 39"/>
          <p:cNvSpPr txBox="1">
            <a:spLocks noChangeArrowheads="1"/>
          </p:cNvSpPr>
          <p:nvPr/>
        </p:nvSpPr>
        <p:spPr bwMode="auto">
          <a:xfrm>
            <a:off x="2713855" y="4132920"/>
            <a:ext cx="647933" cy="39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rgbClr val="0066FF"/>
                </a:solidFill>
                <a:latin typeface="微软雅黑" panose="020B0503020204020204" charset="-122"/>
                <a:ea typeface="微软雅黑" panose="020B0503020204020204" charset="-122"/>
              </a:rPr>
              <a:t>单位</a:t>
            </a:r>
            <a:r>
              <a:rPr lang="en-US" altLang="zh-CN" dirty="0">
                <a:solidFill>
                  <a:srgbClr val="0066FF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zh-CN" altLang="en-US" dirty="0">
              <a:solidFill>
                <a:srgbClr val="0066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4947776" y="3207519"/>
            <a:ext cx="1014546" cy="689044"/>
            <a:chOff x="5623272" y="367145"/>
            <a:chExt cx="1014722" cy="689163"/>
          </a:xfrm>
        </p:grpSpPr>
        <p:sp>
          <p:nvSpPr>
            <p:cNvPr id="43" name="Text Box 11"/>
            <p:cNvSpPr txBox="1">
              <a:spLocks noChangeArrowheads="1"/>
            </p:cNvSpPr>
            <p:nvPr/>
          </p:nvSpPr>
          <p:spPr bwMode="auto">
            <a:xfrm>
              <a:off x="5951031" y="450377"/>
              <a:ext cx="361249" cy="4617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2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÷</a:t>
              </a:r>
              <a:endPara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6349974" y="367145"/>
              <a:ext cx="288020" cy="689163"/>
              <a:chOff x="3298110" y="2103577"/>
              <a:chExt cx="288020" cy="689163"/>
            </a:xfrm>
          </p:grpSpPr>
          <p:cxnSp>
            <p:nvCxnSpPr>
              <p:cNvPr id="51" name="直接连接符 50"/>
              <p:cNvCxnSpPr/>
              <p:nvPr/>
            </p:nvCxnSpPr>
            <p:spPr bwMode="auto">
              <a:xfrm>
                <a:off x="3298110" y="2418834"/>
                <a:ext cx="28802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52" name="Text Box 11"/>
              <p:cNvSpPr txBox="1">
                <a:spLocks noChangeArrowheads="1"/>
              </p:cNvSpPr>
              <p:nvPr/>
            </p:nvSpPr>
            <p:spPr bwMode="auto">
              <a:xfrm>
                <a:off x="3298110" y="2367935"/>
                <a:ext cx="288020" cy="4248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eaLnBrk="0" fontAlgn="base" hangingPunct="0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en-US" altLang="zh-CN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5</a:t>
                </a:r>
                <a:endParaRPr lang="zh-CN" altLang="en-US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3" name="Text Box 11"/>
              <p:cNvSpPr txBox="1">
                <a:spLocks noChangeArrowheads="1"/>
              </p:cNvSpPr>
              <p:nvPr/>
            </p:nvSpPr>
            <p:spPr bwMode="auto">
              <a:xfrm>
                <a:off x="3298110" y="2103577"/>
                <a:ext cx="288020" cy="4248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eaLnBrk="0" fontAlgn="base" hangingPunct="0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en-US" altLang="zh-CN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4</a:t>
                </a:r>
                <a:endParaRPr lang="zh-CN" altLang="en-US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45" name="Text Box 11"/>
            <p:cNvSpPr txBox="1">
              <a:spLocks noChangeArrowheads="1"/>
            </p:cNvSpPr>
            <p:nvPr/>
          </p:nvSpPr>
          <p:spPr bwMode="auto">
            <a:xfrm>
              <a:off x="5623272" y="467387"/>
              <a:ext cx="525479" cy="4248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28</a:t>
              </a:r>
              <a:endPara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962321" y="3165315"/>
            <a:ext cx="1219277" cy="710146"/>
            <a:chOff x="5418506" y="324933"/>
            <a:chExt cx="1219488" cy="710269"/>
          </a:xfrm>
        </p:grpSpPr>
        <p:sp>
          <p:nvSpPr>
            <p:cNvPr id="55" name="Text Box 11"/>
            <p:cNvSpPr txBox="1">
              <a:spLocks noChangeArrowheads="1"/>
            </p:cNvSpPr>
            <p:nvPr/>
          </p:nvSpPr>
          <p:spPr bwMode="auto">
            <a:xfrm>
              <a:off x="5418506" y="456868"/>
              <a:ext cx="626639" cy="4617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2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6" name="Text Box 11"/>
            <p:cNvSpPr txBox="1">
              <a:spLocks noChangeArrowheads="1"/>
            </p:cNvSpPr>
            <p:nvPr/>
          </p:nvSpPr>
          <p:spPr bwMode="auto">
            <a:xfrm>
              <a:off x="5951031" y="450377"/>
              <a:ext cx="361249" cy="4617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2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×</a:t>
              </a:r>
              <a:endPara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6349974" y="324933"/>
              <a:ext cx="288020" cy="710269"/>
              <a:chOff x="3298110" y="2061365"/>
              <a:chExt cx="288020" cy="710269"/>
            </a:xfrm>
          </p:grpSpPr>
          <p:cxnSp>
            <p:nvCxnSpPr>
              <p:cNvPr id="62" name="直接连接符 61"/>
              <p:cNvCxnSpPr/>
              <p:nvPr/>
            </p:nvCxnSpPr>
            <p:spPr bwMode="auto">
              <a:xfrm>
                <a:off x="3298110" y="2418834"/>
                <a:ext cx="28802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63" name="Text Box 11"/>
              <p:cNvSpPr txBox="1">
                <a:spLocks noChangeArrowheads="1"/>
              </p:cNvSpPr>
              <p:nvPr/>
            </p:nvSpPr>
            <p:spPr bwMode="auto">
              <a:xfrm>
                <a:off x="3298110" y="2346829"/>
                <a:ext cx="288020" cy="4248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eaLnBrk="0" fontAlgn="base" hangingPunct="0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en-US" altLang="zh-CN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4</a:t>
                </a:r>
                <a:endParaRPr lang="zh-CN" altLang="en-US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64" name="Text Box 11"/>
              <p:cNvSpPr txBox="1">
                <a:spLocks noChangeArrowheads="1"/>
              </p:cNvSpPr>
              <p:nvPr/>
            </p:nvSpPr>
            <p:spPr bwMode="auto">
              <a:xfrm>
                <a:off x="3298110" y="2061365"/>
                <a:ext cx="288020" cy="4248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eaLnBrk="0" fontAlgn="base" hangingPunct="0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en-US" altLang="zh-CN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5</a:t>
                </a:r>
                <a:endParaRPr lang="zh-CN" altLang="en-US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60" name="Text Box 11"/>
            <p:cNvSpPr txBox="1">
              <a:spLocks noChangeArrowheads="1"/>
            </p:cNvSpPr>
            <p:nvPr/>
          </p:nvSpPr>
          <p:spPr bwMode="auto">
            <a:xfrm>
              <a:off x="5623272" y="467387"/>
              <a:ext cx="525479" cy="4248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28</a:t>
              </a:r>
              <a:endPara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cxnSp>
        <p:nvCxnSpPr>
          <p:cNvPr id="65" name="直接连接符 64"/>
          <p:cNvCxnSpPr/>
          <p:nvPr/>
        </p:nvCxnSpPr>
        <p:spPr bwMode="auto">
          <a:xfrm>
            <a:off x="6992983" y="3601318"/>
            <a:ext cx="154199" cy="14664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993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6" name="文本框 65"/>
          <p:cNvSpPr txBox="1"/>
          <p:nvPr/>
        </p:nvSpPr>
        <p:spPr>
          <a:xfrm>
            <a:off x="7111241" y="3642284"/>
            <a:ext cx="331822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zh-CN" altLang="en-US" sz="12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67" name="直接连接符 66"/>
          <p:cNvCxnSpPr/>
          <p:nvPr/>
        </p:nvCxnSpPr>
        <p:spPr bwMode="auto">
          <a:xfrm>
            <a:off x="6331254" y="3450729"/>
            <a:ext cx="154199" cy="14664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993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8" name="文本框 67"/>
          <p:cNvSpPr txBox="1"/>
          <p:nvPr/>
        </p:nvSpPr>
        <p:spPr>
          <a:xfrm>
            <a:off x="6214378" y="3125278"/>
            <a:ext cx="584711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7</a:t>
            </a:r>
            <a:endParaRPr lang="zh-CN" altLang="en-US" sz="12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9" name="Text Box 11"/>
          <p:cNvSpPr txBox="1">
            <a:spLocks noChangeArrowheads="1"/>
          </p:cNvSpPr>
          <p:nvPr/>
        </p:nvSpPr>
        <p:spPr bwMode="auto">
          <a:xfrm>
            <a:off x="7194076" y="3280356"/>
            <a:ext cx="1577264" cy="438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35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千克）</a:t>
            </a:r>
            <a:endParaRPr lang="zh-CN" altLang="en-US" sz="1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0" name="文本框 69"/>
          <p:cNvSpPr txBox="1">
            <a:spLocks noChangeArrowheads="1"/>
          </p:cNvSpPr>
          <p:nvPr/>
        </p:nvSpPr>
        <p:spPr bwMode="auto">
          <a:xfrm>
            <a:off x="5473163" y="3912994"/>
            <a:ext cx="3088892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答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：小明的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体重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是</a:t>
            </a:r>
            <a:r>
              <a: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35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千克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1" name="文本框 70"/>
          <p:cNvSpPr txBox="1">
            <a:spLocks noChangeArrowheads="1"/>
          </p:cNvSpPr>
          <p:nvPr/>
        </p:nvSpPr>
        <p:spPr bwMode="auto">
          <a:xfrm>
            <a:off x="2724255" y="2249177"/>
            <a:ext cx="1071050" cy="39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rgbClr val="0066FF"/>
                </a:solidFill>
                <a:latin typeface="微软雅黑" panose="020B0503020204020204" charset="-122"/>
                <a:ea typeface="微软雅黑" panose="020B0503020204020204" charset="-122"/>
              </a:rPr>
              <a:t>对应分率</a:t>
            </a:r>
            <a:endParaRPr lang="zh-CN" altLang="en-US" dirty="0">
              <a:solidFill>
                <a:srgbClr val="0066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74" name="直接连接符 73"/>
          <p:cNvCxnSpPr/>
          <p:nvPr/>
        </p:nvCxnSpPr>
        <p:spPr>
          <a:xfrm>
            <a:off x="4770689" y="2293814"/>
            <a:ext cx="0" cy="2184010"/>
          </a:xfrm>
          <a:prstGeom prst="line">
            <a:avLst/>
          </a:prstGeom>
          <a:ln w="28575">
            <a:solidFill>
              <a:srgbClr val="7030A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2571312" y="885136"/>
            <a:ext cx="5109648" cy="1016420"/>
            <a:chOff x="3428416" y="1180182"/>
            <a:chExt cx="6812864" cy="1355226"/>
          </a:xfrm>
        </p:grpSpPr>
        <p:grpSp>
          <p:nvGrpSpPr>
            <p:cNvPr id="4" name="组合 3"/>
            <p:cNvGrpSpPr/>
            <p:nvPr/>
          </p:nvGrpSpPr>
          <p:grpSpPr>
            <a:xfrm>
              <a:off x="3428416" y="1180182"/>
              <a:ext cx="6812864" cy="1355226"/>
              <a:chOff x="3428416" y="1180182"/>
              <a:chExt cx="6812864" cy="1355226"/>
            </a:xfrm>
          </p:grpSpPr>
          <p:sp>
            <p:nvSpPr>
              <p:cNvPr id="26" name="圆角矩形 25"/>
              <p:cNvSpPr/>
              <p:nvPr/>
            </p:nvSpPr>
            <p:spPr>
              <a:xfrm>
                <a:off x="3428416" y="1180182"/>
                <a:ext cx="6812864" cy="1355226"/>
              </a:xfrm>
              <a:prstGeom prst="roundRect">
                <a:avLst>
                  <a:gd name="adj" fmla="val 13455"/>
                </a:avLst>
              </a:prstGeom>
              <a:noFill/>
              <a:ln w="38100">
                <a:solidFill>
                  <a:schemeClr val="accent2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文本框 15"/>
              <p:cNvSpPr txBox="1">
                <a:spLocks noChangeArrowheads="1"/>
              </p:cNvSpPr>
              <p:nvPr/>
            </p:nvSpPr>
            <p:spPr bwMode="auto">
              <a:xfrm rot="19805">
                <a:off x="3635744" y="1243670"/>
                <a:ext cx="6483899" cy="1231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儿童体内的</a:t>
                </a:r>
                <a:r>
                  <a:rPr lang="zh-CN" altLang="en-US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水分约占体重的    </a:t>
                </a:r>
                <a:r>
                  <a:rPr lang="zh-CN" altLang="en-US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，小明的</a:t>
                </a:r>
                <a:r>
                  <a:rPr lang="zh-CN" altLang="en-US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体内有</a:t>
                </a:r>
                <a:r>
                  <a:rPr lang="en-US" altLang="zh-CN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28</a:t>
                </a:r>
                <a:r>
                  <a:rPr lang="zh-CN" altLang="en-US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千克水分。小明的</a:t>
                </a:r>
                <a:r>
                  <a:rPr lang="zh-CN" altLang="en-US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体重</a:t>
                </a:r>
                <a:r>
                  <a:rPr lang="zh-CN" altLang="en-US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是多少千克？</a:t>
                </a:r>
                <a:endParaRPr lang="zh-CN" altLang="en-US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406824" y="1241226"/>
              <a:ext cx="450743" cy="801321"/>
            </a:xfrm>
            <a:prstGeom prst="rect">
              <a:avLst/>
            </a:prstGeom>
          </p:spPr>
        </p:pic>
      </p:grpSp>
      <p:grpSp>
        <p:nvGrpSpPr>
          <p:cNvPr id="5" name="组合 4"/>
          <p:cNvGrpSpPr/>
          <p:nvPr/>
        </p:nvGrpSpPr>
        <p:grpSpPr>
          <a:xfrm>
            <a:off x="266701" y="2206942"/>
            <a:ext cx="2501741" cy="601028"/>
            <a:chOff x="1379624" y="2942711"/>
            <a:chExt cx="2311304" cy="801321"/>
          </a:xfrm>
        </p:grpSpPr>
        <p:sp>
          <p:nvSpPr>
            <p:cNvPr id="29" name="矩形 28"/>
            <p:cNvSpPr/>
            <p:nvPr/>
          </p:nvSpPr>
          <p:spPr>
            <a:xfrm>
              <a:off x="1379624" y="3098911"/>
              <a:ext cx="2068425" cy="4513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儿童体内水分占体重的 </a:t>
              </a:r>
              <a:endParaRPr lang="zh-CN" altLang="en-US" sz="16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pic>
          <p:nvPicPr>
            <p:cNvPr id="76" name="图片 75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3240185" y="2942711"/>
              <a:ext cx="450743" cy="801321"/>
            </a:xfrm>
            <a:prstGeom prst="rect">
              <a:avLst/>
            </a:prstGeom>
          </p:spPr>
        </p:pic>
      </p:grpSp>
      <p:cxnSp>
        <p:nvCxnSpPr>
          <p:cNvPr id="3" name="直接连接符 2"/>
          <p:cNvCxnSpPr/>
          <p:nvPr/>
        </p:nvCxnSpPr>
        <p:spPr bwMode="auto">
          <a:xfrm>
            <a:off x="591979" y="2935605"/>
            <a:ext cx="476" cy="14430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" name="直接连接符 6"/>
          <p:cNvCxnSpPr/>
          <p:nvPr/>
        </p:nvCxnSpPr>
        <p:spPr bwMode="auto">
          <a:xfrm flipH="1">
            <a:off x="1192054" y="2929890"/>
            <a:ext cx="7620" cy="13335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"/>
                            </p:stCondLst>
                            <p:childTnLst>
                              <p:par>
                                <p:cTn id="1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 tmFilter="0,0; .5, 1; 1, 1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 tmFilter="0,0; .5, 1; 1, 1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ldLvl="0" animBg="1"/>
      <p:bldP spid="25" grpId="0" bldLvl="0" animBg="1"/>
      <p:bldP spid="30" grpId="0"/>
      <p:bldP spid="31" grpId="0" bldLvl="0" animBg="1"/>
      <p:bldP spid="32" grpId="0"/>
      <p:bldP spid="40" grpId="0"/>
      <p:bldP spid="66" grpId="0"/>
      <p:bldP spid="68" grpId="0"/>
      <p:bldP spid="69" grpId="0"/>
      <p:bldP spid="70" grpId="0"/>
      <p:bldP spid="7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rgbClr val="70AD47">
                  <a:lumMod val="50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1264312" y="885137"/>
            <a:ext cx="835292" cy="1024653"/>
            <a:chOff x="1235581" y="1092745"/>
            <a:chExt cx="1341075" cy="1648907"/>
          </a:xfrm>
        </p:grpSpPr>
        <p:grpSp>
          <p:nvGrpSpPr>
            <p:cNvPr id="47" name="组合 46"/>
            <p:cNvGrpSpPr/>
            <p:nvPr/>
          </p:nvGrpSpPr>
          <p:grpSpPr>
            <a:xfrm>
              <a:off x="1235581" y="1092745"/>
              <a:ext cx="1341075" cy="1539574"/>
              <a:chOff x="7576817" y="584238"/>
              <a:chExt cx="1341075" cy="1539574"/>
            </a:xfrm>
          </p:grpSpPr>
          <p:sp>
            <p:nvSpPr>
              <p:cNvPr id="49" name="矩形 48"/>
              <p:cNvSpPr/>
              <p:nvPr/>
            </p:nvSpPr>
            <p:spPr>
              <a:xfrm>
                <a:off x="7576817" y="1152341"/>
                <a:ext cx="1341075" cy="971471"/>
              </a:xfrm>
              <a:prstGeom prst="rect">
                <a:avLst/>
              </a:prstGeom>
              <a:solidFill>
                <a:srgbClr val="F6B300"/>
              </a:solidFill>
              <a:ln w="25400" cap="flat" cmpd="sng" algn="ctr">
                <a:noFill/>
                <a:prstDash val="solid"/>
              </a:ln>
              <a:effectLst>
                <a:outerShdw blurRad="457200" dist="152400" dir="6360000" algn="t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pic>
            <p:nvPicPr>
              <p:cNvPr id="50" name="图片 49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7710406" y="584238"/>
                <a:ext cx="1073898" cy="990000"/>
              </a:xfrm>
              <a:prstGeom prst="rect">
                <a:avLst/>
              </a:prstGeom>
            </p:spPr>
          </p:pic>
        </p:grpSp>
        <p:sp>
          <p:nvSpPr>
            <p:cNvPr id="48" name="矩形 47"/>
            <p:cNvSpPr/>
            <p:nvPr/>
          </p:nvSpPr>
          <p:spPr>
            <a:xfrm>
              <a:off x="1323266" y="1924433"/>
              <a:ext cx="1194687" cy="8172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700" b="1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例</a:t>
              </a:r>
              <a:r>
                <a:rPr lang="en-US" altLang="zh-CN" sz="2700" b="1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4</a:t>
              </a:r>
              <a:endParaRPr lang="zh-CN" altLang="en-US" sz="27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cxnSp>
        <p:nvCxnSpPr>
          <p:cNvPr id="19" name="直接连接符 18"/>
          <p:cNvCxnSpPr/>
          <p:nvPr/>
        </p:nvCxnSpPr>
        <p:spPr bwMode="auto">
          <a:xfrm>
            <a:off x="593884" y="3008472"/>
            <a:ext cx="3631406" cy="5953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" name="直接连接符 19"/>
          <p:cNvCxnSpPr/>
          <p:nvPr/>
        </p:nvCxnSpPr>
        <p:spPr bwMode="auto">
          <a:xfrm>
            <a:off x="1858517" y="2853937"/>
            <a:ext cx="0" cy="16665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" name="直接连接符 20"/>
          <p:cNvCxnSpPr/>
          <p:nvPr/>
        </p:nvCxnSpPr>
        <p:spPr bwMode="auto">
          <a:xfrm>
            <a:off x="2599546" y="2878702"/>
            <a:ext cx="0" cy="16665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" name="直接连接符 21"/>
          <p:cNvCxnSpPr/>
          <p:nvPr/>
        </p:nvCxnSpPr>
        <p:spPr bwMode="auto">
          <a:xfrm>
            <a:off x="3441251" y="2888704"/>
            <a:ext cx="0" cy="16665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" name="直接连接符 22"/>
          <p:cNvCxnSpPr/>
          <p:nvPr/>
        </p:nvCxnSpPr>
        <p:spPr bwMode="auto">
          <a:xfrm>
            <a:off x="4225697" y="2912991"/>
            <a:ext cx="0" cy="16665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" name="左大括号 23"/>
          <p:cNvSpPr/>
          <p:nvPr/>
        </p:nvSpPr>
        <p:spPr bwMode="auto">
          <a:xfrm rot="5400000">
            <a:off x="1920717" y="1368267"/>
            <a:ext cx="193834" cy="2847499"/>
          </a:xfrm>
          <a:prstGeom prst="leftBrace">
            <a:avLst>
              <a:gd name="adj1" fmla="val 74630"/>
              <a:gd name="adj2" fmla="val 50000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24" tIns="45712" rIns="91424" bIns="45712" numCol="1" rtlCol="0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5" name="左大括号 24"/>
          <p:cNvSpPr/>
          <p:nvPr/>
        </p:nvSpPr>
        <p:spPr bwMode="auto">
          <a:xfrm rot="16200000">
            <a:off x="1903571" y="1794986"/>
            <a:ext cx="217170" cy="2836545"/>
          </a:xfrm>
          <a:prstGeom prst="leftBrace">
            <a:avLst>
              <a:gd name="adj1" fmla="val 74630"/>
              <a:gd name="adj2" fmla="val 50000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24" tIns="45712" rIns="91424" bIns="45712" numCol="1" rtlCol="0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234652" y="3331034"/>
            <a:ext cx="2083744" cy="31542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小明体内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水分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28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千克 </a:t>
            </a:r>
            <a:endParaRPr lang="zh-CN" altLang="en-US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1" name="左大括号 30"/>
          <p:cNvSpPr/>
          <p:nvPr/>
        </p:nvSpPr>
        <p:spPr bwMode="auto">
          <a:xfrm rot="16200000">
            <a:off x="2305050" y="1949292"/>
            <a:ext cx="209074" cy="3631406"/>
          </a:xfrm>
          <a:prstGeom prst="leftBrace">
            <a:avLst>
              <a:gd name="adj1" fmla="val 74630"/>
              <a:gd name="adj2" fmla="val 50000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24" tIns="45712" rIns="91424" bIns="45712" numCol="1" rtlCol="0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757363" y="3850957"/>
            <a:ext cx="1841659" cy="31527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小明的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体重？千克</a:t>
            </a:r>
            <a:endParaRPr lang="zh-CN" altLang="en-US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0" name="文本框 39"/>
          <p:cNvSpPr txBox="1">
            <a:spLocks noChangeArrowheads="1"/>
          </p:cNvSpPr>
          <p:nvPr/>
        </p:nvSpPr>
        <p:spPr bwMode="auto">
          <a:xfrm>
            <a:off x="2713855" y="4132920"/>
            <a:ext cx="647933" cy="39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rgbClr val="0066FF"/>
                </a:solidFill>
                <a:latin typeface="微软雅黑" panose="020B0503020204020204" charset="-122"/>
                <a:ea typeface="微软雅黑" panose="020B0503020204020204" charset="-122"/>
              </a:rPr>
              <a:t>单位</a:t>
            </a:r>
            <a:r>
              <a:rPr lang="en-US" altLang="zh-CN" dirty="0">
                <a:solidFill>
                  <a:srgbClr val="0066FF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zh-CN" altLang="en-US" dirty="0">
              <a:solidFill>
                <a:srgbClr val="0066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1" name="文本框 70"/>
          <p:cNvSpPr txBox="1">
            <a:spLocks noChangeArrowheads="1"/>
          </p:cNvSpPr>
          <p:nvPr/>
        </p:nvSpPr>
        <p:spPr bwMode="auto">
          <a:xfrm>
            <a:off x="2724255" y="2249177"/>
            <a:ext cx="1071050" cy="39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rgbClr val="0066FF"/>
                </a:solidFill>
                <a:latin typeface="微软雅黑" panose="020B0503020204020204" charset="-122"/>
                <a:ea typeface="微软雅黑" panose="020B0503020204020204" charset="-122"/>
              </a:rPr>
              <a:t>对应分率</a:t>
            </a:r>
            <a:endParaRPr lang="zh-CN" altLang="en-US" dirty="0">
              <a:solidFill>
                <a:srgbClr val="0066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74" name="直接连接符 73"/>
          <p:cNvCxnSpPr/>
          <p:nvPr/>
        </p:nvCxnSpPr>
        <p:spPr>
          <a:xfrm>
            <a:off x="4770689" y="2293814"/>
            <a:ext cx="0" cy="2184010"/>
          </a:xfrm>
          <a:prstGeom prst="line">
            <a:avLst/>
          </a:prstGeom>
          <a:ln w="28575">
            <a:solidFill>
              <a:srgbClr val="7030A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2571312" y="885136"/>
            <a:ext cx="5109648" cy="1016420"/>
            <a:chOff x="3428416" y="1180182"/>
            <a:chExt cx="6812864" cy="1355226"/>
          </a:xfrm>
        </p:grpSpPr>
        <p:grpSp>
          <p:nvGrpSpPr>
            <p:cNvPr id="4" name="组合 3"/>
            <p:cNvGrpSpPr/>
            <p:nvPr/>
          </p:nvGrpSpPr>
          <p:grpSpPr>
            <a:xfrm>
              <a:off x="3428416" y="1180182"/>
              <a:ext cx="6812864" cy="1355226"/>
              <a:chOff x="3428416" y="1180182"/>
              <a:chExt cx="6812864" cy="1355226"/>
            </a:xfrm>
          </p:grpSpPr>
          <p:sp>
            <p:nvSpPr>
              <p:cNvPr id="26" name="圆角矩形 25"/>
              <p:cNvSpPr/>
              <p:nvPr/>
            </p:nvSpPr>
            <p:spPr>
              <a:xfrm>
                <a:off x="3428416" y="1180182"/>
                <a:ext cx="6812864" cy="1355226"/>
              </a:xfrm>
              <a:prstGeom prst="roundRect">
                <a:avLst>
                  <a:gd name="adj" fmla="val 13455"/>
                </a:avLst>
              </a:prstGeom>
              <a:noFill/>
              <a:ln w="38100">
                <a:solidFill>
                  <a:schemeClr val="accent2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文本框 15"/>
              <p:cNvSpPr txBox="1">
                <a:spLocks noChangeArrowheads="1"/>
              </p:cNvSpPr>
              <p:nvPr/>
            </p:nvSpPr>
            <p:spPr bwMode="auto">
              <a:xfrm rot="19805">
                <a:off x="3635744" y="1243670"/>
                <a:ext cx="6483899" cy="1231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儿童体内</a:t>
                </a:r>
                <a:r>
                  <a:rPr lang="zh-CN" altLang="en-US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水分约占体重的    </a:t>
                </a:r>
                <a:r>
                  <a:rPr lang="zh-CN" altLang="en-US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，小明的</a:t>
                </a:r>
                <a:r>
                  <a:rPr lang="zh-CN" altLang="en-US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体内有</a:t>
                </a:r>
                <a:r>
                  <a:rPr lang="en-US" altLang="zh-CN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28</a:t>
                </a:r>
                <a:r>
                  <a:rPr lang="zh-CN" altLang="en-US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千克水分。小明的</a:t>
                </a:r>
                <a:r>
                  <a:rPr lang="zh-CN" altLang="en-US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体重</a:t>
                </a:r>
                <a:r>
                  <a:rPr lang="zh-CN" altLang="en-US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是多少千克？</a:t>
                </a:r>
                <a:endParaRPr lang="zh-CN" altLang="en-US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072179" y="1252021"/>
              <a:ext cx="450743" cy="801321"/>
            </a:xfrm>
            <a:prstGeom prst="rect">
              <a:avLst/>
            </a:prstGeom>
          </p:spPr>
        </p:pic>
      </p:grpSp>
      <p:grpSp>
        <p:nvGrpSpPr>
          <p:cNvPr id="5" name="组合 4"/>
          <p:cNvGrpSpPr/>
          <p:nvPr/>
        </p:nvGrpSpPr>
        <p:grpSpPr>
          <a:xfrm>
            <a:off x="353764" y="2207034"/>
            <a:ext cx="2414432" cy="600991"/>
            <a:chOff x="471685" y="2942711"/>
            <a:chExt cx="3219243" cy="801321"/>
          </a:xfrm>
        </p:grpSpPr>
        <p:sp>
          <p:nvSpPr>
            <p:cNvPr id="29" name="矩形 28"/>
            <p:cNvSpPr/>
            <p:nvPr/>
          </p:nvSpPr>
          <p:spPr>
            <a:xfrm>
              <a:off x="471685" y="3098922"/>
              <a:ext cx="2994026" cy="4514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儿童体内水分占体重的 </a:t>
              </a:r>
              <a:endParaRPr lang="zh-CN" altLang="en-US" sz="16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pic>
          <p:nvPicPr>
            <p:cNvPr id="76" name="图片 7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240185" y="2942711"/>
              <a:ext cx="450743" cy="801321"/>
            </a:xfrm>
            <a:prstGeom prst="rect">
              <a:avLst/>
            </a:prstGeom>
          </p:spPr>
        </p:pic>
      </p:grpSp>
      <p:sp>
        <p:nvSpPr>
          <p:cNvPr id="78" name="文本框 77"/>
          <p:cNvSpPr txBox="1">
            <a:spLocks noChangeArrowheads="1"/>
          </p:cNvSpPr>
          <p:nvPr/>
        </p:nvSpPr>
        <p:spPr bwMode="auto">
          <a:xfrm>
            <a:off x="5315681" y="2695276"/>
            <a:ext cx="3211695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解：设小明的体重是 </a:t>
            </a:r>
            <a:r>
              <a:rPr lang="en-US" altLang="zh-CN" sz="1800" b="1" dirty="0">
                <a:solidFill>
                  <a:srgbClr val="00000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X 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千克。</a:t>
            </a:r>
            <a:endParaRPr lang="zh-CN" altLang="en-US" sz="1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966938" y="2078685"/>
            <a:ext cx="3845837" cy="657176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6047017" y="3112649"/>
            <a:ext cx="1496093" cy="669202"/>
            <a:chOff x="7723529" y="4193310"/>
            <a:chExt cx="1994790" cy="892269"/>
          </a:xfrm>
        </p:grpSpPr>
        <p:grpSp>
          <p:nvGrpSpPr>
            <p:cNvPr id="79" name="组合 78"/>
            <p:cNvGrpSpPr/>
            <p:nvPr/>
          </p:nvGrpSpPr>
          <p:grpSpPr>
            <a:xfrm>
              <a:off x="7723529" y="4193310"/>
              <a:ext cx="383960" cy="892269"/>
              <a:chOff x="3298110" y="2102317"/>
              <a:chExt cx="288020" cy="669317"/>
            </a:xfrm>
          </p:grpSpPr>
          <p:cxnSp>
            <p:nvCxnSpPr>
              <p:cNvPr id="80" name="直接连接符 79"/>
              <p:cNvCxnSpPr/>
              <p:nvPr/>
            </p:nvCxnSpPr>
            <p:spPr bwMode="auto">
              <a:xfrm>
                <a:off x="3298110" y="2418834"/>
                <a:ext cx="28802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81" name="Text Box 11"/>
              <p:cNvSpPr txBox="1">
                <a:spLocks noChangeArrowheads="1"/>
              </p:cNvSpPr>
              <p:nvPr/>
            </p:nvSpPr>
            <p:spPr bwMode="auto">
              <a:xfrm>
                <a:off x="3298110" y="2346829"/>
                <a:ext cx="288020" cy="4248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eaLnBrk="0" fontAlgn="base" hangingPunct="0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en-US" altLang="zh-CN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5</a:t>
                </a:r>
                <a:endParaRPr lang="zh-CN" altLang="en-US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82" name="Text Box 11"/>
              <p:cNvSpPr txBox="1">
                <a:spLocks noChangeArrowheads="1"/>
              </p:cNvSpPr>
              <p:nvPr/>
            </p:nvSpPr>
            <p:spPr bwMode="auto">
              <a:xfrm>
                <a:off x="3298110" y="2102317"/>
                <a:ext cx="288020" cy="4248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eaLnBrk="0" fontAlgn="base" hangingPunct="0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en-US" altLang="zh-CN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4</a:t>
                </a:r>
                <a:endParaRPr lang="zh-CN" altLang="en-US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7" name="矩形 6"/>
            <p:cNvSpPr/>
            <p:nvPr/>
          </p:nvSpPr>
          <p:spPr>
            <a:xfrm>
              <a:off x="8147964" y="4400278"/>
              <a:ext cx="494152" cy="492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X </a:t>
              </a:r>
              <a:endParaRPr lang="zh-CN" altLang="en-US" dirty="0"/>
            </a:p>
          </p:txBody>
        </p:sp>
        <p:sp>
          <p:nvSpPr>
            <p:cNvPr id="83" name="Text Box 11"/>
            <p:cNvSpPr txBox="1">
              <a:spLocks noChangeArrowheads="1"/>
            </p:cNvSpPr>
            <p:nvPr/>
          </p:nvSpPr>
          <p:spPr bwMode="auto">
            <a:xfrm>
              <a:off x="8639419" y="4338786"/>
              <a:ext cx="373460" cy="6155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2000" kern="0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kern="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9113026" y="4400278"/>
              <a:ext cx="605293" cy="492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28</a:t>
              </a:r>
              <a:endParaRPr lang="zh-CN" altLang="en-US" dirty="0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365344" y="3660240"/>
            <a:ext cx="1177766" cy="461665"/>
            <a:chOff x="8487124" y="4842512"/>
            <a:chExt cx="1570355" cy="615554"/>
          </a:xfrm>
        </p:grpSpPr>
        <p:sp>
          <p:nvSpPr>
            <p:cNvPr id="84" name="矩形 83"/>
            <p:cNvSpPr/>
            <p:nvPr/>
          </p:nvSpPr>
          <p:spPr>
            <a:xfrm>
              <a:off x="8487124" y="4880321"/>
              <a:ext cx="494152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X </a:t>
              </a:r>
              <a:endParaRPr lang="zh-CN" altLang="en-US" dirty="0"/>
            </a:p>
          </p:txBody>
        </p:sp>
        <p:sp>
          <p:nvSpPr>
            <p:cNvPr id="85" name="Text Box 11"/>
            <p:cNvSpPr txBox="1">
              <a:spLocks noChangeArrowheads="1"/>
            </p:cNvSpPr>
            <p:nvPr/>
          </p:nvSpPr>
          <p:spPr bwMode="auto">
            <a:xfrm>
              <a:off x="8978581" y="4842512"/>
              <a:ext cx="373460" cy="615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2000" kern="0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kern="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9452186" y="4874476"/>
              <a:ext cx="605293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35</a:t>
              </a:r>
              <a:endParaRPr lang="zh-CN" altLang="en-US" dirty="0"/>
            </a:p>
          </p:txBody>
        </p:sp>
      </p:grpSp>
      <p:sp>
        <p:nvSpPr>
          <p:cNvPr id="87" name="文本框 86"/>
          <p:cNvSpPr txBox="1">
            <a:spLocks noChangeArrowheads="1"/>
          </p:cNvSpPr>
          <p:nvPr/>
        </p:nvSpPr>
        <p:spPr bwMode="auto">
          <a:xfrm>
            <a:off x="5473163" y="3976300"/>
            <a:ext cx="3088892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答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：小明的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体重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是</a:t>
            </a:r>
            <a:r>
              <a: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35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千克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1" name="直接连接符 10"/>
          <p:cNvCxnSpPr/>
          <p:nvPr/>
        </p:nvCxnSpPr>
        <p:spPr bwMode="auto">
          <a:xfrm>
            <a:off x="593884" y="2913222"/>
            <a:ext cx="0" cy="11668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" name="直接连接符 11"/>
          <p:cNvCxnSpPr/>
          <p:nvPr/>
        </p:nvCxnSpPr>
        <p:spPr bwMode="auto">
          <a:xfrm>
            <a:off x="1234629" y="2841555"/>
            <a:ext cx="0" cy="16665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  <p:bldP spid="8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rgbClr val="70AD47">
                  <a:lumMod val="50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18529" y="1717658"/>
            <a:ext cx="1137122" cy="2430000"/>
          </a:xfrm>
          <a:prstGeom prst="rect">
            <a:avLst/>
          </a:prstGeom>
        </p:spPr>
      </p:pic>
      <p:grpSp>
        <p:nvGrpSpPr>
          <p:cNvPr id="45" name="组合 44"/>
          <p:cNvGrpSpPr/>
          <p:nvPr/>
        </p:nvGrpSpPr>
        <p:grpSpPr>
          <a:xfrm>
            <a:off x="2458437" y="700464"/>
            <a:ext cx="4183552" cy="1848678"/>
            <a:chOff x="632353" y="1093706"/>
            <a:chExt cx="6728763" cy="3321940"/>
          </a:xfrm>
        </p:grpSpPr>
        <p:grpSp>
          <p:nvGrpSpPr>
            <p:cNvPr id="51" name="组合 50"/>
            <p:cNvGrpSpPr/>
            <p:nvPr/>
          </p:nvGrpSpPr>
          <p:grpSpPr>
            <a:xfrm>
              <a:off x="1057391" y="1377828"/>
              <a:ext cx="6303725" cy="3037818"/>
              <a:chOff x="2148650" y="2042973"/>
              <a:chExt cx="4552793" cy="2663191"/>
            </a:xfrm>
          </p:grpSpPr>
          <p:sp>
            <p:nvSpPr>
              <p:cNvPr id="53" name="矩形 52"/>
              <p:cNvSpPr/>
              <p:nvPr/>
            </p:nvSpPr>
            <p:spPr>
              <a:xfrm>
                <a:off x="2148650" y="2152356"/>
                <a:ext cx="4539389" cy="254221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54" name="组合 53"/>
              <p:cNvGrpSpPr/>
              <p:nvPr/>
            </p:nvGrpSpPr>
            <p:grpSpPr>
              <a:xfrm>
                <a:off x="2148651" y="2042973"/>
                <a:ext cx="4552792" cy="109384"/>
                <a:chOff x="1235581" y="2774493"/>
                <a:chExt cx="4552792" cy="109384"/>
              </a:xfrm>
            </p:grpSpPr>
            <p:cxnSp>
              <p:nvCxnSpPr>
                <p:cNvPr id="58" name="直接连接符 57"/>
                <p:cNvCxnSpPr/>
                <p:nvPr/>
              </p:nvCxnSpPr>
              <p:spPr>
                <a:xfrm>
                  <a:off x="1235581" y="2883877"/>
                  <a:ext cx="4539388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9" name="等腰三角形 58"/>
                <p:cNvSpPr/>
                <p:nvPr/>
              </p:nvSpPr>
              <p:spPr>
                <a:xfrm>
                  <a:off x="5394478" y="2774493"/>
                  <a:ext cx="393895" cy="91438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55" name="组合 54"/>
              <p:cNvGrpSpPr/>
              <p:nvPr/>
            </p:nvGrpSpPr>
            <p:grpSpPr>
              <a:xfrm rot="10800000">
                <a:off x="2148650" y="2134412"/>
                <a:ext cx="4539389" cy="2571752"/>
                <a:chOff x="2902421" y="1250085"/>
                <a:chExt cx="4539389" cy="2571752"/>
              </a:xfrm>
            </p:grpSpPr>
            <p:cxnSp>
              <p:nvCxnSpPr>
                <p:cNvPr id="56" name="直接连接符 55"/>
                <p:cNvCxnSpPr/>
                <p:nvPr/>
              </p:nvCxnSpPr>
              <p:spPr>
                <a:xfrm rot="10800000" flipH="1">
                  <a:off x="2902421" y="1250085"/>
                  <a:ext cx="453938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7" name="等腰三角形 56"/>
                <p:cNvSpPr/>
                <p:nvPr/>
              </p:nvSpPr>
              <p:spPr>
                <a:xfrm>
                  <a:off x="6827333" y="3730399"/>
                  <a:ext cx="393895" cy="91438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pic>
          <p:nvPicPr>
            <p:cNvPr id="52" name="图片 51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32353" y="1093706"/>
              <a:ext cx="1003144" cy="694044"/>
            </a:xfrm>
            <a:prstGeom prst="rect">
              <a:avLst/>
            </a:prstGeom>
          </p:spPr>
        </p:pic>
      </p:grpSp>
      <p:sp>
        <p:nvSpPr>
          <p:cNvPr id="60" name="矩形 59"/>
          <p:cNvSpPr/>
          <p:nvPr/>
        </p:nvSpPr>
        <p:spPr>
          <a:xfrm>
            <a:off x="1955651" y="3697821"/>
            <a:ext cx="5947782" cy="122341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1800" b="1" dirty="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已知比一个数</a:t>
            </a:r>
            <a:r>
              <a:rPr lang="zh-CN" altLang="en-US" sz="27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多</a:t>
            </a:r>
            <a:r>
              <a:rPr lang="zh-CN" altLang="en-US" sz="1800" b="1" dirty="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（或</a:t>
            </a:r>
            <a:r>
              <a:rPr lang="zh-CN" altLang="en-US" sz="27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少</a:t>
            </a:r>
            <a:r>
              <a:rPr lang="zh-CN" altLang="en-US" sz="1800" b="1" dirty="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）几分之几是多少，求这个数。</a:t>
            </a:r>
            <a:endParaRPr lang="zh-CN" altLang="en-US" sz="1800" b="1" dirty="0">
              <a:ln w="10160">
                <a:solidFill>
                  <a:schemeClr val="accent5"/>
                </a:solidFill>
                <a:prstDash val="solid"/>
              </a:ln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45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1" name="文本框 60"/>
          <p:cNvSpPr txBox="1">
            <a:spLocks noChangeArrowheads="1"/>
          </p:cNvSpPr>
          <p:nvPr/>
        </p:nvSpPr>
        <p:spPr bwMode="auto">
          <a:xfrm>
            <a:off x="3082134" y="1323332"/>
            <a:ext cx="2133365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一个数 </a:t>
            </a:r>
            <a:r>
              <a: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× 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几分之几</a:t>
            </a:r>
            <a:endParaRPr lang="zh-CN" altLang="en-US" sz="1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5029723" y="1417305"/>
            <a:ext cx="30921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=</a:t>
            </a:r>
            <a:endParaRPr lang="zh-CN" altLang="en-US" sz="18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3" name="文本框 62"/>
          <p:cNvSpPr txBox="1">
            <a:spLocks noChangeArrowheads="1"/>
          </p:cNvSpPr>
          <p:nvPr/>
        </p:nvSpPr>
        <p:spPr bwMode="auto">
          <a:xfrm>
            <a:off x="5242469" y="1320294"/>
            <a:ext cx="947293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实数量</a:t>
            </a:r>
            <a:endParaRPr lang="zh-CN" altLang="en-US" sz="1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4" name="文本框 63"/>
          <p:cNvSpPr txBox="1">
            <a:spLocks noChangeArrowheads="1"/>
          </p:cNvSpPr>
          <p:nvPr/>
        </p:nvSpPr>
        <p:spPr bwMode="auto">
          <a:xfrm>
            <a:off x="4376360" y="929738"/>
            <a:ext cx="473647" cy="623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？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65" name="直接连接符 64"/>
          <p:cNvCxnSpPr/>
          <p:nvPr/>
        </p:nvCxnSpPr>
        <p:spPr bwMode="auto">
          <a:xfrm>
            <a:off x="3550691" y="1770818"/>
            <a:ext cx="0" cy="252369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</p:cxnSp>
      <p:sp>
        <p:nvSpPr>
          <p:cNvPr id="66" name="文本框 65"/>
          <p:cNvSpPr txBox="1">
            <a:spLocks noChangeArrowheads="1"/>
          </p:cNvSpPr>
          <p:nvPr/>
        </p:nvSpPr>
        <p:spPr bwMode="auto">
          <a:xfrm>
            <a:off x="3251676" y="1950872"/>
            <a:ext cx="647933" cy="39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rgbClr val="0066FF"/>
                </a:solidFill>
                <a:latin typeface="微软雅黑" panose="020B0503020204020204" charset="-122"/>
                <a:ea typeface="微软雅黑" panose="020B0503020204020204" charset="-122"/>
              </a:rPr>
              <a:t>单位</a:t>
            </a:r>
            <a:r>
              <a:rPr lang="en-US" altLang="zh-CN" dirty="0">
                <a:solidFill>
                  <a:srgbClr val="0066FF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zh-CN" altLang="en-US" dirty="0">
              <a:solidFill>
                <a:srgbClr val="0066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67" name="直接连接符 66"/>
          <p:cNvCxnSpPr/>
          <p:nvPr/>
        </p:nvCxnSpPr>
        <p:spPr bwMode="auto">
          <a:xfrm>
            <a:off x="4543040" y="1766382"/>
            <a:ext cx="0" cy="252369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</p:cxnSp>
      <p:sp>
        <p:nvSpPr>
          <p:cNvPr id="68" name="文本框 67"/>
          <p:cNvSpPr txBox="1">
            <a:spLocks noChangeArrowheads="1"/>
          </p:cNvSpPr>
          <p:nvPr/>
        </p:nvSpPr>
        <p:spPr bwMode="auto">
          <a:xfrm>
            <a:off x="4082017" y="1946435"/>
            <a:ext cx="922046" cy="39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rgbClr val="0066FF"/>
                </a:solidFill>
                <a:latin typeface="微软雅黑" panose="020B0503020204020204" charset="-122"/>
                <a:ea typeface="微软雅黑" panose="020B0503020204020204" charset="-122"/>
              </a:rPr>
              <a:t>对应分率</a:t>
            </a:r>
            <a:endParaRPr lang="zh-CN" altLang="en-US" dirty="0">
              <a:solidFill>
                <a:srgbClr val="0066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69" name="直接连接符 68"/>
          <p:cNvCxnSpPr/>
          <p:nvPr/>
        </p:nvCxnSpPr>
        <p:spPr bwMode="auto">
          <a:xfrm>
            <a:off x="5588900" y="1766381"/>
            <a:ext cx="0" cy="252369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</p:cxnSp>
      <p:sp>
        <p:nvSpPr>
          <p:cNvPr id="70" name="文本框 69"/>
          <p:cNvSpPr txBox="1">
            <a:spLocks noChangeArrowheads="1"/>
          </p:cNvSpPr>
          <p:nvPr/>
        </p:nvSpPr>
        <p:spPr bwMode="auto">
          <a:xfrm>
            <a:off x="5245048" y="1946435"/>
            <a:ext cx="878897" cy="39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rgbClr val="0066FF"/>
                </a:solidFill>
                <a:latin typeface="微软雅黑" panose="020B0503020204020204" charset="-122"/>
                <a:ea typeface="微软雅黑" panose="020B0503020204020204" charset="-122"/>
              </a:rPr>
              <a:t>对应量</a:t>
            </a:r>
            <a:endParaRPr lang="zh-CN" altLang="en-US" dirty="0">
              <a:solidFill>
                <a:srgbClr val="0066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72" name="图片 7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026758" y="2796599"/>
            <a:ext cx="3032561" cy="846041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75E-6 -3.7037E-6 L 3.75E-6 -0.07222 " pathEditMode="relative" rAng="0" ptsTypes="AA">
                                      <p:cBhvr>
                                        <p:cTn id="2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1"/>
                                    </p:animMotion>
                                    <p:animRot by="1500000">
                                      <p:cBhvr>
                                        <p:cTn id="2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0" grpId="1"/>
      <p:bldP spid="6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rgbClr val="70AD47">
                  <a:lumMod val="50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1264312" y="885137"/>
            <a:ext cx="835292" cy="1024653"/>
            <a:chOff x="1235581" y="1092745"/>
            <a:chExt cx="1341075" cy="1648907"/>
          </a:xfrm>
        </p:grpSpPr>
        <p:grpSp>
          <p:nvGrpSpPr>
            <p:cNvPr id="47" name="组合 46"/>
            <p:cNvGrpSpPr/>
            <p:nvPr/>
          </p:nvGrpSpPr>
          <p:grpSpPr>
            <a:xfrm>
              <a:off x="1235581" y="1092745"/>
              <a:ext cx="1341075" cy="1539574"/>
              <a:chOff x="7576817" y="584238"/>
              <a:chExt cx="1341075" cy="1539574"/>
            </a:xfrm>
          </p:grpSpPr>
          <p:sp>
            <p:nvSpPr>
              <p:cNvPr id="49" name="矩形 48"/>
              <p:cNvSpPr/>
              <p:nvPr/>
            </p:nvSpPr>
            <p:spPr>
              <a:xfrm>
                <a:off x="7576817" y="1152341"/>
                <a:ext cx="1341075" cy="971471"/>
              </a:xfrm>
              <a:prstGeom prst="rect">
                <a:avLst/>
              </a:prstGeom>
              <a:solidFill>
                <a:srgbClr val="F6B300"/>
              </a:solidFill>
              <a:ln w="25400" cap="flat" cmpd="sng" algn="ctr">
                <a:noFill/>
                <a:prstDash val="solid"/>
              </a:ln>
              <a:effectLst>
                <a:outerShdw blurRad="457200" dist="152400" dir="6360000" algn="t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pic>
            <p:nvPicPr>
              <p:cNvPr id="50" name="图片 49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7710406" y="584238"/>
                <a:ext cx="1073898" cy="990000"/>
              </a:xfrm>
              <a:prstGeom prst="rect">
                <a:avLst/>
              </a:prstGeom>
            </p:spPr>
          </p:pic>
        </p:grpSp>
        <p:sp>
          <p:nvSpPr>
            <p:cNvPr id="48" name="矩形 47"/>
            <p:cNvSpPr/>
            <p:nvPr/>
          </p:nvSpPr>
          <p:spPr>
            <a:xfrm>
              <a:off x="1323266" y="1924433"/>
              <a:ext cx="1194687" cy="8172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700" b="1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例</a:t>
              </a:r>
              <a:r>
                <a:rPr lang="en-US" altLang="zh-CN" sz="2700" b="1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5</a:t>
              </a:r>
              <a:endParaRPr lang="zh-CN" altLang="en-US" sz="27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cxnSp>
        <p:nvCxnSpPr>
          <p:cNvPr id="74" name="直接连接符 73"/>
          <p:cNvCxnSpPr/>
          <p:nvPr/>
        </p:nvCxnSpPr>
        <p:spPr>
          <a:xfrm>
            <a:off x="5066111" y="2295241"/>
            <a:ext cx="0" cy="2184010"/>
          </a:xfrm>
          <a:prstGeom prst="line">
            <a:avLst/>
          </a:prstGeom>
          <a:ln w="28575">
            <a:solidFill>
              <a:srgbClr val="7030A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2571312" y="885136"/>
            <a:ext cx="5109648" cy="1016420"/>
            <a:chOff x="3428416" y="1180182"/>
            <a:chExt cx="6812864" cy="1355226"/>
          </a:xfrm>
        </p:grpSpPr>
        <p:sp>
          <p:nvSpPr>
            <p:cNvPr id="26" name="圆角矩形 25"/>
            <p:cNvSpPr/>
            <p:nvPr/>
          </p:nvSpPr>
          <p:spPr>
            <a:xfrm>
              <a:off x="3428416" y="1180182"/>
              <a:ext cx="6812864" cy="1355226"/>
            </a:xfrm>
            <a:prstGeom prst="roundRect">
              <a:avLst>
                <a:gd name="adj" fmla="val 13455"/>
              </a:avLst>
            </a:prstGeom>
            <a:noFill/>
            <a:ln w="38100">
              <a:solidFill>
                <a:schemeClr val="accent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7" name="文本框 56"/>
            <p:cNvSpPr txBox="1">
              <a:spLocks noChangeArrowheads="1"/>
            </p:cNvSpPr>
            <p:nvPr/>
          </p:nvSpPr>
          <p:spPr bwMode="auto">
            <a:xfrm rot="19805">
              <a:off x="3499859" y="1257911"/>
              <a:ext cx="6741175" cy="1231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小明的体重是</a:t>
              </a: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35kg</a:t>
              </a:r>
              <a:r>
                <a:rPr lang="zh-CN" altLang="en-US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，他的体重比爸爸轻      ，小明爸爸的体重是多少千克？</a:t>
              </a:r>
              <a:endPara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59" name="图片 58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8936877" y="1265112"/>
              <a:ext cx="549434" cy="771545"/>
            </a:xfrm>
            <a:prstGeom prst="rect">
              <a:avLst/>
            </a:prstGeom>
          </p:spPr>
        </p:pic>
      </p:grpSp>
      <p:cxnSp>
        <p:nvCxnSpPr>
          <p:cNvPr id="61" name="直接连接符 60"/>
          <p:cNvCxnSpPr/>
          <p:nvPr/>
        </p:nvCxnSpPr>
        <p:spPr bwMode="auto">
          <a:xfrm>
            <a:off x="1529449" y="2622280"/>
            <a:ext cx="322529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2" name="直接连接符 71"/>
          <p:cNvCxnSpPr/>
          <p:nvPr/>
        </p:nvCxnSpPr>
        <p:spPr bwMode="auto">
          <a:xfrm>
            <a:off x="1529449" y="2509334"/>
            <a:ext cx="0" cy="11294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3" name="直接连接符 72"/>
          <p:cNvCxnSpPr/>
          <p:nvPr/>
        </p:nvCxnSpPr>
        <p:spPr bwMode="auto">
          <a:xfrm>
            <a:off x="1745426" y="2509334"/>
            <a:ext cx="0" cy="11294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7" name="直接连接符 76"/>
          <p:cNvCxnSpPr/>
          <p:nvPr/>
        </p:nvCxnSpPr>
        <p:spPr bwMode="auto">
          <a:xfrm>
            <a:off x="1961404" y="2509334"/>
            <a:ext cx="0" cy="11294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8" name="直接连接符 77"/>
          <p:cNvCxnSpPr/>
          <p:nvPr/>
        </p:nvCxnSpPr>
        <p:spPr bwMode="auto">
          <a:xfrm>
            <a:off x="2177381" y="2509334"/>
            <a:ext cx="0" cy="11294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9" name="直接连接符 78"/>
          <p:cNvCxnSpPr/>
          <p:nvPr/>
        </p:nvCxnSpPr>
        <p:spPr bwMode="auto">
          <a:xfrm>
            <a:off x="2393359" y="2509334"/>
            <a:ext cx="0" cy="11294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0" name="直接连接符 79"/>
          <p:cNvCxnSpPr/>
          <p:nvPr/>
        </p:nvCxnSpPr>
        <p:spPr bwMode="auto">
          <a:xfrm>
            <a:off x="2609336" y="2509334"/>
            <a:ext cx="0" cy="11294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1" name="直接连接符 80"/>
          <p:cNvCxnSpPr/>
          <p:nvPr/>
        </p:nvCxnSpPr>
        <p:spPr bwMode="auto">
          <a:xfrm>
            <a:off x="2825314" y="2509334"/>
            <a:ext cx="0" cy="11294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2" name="直接连接符 81"/>
          <p:cNvCxnSpPr/>
          <p:nvPr/>
        </p:nvCxnSpPr>
        <p:spPr bwMode="auto">
          <a:xfrm>
            <a:off x="3026923" y="2509334"/>
            <a:ext cx="0" cy="11294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3" name="直接连接符 82"/>
          <p:cNvCxnSpPr/>
          <p:nvPr/>
        </p:nvCxnSpPr>
        <p:spPr bwMode="auto">
          <a:xfrm>
            <a:off x="3242900" y="2509334"/>
            <a:ext cx="0" cy="11294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4" name="直接连接符 83"/>
          <p:cNvCxnSpPr/>
          <p:nvPr/>
        </p:nvCxnSpPr>
        <p:spPr bwMode="auto">
          <a:xfrm>
            <a:off x="3458878" y="2509334"/>
            <a:ext cx="0" cy="11294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5" name="直接连接符 84"/>
          <p:cNvCxnSpPr/>
          <p:nvPr/>
        </p:nvCxnSpPr>
        <p:spPr bwMode="auto">
          <a:xfrm>
            <a:off x="3674855" y="2509334"/>
            <a:ext cx="0" cy="11294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6" name="直接连接符 85"/>
          <p:cNvCxnSpPr/>
          <p:nvPr/>
        </p:nvCxnSpPr>
        <p:spPr bwMode="auto">
          <a:xfrm>
            <a:off x="3890833" y="2509334"/>
            <a:ext cx="0" cy="11294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7" name="直接连接符 86"/>
          <p:cNvCxnSpPr/>
          <p:nvPr/>
        </p:nvCxnSpPr>
        <p:spPr bwMode="auto">
          <a:xfrm>
            <a:off x="4106810" y="2509334"/>
            <a:ext cx="0" cy="11294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8" name="直接连接符 87"/>
          <p:cNvCxnSpPr/>
          <p:nvPr/>
        </p:nvCxnSpPr>
        <p:spPr bwMode="auto">
          <a:xfrm>
            <a:off x="4322788" y="2509334"/>
            <a:ext cx="0" cy="11294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9" name="直接连接符 88"/>
          <p:cNvCxnSpPr/>
          <p:nvPr/>
        </p:nvCxnSpPr>
        <p:spPr bwMode="auto">
          <a:xfrm>
            <a:off x="4538765" y="2509334"/>
            <a:ext cx="0" cy="11294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0" name="直接连接符 89"/>
          <p:cNvCxnSpPr/>
          <p:nvPr/>
        </p:nvCxnSpPr>
        <p:spPr bwMode="auto">
          <a:xfrm>
            <a:off x="4754743" y="2509334"/>
            <a:ext cx="0" cy="11294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1" name="左大括号 90"/>
          <p:cNvSpPr/>
          <p:nvPr/>
        </p:nvSpPr>
        <p:spPr bwMode="auto">
          <a:xfrm rot="16200000">
            <a:off x="3805159" y="1869413"/>
            <a:ext cx="171351" cy="1727820"/>
          </a:xfrm>
          <a:prstGeom prst="leftBrace">
            <a:avLst>
              <a:gd name="adj1" fmla="val 74630"/>
              <a:gd name="adj2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24" tIns="45712" rIns="91424" bIns="45712" numCol="1" rtlCol="0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grpSp>
        <p:nvGrpSpPr>
          <p:cNvPr id="92" name="组合 91"/>
          <p:cNvGrpSpPr/>
          <p:nvPr/>
        </p:nvGrpSpPr>
        <p:grpSpPr>
          <a:xfrm>
            <a:off x="3271951" y="2870547"/>
            <a:ext cx="1266825" cy="753920"/>
            <a:chOff x="6593219" y="2270249"/>
            <a:chExt cx="1267045" cy="754050"/>
          </a:xfrm>
        </p:grpSpPr>
        <p:sp>
          <p:nvSpPr>
            <p:cNvPr id="93" name="矩形 92"/>
            <p:cNvSpPr/>
            <p:nvPr/>
          </p:nvSpPr>
          <p:spPr>
            <a:xfrm>
              <a:off x="6593219" y="2270249"/>
              <a:ext cx="1267045" cy="5233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小明的体重比爸爸轻</a:t>
              </a:r>
              <a:endParaRPr lang="zh-CN" altLang="en-US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pic>
          <p:nvPicPr>
            <p:cNvPr id="94" name="图片 9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180066" y="2445540"/>
              <a:ext cx="412147" cy="578759"/>
            </a:xfrm>
            <a:prstGeom prst="rect">
              <a:avLst/>
            </a:prstGeom>
          </p:spPr>
        </p:pic>
      </p:grpSp>
      <p:sp>
        <p:nvSpPr>
          <p:cNvPr id="95" name="矩形 94"/>
          <p:cNvSpPr/>
          <p:nvPr/>
        </p:nvSpPr>
        <p:spPr>
          <a:xfrm>
            <a:off x="869275" y="2396559"/>
            <a:ext cx="755255" cy="31542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爸爸：</a:t>
            </a:r>
            <a:endParaRPr lang="zh-CN" altLang="en-US" sz="16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869275" y="3222635"/>
            <a:ext cx="755255" cy="31542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小明</a:t>
            </a:r>
            <a:r>
              <a:rPr lang="zh-CN" alt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：</a:t>
            </a:r>
            <a:endParaRPr lang="zh-CN" altLang="en-US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cxnSp>
        <p:nvCxnSpPr>
          <p:cNvPr id="97" name="直接连接符 96"/>
          <p:cNvCxnSpPr/>
          <p:nvPr/>
        </p:nvCxnSpPr>
        <p:spPr bwMode="auto">
          <a:xfrm>
            <a:off x="3026923" y="2392952"/>
            <a:ext cx="0" cy="116817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</p:cxnSp>
      <p:grpSp>
        <p:nvGrpSpPr>
          <p:cNvPr id="98" name="组合 97"/>
          <p:cNvGrpSpPr/>
          <p:nvPr/>
        </p:nvGrpSpPr>
        <p:grpSpPr>
          <a:xfrm>
            <a:off x="1529449" y="2509334"/>
            <a:ext cx="1497475" cy="112946"/>
            <a:chOff x="6335561" y="2884464"/>
            <a:chExt cx="1497735" cy="112966"/>
          </a:xfrm>
        </p:grpSpPr>
        <p:cxnSp>
          <p:nvCxnSpPr>
            <p:cNvPr id="99" name="直接连接符 98"/>
            <p:cNvCxnSpPr/>
            <p:nvPr/>
          </p:nvCxnSpPr>
          <p:spPr bwMode="auto">
            <a:xfrm>
              <a:off x="6335562" y="2884464"/>
              <a:ext cx="0" cy="11296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0" name="直接连接符 99"/>
            <p:cNvCxnSpPr/>
            <p:nvPr/>
          </p:nvCxnSpPr>
          <p:spPr bwMode="auto">
            <a:xfrm>
              <a:off x="6551577" y="2884464"/>
              <a:ext cx="0" cy="11296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1" name="直接连接符 100"/>
            <p:cNvCxnSpPr/>
            <p:nvPr/>
          </p:nvCxnSpPr>
          <p:spPr bwMode="auto">
            <a:xfrm>
              <a:off x="6767592" y="2884464"/>
              <a:ext cx="0" cy="11296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2" name="直接连接符 101"/>
            <p:cNvCxnSpPr/>
            <p:nvPr/>
          </p:nvCxnSpPr>
          <p:spPr bwMode="auto">
            <a:xfrm>
              <a:off x="6983607" y="2884464"/>
              <a:ext cx="0" cy="11296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3" name="直接连接符 102"/>
            <p:cNvCxnSpPr/>
            <p:nvPr/>
          </p:nvCxnSpPr>
          <p:spPr bwMode="auto">
            <a:xfrm>
              <a:off x="7199622" y="2884464"/>
              <a:ext cx="0" cy="11296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4" name="直接连接符 103"/>
            <p:cNvCxnSpPr/>
            <p:nvPr/>
          </p:nvCxnSpPr>
          <p:spPr bwMode="auto">
            <a:xfrm>
              <a:off x="7415637" y="2884464"/>
              <a:ext cx="0" cy="11296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5" name="直接连接符 104"/>
            <p:cNvCxnSpPr/>
            <p:nvPr/>
          </p:nvCxnSpPr>
          <p:spPr bwMode="auto">
            <a:xfrm>
              <a:off x="7631652" y="2884464"/>
              <a:ext cx="0" cy="11296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6" name="直接连接符 105"/>
            <p:cNvCxnSpPr/>
            <p:nvPr/>
          </p:nvCxnSpPr>
          <p:spPr bwMode="auto">
            <a:xfrm>
              <a:off x="7833296" y="2884464"/>
              <a:ext cx="0" cy="11296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7" name="直接连接符 106"/>
            <p:cNvCxnSpPr/>
            <p:nvPr/>
          </p:nvCxnSpPr>
          <p:spPr bwMode="auto">
            <a:xfrm>
              <a:off x="6335561" y="2997430"/>
              <a:ext cx="149773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08" name="左大括号 107"/>
          <p:cNvSpPr/>
          <p:nvPr/>
        </p:nvSpPr>
        <p:spPr bwMode="auto">
          <a:xfrm rot="16200000">
            <a:off x="2208873" y="2806488"/>
            <a:ext cx="139296" cy="1496808"/>
          </a:xfrm>
          <a:prstGeom prst="leftBrace">
            <a:avLst>
              <a:gd name="adj1" fmla="val 74630"/>
              <a:gd name="adj2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24" tIns="45712" rIns="91424" bIns="45712" numCol="1" rtlCol="0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2001132" y="3609882"/>
            <a:ext cx="617381" cy="31542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35kg</a:t>
            </a:r>
            <a:endParaRPr lang="zh-CN" altLang="en-US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10" name="矩形 109"/>
          <p:cNvSpPr/>
          <p:nvPr/>
        </p:nvSpPr>
        <p:spPr>
          <a:xfrm>
            <a:off x="1092330" y="2846667"/>
            <a:ext cx="2096453" cy="28384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是爸爸体重的几分之几？</a:t>
            </a:r>
            <a:endParaRPr lang="zh-CN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11" name="左大括号 110"/>
          <p:cNvSpPr/>
          <p:nvPr/>
        </p:nvSpPr>
        <p:spPr bwMode="auto">
          <a:xfrm rot="5400000">
            <a:off x="2211110" y="2478291"/>
            <a:ext cx="143985" cy="1496808"/>
          </a:xfrm>
          <a:prstGeom prst="leftBrace">
            <a:avLst>
              <a:gd name="adj1" fmla="val 74630"/>
              <a:gd name="adj2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24" tIns="45712" rIns="91424" bIns="45712" numCol="1" rtlCol="0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grpSp>
        <p:nvGrpSpPr>
          <p:cNvPr id="112" name="组合 111"/>
          <p:cNvGrpSpPr/>
          <p:nvPr/>
        </p:nvGrpSpPr>
        <p:grpSpPr>
          <a:xfrm>
            <a:off x="1864490" y="2723036"/>
            <a:ext cx="897771" cy="578659"/>
            <a:chOff x="4224610" y="3507730"/>
            <a:chExt cx="897927" cy="578759"/>
          </a:xfrm>
        </p:grpSpPr>
        <p:sp>
          <p:nvSpPr>
            <p:cNvPr id="113" name="Text Box 11"/>
            <p:cNvSpPr txBox="1">
              <a:spLocks noChangeArrowheads="1"/>
            </p:cNvSpPr>
            <p:nvPr/>
          </p:nvSpPr>
          <p:spPr bwMode="auto">
            <a:xfrm>
              <a:off x="4224610" y="3603211"/>
              <a:ext cx="288020" cy="3878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16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  <a:endParaRPr lang="zh-CN" altLang="en-US" sz="1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4" name="Text Box 11"/>
            <p:cNvSpPr txBox="1">
              <a:spLocks noChangeArrowheads="1"/>
            </p:cNvSpPr>
            <p:nvPr/>
          </p:nvSpPr>
          <p:spPr bwMode="auto">
            <a:xfrm>
              <a:off x="4398372" y="3576106"/>
              <a:ext cx="288020" cy="3878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zh-CN" altLang="en-US" sz="1600" b="1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－</a:t>
              </a:r>
              <a:endParaRPr lang="zh-CN" altLang="en-US" sz="16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pic>
          <p:nvPicPr>
            <p:cNvPr id="115" name="图片 11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4710390" y="3507730"/>
              <a:ext cx="412147" cy="578759"/>
            </a:xfrm>
            <a:prstGeom prst="rect">
              <a:avLst/>
            </a:prstGeom>
          </p:spPr>
        </p:pic>
      </p:grpSp>
      <p:sp>
        <p:nvSpPr>
          <p:cNvPr id="116" name="左大括号 115"/>
          <p:cNvSpPr/>
          <p:nvPr/>
        </p:nvSpPr>
        <p:spPr bwMode="auto">
          <a:xfrm rot="5400000">
            <a:off x="3081962" y="810191"/>
            <a:ext cx="116351" cy="3229211"/>
          </a:xfrm>
          <a:prstGeom prst="leftBrace">
            <a:avLst>
              <a:gd name="adj1" fmla="val 74630"/>
              <a:gd name="adj2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24" tIns="45712" rIns="91424" bIns="45712" numCol="1" rtlCol="0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17" name="矩形 116"/>
          <p:cNvSpPr/>
          <p:nvPr/>
        </p:nvSpPr>
        <p:spPr>
          <a:xfrm>
            <a:off x="2825315" y="2061270"/>
            <a:ext cx="582515" cy="31542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？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kg</a:t>
            </a:r>
            <a:endParaRPr lang="zh-CN" altLang="en-US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grpSp>
        <p:nvGrpSpPr>
          <p:cNvPr id="118" name="组合 117"/>
          <p:cNvGrpSpPr/>
          <p:nvPr/>
        </p:nvGrpSpPr>
        <p:grpSpPr>
          <a:xfrm>
            <a:off x="6180258" y="2261885"/>
            <a:ext cx="2044166" cy="731894"/>
            <a:chOff x="510438" y="3556033"/>
            <a:chExt cx="2044521" cy="732021"/>
          </a:xfrm>
        </p:grpSpPr>
        <p:grpSp>
          <p:nvGrpSpPr>
            <p:cNvPr id="119" name="组合 118"/>
            <p:cNvGrpSpPr/>
            <p:nvPr/>
          </p:nvGrpSpPr>
          <p:grpSpPr>
            <a:xfrm>
              <a:off x="1662097" y="3556033"/>
              <a:ext cx="522946" cy="732021"/>
              <a:chOff x="3212518" y="2061365"/>
              <a:chExt cx="522946" cy="732021"/>
            </a:xfrm>
          </p:grpSpPr>
          <p:cxnSp>
            <p:nvCxnSpPr>
              <p:cNvPr id="125" name="直接连接符 124"/>
              <p:cNvCxnSpPr/>
              <p:nvPr/>
            </p:nvCxnSpPr>
            <p:spPr bwMode="auto">
              <a:xfrm>
                <a:off x="3298110" y="2418834"/>
                <a:ext cx="28802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26" name="Text Box 11"/>
              <p:cNvSpPr txBox="1">
                <a:spLocks noChangeArrowheads="1"/>
              </p:cNvSpPr>
              <p:nvPr/>
            </p:nvSpPr>
            <p:spPr bwMode="auto">
              <a:xfrm>
                <a:off x="3212518" y="2368580"/>
                <a:ext cx="522946" cy="4248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eaLnBrk="0" fontAlgn="base" hangingPunct="0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en-US" altLang="zh-CN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15</a:t>
                </a:r>
                <a:endParaRPr lang="zh-CN" altLang="en-US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27" name="Text Box 11"/>
              <p:cNvSpPr txBox="1">
                <a:spLocks noChangeArrowheads="1"/>
              </p:cNvSpPr>
              <p:nvPr/>
            </p:nvSpPr>
            <p:spPr bwMode="auto">
              <a:xfrm>
                <a:off x="3298110" y="2061365"/>
                <a:ext cx="288020" cy="4248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eaLnBrk="0" fontAlgn="base" hangingPunct="0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en-US" altLang="zh-CN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8</a:t>
                </a:r>
                <a:endParaRPr lang="zh-CN" altLang="en-US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120" name="Text Box 11"/>
            <p:cNvSpPr txBox="1">
              <a:spLocks noChangeArrowheads="1"/>
            </p:cNvSpPr>
            <p:nvPr/>
          </p:nvSpPr>
          <p:spPr bwMode="auto">
            <a:xfrm>
              <a:off x="510438" y="3677504"/>
              <a:ext cx="657059" cy="4248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35</a:t>
              </a:r>
              <a:endPara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1" name="矩形 120"/>
            <p:cNvSpPr/>
            <p:nvPr/>
          </p:nvSpPr>
          <p:spPr>
            <a:xfrm>
              <a:off x="791699" y="3723266"/>
              <a:ext cx="417174" cy="3693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÷</a:t>
              </a:r>
              <a:endParaRPr lang="zh-CN" altLang="en-US" sz="18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2" name="Text Box 11"/>
            <p:cNvSpPr txBox="1">
              <a:spLocks noChangeArrowheads="1"/>
            </p:cNvSpPr>
            <p:nvPr/>
          </p:nvSpPr>
          <p:spPr bwMode="auto">
            <a:xfrm>
              <a:off x="1005245" y="3698862"/>
              <a:ext cx="1549714" cy="4617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2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(       )</a:t>
              </a:r>
              <a:endPara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3" name="Text Box 11"/>
            <p:cNvSpPr txBox="1">
              <a:spLocks noChangeArrowheads="1"/>
            </p:cNvSpPr>
            <p:nvPr/>
          </p:nvSpPr>
          <p:spPr bwMode="auto">
            <a:xfrm>
              <a:off x="1187015" y="3709692"/>
              <a:ext cx="288020" cy="4248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  <a:endPara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4" name="Text Box 11"/>
            <p:cNvSpPr txBox="1">
              <a:spLocks noChangeArrowheads="1"/>
            </p:cNvSpPr>
            <p:nvPr/>
          </p:nvSpPr>
          <p:spPr bwMode="auto">
            <a:xfrm>
              <a:off x="1360308" y="3726914"/>
              <a:ext cx="288020" cy="3878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zh-CN" altLang="en-US" sz="1600" b="1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－</a:t>
              </a:r>
              <a:endParaRPr lang="zh-CN" altLang="en-US" sz="16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5947063" y="2829344"/>
            <a:ext cx="1429469" cy="731894"/>
            <a:chOff x="755326" y="3556033"/>
            <a:chExt cx="1429717" cy="732021"/>
          </a:xfrm>
        </p:grpSpPr>
        <p:grpSp>
          <p:nvGrpSpPr>
            <p:cNvPr id="129" name="组合 128"/>
            <p:cNvGrpSpPr/>
            <p:nvPr/>
          </p:nvGrpSpPr>
          <p:grpSpPr>
            <a:xfrm>
              <a:off x="1662097" y="3556033"/>
              <a:ext cx="522946" cy="732021"/>
              <a:chOff x="3212518" y="2061365"/>
              <a:chExt cx="522946" cy="732021"/>
            </a:xfrm>
          </p:grpSpPr>
          <p:cxnSp>
            <p:nvCxnSpPr>
              <p:cNvPr id="132" name="直接连接符 131"/>
              <p:cNvCxnSpPr/>
              <p:nvPr/>
            </p:nvCxnSpPr>
            <p:spPr bwMode="auto">
              <a:xfrm>
                <a:off x="3298110" y="2418834"/>
                <a:ext cx="28802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33" name="Text Box 11"/>
              <p:cNvSpPr txBox="1">
                <a:spLocks noChangeArrowheads="1"/>
              </p:cNvSpPr>
              <p:nvPr/>
            </p:nvSpPr>
            <p:spPr bwMode="auto">
              <a:xfrm>
                <a:off x="3212518" y="2368580"/>
                <a:ext cx="522946" cy="4248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eaLnBrk="0" fontAlgn="base" hangingPunct="0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en-US" altLang="zh-CN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15</a:t>
                </a:r>
                <a:endParaRPr lang="zh-CN" altLang="en-US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34" name="Text Box 11"/>
              <p:cNvSpPr txBox="1">
                <a:spLocks noChangeArrowheads="1"/>
              </p:cNvSpPr>
              <p:nvPr/>
            </p:nvSpPr>
            <p:spPr bwMode="auto">
              <a:xfrm>
                <a:off x="3298110" y="2061365"/>
                <a:ext cx="288020" cy="4248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eaLnBrk="0" fontAlgn="base" hangingPunct="0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en-US" altLang="zh-CN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7</a:t>
                </a:r>
                <a:endParaRPr lang="zh-CN" altLang="en-US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130" name="Text Box 11"/>
            <p:cNvSpPr txBox="1">
              <a:spLocks noChangeArrowheads="1"/>
            </p:cNvSpPr>
            <p:nvPr/>
          </p:nvSpPr>
          <p:spPr bwMode="auto">
            <a:xfrm>
              <a:off x="755326" y="3727697"/>
              <a:ext cx="693771" cy="4248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= 35</a:t>
              </a:r>
              <a:endPara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1" name="矩形 130"/>
            <p:cNvSpPr/>
            <p:nvPr/>
          </p:nvSpPr>
          <p:spPr>
            <a:xfrm>
              <a:off x="1344688" y="3734553"/>
              <a:ext cx="417174" cy="3693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÷</a:t>
              </a:r>
              <a:endParaRPr lang="zh-CN" altLang="en-US" sz="18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135" name="Text Box 11"/>
          <p:cNvSpPr txBox="1">
            <a:spLocks noChangeArrowheads="1"/>
          </p:cNvSpPr>
          <p:nvPr/>
        </p:nvSpPr>
        <p:spPr bwMode="auto">
          <a:xfrm>
            <a:off x="5943089" y="3524325"/>
            <a:ext cx="1242722" cy="401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= 75(kg)</a:t>
            </a:r>
            <a:endParaRPr lang="zh-CN" altLang="en-US" sz="1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6" name="文本框 135"/>
          <p:cNvSpPr txBox="1">
            <a:spLocks noChangeArrowheads="1"/>
          </p:cNvSpPr>
          <p:nvPr/>
        </p:nvSpPr>
        <p:spPr bwMode="auto">
          <a:xfrm>
            <a:off x="5832085" y="3875727"/>
            <a:ext cx="3088892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答：爸爸的体重是</a:t>
            </a:r>
            <a:r>
              <a: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75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千克。</a:t>
            </a:r>
            <a:endParaRPr lang="zh-CN" altLang="en-US" sz="1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37" name="图片 13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65712" y="3925306"/>
            <a:ext cx="2996122" cy="915095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16" presetID="49" presetClass="entr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2.59259E-6 L 1.45833E-6 0.1581 " pathEditMode="relative" rAng="0" ptsTypes="AA">
                                      <p:cBhvr>
                                        <p:cTn id="130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94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500"/>
                            </p:stCondLst>
                            <p:childTnLst>
                              <p:par>
                                <p:cTn id="14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500"/>
                            </p:stCondLst>
                            <p:childTnLst>
                              <p:par>
                                <p:cTn id="15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500"/>
                            </p:stCondLst>
                            <p:childTnLst>
                              <p:par>
                                <p:cTn id="1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0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 tmFilter="0,0; .5, 1; 1, 1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95" grpId="0"/>
      <p:bldP spid="96" grpId="0"/>
      <p:bldP spid="108" grpId="0" animBg="1"/>
      <p:bldP spid="109" grpId="0"/>
      <p:bldP spid="110" grpId="0"/>
      <p:bldP spid="110" grpId="1"/>
      <p:bldP spid="111" grpId="0" animBg="1"/>
      <p:bldP spid="116" grpId="0" animBg="1"/>
      <p:bldP spid="117" grpId="0"/>
      <p:bldP spid="135" grpId="0"/>
      <p:bldP spid="1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矩形 146"/>
          <p:cNvSpPr/>
          <p:nvPr/>
        </p:nvSpPr>
        <p:spPr>
          <a:xfrm>
            <a:off x="1917294" y="2791204"/>
            <a:ext cx="1843293" cy="48474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1800" b="1" dirty="0">
                <a:ln w="10160">
                  <a:solidFill>
                    <a:srgbClr val="4472C4"/>
                  </a:solidFill>
                  <a:prstDash val="solid"/>
                </a:ln>
                <a:solidFill>
                  <a:prstClr val="black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用  </a:t>
            </a:r>
            <a:r>
              <a:rPr lang="zh-CN" altLang="en-US" sz="2700" b="1" dirty="0">
                <a:ln w="10160">
                  <a:solidFill>
                    <a:srgbClr val="4472C4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方  程  </a:t>
            </a:r>
            <a:r>
              <a:rPr lang="zh-CN" altLang="en-US" sz="1800" b="1" dirty="0">
                <a:ln w="10160">
                  <a:solidFill>
                    <a:srgbClr val="4472C4"/>
                  </a:solidFill>
                  <a:prstDash val="solid"/>
                </a:ln>
                <a:solidFill>
                  <a:prstClr val="black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解</a:t>
            </a:r>
            <a:endParaRPr lang="zh-CN" altLang="en-US" sz="4500" b="1" dirty="0">
              <a:ln w="10160">
                <a:solidFill>
                  <a:srgbClr val="4472C4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161625" y="946911"/>
            <a:ext cx="6804206" cy="1244991"/>
            <a:chOff x="1548833" y="1262548"/>
            <a:chExt cx="9072275" cy="1659988"/>
          </a:xfrm>
        </p:grpSpPr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548833" y="1262548"/>
              <a:ext cx="9072275" cy="16599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4" name="文本框 33"/>
            <p:cNvSpPr txBox="1">
              <a:spLocks noChangeArrowheads="1"/>
            </p:cNvSpPr>
            <p:nvPr/>
          </p:nvSpPr>
          <p:spPr bwMode="auto">
            <a:xfrm rot="19805">
              <a:off x="2620452" y="1397621"/>
              <a:ext cx="7140052" cy="1231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小明的体重是</a:t>
              </a: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35kg</a:t>
              </a:r>
              <a:r>
                <a:rPr lang="zh-CN" altLang="en-US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，他的体重比爸爸轻      ，小明爸爸的体重是多少千克？</a:t>
              </a:r>
              <a:endPara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8050612" y="1379109"/>
              <a:ext cx="549434" cy="771545"/>
            </a:xfrm>
            <a:prstGeom prst="rect">
              <a:avLst/>
            </a:prstGeom>
          </p:spPr>
        </p:pic>
      </p:grpSp>
      <p:cxnSp>
        <p:nvCxnSpPr>
          <p:cNvPr id="37" name="直接连接符 36"/>
          <p:cNvCxnSpPr/>
          <p:nvPr/>
        </p:nvCxnSpPr>
        <p:spPr bwMode="auto">
          <a:xfrm>
            <a:off x="1344193" y="3184943"/>
            <a:ext cx="322529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8" name="直接连接符 37"/>
          <p:cNvCxnSpPr/>
          <p:nvPr/>
        </p:nvCxnSpPr>
        <p:spPr bwMode="auto">
          <a:xfrm>
            <a:off x="1344193" y="3071998"/>
            <a:ext cx="0" cy="11294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9" name="直接连接符 38"/>
          <p:cNvCxnSpPr/>
          <p:nvPr/>
        </p:nvCxnSpPr>
        <p:spPr bwMode="auto">
          <a:xfrm>
            <a:off x="1560170" y="3071998"/>
            <a:ext cx="0" cy="11294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0" name="直接连接符 39"/>
          <p:cNvCxnSpPr/>
          <p:nvPr/>
        </p:nvCxnSpPr>
        <p:spPr bwMode="auto">
          <a:xfrm>
            <a:off x="1776148" y="3071998"/>
            <a:ext cx="0" cy="11294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" name="直接连接符 40"/>
          <p:cNvCxnSpPr/>
          <p:nvPr/>
        </p:nvCxnSpPr>
        <p:spPr bwMode="auto">
          <a:xfrm>
            <a:off x="1992125" y="3071998"/>
            <a:ext cx="0" cy="11294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2" name="直接连接符 41"/>
          <p:cNvCxnSpPr/>
          <p:nvPr/>
        </p:nvCxnSpPr>
        <p:spPr bwMode="auto">
          <a:xfrm>
            <a:off x="2208103" y="3071998"/>
            <a:ext cx="0" cy="11294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3" name="直接连接符 42"/>
          <p:cNvCxnSpPr/>
          <p:nvPr/>
        </p:nvCxnSpPr>
        <p:spPr bwMode="auto">
          <a:xfrm>
            <a:off x="2424080" y="3071998"/>
            <a:ext cx="0" cy="11294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4" name="直接连接符 43"/>
          <p:cNvCxnSpPr/>
          <p:nvPr/>
        </p:nvCxnSpPr>
        <p:spPr bwMode="auto">
          <a:xfrm>
            <a:off x="2640058" y="3071998"/>
            <a:ext cx="0" cy="11294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5" name="直接连接符 44"/>
          <p:cNvCxnSpPr/>
          <p:nvPr/>
        </p:nvCxnSpPr>
        <p:spPr bwMode="auto">
          <a:xfrm>
            <a:off x="2841667" y="3071998"/>
            <a:ext cx="0" cy="11294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6" name="直接连接符 45"/>
          <p:cNvCxnSpPr/>
          <p:nvPr/>
        </p:nvCxnSpPr>
        <p:spPr bwMode="auto">
          <a:xfrm>
            <a:off x="3057644" y="3071998"/>
            <a:ext cx="0" cy="11294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7" name="直接连接符 46"/>
          <p:cNvCxnSpPr/>
          <p:nvPr/>
        </p:nvCxnSpPr>
        <p:spPr bwMode="auto">
          <a:xfrm>
            <a:off x="3273622" y="3071998"/>
            <a:ext cx="0" cy="11294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8" name="直接连接符 47"/>
          <p:cNvCxnSpPr/>
          <p:nvPr/>
        </p:nvCxnSpPr>
        <p:spPr bwMode="auto">
          <a:xfrm>
            <a:off x="3489599" y="3071998"/>
            <a:ext cx="0" cy="11294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9" name="直接连接符 48"/>
          <p:cNvCxnSpPr/>
          <p:nvPr/>
        </p:nvCxnSpPr>
        <p:spPr bwMode="auto">
          <a:xfrm>
            <a:off x="3705577" y="3071998"/>
            <a:ext cx="0" cy="11294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" name="直接连接符 49"/>
          <p:cNvCxnSpPr/>
          <p:nvPr/>
        </p:nvCxnSpPr>
        <p:spPr bwMode="auto">
          <a:xfrm>
            <a:off x="3921554" y="3071998"/>
            <a:ext cx="0" cy="11294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1" name="直接连接符 50"/>
          <p:cNvCxnSpPr/>
          <p:nvPr/>
        </p:nvCxnSpPr>
        <p:spPr bwMode="auto">
          <a:xfrm>
            <a:off x="4137532" y="3071998"/>
            <a:ext cx="0" cy="11294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2" name="直接连接符 51"/>
          <p:cNvCxnSpPr/>
          <p:nvPr/>
        </p:nvCxnSpPr>
        <p:spPr bwMode="auto">
          <a:xfrm>
            <a:off x="4353509" y="3071998"/>
            <a:ext cx="0" cy="11294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3" name="直接连接符 52"/>
          <p:cNvCxnSpPr/>
          <p:nvPr/>
        </p:nvCxnSpPr>
        <p:spPr bwMode="auto">
          <a:xfrm>
            <a:off x="4569487" y="3071998"/>
            <a:ext cx="0" cy="11294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4" name="左大括号 53"/>
          <p:cNvSpPr/>
          <p:nvPr/>
        </p:nvSpPr>
        <p:spPr bwMode="auto">
          <a:xfrm rot="16200000">
            <a:off x="3619903" y="2432077"/>
            <a:ext cx="171351" cy="1727820"/>
          </a:xfrm>
          <a:prstGeom prst="leftBrace">
            <a:avLst>
              <a:gd name="adj1" fmla="val 74630"/>
              <a:gd name="adj2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24" tIns="45712" rIns="91424" bIns="45712" numCol="1" rtlCol="0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684019" y="2959222"/>
            <a:ext cx="755255" cy="31542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爸爸：</a:t>
            </a:r>
            <a:endParaRPr lang="zh-CN" altLang="en-US" sz="16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1344193" y="3071998"/>
            <a:ext cx="1497475" cy="112946"/>
            <a:chOff x="6335561" y="2884464"/>
            <a:chExt cx="1497735" cy="112966"/>
          </a:xfrm>
        </p:grpSpPr>
        <p:cxnSp>
          <p:nvCxnSpPr>
            <p:cNvPr id="57" name="直接连接符 56"/>
            <p:cNvCxnSpPr/>
            <p:nvPr/>
          </p:nvCxnSpPr>
          <p:spPr bwMode="auto">
            <a:xfrm>
              <a:off x="6335562" y="2884464"/>
              <a:ext cx="0" cy="11296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" name="直接连接符 57"/>
            <p:cNvCxnSpPr/>
            <p:nvPr/>
          </p:nvCxnSpPr>
          <p:spPr bwMode="auto">
            <a:xfrm>
              <a:off x="6551577" y="2884464"/>
              <a:ext cx="0" cy="11296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9" name="直接连接符 58"/>
            <p:cNvCxnSpPr/>
            <p:nvPr/>
          </p:nvCxnSpPr>
          <p:spPr bwMode="auto">
            <a:xfrm>
              <a:off x="6767592" y="2884464"/>
              <a:ext cx="0" cy="11296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" name="直接连接符 59"/>
            <p:cNvCxnSpPr/>
            <p:nvPr/>
          </p:nvCxnSpPr>
          <p:spPr bwMode="auto">
            <a:xfrm>
              <a:off x="6983607" y="2884464"/>
              <a:ext cx="0" cy="11296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1" name="直接连接符 60"/>
            <p:cNvCxnSpPr/>
            <p:nvPr/>
          </p:nvCxnSpPr>
          <p:spPr bwMode="auto">
            <a:xfrm>
              <a:off x="7199622" y="2884464"/>
              <a:ext cx="0" cy="11296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" name="直接连接符 61"/>
            <p:cNvCxnSpPr/>
            <p:nvPr/>
          </p:nvCxnSpPr>
          <p:spPr bwMode="auto">
            <a:xfrm>
              <a:off x="7415637" y="2884464"/>
              <a:ext cx="0" cy="11296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" name="直接连接符 62"/>
            <p:cNvCxnSpPr/>
            <p:nvPr/>
          </p:nvCxnSpPr>
          <p:spPr bwMode="auto">
            <a:xfrm>
              <a:off x="7631652" y="2884464"/>
              <a:ext cx="0" cy="11296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" name="直接连接符 63"/>
            <p:cNvCxnSpPr/>
            <p:nvPr/>
          </p:nvCxnSpPr>
          <p:spPr bwMode="auto">
            <a:xfrm>
              <a:off x="7833296" y="2884464"/>
              <a:ext cx="0" cy="11296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" name="直接连接符 64"/>
            <p:cNvCxnSpPr/>
            <p:nvPr/>
          </p:nvCxnSpPr>
          <p:spPr bwMode="auto">
            <a:xfrm>
              <a:off x="6335561" y="2997430"/>
              <a:ext cx="149773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67" name="左大括号 66"/>
          <p:cNvSpPr/>
          <p:nvPr/>
        </p:nvSpPr>
        <p:spPr bwMode="auto">
          <a:xfrm rot="5400000">
            <a:off x="2896706" y="1372855"/>
            <a:ext cx="116351" cy="3229211"/>
          </a:xfrm>
          <a:prstGeom prst="leftBrace">
            <a:avLst>
              <a:gd name="adj1" fmla="val 74630"/>
              <a:gd name="adj2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24" tIns="45712" rIns="91424" bIns="45712" numCol="1" rtlCol="0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2640059" y="2623934"/>
            <a:ext cx="582515" cy="31542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？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kg</a:t>
            </a:r>
            <a:endParaRPr lang="zh-CN" altLang="en-US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2779755" y="3289962"/>
            <a:ext cx="2155031" cy="638949"/>
            <a:chOff x="6646568" y="2154500"/>
            <a:chExt cx="2155406" cy="639059"/>
          </a:xfrm>
        </p:grpSpPr>
        <p:sp>
          <p:nvSpPr>
            <p:cNvPr id="70" name="矩形 69"/>
            <p:cNvSpPr/>
            <p:nvPr/>
          </p:nvSpPr>
          <p:spPr>
            <a:xfrm>
              <a:off x="6646568" y="2270249"/>
              <a:ext cx="2155406" cy="5233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小明的体重比爸爸轻</a:t>
              </a:r>
              <a:endParaRPr lang="zh-CN" altLang="en-US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pic>
          <p:nvPicPr>
            <p:cNvPr id="84" name="图片 8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8303735" y="2154500"/>
              <a:ext cx="412147" cy="578759"/>
            </a:xfrm>
            <a:prstGeom prst="rect">
              <a:avLst/>
            </a:prstGeom>
          </p:spPr>
        </p:pic>
      </p:grpSp>
      <p:cxnSp>
        <p:nvCxnSpPr>
          <p:cNvPr id="85" name="直接连接符 84"/>
          <p:cNvCxnSpPr/>
          <p:nvPr/>
        </p:nvCxnSpPr>
        <p:spPr bwMode="auto">
          <a:xfrm>
            <a:off x="2841667" y="2725563"/>
            <a:ext cx="0" cy="116817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</p:cxnSp>
      <p:sp>
        <p:nvSpPr>
          <p:cNvPr id="86" name="左大括号 85"/>
          <p:cNvSpPr/>
          <p:nvPr/>
        </p:nvSpPr>
        <p:spPr bwMode="auto">
          <a:xfrm rot="16200000">
            <a:off x="2006874" y="2541482"/>
            <a:ext cx="168196" cy="1501391"/>
          </a:xfrm>
          <a:prstGeom prst="leftBrace">
            <a:avLst>
              <a:gd name="adj1" fmla="val 74630"/>
              <a:gd name="adj2" fmla="val 50000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24" tIns="45712" rIns="91424" bIns="45712" numCol="1" rtlCol="0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1127760" y="3483292"/>
            <a:ext cx="1713548" cy="31527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小明的体重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35kg</a:t>
            </a:r>
            <a:endParaRPr lang="zh-CN" altLang="en-US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996247" y="2483600"/>
            <a:ext cx="3486572" cy="373674"/>
          </a:xfrm>
          <a:prstGeom prst="rect">
            <a:avLst/>
          </a:prstGeom>
        </p:spPr>
      </p:pic>
      <p:sp>
        <p:nvSpPr>
          <p:cNvPr id="104" name="文本框 103"/>
          <p:cNvSpPr txBox="1">
            <a:spLocks noChangeArrowheads="1"/>
          </p:cNvSpPr>
          <p:nvPr/>
        </p:nvSpPr>
        <p:spPr bwMode="auto">
          <a:xfrm>
            <a:off x="5324860" y="2791901"/>
            <a:ext cx="3623582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解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：小明爸爸的体重是</a:t>
            </a:r>
            <a:r>
              <a:rPr lang="en-US" altLang="zh-CN" sz="1800" b="1" dirty="0">
                <a:solidFill>
                  <a:srgbClr val="00000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X 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千克。</a:t>
            </a:r>
            <a:endParaRPr lang="zh-CN" altLang="en-US" sz="1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13" name="组合 112"/>
          <p:cNvGrpSpPr/>
          <p:nvPr/>
        </p:nvGrpSpPr>
        <p:grpSpPr>
          <a:xfrm>
            <a:off x="6207367" y="3798315"/>
            <a:ext cx="1177766" cy="461665"/>
            <a:chOff x="8487124" y="4842512"/>
            <a:chExt cx="1570355" cy="615554"/>
          </a:xfrm>
        </p:grpSpPr>
        <p:sp>
          <p:nvSpPr>
            <p:cNvPr id="114" name="矩形 113"/>
            <p:cNvSpPr/>
            <p:nvPr/>
          </p:nvSpPr>
          <p:spPr>
            <a:xfrm>
              <a:off x="8487124" y="4880321"/>
              <a:ext cx="494152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X </a:t>
              </a:r>
              <a:endParaRPr lang="zh-CN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115" name="Text Box 11"/>
            <p:cNvSpPr txBox="1">
              <a:spLocks noChangeArrowheads="1"/>
            </p:cNvSpPr>
            <p:nvPr/>
          </p:nvSpPr>
          <p:spPr bwMode="auto">
            <a:xfrm>
              <a:off x="8978581" y="4842512"/>
              <a:ext cx="373460" cy="615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2000" kern="0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kern="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6" name="矩形 115"/>
            <p:cNvSpPr/>
            <p:nvPr/>
          </p:nvSpPr>
          <p:spPr>
            <a:xfrm>
              <a:off x="9452186" y="4874476"/>
              <a:ext cx="605293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75</a:t>
              </a:r>
              <a:endParaRPr lang="zh-CN" altLang="en-US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286354" y="3250724"/>
            <a:ext cx="2098780" cy="690304"/>
            <a:chOff x="7372029" y="4345826"/>
            <a:chExt cx="2798373" cy="920405"/>
          </a:xfrm>
        </p:grpSpPr>
        <p:grpSp>
          <p:nvGrpSpPr>
            <p:cNvPr id="105" name="组合 104"/>
            <p:cNvGrpSpPr/>
            <p:nvPr/>
          </p:nvGrpSpPr>
          <p:grpSpPr>
            <a:xfrm>
              <a:off x="8119335" y="4345826"/>
              <a:ext cx="2051067" cy="920405"/>
              <a:chOff x="7667252" y="4193308"/>
              <a:chExt cx="2051067" cy="920405"/>
            </a:xfrm>
          </p:grpSpPr>
          <p:grpSp>
            <p:nvGrpSpPr>
              <p:cNvPr id="106" name="组合 105"/>
              <p:cNvGrpSpPr/>
              <p:nvPr/>
            </p:nvGrpSpPr>
            <p:grpSpPr>
              <a:xfrm>
                <a:off x="7667252" y="4193308"/>
                <a:ext cx="788977" cy="920405"/>
                <a:chOff x="3255897" y="2102317"/>
                <a:chExt cx="591836" cy="690423"/>
              </a:xfrm>
            </p:grpSpPr>
            <p:cxnSp>
              <p:nvCxnSpPr>
                <p:cNvPr id="110" name="直接连接符 109"/>
                <p:cNvCxnSpPr/>
                <p:nvPr/>
              </p:nvCxnSpPr>
              <p:spPr bwMode="auto">
                <a:xfrm>
                  <a:off x="3298110" y="2418834"/>
                  <a:ext cx="288020" cy="0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111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3255897" y="2367935"/>
                  <a:ext cx="495607" cy="42480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eaLnBrk="0" fontAlgn="base" hangingPunct="0">
                    <a:lnSpc>
                      <a:spcPct val="120000"/>
                    </a:lnSpc>
                    <a:spcBef>
                      <a:spcPct val="50000"/>
                    </a:spcBef>
                    <a:spcAft>
                      <a:spcPct val="0"/>
                    </a:spcAft>
                    <a:defRPr/>
                  </a:pPr>
                  <a:r>
                    <a:rPr lang="en-US" altLang="zh-CN" sz="1800" dirty="0">
                      <a:solidFill>
                        <a:srgbClr val="000000"/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15</a:t>
                  </a:r>
                  <a:endParaRPr lang="zh-CN" altLang="en-US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112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3319217" y="2102317"/>
                  <a:ext cx="528516" cy="42480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eaLnBrk="0" fontAlgn="base" hangingPunct="0">
                    <a:lnSpc>
                      <a:spcPct val="120000"/>
                    </a:lnSpc>
                    <a:spcBef>
                      <a:spcPct val="50000"/>
                    </a:spcBef>
                    <a:spcAft>
                      <a:spcPct val="0"/>
                    </a:spcAft>
                    <a:defRPr/>
                  </a:pPr>
                  <a:r>
                    <a:rPr lang="en-US" altLang="zh-CN" sz="1800" dirty="0">
                      <a:solidFill>
                        <a:srgbClr val="000000"/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8</a:t>
                  </a:r>
                  <a:endParaRPr lang="zh-CN" altLang="en-US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  <p:sp>
            <p:nvSpPr>
              <p:cNvPr id="107" name="矩形 106"/>
              <p:cNvSpPr/>
              <p:nvPr/>
            </p:nvSpPr>
            <p:spPr>
              <a:xfrm>
                <a:off x="8147963" y="4400279"/>
                <a:ext cx="494152" cy="4924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800" b="1" dirty="0">
                    <a:solidFill>
                      <a:srgbClr val="000000"/>
                    </a:solidFill>
                    <a:latin typeface="华文隶书" panose="02010800040101010101" pitchFamily="2" charset="-122"/>
                    <a:ea typeface="华文隶书" panose="02010800040101010101" pitchFamily="2" charset="-122"/>
                  </a:rPr>
                  <a:t>X </a:t>
                </a:r>
                <a:endParaRPr lang="zh-CN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08" name="Text Box 11"/>
              <p:cNvSpPr txBox="1">
                <a:spLocks noChangeArrowheads="1"/>
              </p:cNvSpPr>
              <p:nvPr/>
            </p:nvSpPr>
            <p:spPr bwMode="auto">
              <a:xfrm>
                <a:off x="8639420" y="4338787"/>
                <a:ext cx="373460" cy="61555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eaLnBrk="0" fontAlgn="base" hangingPunct="0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en-US" altLang="zh-CN" sz="2000" kern="0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:endParaRPr lang="zh-CN" altLang="en-US" sz="2000" kern="0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9" name="矩形 108"/>
              <p:cNvSpPr/>
              <p:nvPr/>
            </p:nvSpPr>
            <p:spPr>
              <a:xfrm>
                <a:off x="9113026" y="4400279"/>
                <a:ext cx="605293" cy="4924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35</a:t>
                </a:r>
                <a:endParaRPr lang="zh-CN" altLang="en-US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17" name="矩形 116"/>
            <p:cNvSpPr/>
            <p:nvPr/>
          </p:nvSpPr>
          <p:spPr>
            <a:xfrm>
              <a:off x="7372029" y="4552794"/>
              <a:ext cx="494152" cy="492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X </a:t>
              </a:r>
              <a:endParaRPr lang="zh-CN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118" name="矩形 117"/>
            <p:cNvSpPr/>
            <p:nvPr/>
          </p:nvSpPr>
          <p:spPr>
            <a:xfrm>
              <a:off x="7758940" y="4520413"/>
              <a:ext cx="402248" cy="492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-</a:t>
              </a:r>
              <a:endParaRPr lang="en-US" altLang="zh-CN" sz="1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19" name="文本框 118"/>
          <p:cNvSpPr txBox="1">
            <a:spLocks noChangeArrowheads="1"/>
          </p:cNvSpPr>
          <p:nvPr/>
        </p:nvSpPr>
        <p:spPr bwMode="auto">
          <a:xfrm>
            <a:off x="5031514" y="4157592"/>
            <a:ext cx="3088892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答：爸爸的体重是</a:t>
            </a:r>
            <a:r>
              <a: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75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千克。</a:t>
            </a:r>
            <a:endParaRPr lang="zh-CN" altLang="en-US" sz="1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rgbClr val="70AD47">
                  <a:lumMod val="50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33333E-6 -3.33333E-6 L 3.33333E-6 -0.07222 " pathEditMode="relative" rAng="0" ptsTypes="AA">
                                      <p:cBhvr>
                                        <p:cTn id="9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1"/>
                                    </p:animMotion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xit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500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 tmFilter="0,0; .5, 1; 1, 1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" grpId="0"/>
      <p:bldP spid="147" grpId="1"/>
      <p:bldP spid="147" grpId="2"/>
      <p:bldP spid="54" grpId="0" animBg="1"/>
      <p:bldP spid="55" grpId="0"/>
      <p:bldP spid="67" grpId="0" animBg="1"/>
      <p:bldP spid="68" grpId="0"/>
      <p:bldP spid="86" grpId="0" animBg="1"/>
      <p:bldP spid="87" grpId="0"/>
      <p:bldP spid="104" grpId="0"/>
      <p:bldP spid="1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7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练习巩固</a:t>
            </a:r>
            <a:endParaRPr lang="zh-CN" altLang="en-US" sz="2400" b="1" dirty="0">
              <a:ln w="0"/>
              <a:solidFill>
                <a:srgbClr val="70AD47">
                  <a:lumMod val="50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1087769" y="981221"/>
            <a:ext cx="7110179" cy="1244991"/>
            <a:chOff x="1450359" y="1308295"/>
            <a:chExt cx="9480238" cy="1659988"/>
          </a:xfrm>
        </p:grpSpPr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450359" y="1308295"/>
              <a:ext cx="9480238" cy="16599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grpSp>
          <p:nvGrpSpPr>
            <p:cNvPr id="67" name="组合 66"/>
            <p:cNvGrpSpPr/>
            <p:nvPr/>
          </p:nvGrpSpPr>
          <p:grpSpPr>
            <a:xfrm>
              <a:off x="2836471" y="1426852"/>
              <a:ext cx="7241768" cy="1422873"/>
              <a:chOff x="3216298" y="1238208"/>
              <a:chExt cx="7241768" cy="1422873"/>
            </a:xfrm>
          </p:grpSpPr>
          <p:sp>
            <p:nvSpPr>
              <p:cNvPr id="68" name="文本框 67"/>
              <p:cNvSpPr txBox="1">
                <a:spLocks noChangeArrowheads="1"/>
              </p:cNvSpPr>
              <p:nvPr/>
            </p:nvSpPr>
            <p:spPr bwMode="auto">
              <a:xfrm>
                <a:off x="3216298" y="1238208"/>
                <a:ext cx="7241768" cy="1231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我国幅员辽阔，东西相距</a:t>
                </a:r>
                <a:r>
                  <a:rPr lang="en-US" altLang="zh-CN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5200km</a:t>
                </a:r>
                <a:r>
                  <a:rPr lang="zh-CN" altLang="en-US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，东西距离是南北的      。南北相距多少千米？</a:t>
                </a:r>
                <a:endParaRPr lang="zh-CN" altLang="en-US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69" name="图片 68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3600259" y="1792117"/>
                <a:ext cx="681803" cy="868964"/>
              </a:xfrm>
              <a:prstGeom prst="rect">
                <a:avLst/>
              </a:prstGeom>
            </p:spPr>
          </p:pic>
        </p:grpSp>
      </p:grpSp>
      <p:sp>
        <p:nvSpPr>
          <p:cNvPr id="70" name="文本框 69"/>
          <p:cNvSpPr txBox="1">
            <a:spLocks noChangeArrowheads="1"/>
          </p:cNvSpPr>
          <p:nvPr/>
        </p:nvSpPr>
        <p:spPr bwMode="auto">
          <a:xfrm>
            <a:off x="3012996" y="2550268"/>
            <a:ext cx="1143923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南北距离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1" name="文本框 70"/>
          <p:cNvSpPr txBox="1">
            <a:spLocks noChangeArrowheads="1"/>
          </p:cNvSpPr>
          <p:nvPr/>
        </p:nvSpPr>
        <p:spPr bwMode="auto">
          <a:xfrm>
            <a:off x="3245272" y="2305871"/>
            <a:ext cx="647933" cy="39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单位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zh-CN" altLang="en-US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4097148" y="2482987"/>
            <a:ext cx="910917" cy="682519"/>
            <a:chOff x="2979037" y="875913"/>
            <a:chExt cx="911076" cy="682637"/>
          </a:xfrm>
        </p:grpSpPr>
        <p:grpSp>
          <p:nvGrpSpPr>
            <p:cNvPr id="73" name="组合 72"/>
            <p:cNvGrpSpPr/>
            <p:nvPr/>
          </p:nvGrpSpPr>
          <p:grpSpPr>
            <a:xfrm>
              <a:off x="3327844" y="875913"/>
              <a:ext cx="562269" cy="682637"/>
              <a:chOff x="3241276" y="2095992"/>
              <a:chExt cx="562269" cy="682637"/>
            </a:xfrm>
          </p:grpSpPr>
          <p:cxnSp>
            <p:nvCxnSpPr>
              <p:cNvPr id="75" name="直接连接符 74"/>
              <p:cNvCxnSpPr/>
              <p:nvPr/>
            </p:nvCxnSpPr>
            <p:spPr bwMode="auto">
              <a:xfrm>
                <a:off x="3298110" y="2418834"/>
                <a:ext cx="288020" cy="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76" name="Text Box 11"/>
              <p:cNvSpPr txBox="1">
                <a:spLocks noChangeArrowheads="1"/>
              </p:cNvSpPr>
              <p:nvPr/>
            </p:nvSpPr>
            <p:spPr bwMode="auto">
              <a:xfrm>
                <a:off x="3242592" y="2353824"/>
                <a:ext cx="506452" cy="4248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eaLnBrk="0" fontAlgn="base" hangingPunct="0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en-US" altLang="zh-CN" sz="1800" dirty="0">
                    <a:latin typeface="微软雅黑" panose="020B0503020204020204" charset="-122"/>
                    <a:ea typeface="微软雅黑" panose="020B0503020204020204" charset="-122"/>
                  </a:rPr>
                  <a:t>55</a:t>
                </a:r>
                <a:endParaRPr lang="en-US" altLang="zh-CN" sz="18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77" name="Text Box 11"/>
              <p:cNvSpPr txBox="1">
                <a:spLocks noChangeArrowheads="1"/>
              </p:cNvSpPr>
              <p:nvPr/>
            </p:nvSpPr>
            <p:spPr bwMode="auto">
              <a:xfrm>
                <a:off x="3241276" y="2095992"/>
                <a:ext cx="562269" cy="4248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eaLnBrk="0" fontAlgn="base" hangingPunct="0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en-US" altLang="zh-CN" sz="1800" dirty="0">
                    <a:latin typeface="微软雅黑" panose="020B0503020204020204" charset="-122"/>
                    <a:ea typeface="微软雅黑" panose="020B0503020204020204" charset="-122"/>
                  </a:rPr>
                  <a:t>52</a:t>
                </a:r>
                <a:endParaRPr lang="en-US" altLang="zh-CN" sz="1800" dirty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74" name="矩形 73"/>
            <p:cNvSpPr/>
            <p:nvPr/>
          </p:nvSpPr>
          <p:spPr>
            <a:xfrm>
              <a:off x="2979037" y="1010416"/>
              <a:ext cx="417175" cy="3693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×</a:t>
              </a:r>
              <a:endPara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78" name="矩形 77"/>
          <p:cNvSpPr/>
          <p:nvPr/>
        </p:nvSpPr>
        <p:spPr>
          <a:xfrm>
            <a:off x="4823296" y="2633756"/>
            <a:ext cx="273152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00" dirty="0">
                <a:latin typeface="Arial" panose="020B0604020202020204" pitchFamily="34" charset="0"/>
              </a:rPr>
              <a:t>=</a:t>
            </a:r>
            <a:endParaRPr lang="en-US" altLang="zh-CN" sz="1800" dirty="0">
              <a:latin typeface="Arial" panose="020B0604020202020204" pitchFamily="34" charset="0"/>
            </a:endParaRPr>
          </a:p>
        </p:txBody>
      </p:sp>
      <p:sp>
        <p:nvSpPr>
          <p:cNvPr id="79" name="文本框 78"/>
          <p:cNvSpPr txBox="1">
            <a:spLocks noChangeArrowheads="1"/>
          </p:cNvSpPr>
          <p:nvPr/>
        </p:nvSpPr>
        <p:spPr bwMode="auto">
          <a:xfrm>
            <a:off x="5222977" y="2568092"/>
            <a:ext cx="1143923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东西距离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5222977" y="2637342"/>
            <a:ext cx="681917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5200</a:t>
            </a:r>
            <a:endParaRPr lang="en-US" altLang="zh-CN" sz="1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2573584" y="3236644"/>
            <a:ext cx="1483171" cy="700345"/>
            <a:chOff x="2391827" y="853696"/>
            <a:chExt cx="1483428" cy="700467"/>
          </a:xfrm>
        </p:grpSpPr>
        <p:grpSp>
          <p:nvGrpSpPr>
            <p:cNvPr id="82" name="组合 81"/>
            <p:cNvGrpSpPr/>
            <p:nvPr/>
          </p:nvGrpSpPr>
          <p:grpSpPr>
            <a:xfrm>
              <a:off x="2979037" y="853696"/>
              <a:ext cx="896218" cy="700467"/>
              <a:chOff x="2979037" y="853696"/>
              <a:chExt cx="896218" cy="700467"/>
            </a:xfrm>
          </p:grpSpPr>
          <p:grpSp>
            <p:nvGrpSpPr>
              <p:cNvPr id="84" name="组合 83"/>
              <p:cNvGrpSpPr/>
              <p:nvPr/>
            </p:nvGrpSpPr>
            <p:grpSpPr>
              <a:xfrm>
                <a:off x="3293383" y="853696"/>
                <a:ext cx="581872" cy="700467"/>
                <a:chOff x="3206815" y="2073775"/>
                <a:chExt cx="581872" cy="700467"/>
              </a:xfrm>
            </p:grpSpPr>
            <p:sp>
              <p:nvSpPr>
                <p:cNvPr id="86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3206815" y="2349436"/>
                  <a:ext cx="506452" cy="42480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eaLnBrk="0" fontAlgn="base" hangingPunct="0">
                    <a:lnSpc>
                      <a:spcPct val="120000"/>
                    </a:lnSpc>
                    <a:spcBef>
                      <a:spcPct val="50000"/>
                    </a:spcBef>
                    <a:spcAft>
                      <a:spcPct val="0"/>
                    </a:spcAft>
                    <a:defRPr/>
                  </a:pPr>
                  <a:r>
                    <a:rPr lang="en-US" altLang="zh-CN" sz="1800" dirty="0">
                      <a:solidFill>
                        <a:srgbClr val="000000"/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55</a:t>
                  </a:r>
                  <a:endParaRPr lang="en-US" altLang="zh-CN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87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3226418" y="2073775"/>
                  <a:ext cx="562269" cy="42480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eaLnBrk="0" fontAlgn="base" hangingPunct="0">
                    <a:lnSpc>
                      <a:spcPct val="120000"/>
                    </a:lnSpc>
                    <a:spcBef>
                      <a:spcPct val="50000"/>
                    </a:spcBef>
                    <a:spcAft>
                      <a:spcPct val="0"/>
                    </a:spcAft>
                    <a:defRPr/>
                  </a:pPr>
                  <a:r>
                    <a:rPr lang="en-US" altLang="zh-CN" sz="1800" dirty="0">
                      <a:solidFill>
                        <a:srgbClr val="000000"/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52</a:t>
                  </a:r>
                  <a:endParaRPr lang="en-US" altLang="zh-CN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cxnSp>
              <p:nvCxnSpPr>
                <p:cNvPr id="88" name="直接连接符 87"/>
                <p:cNvCxnSpPr/>
                <p:nvPr/>
              </p:nvCxnSpPr>
              <p:spPr bwMode="auto">
                <a:xfrm>
                  <a:off x="3298110" y="2418834"/>
                  <a:ext cx="288020" cy="0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sp>
            <p:nvSpPr>
              <p:cNvPr id="85" name="矩形 84"/>
              <p:cNvSpPr/>
              <p:nvPr/>
            </p:nvSpPr>
            <p:spPr>
              <a:xfrm>
                <a:off x="2979037" y="1010416"/>
                <a:ext cx="417174" cy="3693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8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÷</a:t>
                </a:r>
                <a:endParaRPr lang="en-US" altLang="zh-CN" sz="1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83" name="矩形 82"/>
            <p:cNvSpPr/>
            <p:nvPr/>
          </p:nvSpPr>
          <p:spPr>
            <a:xfrm>
              <a:off x="2391827" y="1009249"/>
              <a:ext cx="723400" cy="3693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5200</a:t>
              </a:r>
              <a:endPara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3921443" y="3222870"/>
            <a:ext cx="1712765" cy="677489"/>
            <a:chOff x="2178068" y="851156"/>
            <a:chExt cx="1713062" cy="677606"/>
          </a:xfrm>
        </p:grpSpPr>
        <p:sp>
          <p:nvSpPr>
            <p:cNvPr id="90" name="Text Box 11"/>
            <p:cNvSpPr txBox="1">
              <a:spLocks noChangeArrowheads="1"/>
            </p:cNvSpPr>
            <p:nvPr/>
          </p:nvSpPr>
          <p:spPr bwMode="auto">
            <a:xfrm>
              <a:off x="2178068" y="968260"/>
              <a:ext cx="280144" cy="4617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2000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en-US" altLang="zh-CN" sz="20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2391827" y="851156"/>
              <a:ext cx="1499303" cy="677606"/>
              <a:chOff x="2391827" y="851156"/>
              <a:chExt cx="1499303" cy="677606"/>
            </a:xfrm>
          </p:grpSpPr>
          <p:grpSp>
            <p:nvGrpSpPr>
              <p:cNvPr id="92" name="组合 91"/>
              <p:cNvGrpSpPr/>
              <p:nvPr/>
            </p:nvGrpSpPr>
            <p:grpSpPr>
              <a:xfrm>
                <a:off x="2979037" y="851156"/>
                <a:ext cx="912093" cy="677606"/>
                <a:chOff x="2979037" y="851156"/>
                <a:chExt cx="912093" cy="677606"/>
              </a:xfrm>
            </p:grpSpPr>
            <p:grpSp>
              <p:nvGrpSpPr>
                <p:cNvPr id="94" name="组合 93"/>
                <p:cNvGrpSpPr/>
                <p:nvPr/>
              </p:nvGrpSpPr>
              <p:grpSpPr>
                <a:xfrm>
                  <a:off x="3304178" y="851156"/>
                  <a:ext cx="586952" cy="677606"/>
                  <a:chOff x="3217610" y="2071235"/>
                  <a:chExt cx="586952" cy="677606"/>
                </a:xfrm>
              </p:grpSpPr>
              <p:sp>
                <p:nvSpPr>
                  <p:cNvPr id="96" name="Text 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217610" y="2324036"/>
                    <a:ext cx="506452" cy="424805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CC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spAutoFit/>
                  </a:bodyPr>
                  <a:lstStyle/>
                  <a:p>
                    <a:pPr eaLnBrk="0" fontAlgn="base" hangingPunct="0">
                      <a:lnSpc>
                        <a:spcPct val="12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defRPr/>
                    </a:pPr>
                    <a:r>
                      <a:rPr lang="en-US" altLang="zh-CN" sz="1800" dirty="0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rPr>
                      <a:t>52</a:t>
                    </a:r>
                    <a:endParaRPr lang="en-US" altLang="zh-CN" sz="1800" dirty="0">
                      <a:solidFill>
                        <a:srgbClr val="000000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sp>
                <p:nvSpPr>
                  <p:cNvPr id="97" name="Text 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242293" y="2071235"/>
                    <a:ext cx="562269" cy="424805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CC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spAutoFit/>
                  </a:bodyPr>
                  <a:lstStyle/>
                  <a:p>
                    <a:pPr eaLnBrk="0" fontAlgn="base" hangingPunct="0">
                      <a:lnSpc>
                        <a:spcPct val="12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defRPr/>
                    </a:pPr>
                    <a:r>
                      <a:rPr lang="en-US" altLang="zh-CN" sz="1800" dirty="0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rPr>
                      <a:t>55</a:t>
                    </a:r>
                    <a:endParaRPr lang="en-US" altLang="zh-CN" sz="1800" dirty="0">
                      <a:solidFill>
                        <a:srgbClr val="000000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98" name="直接连接符 97"/>
                  <p:cNvCxnSpPr/>
                  <p:nvPr/>
                </p:nvCxnSpPr>
                <p:spPr bwMode="auto">
                  <a:xfrm>
                    <a:off x="3298110" y="2418834"/>
                    <a:ext cx="288020" cy="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</p:grpSp>
            <p:sp>
              <p:nvSpPr>
                <p:cNvPr id="95" name="矩形 94"/>
                <p:cNvSpPr/>
                <p:nvPr/>
              </p:nvSpPr>
              <p:spPr>
                <a:xfrm>
                  <a:off x="2979037" y="1010416"/>
                  <a:ext cx="417174" cy="36939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zh-CN" sz="1800" b="1" dirty="0">
                      <a:solidFill>
                        <a:srgbClr val="00000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×</a:t>
                  </a:r>
                  <a:endParaRPr lang="en-US" altLang="zh-CN" sz="18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sp>
            <p:nvSpPr>
              <p:cNvPr id="93" name="矩形 92"/>
              <p:cNvSpPr/>
              <p:nvPr/>
            </p:nvSpPr>
            <p:spPr>
              <a:xfrm>
                <a:off x="2391827" y="1009249"/>
                <a:ext cx="723400" cy="3693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5200</a:t>
                </a:r>
                <a:endPara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cxnSp>
        <p:nvCxnSpPr>
          <p:cNvPr id="99" name="直接连接符 98"/>
          <p:cNvCxnSpPr/>
          <p:nvPr/>
        </p:nvCxnSpPr>
        <p:spPr bwMode="auto">
          <a:xfrm>
            <a:off x="5198827" y="3640366"/>
            <a:ext cx="154199" cy="14664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993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0" name="文本框 99"/>
          <p:cNvSpPr txBox="1"/>
          <p:nvPr/>
        </p:nvSpPr>
        <p:spPr>
          <a:xfrm>
            <a:off x="5373370" y="3709683"/>
            <a:ext cx="331822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01" name="直接连接符 100"/>
          <p:cNvCxnSpPr/>
          <p:nvPr/>
        </p:nvCxnSpPr>
        <p:spPr bwMode="auto">
          <a:xfrm>
            <a:off x="4262151" y="3472902"/>
            <a:ext cx="460123" cy="16746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993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2" name="文本框 101"/>
          <p:cNvSpPr txBox="1"/>
          <p:nvPr/>
        </p:nvSpPr>
        <p:spPr>
          <a:xfrm>
            <a:off x="4315261" y="3156285"/>
            <a:ext cx="540176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100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03" name="组合 102"/>
          <p:cNvGrpSpPr/>
          <p:nvPr/>
        </p:nvGrpSpPr>
        <p:grpSpPr>
          <a:xfrm>
            <a:off x="5490186" y="3339954"/>
            <a:ext cx="1740102" cy="461665"/>
            <a:chOff x="4686977" y="1477102"/>
            <a:chExt cx="1740404" cy="461745"/>
          </a:xfrm>
        </p:grpSpPr>
        <p:sp>
          <p:nvSpPr>
            <p:cNvPr id="104" name="Text Box 11"/>
            <p:cNvSpPr txBox="1">
              <a:spLocks noChangeArrowheads="1"/>
            </p:cNvSpPr>
            <p:nvPr/>
          </p:nvSpPr>
          <p:spPr bwMode="auto">
            <a:xfrm>
              <a:off x="4686977" y="1477102"/>
              <a:ext cx="280144" cy="4617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2000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en-US" altLang="zh-CN" sz="20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5" name="矩形 104"/>
            <p:cNvSpPr/>
            <p:nvPr/>
          </p:nvSpPr>
          <p:spPr>
            <a:xfrm>
              <a:off x="4900736" y="1518091"/>
              <a:ext cx="1526645" cy="3693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5500</a:t>
              </a:r>
              <a:r>
                <a:rPr lang="zh-CN" altLang="en-US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（</a:t>
              </a:r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km</a:t>
              </a:r>
              <a:r>
                <a:rPr lang="zh-CN" altLang="en-US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）</a:t>
              </a:r>
              <a:endPara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06" name="文本框 105"/>
          <p:cNvSpPr txBox="1">
            <a:spLocks noChangeArrowheads="1"/>
          </p:cNvSpPr>
          <p:nvPr/>
        </p:nvSpPr>
        <p:spPr bwMode="auto">
          <a:xfrm>
            <a:off x="3129480" y="4056405"/>
            <a:ext cx="3088892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答：南北相距</a:t>
            </a:r>
            <a:r>
              <a: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5500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千米。</a:t>
            </a:r>
            <a:endParaRPr lang="zh-CN" altLang="en-US" sz="1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800" decel="100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800" decel="100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 tmFilter="0,0; .5, 1; 1, 1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1" grpId="0"/>
      <p:bldP spid="78" grpId="0"/>
      <p:bldP spid="79" grpId="0"/>
      <p:bldP spid="79" grpId="1"/>
      <p:bldP spid="80" grpId="0"/>
      <p:bldP spid="100" grpId="0"/>
      <p:bldP spid="102" grpId="0"/>
      <p:bldP spid="10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7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练习巩固</a:t>
            </a:r>
            <a:endParaRPr lang="zh-CN" altLang="en-US" sz="2400" b="1" dirty="0">
              <a:ln w="0"/>
              <a:solidFill>
                <a:srgbClr val="70AD47">
                  <a:lumMod val="50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1087769" y="981221"/>
            <a:ext cx="7110179" cy="1244991"/>
            <a:chOff x="1450359" y="1308295"/>
            <a:chExt cx="9480238" cy="1659988"/>
          </a:xfrm>
        </p:grpSpPr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450359" y="1308295"/>
              <a:ext cx="9480238" cy="16599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grpSp>
          <p:nvGrpSpPr>
            <p:cNvPr id="73" name="组合 72"/>
            <p:cNvGrpSpPr/>
            <p:nvPr/>
          </p:nvGrpSpPr>
          <p:grpSpPr>
            <a:xfrm>
              <a:off x="2836471" y="1426852"/>
              <a:ext cx="7241768" cy="1422873"/>
              <a:chOff x="3216298" y="1238208"/>
              <a:chExt cx="7241768" cy="1422873"/>
            </a:xfrm>
          </p:grpSpPr>
          <p:sp>
            <p:nvSpPr>
              <p:cNvPr id="74" name="文本框 73"/>
              <p:cNvSpPr txBox="1">
                <a:spLocks noChangeArrowheads="1"/>
              </p:cNvSpPr>
              <p:nvPr/>
            </p:nvSpPr>
            <p:spPr bwMode="auto">
              <a:xfrm>
                <a:off x="3216298" y="1238208"/>
                <a:ext cx="7241768" cy="1231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我国幅员辽阔，东西相距</a:t>
                </a:r>
                <a:r>
                  <a:rPr lang="en-US" altLang="zh-CN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5200km</a:t>
                </a:r>
                <a:r>
                  <a:rPr lang="zh-CN" altLang="en-US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，东西距离是南北的      。南北相距多少千米？</a:t>
                </a:r>
                <a:endParaRPr lang="zh-CN" altLang="en-US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75" name="图片 74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3600259" y="1792117"/>
                <a:ext cx="681803" cy="868964"/>
              </a:xfrm>
              <a:prstGeom prst="rect">
                <a:avLst/>
              </a:prstGeom>
            </p:spPr>
          </p:pic>
        </p:grpSp>
      </p:grpSp>
      <p:grpSp>
        <p:nvGrpSpPr>
          <p:cNvPr id="76" name="组合 75"/>
          <p:cNvGrpSpPr/>
          <p:nvPr/>
        </p:nvGrpSpPr>
        <p:grpSpPr>
          <a:xfrm>
            <a:off x="2415324" y="3572963"/>
            <a:ext cx="2807050" cy="682519"/>
            <a:chOff x="3220432" y="4763949"/>
            <a:chExt cx="3742733" cy="910025"/>
          </a:xfrm>
        </p:grpSpPr>
        <p:sp>
          <p:nvSpPr>
            <p:cNvPr id="77" name="文本框 76"/>
            <p:cNvSpPr txBox="1">
              <a:spLocks noChangeArrowheads="1"/>
            </p:cNvSpPr>
            <p:nvPr/>
          </p:nvSpPr>
          <p:spPr bwMode="auto">
            <a:xfrm>
              <a:off x="3220432" y="4853657"/>
              <a:ext cx="1525231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南北距离</a:t>
              </a:r>
              <a:endParaRPr lang="zh-CN" altLang="en-US" sz="18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78" name="组合 77"/>
            <p:cNvGrpSpPr/>
            <p:nvPr/>
          </p:nvGrpSpPr>
          <p:grpSpPr>
            <a:xfrm>
              <a:off x="4636758" y="4763949"/>
              <a:ext cx="1243766" cy="910025"/>
              <a:chOff x="2957126" y="875913"/>
              <a:chExt cx="932987" cy="682637"/>
            </a:xfrm>
          </p:grpSpPr>
          <p:grpSp>
            <p:nvGrpSpPr>
              <p:cNvPr id="81" name="组合 80"/>
              <p:cNvGrpSpPr/>
              <p:nvPr/>
            </p:nvGrpSpPr>
            <p:grpSpPr>
              <a:xfrm>
                <a:off x="3327844" y="875913"/>
                <a:ext cx="562269" cy="682637"/>
                <a:chOff x="3241276" y="2095992"/>
                <a:chExt cx="562269" cy="682637"/>
              </a:xfrm>
            </p:grpSpPr>
            <p:cxnSp>
              <p:nvCxnSpPr>
                <p:cNvPr id="83" name="直接连接符 82"/>
                <p:cNvCxnSpPr/>
                <p:nvPr/>
              </p:nvCxnSpPr>
              <p:spPr bwMode="auto">
                <a:xfrm>
                  <a:off x="3298110" y="2418834"/>
                  <a:ext cx="288020" cy="0"/>
                </a:xfrm>
                <a:prstGeom prst="line">
                  <a:avLst/>
                </a:prstGeom>
                <a:solidFill>
                  <a:schemeClr val="accent1"/>
                </a:solidFill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94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3242592" y="2353824"/>
                  <a:ext cx="506452" cy="42480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eaLnBrk="0" fontAlgn="base" hangingPunct="0">
                    <a:lnSpc>
                      <a:spcPct val="120000"/>
                    </a:lnSpc>
                    <a:spcBef>
                      <a:spcPct val="50000"/>
                    </a:spcBef>
                    <a:spcAft>
                      <a:spcPct val="0"/>
                    </a:spcAft>
                    <a:defRPr/>
                  </a:pPr>
                  <a:r>
                    <a:rPr lang="en-US" altLang="zh-CN" sz="1800" dirty="0">
                      <a:solidFill>
                        <a:prstClr val="black"/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55</a:t>
                  </a:r>
                  <a:endParaRPr lang="en-US" altLang="zh-CN" sz="1800" dirty="0">
                    <a:solidFill>
                      <a:prstClr val="black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102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3241276" y="2095992"/>
                  <a:ext cx="562269" cy="42480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eaLnBrk="0" fontAlgn="base" hangingPunct="0">
                    <a:lnSpc>
                      <a:spcPct val="120000"/>
                    </a:lnSpc>
                    <a:spcBef>
                      <a:spcPct val="50000"/>
                    </a:spcBef>
                    <a:spcAft>
                      <a:spcPct val="0"/>
                    </a:spcAft>
                    <a:defRPr/>
                  </a:pPr>
                  <a:r>
                    <a:rPr lang="en-US" altLang="zh-CN" sz="1800" dirty="0">
                      <a:solidFill>
                        <a:prstClr val="black"/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52</a:t>
                  </a:r>
                  <a:endParaRPr lang="en-US" altLang="zh-CN" sz="1800" dirty="0">
                    <a:solidFill>
                      <a:prstClr val="black"/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  <p:sp>
            <p:nvSpPr>
              <p:cNvPr id="82" name="矩形 81"/>
              <p:cNvSpPr/>
              <p:nvPr/>
            </p:nvSpPr>
            <p:spPr>
              <a:xfrm>
                <a:off x="2957126" y="1081866"/>
                <a:ext cx="417174" cy="3693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800" b="1" dirty="0">
                    <a:solidFill>
                      <a:prstClr val="black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×</a:t>
                </a:r>
                <a:endParaRPr lang="en-US" altLang="zh-CN" sz="18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79" name="矩形 78"/>
            <p:cNvSpPr/>
            <p:nvPr/>
          </p:nvSpPr>
          <p:spPr>
            <a:xfrm>
              <a:off x="5634166" y="4964974"/>
              <a:ext cx="425757" cy="492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/>
                  </a:solidFill>
                  <a:latin typeface="Arial" panose="020B0604020202020204" pitchFamily="34" charset="0"/>
                </a:rPr>
                <a:t>=</a:t>
              </a:r>
              <a:endParaRPr lang="en-US" altLang="zh-CN" sz="1800" dirty="0">
                <a:solidFill>
                  <a:prstClr val="black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0" name="矩形 79"/>
            <p:cNvSpPr/>
            <p:nvPr/>
          </p:nvSpPr>
          <p:spPr>
            <a:xfrm>
              <a:off x="5998798" y="4965310"/>
              <a:ext cx="964367" cy="492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</a:rPr>
                <a:t>5200</a:t>
              </a:r>
              <a:endParaRPr lang="en-US" altLang="zh-CN" sz="18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103" name="图片 10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90232" y="2492246"/>
            <a:ext cx="1137122" cy="2430000"/>
          </a:xfrm>
          <a:prstGeom prst="rect">
            <a:avLst/>
          </a:prstGeom>
        </p:spPr>
      </p:pic>
      <p:sp>
        <p:nvSpPr>
          <p:cNvPr id="147" name="矩形 146"/>
          <p:cNvSpPr/>
          <p:nvPr/>
        </p:nvSpPr>
        <p:spPr>
          <a:xfrm>
            <a:off x="2159962" y="2799851"/>
            <a:ext cx="1843293" cy="48474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1800" b="1" dirty="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用  </a:t>
            </a:r>
            <a:r>
              <a:rPr lang="zh-CN" altLang="en-US" sz="27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方  程  </a:t>
            </a:r>
            <a:r>
              <a:rPr lang="zh-CN" altLang="en-US" sz="1800" b="1" dirty="0">
                <a:ln w="10160">
                  <a:solidFill>
                    <a:schemeClr val="accent5"/>
                  </a:solidFill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解</a:t>
            </a:r>
            <a:endParaRPr lang="zh-CN" altLang="en-US" sz="45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8" name="文本框 147"/>
          <p:cNvSpPr txBox="1">
            <a:spLocks noChangeArrowheads="1"/>
          </p:cNvSpPr>
          <p:nvPr/>
        </p:nvSpPr>
        <p:spPr bwMode="auto">
          <a:xfrm>
            <a:off x="5932305" y="2515330"/>
            <a:ext cx="3211695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解：南北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相距</a:t>
            </a:r>
            <a:r>
              <a:rPr lang="en-US" altLang="zh-CN" sz="1800" b="1" dirty="0">
                <a:solidFill>
                  <a:srgbClr val="00000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X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千米。</a:t>
            </a:r>
            <a:endParaRPr lang="zh-CN" altLang="en-US" sz="1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49" name="组合 148"/>
          <p:cNvGrpSpPr/>
          <p:nvPr/>
        </p:nvGrpSpPr>
        <p:grpSpPr>
          <a:xfrm>
            <a:off x="6265759" y="2974848"/>
            <a:ext cx="1807601" cy="690304"/>
            <a:chOff x="7667258" y="4193308"/>
            <a:chExt cx="2410135" cy="920405"/>
          </a:xfrm>
        </p:grpSpPr>
        <p:grpSp>
          <p:nvGrpSpPr>
            <p:cNvPr id="150" name="组合 149"/>
            <p:cNvGrpSpPr/>
            <p:nvPr/>
          </p:nvGrpSpPr>
          <p:grpSpPr>
            <a:xfrm>
              <a:off x="7667258" y="4193308"/>
              <a:ext cx="704569" cy="920405"/>
              <a:chOff x="3255897" y="2102317"/>
              <a:chExt cx="528518" cy="690423"/>
            </a:xfrm>
          </p:grpSpPr>
          <p:cxnSp>
            <p:nvCxnSpPr>
              <p:cNvPr id="154" name="直接连接符 153"/>
              <p:cNvCxnSpPr/>
              <p:nvPr/>
            </p:nvCxnSpPr>
            <p:spPr bwMode="auto">
              <a:xfrm>
                <a:off x="3298110" y="2418834"/>
                <a:ext cx="28802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55" name="Text Box 11"/>
              <p:cNvSpPr txBox="1">
                <a:spLocks noChangeArrowheads="1"/>
              </p:cNvSpPr>
              <p:nvPr/>
            </p:nvSpPr>
            <p:spPr bwMode="auto">
              <a:xfrm>
                <a:off x="3255897" y="2367935"/>
                <a:ext cx="495607" cy="4248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eaLnBrk="0" fontAlgn="base" hangingPunct="0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en-US" altLang="zh-CN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55</a:t>
                </a:r>
                <a:endParaRPr lang="zh-CN" altLang="en-US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56" name="Text Box 11"/>
              <p:cNvSpPr txBox="1">
                <a:spLocks noChangeArrowheads="1"/>
              </p:cNvSpPr>
              <p:nvPr/>
            </p:nvSpPr>
            <p:spPr bwMode="auto">
              <a:xfrm>
                <a:off x="3255899" y="2102317"/>
                <a:ext cx="528516" cy="4248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eaLnBrk="0" fontAlgn="base" hangingPunct="0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en-US" altLang="zh-CN" sz="18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52</a:t>
                </a:r>
                <a:endParaRPr lang="zh-CN" altLang="en-US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151" name="矩形 150"/>
            <p:cNvSpPr/>
            <p:nvPr/>
          </p:nvSpPr>
          <p:spPr>
            <a:xfrm>
              <a:off x="8147963" y="4400279"/>
              <a:ext cx="494152" cy="492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X </a:t>
              </a:r>
              <a:endParaRPr lang="zh-CN" altLang="en-US" dirty="0"/>
            </a:p>
          </p:txBody>
        </p:sp>
        <p:sp>
          <p:nvSpPr>
            <p:cNvPr id="152" name="Text Box 11"/>
            <p:cNvSpPr txBox="1">
              <a:spLocks noChangeArrowheads="1"/>
            </p:cNvSpPr>
            <p:nvPr/>
          </p:nvSpPr>
          <p:spPr bwMode="auto">
            <a:xfrm>
              <a:off x="8639419" y="4338787"/>
              <a:ext cx="373460" cy="6155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2000" kern="0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kern="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3" name="矩形 152"/>
            <p:cNvSpPr/>
            <p:nvPr/>
          </p:nvSpPr>
          <p:spPr>
            <a:xfrm>
              <a:off x="9113026" y="4400279"/>
              <a:ext cx="964367" cy="492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5200</a:t>
              </a:r>
              <a:endParaRPr lang="zh-CN" altLang="en-US" dirty="0"/>
            </a:p>
          </p:txBody>
        </p:sp>
      </p:grpSp>
      <p:grpSp>
        <p:nvGrpSpPr>
          <p:cNvPr id="157" name="组合 156"/>
          <p:cNvGrpSpPr/>
          <p:nvPr/>
        </p:nvGrpSpPr>
        <p:grpSpPr>
          <a:xfrm>
            <a:off x="6626287" y="3522441"/>
            <a:ext cx="1447071" cy="461665"/>
            <a:chOff x="8487124" y="4842512"/>
            <a:chExt cx="1929428" cy="615554"/>
          </a:xfrm>
        </p:grpSpPr>
        <p:sp>
          <p:nvSpPr>
            <p:cNvPr id="158" name="矩形 157"/>
            <p:cNvSpPr/>
            <p:nvPr/>
          </p:nvSpPr>
          <p:spPr>
            <a:xfrm>
              <a:off x="8487124" y="4880321"/>
              <a:ext cx="494152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00000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X </a:t>
              </a:r>
              <a:endParaRPr lang="zh-CN" altLang="en-US" dirty="0"/>
            </a:p>
          </p:txBody>
        </p:sp>
        <p:sp>
          <p:nvSpPr>
            <p:cNvPr id="159" name="Text Box 11"/>
            <p:cNvSpPr txBox="1">
              <a:spLocks noChangeArrowheads="1"/>
            </p:cNvSpPr>
            <p:nvPr/>
          </p:nvSpPr>
          <p:spPr bwMode="auto">
            <a:xfrm>
              <a:off x="8978581" y="4842512"/>
              <a:ext cx="373460" cy="615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2000" kern="0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kern="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0" name="矩形 159"/>
            <p:cNvSpPr/>
            <p:nvPr/>
          </p:nvSpPr>
          <p:spPr>
            <a:xfrm>
              <a:off x="9452186" y="4874476"/>
              <a:ext cx="964366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5500</a:t>
              </a:r>
              <a:endParaRPr lang="zh-CN" altLang="en-US" dirty="0"/>
            </a:p>
          </p:txBody>
        </p:sp>
      </p:grpSp>
      <p:sp>
        <p:nvSpPr>
          <p:cNvPr id="161" name="文本框 160"/>
          <p:cNvSpPr txBox="1">
            <a:spLocks noChangeArrowheads="1"/>
          </p:cNvSpPr>
          <p:nvPr/>
        </p:nvSpPr>
        <p:spPr bwMode="auto">
          <a:xfrm>
            <a:off x="5805638" y="3900441"/>
            <a:ext cx="3088892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答：南北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相距</a:t>
            </a:r>
            <a:r>
              <a:rPr lang="en-US" altLang="zh-CN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5500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千米。</a:t>
            </a:r>
            <a:endParaRPr lang="zh-CN" altLang="en-US" sz="1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8.33333E-7 4.81481E-6 L 8.33333E-7 -0.07223 " pathEditMode="relative" rAng="0" ptsTypes="AA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1"/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" grpId="0"/>
      <p:bldP spid="147" grpId="1"/>
      <p:bldP spid="148" grpId="0"/>
      <p:bldP spid="161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1140</Words>
  <Application>WPS 演示</Application>
  <PresentationFormat>全屏显示(16:9)</PresentationFormat>
  <Paragraphs>424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5" baseType="lpstr">
      <vt:lpstr>Arial</vt:lpstr>
      <vt:lpstr>宋体</vt:lpstr>
      <vt:lpstr>Wingdings</vt:lpstr>
      <vt:lpstr>微软雅黑</vt:lpstr>
      <vt:lpstr>Calibri</vt:lpstr>
      <vt:lpstr>楷体</vt:lpstr>
      <vt:lpstr>华文隶书</vt:lpstr>
      <vt:lpstr>华文新魏</vt:lpstr>
      <vt:lpstr>黑体</vt:lpstr>
      <vt:lpstr>Arial</vt:lpstr>
      <vt:lpstr>Arial Unicode MS</vt:lpstr>
      <vt:lpstr>Calibri Light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罗</cp:lastModifiedBy>
  <cp:revision>720</cp:revision>
  <dcterms:created xsi:type="dcterms:W3CDTF">2016-02-25T11:28:00Z</dcterms:created>
  <dcterms:modified xsi:type="dcterms:W3CDTF">2023-10-29T08:10:02Z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6BD4D4445B09487CA64AAF0C53DBEB4B_12</vt:lpwstr>
  </property>
</Properties>
</file>