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4" r:id="rId3"/>
    <p:sldId id="365" r:id="rId5"/>
    <p:sldId id="366" r:id="rId6"/>
    <p:sldId id="367" r:id="rId7"/>
    <p:sldId id="368" r:id="rId8"/>
    <p:sldId id="369" r:id="rId9"/>
    <p:sldId id="370" r:id="rId10"/>
    <p:sldId id="371" r:id="rId11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EEB"/>
    <a:srgbClr val="FF6600"/>
    <a:srgbClr val="ED7D31"/>
    <a:srgbClr val="000099"/>
    <a:srgbClr val="F6B300"/>
    <a:srgbClr val="F68920"/>
    <a:srgbClr val="FFC800"/>
    <a:srgbClr val="5A8E2A"/>
    <a:srgbClr val="BED63A"/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4414" autoAdjust="0"/>
  </p:normalViewPr>
  <p:slideViewPr>
    <p:cSldViewPr snapToGrid="0" showGuides="1">
      <p:cViewPr varScale="1">
        <p:scale>
          <a:sx n="107" d="100"/>
          <a:sy n="107" d="100"/>
        </p:scale>
        <p:origin x="-84" y="-642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4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1" Type="http://schemas.openxmlformats.org/officeDocument/2006/relationships/image" Target="../media/image18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848277"/>
            <a:ext cx="914400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5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“量率对应”问题</a:t>
            </a:r>
            <a:r>
              <a:rPr lang="en-US" altLang="zh-CN" sz="45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45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8915236" y="5565607"/>
            <a:ext cx="825587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 rot="20342484">
            <a:off x="-420579" y="3570776"/>
            <a:ext cx="183086" cy="23852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zh-CN" altLang="en-US" sz="1100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51705" y="492143"/>
            <a:ext cx="290848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</a:t>
            </a:r>
            <a:r>
              <a:rPr lang="zh-CN" altLang="en-US" sz="1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数学</a:t>
            </a:r>
            <a:r>
              <a:rPr lang="zh-CN" altLang="en-US" sz="1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六</a:t>
            </a:r>
            <a:r>
              <a:rPr lang="zh-CN" altLang="en-US" sz="1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年级上册</a:t>
            </a:r>
            <a:endParaRPr lang="zh-CN" altLang="en-US" sz="18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49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77972" y="827794"/>
            <a:ext cx="6425103" cy="1038746"/>
            <a:chOff x="1903553" y="934912"/>
            <a:chExt cx="8566804" cy="1384994"/>
          </a:xfrm>
        </p:grpSpPr>
        <p:sp>
          <p:nvSpPr>
            <p:cNvPr id="26" name="文本框 25"/>
            <p:cNvSpPr txBox="1">
              <a:spLocks noChangeArrowheads="1"/>
            </p:cNvSpPr>
            <p:nvPr/>
          </p:nvSpPr>
          <p:spPr bwMode="auto">
            <a:xfrm>
              <a:off x="2103964" y="934912"/>
              <a:ext cx="476557" cy="1384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100" dirty="0">
                  <a:solidFill>
                    <a:srgbClr val="110EEB"/>
                  </a:solidFill>
                  <a:latin typeface="微软雅黑" panose="020B0503020204020204" charset="-122"/>
                  <a:ea typeface="微软雅黑" panose="020B0503020204020204" charset="-122"/>
                </a:rPr>
                <a:t>a</a:t>
              </a:r>
              <a:endParaRPr lang="zh-CN" altLang="en-US" sz="41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795660" y="1419018"/>
              <a:ext cx="504840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zh-CN" altLang="en-US" sz="30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>
              <a:spLocks noChangeArrowheads="1"/>
            </p:cNvSpPr>
            <p:nvPr/>
          </p:nvSpPr>
          <p:spPr bwMode="auto">
            <a:xfrm>
              <a:off x="3453549" y="934912"/>
              <a:ext cx="476556" cy="1384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100" dirty="0">
                  <a:solidFill>
                    <a:srgbClr val="110EEB"/>
                  </a:solidFill>
                  <a:latin typeface="微软雅黑" panose="020B0503020204020204" charset="-122"/>
                  <a:ea typeface="微软雅黑" panose="020B0503020204020204" charset="-122"/>
                </a:rPr>
                <a:t>b</a:t>
              </a:r>
              <a:endParaRPr lang="zh-CN" altLang="en-US" sz="41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111438" y="1419018"/>
              <a:ext cx="504840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30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" name="文本框 29"/>
            <p:cNvSpPr txBox="1">
              <a:spLocks noChangeArrowheads="1"/>
            </p:cNvSpPr>
            <p:nvPr/>
          </p:nvSpPr>
          <p:spPr bwMode="auto">
            <a:xfrm>
              <a:off x="4735521" y="1138559"/>
              <a:ext cx="1148931" cy="1138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300" b="1" dirty="0">
                  <a:latin typeface="微软雅黑" panose="020B0503020204020204" charset="-122"/>
                  <a:ea typeface="微软雅黑" panose="020B0503020204020204" charset="-122"/>
                </a:rPr>
                <a:t>12</a:t>
              </a:r>
              <a:endParaRPr lang="zh-CN" altLang="en-US" sz="33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文本框 30"/>
            <p:cNvSpPr txBox="1">
              <a:spLocks noChangeArrowheads="1"/>
            </p:cNvSpPr>
            <p:nvPr/>
          </p:nvSpPr>
          <p:spPr bwMode="auto">
            <a:xfrm>
              <a:off x="6689868" y="934912"/>
              <a:ext cx="476557" cy="1384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100" dirty="0">
                  <a:solidFill>
                    <a:srgbClr val="110EEB"/>
                  </a:solidFill>
                  <a:latin typeface="微软雅黑" panose="020B0503020204020204" charset="-122"/>
                  <a:ea typeface="微软雅黑" panose="020B0503020204020204" charset="-122"/>
                </a:rPr>
                <a:t>a</a:t>
              </a:r>
              <a:endParaRPr lang="zh-CN" altLang="en-US" sz="41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381564" y="1419018"/>
              <a:ext cx="504840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-</a:t>
              </a:r>
              <a:endParaRPr lang="zh-CN" altLang="en-US" sz="30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" name="文本框 37"/>
            <p:cNvSpPr txBox="1">
              <a:spLocks noChangeArrowheads="1"/>
            </p:cNvSpPr>
            <p:nvPr/>
          </p:nvSpPr>
          <p:spPr bwMode="auto">
            <a:xfrm>
              <a:off x="8039454" y="934912"/>
              <a:ext cx="476556" cy="1384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100" dirty="0">
                  <a:solidFill>
                    <a:srgbClr val="110EEB"/>
                  </a:solidFill>
                  <a:latin typeface="微软雅黑" panose="020B0503020204020204" charset="-122"/>
                  <a:ea typeface="微软雅黑" panose="020B0503020204020204" charset="-122"/>
                </a:rPr>
                <a:t>b</a:t>
              </a:r>
              <a:endParaRPr lang="zh-CN" altLang="en-US" sz="41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697344" y="1419018"/>
              <a:ext cx="504840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30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>
              <a:spLocks noChangeArrowheads="1"/>
            </p:cNvSpPr>
            <p:nvPr/>
          </p:nvSpPr>
          <p:spPr bwMode="auto">
            <a:xfrm>
              <a:off x="9321426" y="1138559"/>
              <a:ext cx="1148931" cy="1138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300" b="1" dirty="0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zh-CN" altLang="en-US" sz="33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1903553" y="1180762"/>
              <a:ext cx="8197049" cy="988347"/>
            </a:xfrm>
            <a:prstGeom prst="roundRect">
              <a:avLst>
                <a:gd name="adj" fmla="val 13455"/>
              </a:avLst>
            </a:prstGeom>
            <a:noFill/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4" name="直接连接符 3"/>
            <p:cNvCxnSpPr>
              <a:stCxn id="41" idx="0"/>
              <a:endCxn id="41" idx="2"/>
            </p:cNvCxnSpPr>
            <p:nvPr/>
          </p:nvCxnSpPr>
          <p:spPr>
            <a:xfrm>
              <a:off x="6002078" y="1180762"/>
              <a:ext cx="0" cy="988347"/>
            </a:xfrm>
            <a:prstGeom prst="line">
              <a:avLst/>
            </a:prstGeom>
            <a:ln w="28575">
              <a:solidFill>
                <a:srgbClr val="ED7D3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下箭头 5"/>
          <p:cNvSpPr/>
          <p:nvPr/>
        </p:nvSpPr>
        <p:spPr>
          <a:xfrm>
            <a:off x="4241409" y="2015197"/>
            <a:ext cx="926300" cy="274320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3701949" y="2152357"/>
            <a:ext cx="342706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41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a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是 </a:t>
            </a:r>
            <a:r>
              <a:rPr lang="en-US" altLang="zh-CN" sz="41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b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倍。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18759" y="3156478"/>
            <a:ext cx="6266214" cy="1205401"/>
            <a:chOff x="632353" y="1093706"/>
            <a:chExt cx="10078486" cy="2166019"/>
          </a:xfrm>
        </p:grpSpPr>
        <p:grpSp>
          <p:nvGrpSpPr>
            <p:cNvPr id="44" name="组合 43"/>
            <p:cNvGrpSpPr/>
            <p:nvPr/>
          </p:nvGrpSpPr>
          <p:grpSpPr>
            <a:xfrm>
              <a:off x="1044111" y="1377830"/>
              <a:ext cx="9666728" cy="1881895"/>
              <a:chOff x="2139059" y="2042974"/>
              <a:chExt cx="6981684" cy="1649817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2148649" y="2152356"/>
                <a:ext cx="6972094" cy="150723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7" name="组合 56"/>
              <p:cNvGrpSpPr/>
              <p:nvPr/>
            </p:nvGrpSpPr>
            <p:grpSpPr>
              <a:xfrm>
                <a:off x="2148651" y="2042974"/>
                <a:ext cx="6972092" cy="109383"/>
                <a:chOff x="1235581" y="2774494"/>
                <a:chExt cx="6972092" cy="109383"/>
              </a:xfrm>
            </p:grpSpPr>
            <p:cxnSp>
              <p:nvCxnSpPr>
                <p:cNvPr id="61" name="直接连接符 60"/>
                <p:cNvCxnSpPr/>
                <p:nvPr/>
              </p:nvCxnSpPr>
              <p:spPr>
                <a:xfrm>
                  <a:off x="1235581" y="2883877"/>
                  <a:ext cx="697209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等腰三角形 62"/>
                <p:cNvSpPr/>
                <p:nvPr/>
              </p:nvSpPr>
              <p:spPr>
                <a:xfrm>
                  <a:off x="7813778" y="2774494"/>
                  <a:ext cx="393895" cy="9143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 rot="10800000">
                <a:off x="2139059" y="2134412"/>
                <a:ext cx="6981683" cy="1558379"/>
                <a:chOff x="469718" y="2263458"/>
                <a:chExt cx="6981683" cy="1558379"/>
              </a:xfrm>
            </p:grpSpPr>
            <p:cxnSp>
              <p:nvCxnSpPr>
                <p:cNvPr id="59" name="直接连接符 58"/>
                <p:cNvCxnSpPr/>
                <p:nvPr/>
              </p:nvCxnSpPr>
              <p:spPr>
                <a:xfrm rot="10800000" flipH="1">
                  <a:off x="469718" y="2263458"/>
                  <a:ext cx="698168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等腰三角形 59"/>
                <p:cNvSpPr/>
                <p:nvPr/>
              </p:nvSpPr>
              <p:spPr>
                <a:xfrm>
                  <a:off x="6827333" y="3730399"/>
                  <a:ext cx="393895" cy="9143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32353" y="1093706"/>
              <a:ext cx="1003144" cy="694044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1972911" y="3440557"/>
            <a:ext cx="5812063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已知两个量的</a:t>
            </a:r>
            <a:r>
              <a:rPr lang="zh-CN" altLang="en-US" sz="18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或</a:t>
            </a:r>
            <a:r>
              <a:rPr lang="zh-CN" altLang="en-US" sz="18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差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，其中一个量是另一个量的</a:t>
            </a:r>
            <a:r>
              <a:rPr lang="zh-CN" altLang="en-US" sz="18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几分之几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，求这两个数。</a:t>
            </a:r>
            <a:endParaRPr lang="zh-CN" altLang="en-US" sz="1800" dirty="0">
              <a:solidFill>
                <a:srgbClr val="FF66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6" grpId="0" animBg="1"/>
      <p:bldP spid="42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151"/>
          <p:cNvSpPr/>
          <p:nvPr/>
        </p:nvSpPr>
        <p:spPr>
          <a:xfrm>
            <a:off x="920317" y="3337795"/>
            <a:ext cx="1167149" cy="96056"/>
          </a:xfrm>
          <a:prstGeom prst="rect">
            <a:avLst/>
          </a:prstGeom>
          <a:solidFill>
            <a:srgbClr val="110EEB"/>
          </a:solidFill>
          <a:ln>
            <a:solidFill>
              <a:srgbClr val="110E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1" name="矩形 150"/>
          <p:cNvSpPr/>
          <p:nvPr/>
        </p:nvSpPr>
        <p:spPr>
          <a:xfrm>
            <a:off x="2102892" y="3337795"/>
            <a:ext cx="1167149" cy="96056"/>
          </a:xfrm>
          <a:prstGeom prst="rect">
            <a:avLst/>
          </a:prstGeom>
          <a:solidFill>
            <a:srgbClr val="110EEB"/>
          </a:solidFill>
          <a:ln>
            <a:solidFill>
              <a:srgbClr val="110E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275183" y="3337794"/>
            <a:ext cx="1167149" cy="125400"/>
          </a:xfrm>
          <a:prstGeom prst="rect">
            <a:avLst/>
          </a:prstGeom>
          <a:solidFill>
            <a:srgbClr val="110EEB"/>
          </a:solidFill>
          <a:ln>
            <a:solidFill>
              <a:srgbClr val="110E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264312" y="885137"/>
            <a:ext cx="835292" cy="1024654"/>
            <a:chOff x="1235581" y="1092745"/>
            <a:chExt cx="1341075" cy="1648907"/>
          </a:xfrm>
        </p:grpSpPr>
        <p:grpSp>
          <p:nvGrpSpPr>
            <p:cNvPr id="47" name="组合 46"/>
            <p:cNvGrpSpPr/>
            <p:nvPr/>
          </p:nvGrpSpPr>
          <p:grpSpPr>
            <a:xfrm>
              <a:off x="1235581" y="1092745"/>
              <a:ext cx="1341075" cy="1539574"/>
              <a:chOff x="7576817" y="584238"/>
              <a:chExt cx="1341075" cy="1539574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7576817" y="1152341"/>
                <a:ext cx="1341075" cy="971471"/>
              </a:xfrm>
              <a:prstGeom prst="rect">
                <a:avLst/>
              </a:prstGeom>
              <a:solidFill>
                <a:srgbClr val="F6B300"/>
              </a:solidFill>
              <a:ln w="25400" cap="flat" cmpd="sng" algn="ctr">
                <a:noFill/>
                <a:prstDash val="solid"/>
              </a:ln>
              <a:effectLst>
                <a:outerShdw blurRad="457200" dist="152400" dir="636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7710406" y="584238"/>
                <a:ext cx="1073898" cy="990000"/>
              </a:xfrm>
              <a:prstGeom prst="rect">
                <a:avLst/>
              </a:prstGeom>
            </p:spPr>
          </p:pic>
        </p:grpSp>
        <p:sp>
          <p:nvSpPr>
            <p:cNvPr id="48" name="矩形 47"/>
            <p:cNvSpPr/>
            <p:nvPr/>
          </p:nvSpPr>
          <p:spPr>
            <a:xfrm>
              <a:off x="1323266" y="1924434"/>
              <a:ext cx="1194687" cy="81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例</a:t>
              </a:r>
              <a:r>
                <a:rPr lang="en-US" altLang="zh-CN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endParaRPr lang="en-US" altLang="zh-CN" sz="27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71311" y="885136"/>
            <a:ext cx="5416116" cy="1016420"/>
            <a:chOff x="3428415" y="1180182"/>
            <a:chExt cx="7221488" cy="1355226"/>
          </a:xfrm>
        </p:grpSpPr>
        <p:sp>
          <p:nvSpPr>
            <p:cNvPr id="26" name="圆角矩形 25"/>
            <p:cNvSpPr/>
            <p:nvPr/>
          </p:nvSpPr>
          <p:spPr>
            <a:xfrm>
              <a:off x="3428415" y="1180182"/>
              <a:ext cx="7220827" cy="1355226"/>
            </a:xfrm>
            <a:prstGeom prst="roundRect">
              <a:avLst>
                <a:gd name="adj" fmla="val 13455"/>
              </a:avLst>
            </a:prstGeom>
            <a:noFill/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文本框 56"/>
            <p:cNvSpPr txBox="1">
              <a:spLocks noChangeArrowheads="1"/>
            </p:cNvSpPr>
            <p:nvPr/>
          </p:nvSpPr>
          <p:spPr bwMode="auto">
            <a:xfrm rot="19805">
              <a:off x="3499854" y="1259090"/>
              <a:ext cx="7150049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我们班参加篮球比赛，全场得了</a:t>
              </a: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42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分，下半场得分只有上半场的一半。上半场和下半场各得多少分？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38" name="直接连接符 137"/>
          <p:cNvCxnSpPr/>
          <p:nvPr/>
        </p:nvCxnSpPr>
        <p:spPr bwMode="auto">
          <a:xfrm>
            <a:off x="930603" y="3445332"/>
            <a:ext cx="351564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" name="直接连接符 138"/>
          <p:cNvCxnSpPr/>
          <p:nvPr/>
        </p:nvCxnSpPr>
        <p:spPr bwMode="auto">
          <a:xfrm>
            <a:off x="930602" y="3270985"/>
            <a:ext cx="0" cy="1845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" name="直接连接符 139"/>
          <p:cNvCxnSpPr/>
          <p:nvPr/>
        </p:nvCxnSpPr>
        <p:spPr bwMode="auto">
          <a:xfrm>
            <a:off x="4446248" y="3270985"/>
            <a:ext cx="0" cy="1845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" name="直接连接符 140"/>
          <p:cNvCxnSpPr/>
          <p:nvPr/>
        </p:nvCxnSpPr>
        <p:spPr bwMode="auto">
          <a:xfrm>
            <a:off x="930602" y="3260749"/>
            <a:ext cx="0" cy="1845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2" name="直接连接符 141"/>
          <p:cNvCxnSpPr/>
          <p:nvPr/>
        </p:nvCxnSpPr>
        <p:spPr bwMode="auto">
          <a:xfrm>
            <a:off x="3275183" y="3264373"/>
            <a:ext cx="0" cy="1845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3" name="左大括号 142"/>
          <p:cNvSpPr/>
          <p:nvPr/>
        </p:nvSpPr>
        <p:spPr bwMode="auto">
          <a:xfrm rot="5400000">
            <a:off x="2558347" y="1152439"/>
            <a:ext cx="256238" cy="3519562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1975003" y="2461792"/>
            <a:ext cx="1145987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全场得</a:t>
            </a:r>
            <a:r>
              <a:rPr lang="en-US" altLang="zh-CN" sz="1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42</a:t>
            </a: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分</a:t>
            </a:r>
            <a:endParaRPr lang="zh-CN" altLang="en-US" sz="15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5" name="左大括号 144"/>
          <p:cNvSpPr/>
          <p:nvPr/>
        </p:nvSpPr>
        <p:spPr bwMode="auto">
          <a:xfrm rot="16200000">
            <a:off x="2013318" y="2608927"/>
            <a:ext cx="176868" cy="2346866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6" name="左大括号 145"/>
          <p:cNvSpPr/>
          <p:nvPr/>
        </p:nvSpPr>
        <p:spPr bwMode="auto">
          <a:xfrm rot="16200000">
            <a:off x="3793150" y="3197228"/>
            <a:ext cx="135132" cy="1171064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7" name="矩形 146"/>
          <p:cNvSpPr/>
          <p:nvPr/>
        </p:nvSpPr>
        <p:spPr>
          <a:xfrm>
            <a:off x="1738156" y="3969346"/>
            <a:ext cx="719188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上半场</a:t>
            </a:r>
            <a:endParaRPr lang="zh-CN" altLang="en-US" sz="15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8" name="矩形 147"/>
          <p:cNvSpPr/>
          <p:nvPr/>
        </p:nvSpPr>
        <p:spPr>
          <a:xfrm>
            <a:off x="3501122" y="3969346"/>
            <a:ext cx="719188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下半场</a:t>
            </a:r>
            <a:endParaRPr lang="zh-CN" altLang="en-US" sz="15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149" name="直接连接符 148"/>
          <p:cNvCxnSpPr/>
          <p:nvPr/>
        </p:nvCxnSpPr>
        <p:spPr bwMode="auto">
          <a:xfrm>
            <a:off x="2097750" y="3270985"/>
            <a:ext cx="0" cy="1845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直接连接符 16"/>
          <p:cNvCxnSpPr/>
          <p:nvPr/>
        </p:nvCxnSpPr>
        <p:spPr>
          <a:xfrm>
            <a:off x="4895557" y="2461792"/>
            <a:ext cx="0" cy="1807637"/>
          </a:xfrm>
          <a:prstGeom prst="line">
            <a:avLst/>
          </a:prstGeom>
          <a:ln w="28575">
            <a:solidFill>
              <a:srgbClr val="110EEB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矩形 149"/>
          <p:cNvSpPr/>
          <p:nvPr/>
        </p:nvSpPr>
        <p:spPr>
          <a:xfrm>
            <a:off x="4968533" y="2056793"/>
            <a:ext cx="3475619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rgbClr val="FF0000"/>
                </a:solidFill>
                <a:latin typeface="Arial" panose="020B0604020202020204" pitchFamily="34" charset="0"/>
              </a:rPr>
              <a:t>想：</a:t>
            </a:r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把下半场得分看做单位</a:t>
            </a:r>
            <a:r>
              <a:rPr lang="en-US" altLang="zh-CN" sz="1500" b="1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，就把全场得分平均分成了</a:t>
            </a:r>
            <a:r>
              <a:rPr lang="en-US" altLang="zh-CN" sz="1500" b="1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份。</a:t>
            </a:r>
            <a:endParaRPr lang="zh-CN" altLang="en-US" sz="15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752310" y="2927313"/>
            <a:ext cx="1301666" cy="433565"/>
            <a:chOff x="7324104" y="4335887"/>
            <a:chExt cx="1735555" cy="578087"/>
          </a:xfrm>
        </p:grpSpPr>
        <p:sp>
          <p:nvSpPr>
            <p:cNvPr id="153" name="Text Box 11"/>
            <p:cNvSpPr txBox="1">
              <a:spLocks noChangeArrowheads="1"/>
            </p:cNvSpPr>
            <p:nvPr/>
          </p:nvSpPr>
          <p:spPr bwMode="auto">
            <a:xfrm>
              <a:off x="7324104" y="4335887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7943183" y="4352366"/>
              <a:ext cx="506976" cy="5334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÷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5" name="Text Box 11"/>
            <p:cNvSpPr txBox="1">
              <a:spLocks noChangeArrowheads="1"/>
            </p:cNvSpPr>
            <p:nvPr/>
          </p:nvSpPr>
          <p:spPr bwMode="auto">
            <a:xfrm>
              <a:off x="8440580" y="4347664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6" name="矩形 155"/>
          <p:cNvSpPr/>
          <p:nvPr/>
        </p:nvSpPr>
        <p:spPr>
          <a:xfrm>
            <a:off x="6847560" y="2939912"/>
            <a:ext cx="333264" cy="37693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119499" y="2936144"/>
            <a:ext cx="1010372" cy="424732"/>
            <a:chOff x="9136579" y="4214732"/>
            <a:chExt cx="1347163" cy="566310"/>
          </a:xfrm>
        </p:grpSpPr>
        <p:sp>
          <p:nvSpPr>
            <p:cNvPr id="157" name="Text Box 11"/>
            <p:cNvSpPr txBox="1">
              <a:spLocks noChangeArrowheads="1"/>
            </p:cNvSpPr>
            <p:nvPr/>
          </p:nvSpPr>
          <p:spPr bwMode="auto">
            <a:xfrm>
              <a:off x="9136579" y="4214732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14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9468079" y="4276492"/>
              <a:ext cx="101566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（分）</a:t>
              </a:r>
              <a:endParaRPr lang="zh-CN" altLang="en-US" sz="15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5752421" y="3408041"/>
            <a:ext cx="1301666" cy="433565"/>
            <a:chOff x="7324104" y="4335887"/>
            <a:chExt cx="1735555" cy="578087"/>
          </a:xfrm>
        </p:grpSpPr>
        <p:sp>
          <p:nvSpPr>
            <p:cNvPr id="160" name="Text Box 11"/>
            <p:cNvSpPr txBox="1">
              <a:spLocks noChangeArrowheads="1"/>
            </p:cNvSpPr>
            <p:nvPr/>
          </p:nvSpPr>
          <p:spPr bwMode="auto">
            <a:xfrm>
              <a:off x="7324104" y="4335887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14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>
              <a:off x="7943183" y="4352366"/>
              <a:ext cx="506976" cy="5334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×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2" name="Text Box 11"/>
            <p:cNvSpPr txBox="1">
              <a:spLocks noChangeArrowheads="1"/>
            </p:cNvSpPr>
            <p:nvPr/>
          </p:nvSpPr>
          <p:spPr bwMode="auto">
            <a:xfrm>
              <a:off x="8440580" y="4347664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矩形 162"/>
          <p:cNvSpPr/>
          <p:nvPr/>
        </p:nvSpPr>
        <p:spPr>
          <a:xfrm>
            <a:off x="6847671" y="3420640"/>
            <a:ext cx="333264" cy="37693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7119610" y="3416873"/>
            <a:ext cx="1010372" cy="424732"/>
            <a:chOff x="9136579" y="4214732"/>
            <a:chExt cx="1347163" cy="566310"/>
          </a:xfrm>
        </p:grpSpPr>
        <p:sp>
          <p:nvSpPr>
            <p:cNvPr id="165" name="Text Box 11"/>
            <p:cNvSpPr txBox="1">
              <a:spLocks noChangeArrowheads="1"/>
            </p:cNvSpPr>
            <p:nvPr/>
          </p:nvSpPr>
          <p:spPr bwMode="auto">
            <a:xfrm>
              <a:off x="9136579" y="4214732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6" name="矩形 165"/>
            <p:cNvSpPr/>
            <p:nvPr/>
          </p:nvSpPr>
          <p:spPr>
            <a:xfrm>
              <a:off x="9468079" y="4276492"/>
              <a:ext cx="101566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（分）</a:t>
              </a:r>
              <a:endParaRPr lang="zh-CN" altLang="en-US" sz="15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7" name="文本框 166"/>
          <p:cNvSpPr txBox="1">
            <a:spLocks noChangeArrowheads="1"/>
          </p:cNvSpPr>
          <p:nvPr/>
        </p:nvSpPr>
        <p:spPr bwMode="auto">
          <a:xfrm>
            <a:off x="5062924" y="3829504"/>
            <a:ext cx="398210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：上半场得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28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分，下半场得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14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分。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 tmFilter="0,0; .5, 1; 1, 1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 tmFilter="0,0; .5, 1; 1, 1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/>
      <p:bldP spid="151" grpId="0" animBg="1"/>
      <p:bldP spid="18" grpId="0" animBg="1"/>
      <p:bldP spid="143" grpId="0" animBg="1"/>
      <p:bldP spid="144" grpId="0"/>
      <p:bldP spid="145" grpId="0" animBg="1"/>
      <p:bldP spid="146" grpId="0" animBg="1"/>
      <p:bldP spid="147" grpId="0"/>
      <p:bldP spid="148" grpId="0"/>
      <p:bldP spid="150" grpId="0"/>
      <p:bldP spid="156" grpId="0"/>
      <p:bldP spid="163" grpId="0"/>
      <p:bldP spid="1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253761" y="779627"/>
            <a:ext cx="835292" cy="1024654"/>
            <a:chOff x="1235581" y="1092745"/>
            <a:chExt cx="1341075" cy="1648907"/>
          </a:xfrm>
        </p:grpSpPr>
        <p:grpSp>
          <p:nvGrpSpPr>
            <p:cNvPr id="47" name="组合 46"/>
            <p:cNvGrpSpPr/>
            <p:nvPr/>
          </p:nvGrpSpPr>
          <p:grpSpPr>
            <a:xfrm>
              <a:off x="1235581" y="1092745"/>
              <a:ext cx="1341075" cy="1539574"/>
              <a:chOff x="7576817" y="584238"/>
              <a:chExt cx="1341075" cy="1539574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7576817" y="1152341"/>
                <a:ext cx="1341075" cy="971471"/>
              </a:xfrm>
              <a:prstGeom prst="rect">
                <a:avLst/>
              </a:prstGeom>
              <a:solidFill>
                <a:srgbClr val="F6B300"/>
              </a:solidFill>
              <a:ln w="25400" cap="flat" cmpd="sng" algn="ctr">
                <a:noFill/>
                <a:prstDash val="solid"/>
              </a:ln>
              <a:effectLst>
                <a:outerShdw blurRad="457200" dist="152400" dir="636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7710406" y="584238"/>
                <a:ext cx="1073898" cy="990000"/>
              </a:xfrm>
              <a:prstGeom prst="rect">
                <a:avLst/>
              </a:prstGeom>
            </p:spPr>
          </p:pic>
        </p:grpSp>
        <p:sp>
          <p:nvSpPr>
            <p:cNvPr id="48" name="矩形 47"/>
            <p:cNvSpPr/>
            <p:nvPr/>
          </p:nvSpPr>
          <p:spPr>
            <a:xfrm>
              <a:off x="1323266" y="1924434"/>
              <a:ext cx="1194687" cy="81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例</a:t>
              </a:r>
              <a:r>
                <a:rPr lang="en-US" altLang="zh-CN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endParaRPr lang="en-US" altLang="zh-CN" sz="27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60760" y="779626"/>
            <a:ext cx="5416116" cy="1016420"/>
            <a:chOff x="3428415" y="1180182"/>
            <a:chExt cx="7221488" cy="1355226"/>
          </a:xfrm>
        </p:grpSpPr>
        <p:sp>
          <p:nvSpPr>
            <p:cNvPr id="26" name="圆角矩形 25"/>
            <p:cNvSpPr/>
            <p:nvPr/>
          </p:nvSpPr>
          <p:spPr>
            <a:xfrm>
              <a:off x="3428415" y="1180182"/>
              <a:ext cx="7220827" cy="1355226"/>
            </a:xfrm>
            <a:prstGeom prst="roundRect">
              <a:avLst>
                <a:gd name="adj" fmla="val 13455"/>
              </a:avLst>
            </a:prstGeom>
            <a:noFill/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文本框 56"/>
            <p:cNvSpPr txBox="1">
              <a:spLocks noChangeArrowheads="1"/>
            </p:cNvSpPr>
            <p:nvPr/>
          </p:nvSpPr>
          <p:spPr bwMode="auto">
            <a:xfrm rot="19805">
              <a:off x="3499854" y="1259090"/>
              <a:ext cx="7150049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我们班参加篮球比赛，全场得了</a:t>
              </a: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42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分，下半场得分是上半场的一半。上半场和下半场各得多少分？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4135901" y="2378995"/>
            <a:ext cx="0" cy="1807637"/>
          </a:xfrm>
          <a:prstGeom prst="line">
            <a:avLst/>
          </a:prstGeom>
          <a:ln w="28575">
            <a:solidFill>
              <a:srgbClr val="110EEB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91848" y="2118393"/>
            <a:ext cx="2561332" cy="1376633"/>
          </a:xfrm>
          <a:prstGeom prst="rect">
            <a:avLst/>
          </a:prstGeom>
        </p:spPr>
      </p:pic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4505388" y="1949620"/>
            <a:ext cx="4112317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上半场得分 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+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下半场得分 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全场得分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860863" y="3579591"/>
            <a:ext cx="32484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 </a:t>
            </a:r>
            <a:endParaRPr lang="zh-CN" altLang="en-US" dirty="0"/>
          </a:p>
        </p:txBody>
      </p:sp>
      <p:grpSp>
        <p:nvGrpSpPr>
          <p:cNvPr id="53" name="组合 52"/>
          <p:cNvGrpSpPr/>
          <p:nvPr/>
        </p:nvGrpSpPr>
        <p:grpSpPr>
          <a:xfrm>
            <a:off x="3041138" y="3426017"/>
            <a:ext cx="658584" cy="714423"/>
            <a:chOff x="10485613" y="4135950"/>
            <a:chExt cx="878112" cy="952564"/>
          </a:xfrm>
        </p:grpSpPr>
        <p:grpSp>
          <p:nvGrpSpPr>
            <p:cNvPr id="54" name="组合 53"/>
            <p:cNvGrpSpPr/>
            <p:nvPr/>
          </p:nvGrpSpPr>
          <p:grpSpPr>
            <a:xfrm>
              <a:off x="10485613" y="4135950"/>
              <a:ext cx="383960" cy="952564"/>
              <a:chOff x="3298110" y="2092079"/>
              <a:chExt cx="288020" cy="714546"/>
            </a:xfrm>
          </p:grpSpPr>
          <p:sp>
            <p:nvSpPr>
              <p:cNvPr id="56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381820"/>
                <a:ext cx="288020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8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092079"/>
                <a:ext cx="288020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</a:t>
                </a:r>
                <a:endPara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cxnSp>
            <p:nvCxnSpPr>
              <p:cNvPr id="59" name="直接连接符 58"/>
              <p:cNvCxnSpPr/>
              <p:nvPr/>
            </p:nvCxnSpPr>
            <p:spPr bwMode="auto">
              <a:xfrm>
                <a:off x="3298110" y="2418834"/>
                <a:ext cx="28802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55" name="矩形 54"/>
            <p:cNvSpPr/>
            <p:nvPr/>
          </p:nvSpPr>
          <p:spPr>
            <a:xfrm>
              <a:off x="10869573" y="4340717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414714" y="2762858"/>
            <a:ext cx="1927493" cy="714423"/>
            <a:chOff x="6910130" y="3425215"/>
            <a:chExt cx="2569990" cy="952564"/>
          </a:xfrm>
        </p:grpSpPr>
        <p:sp>
          <p:nvSpPr>
            <p:cNvPr id="60" name="矩形 59"/>
            <p:cNvSpPr/>
            <p:nvPr/>
          </p:nvSpPr>
          <p:spPr>
            <a:xfrm>
              <a:off x="6910130" y="3629980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7766377" y="3425215"/>
              <a:ext cx="878112" cy="952564"/>
              <a:chOff x="10485613" y="4135950"/>
              <a:chExt cx="878112" cy="952564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10485613" y="4135950"/>
                <a:ext cx="383960" cy="952564"/>
                <a:chOff x="3298110" y="2092079"/>
                <a:chExt cx="288020" cy="714546"/>
              </a:xfrm>
            </p:grpSpPr>
            <p:sp>
              <p:nvSpPr>
                <p:cNvPr id="64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98110" y="2381820"/>
                  <a:ext cx="288020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2</a:t>
                  </a:r>
                  <a:endPara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98110" y="2092079"/>
                  <a:ext cx="288020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1</a:t>
                  </a:r>
                  <a:endPara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cxnSp>
              <p:nvCxnSpPr>
                <p:cNvPr id="66" name="直接连接符 65"/>
                <p:cNvCxnSpPr/>
                <p:nvPr/>
              </p:nvCxnSpPr>
              <p:spPr bwMode="auto">
                <a:xfrm>
                  <a:off x="3298110" y="2418834"/>
                  <a:ext cx="28802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63" name="矩形 62"/>
              <p:cNvSpPr/>
              <p:nvPr/>
            </p:nvSpPr>
            <p:spPr>
              <a:xfrm>
                <a:off x="10869573" y="4340717"/>
                <a:ext cx="494152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X </a:t>
                </a:r>
                <a:endParaRPr lang="zh-CN" altLang="en-US" dirty="0"/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7333245" y="3627420"/>
              <a:ext cx="40224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538562" y="3627419"/>
              <a:ext cx="297139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8874827" y="3599630"/>
              <a:ext cx="605293" cy="5663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9" name="文本框 68"/>
          <p:cNvSpPr txBox="1">
            <a:spLocks noChangeArrowheads="1"/>
          </p:cNvSpPr>
          <p:nvPr/>
        </p:nvSpPr>
        <p:spPr bwMode="auto">
          <a:xfrm>
            <a:off x="4466628" y="2377699"/>
            <a:ext cx="3623582" cy="4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解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：设上半场得 </a:t>
            </a:r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分。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6327758" y="3260759"/>
            <a:ext cx="1012735" cy="461665"/>
            <a:chOff x="8487124" y="4842512"/>
            <a:chExt cx="1350313" cy="615554"/>
          </a:xfrm>
        </p:grpSpPr>
        <p:sp>
          <p:nvSpPr>
            <p:cNvPr id="71" name="矩形 70"/>
            <p:cNvSpPr/>
            <p:nvPr/>
          </p:nvSpPr>
          <p:spPr>
            <a:xfrm>
              <a:off x="8487124" y="4880321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/>
            </a:p>
          </p:txBody>
        </p:sp>
        <p:sp>
          <p:nvSpPr>
            <p:cNvPr id="72" name="Text Box 11"/>
            <p:cNvSpPr txBox="1">
              <a:spLocks noChangeArrowheads="1"/>
            </p:cNvSpPr>
            <p:nvPr/>
          </p:nvSpPr>
          <p:spPr bwMode="auto">
            <a:xfrm>
              <a:off x="8908241" y="4842512"/>
              <a:ext cx="373460" cy="615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9232144" y="4920667"/>
              <a:ext cx="60529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519334" y="3642381"/>
            <a:ext cx="1196360" cy="424733"/>
            <a:chOff x="7324104" y="4335886"/>
            <a:chExt cx="1595146" cy="566310"/>
          </a:xfrm>
        </p:grpSpPr>
        <p:sp>
          <p:nvSpPr>
            <p:cNvPr id="75" name="Text Box 11"/>
            <p:cNvSpPr txBox="1">
              <a:spLocks noChangeArrowheads="1"/>
            </p:cNvSpPr>
            <p:nvPr/>
          </p:nvSpPr>
          <p:spPr bwMode="auto">
            <a:xfrm>
              <a:off x="7324104" y="4335887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7943182" y="4352366"/>
              <a:ext cx="419346" cy="533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endParaRPr lang="en-US" altLang="zh-CN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7" name="Text Box 11"/>
            <p:cNvSpPr txBox="1">
              <a:spLocks noChangeArrowheads="1"/>
            </p:cNvSpPr>
            <p:nvPr/>
          </p:nvSpPr>
          <p:spPr bwMode="auto">
            <a:xfrm>
              <a:off x="8300172" y="4335886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6614585" y="3654978"/>
            <a:ext cx="333264" cy="37693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6886523" y="3651210"/>
            <a:ext cx="1010372" cy="424732"/>
            <a:chOff x="9136579" y="4214732"/>
            <a:chExt cx="1347163" cy="566310"/>
          </a:xfrm>
        </p:grpSpPr>
        <p:sp>
          <p:nvSpPr>
            <p:cNvPr id="80" name="Text Box 11"/>
            <p:cNvSpPr txBox="1">
              <a:spLocks noChangeArrowheads="1"/>
            </p:cNvSpPr>
            <p:nvPr/>
          </p:nvSpPr>
          <p:spPr bwMode="auto">
            <a:xfrm>
              <a:off x="9136579" y="4214732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14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9468079" y="4276492"/>
              <a:ext cx="101566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（分）</a:t>
              </a:r>
              <a:endParaRPr lang="zh-CN" altLang="en-US" sz="15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2" name="文本框 81"/>
          <p:cNvSpPr txBox="1">
            <a:spLocks noChangeArrowheads="1"/>
          </p:cNvSpPr>
          <p:nvPr/>
        </p:nvSpPr>
        <p:spPr bwMode="auto">
          <a:xfrm>
            <a:off x="4454434" y="4039205"/>
            <a:ext cx="398210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：上半场得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28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分，下半场得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14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分。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69" grpId="0"/>
      <p:bldP spid="78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253761" y="779627"/>
            <a:ext cx="835292" cy="1024654"/>
            <a:chOff x="1235581" y="1092745"/>
            <a:chExt cx="1341075" cy="1648907"/>
          </a:xfrm>
        </p:grpSpPr>
        <p:grpSp>
          <p:nvGrpSpPr>
            <p:cNvPr id="47" name="组合 46"/>
            <p:cNvGrpSpPr/>
            <p:nvPr/>
          </p:nvGrpSpPr>
          <p:grpSpPr>
            <a:xfrm>
              <a:off x="1235581" y="1092745"/>
              <a:ext cx="1341075" cy="1539574"/>
              <a:chOff x="7576817" y="584238"/>
              <a:chExt cx="1341075" cy="1539574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7576817" y="1152341"/>
                <a:ext cx="1341075" cy="971471"/>
              </a:xfrm>
              <a:prstGeom prst="rect">
                <a:avLst/>
              </a:prstGeom>
              <a:solidFill>
                <a:srgbClr val="F6B300"/>
              </a:solidFill>
              <a:ln w="25400" cap="flat" cmpd="sng" algn="ctr">
                <a:noFill/>
                <a:prstDash val="solid"/>
              </a:ln>
              <a:effectLst>
                <a:outerShdw blurRad="457200" dist="152400" dir="636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7710406" y="584238"/>
                <a:ext cx="1073898" cy="990000"/>
              </a:xfrm>
              <a:prstGeom prst="rect">
                <a:avLst/>
              </a:prstGeom>
            </p:spPr>
          </p:pic>
        </p:grpSp>
        <p:sp>
          <p:nvSpPr>
            <p:cNvPr id="48" name="矩形 47"/>
            <p:cNvSpPr/>
            <p:nvPr/>
          </p:nvSpPr>
          <p:spPr>
            <a:xfrm>
              <a:off x="1323266" y="1924434"/>
              <a:ext cx="1194687" cy="81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例</a:t>
              </a:r>
              <a:r>
                <a:rPr lang="en-US" altLang="zh-CN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endParaRPr lang="en-US" altLang="zh-CN" sz="27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60760" y="779626"/>
            <a:ext cx="5416116" cy="1016420"/>
            <a:chOff x="3428415" y="1180182"/>
            <a:chExt cx="7221488" cy="1355226"/>
          </a:xfrm>
        </p:grpSpPr>
        <p:sp>
          <p:nvSpPr>
            <p:cNvPr id="26" name="圆角矩形 25"/>
            <p:cNvSpPr/>
            <p:nvPr/>
          </p:nvSpPr>
          <p:spPr>
            <a:xfrm>
              <a:off x="3428415" y="1180182"/>
              <a:ext cx="7220827" cy="1355226"/>
            </a:xfrm>
            <a:prstGeom prst="roundRect">
              <a:avLst>
                <a:gd name="adj" fmla="val 13455"/>
              </a:avLst>
            </a:prstGeom>
            <a:noFill/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文本框 56"/>
            <p:cNvSpPr txBox="1">
              <a:spLocks noChangeArrowheads="1"/>
            </p:cNvSpPr>
            <p:nvPr/>
          </p:nvSpPr>
          <p:spPr bwMode="auto">
            <a:xfrm rot="19805">
              <a:off x="3499854" y="1259090"/>
              <a:ext cx="7150049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我们班参加篮球比赛，全场得了</a:t>
              </a: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42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分，下半场得分是上半场的一半。上半场和下半场各得多少分？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4135901" y="2378995"/>
            <a:ext cx="0" cy="1807637"/>
          </a:xfrm>
          <a:prstGeom prst="line">
            <a:avLst/>
          </a:prstGeom>
          <a:ln w="28575">
            <a:solidFill>
              <a:srgbClr val="110EEB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91848" y="2118393"/>
            <a:ext cx="2561332" cy="1376633"/>
          </a:xfrm>
          <a:prstGeom prst="rect">
            <a:avLst/>
          </a:prstGeom>
        </p:spPr>
      </p:pic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4505388" y="1949620"/>
            <a:ext cx="4112317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上半场得分 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+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下半场得分 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全场得分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131937" y="3588732"/>
            <a:ext cx="32484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 </a:t>
            </a:r>
            <a:endParaRPr lang="zh-CN" altLang="en-US" dirty="0">
              <a:solidFill>
                <a:prstClr val="black"/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841213" y="3591142"/>
            <a:ext cx="541443" cy="424732"/>
            <a:chOff x="10641801" y="4322911"/>
            <a:chExt cx="721924" cy="566309"/>
          </a:xfrm>
        </p:grpSpPr>
        <p:sp>
          <p:nvSpPr>
            <p:cNvPr id="56" name="Text Box 11"/>
            <p:cNvSpPr txBox="1">
              <a:spLocks noChangeArrowheads="1"/>
            </p:cNvSpPr>
            <p:nvPr/>
          </p:nvSpPr>
          <p:spPr bwMode="auto">
            <a:xfrm>
              <a:off x="10641801" y="4322911"/>
              <a:ext cx="383960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0869573" y="4340716"/>
              <a:ext cx="494152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19335" y="2883700"/>
            <a:ext cx="1781150" cy="425449"/>
            <a:chOff x="7105253" y="3599629"/>
            <a:chExt cx="2374867" cy="567266"/>
          </a:xfrm>
        </p:grpSpPr>
        <p:sp>
          <p:nvSpPr>
            <p:cNvPr id="60" name="矩形 59"/>
            <p:cNvSpPr/>
            <p:nvPr/>
          </p:nvSpPr>
          <p:spPr>
            <a:xfrm>
              <a:off x="7105253" y="3629980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7906613" y="3600586"/>
              <a:ext cx="737876" cy="566309"/>
              <a:chOff x="10625849" y="4311321"/>
              <a:chExt cx="737876" cy="566309"/>
            </a:xfrm>
          </p:grpSpPr>
          <p:sp>
            <p:nvSpPr>
              <p:cNvPr id="64" name="Text Box 11"/>
              <p:cNvSpPr txBox="1">
                <a:spLocks noChangeArrowheads="1"/>
              </p:cNvSpPr>
              <p:nvPr/>
            </p:nvSpPr>
            <p:spPr bwMode="auto">
              <a:xfrm>
                <a:off x="10625849" y="4311321"/>
                <a:ext cx="383960" cy="5663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10869573" y="4340716"/>
                <a:ext cx="494152" cy="492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X 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7557949" y="3613454"/>
              <a:ext cx="40224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538561" y="3627418"/>
              <a:ext cx="297137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8874827" y="3599629"/>
              <a:ext cx="605293" cy="5663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9" name="文本框 68"/>
          <p:cNvSpPr txBox="1">
            <a:spLocks noChangeArrowheads="1"/>
          </p:cNvSpPr>
          <p:nvPr/>
        </p:nvSpPr>
        <p:spPr bwMode="auto">
          <a:xfrm>
            <a:off x="4466628" y="2377699"/>
            <a:ext cx="3623582" cy="4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解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：设下半场得 </a:t>
            </a:r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分。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6327758" y="3260759"/>
            <a:ext cx="1012735" cy="461665"/>
            <a:chOff x="8487124" y="4842512"/>
            <a:chExt cx="1350313" cy="615554"/>
          </a:xfrm>
        </p:grpSpPr>
        <p:sp>
          <p:nvSpPr>
            <p:cNvPr id="71" name="矩形 70"/>
            <p:cNvSpPr/>
            <p:nvPr/>
          </p:nvSpPr>
          <p:spPr>
            <a:xfrm>
              <a:off x="8487124" y="4880321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72" name="Text Box 11"/>
            <p:cNvSpPr txBox="1">
              <a:spLocks noChangeArrowheads="1"/>
            </p:cNvSpPr>
            <p:nvPr/>
          </p:nvSpPr>
          <p:spPr bwMode="auto">
            <a:xfrm>
              <a:off x="8908241" y="4842512"/>
              <a:ext cx="373460" cy="615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9232144" y="4920667"/>
              <a:ext cx="60529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14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519334" y="3642381"/>
            <a:ext cx="1196360" cy="424733"/>
            <a:chOff x="7324104" y="4335886"/>
            <a:chExt cx="1595146" cy="566310"/>
          </a:xfrm>
        </p:grpSpPr>
        <p:sp>
          <p:nvSpPr>
            <p:cNvPr id="75" name="Text Box 11"/>
            <p:cNvSpPr txBox="1">
              <a:spLocks noChangeArrowheads="1"/>
            </p:cNvSpPr>
            <p:nvPr/>
          </p:nvSpPr>
          <p:spPr bwMode="auto">
            <a:xfrm>
              <a:off x="7324104" y="4335887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7943182" y="4352366"/>
              <a:ext cx="419346" cy="533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endParaRPr lang="en-US" altLang="zh-CN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7" name="Text Box 11"/>
            <p:cNvSpPr txBox="1">
              <a:spLocks noChangeArrowheads="1"/>
            </p:cNvSpPr>
            <p:nvPr/>
          </p:nvSpPr>
          <p:spPr bwMode="auto">
            <a:xfrm>
              <a:off x="8300172" y="4335886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14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6614585" y="3654978"/>
            <a:ext cx="333264" cy="37693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6886523" y="3651210"/>
            <a:ext cx="1010372" cy="424732"/>
            <a:chOff x="9136579" y="4214732"/>
            <a:chExt cx="1347163" cy="566310"/>
          </a:xfrm>
        </p:grpSpPr>
        <p:sp>
          <p:nvSpPr>
            <p:cNvPr id="80" name="Text Box 11"/>
            <p:cNvSpPr txBox="1">
              <a:spLocks noChangeArrowheads="1"/>
            </p:cNvSpPr>
            <p:nvPr/>
          </p:nvSpPr>
          <p:spPr bwMode="auto">
            <a:xfrm>
              <a:off x="9136579" y="4214732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9468079" y="4276492"/>
              <a:ext cx="101566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（分）</a:t>
              </a:r>
              <a:endParaRPr lang="zh-CN" altLang="en-US" sz="15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2" name="文本框 81"/>
          <p:cNvSpPr txBox="1">
            <a:spLocks noChangeArrowheads="1"/>
          </p:cNvSpPr>
          <p:nvPr/>
        </p:nvSpPr>
        <p:spPr bwMode="auto">
          <a:xfrm>
            <a:off x="4454434" y="4039205"/>
            <a:ext cx="398210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：上半场得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28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分，下半场得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14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分。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9" grpId="0"/>
      <p:bldP spid="78" grpId="0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3" name="图片 10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26686" y="2687867"/>
            <a:ext cx="1086045" cy="2320851"/>
          </a:xfrm>
          <a:prstGeom prst="rect">
            <a:avLst/>
          </a:prstGeom>
        </p:spPr>
      </p:pic>
      <p:sp>
        <p:nvSpPr>
          <p:cNvPr id="135" name="文本框 134"/>
          <p:cNvSpPr txBox="1">
            <a:spLocks noChangeArrowheads="1"/>
          </p:cNvSpPr>
          <p:nvPr/>
        </p:nvSpPr>
        <p:spPr bwMode="auto">
          <a:xfrm>
            <a:off x="1856801" y="2537418"/>
            <a:ext cx="248394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把 </a:t>
            </a:r>
            <a:r>
              <a:rPr lang="en-US" altLang="zh-CN" sz="41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b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看做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单位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12731" y="655214"/>
            <a:ext cx="5520831" cy="211147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296293" y="3652085"/>
            <a:ext cx="228812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就</a:t>
            </a:r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把</a:t>
            </a:r>
            <a:r>
              <a:rPr lang="en-US" altLang="zh-CN" sz="2100" b="1" dirty="0">
                <a:solidFill>
                  <a:srgbClr val="FF0000"/>
                </a:solidFill>
                <a:latin typeface="Arial" panose="020B0604020202020204" pitchFamily="34" charset="0"/>
              </a:rPr>
              <a:t>12</a:t>
            </a:r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平均</a:t>
            </a:r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分成了</a:t>
            </a:r>
            <a:r>
              <a:rPr lang="en-US" altLang="zh-CN" sz="1500" b="1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zh-CN" altLang="en-US" sz="1500" b="1" dirty="0">
                <a:solidFill>
                  <a:srgbClr val="000000"/>
                </a:solidFill>
                <a:latin typeface="Arial" panose="020B0604020202020204" pitchFamily="34" charset="0"/>
              </a:rPr>
              <a:t>份。</a:t>
            </a:r>
            <a:endParaRPr lang="zh-CN" altLang="en-US" dirty="0"/>
          </a:p>
        </p:txBody>
      </p:sp>
      <p:grpSp>
        <p:nvGrpSpPr>
          <p:cNvPr id="136" name="组合 135"/>
          <p:cNvGrpSpPr/>
          <p:nvPr/>
        </p:nvGrpSpPr>
        <p:grpSpPr>
          <a:xfrm>
            <a:off x="5840200" y="2766690"/>
            <a:ext cx="1301666" cy="433565"/>
            <a:chOff x="7324104" y="4335887"/>
            <a:chExt cx="1735555" cy="578087"/>
          </a:xfrm>
        </p:grpSpPr>
        <p:sp>
          <p:nvSpPr>
            <p:cNvPr id="137" name="Text Box 11"/>
            <p:cNvSpPr txBox="1">
              <a:spLocks noChangeArrowheads="1"/>
            </p:cNvSpPr>
            <p:nvPr/>
          </p:nvSpPr>
          <p:spPr bwMode="auto">
            <a:xfrm>
              <a:off x="7324104" y="4335887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8" name="矩形 137"/>
            <p:cNvSpPr/>
            <p:nvPr/>
          </p:nvSpPr>
          <p:spPr>
            <a:xfrm>
              <a:off x="7943183" y="4352366"/>
              <a:ext cx="506976" cy="5334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÷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9" name="Text Box 11"/>
            <p:cNvSpPr txBox="1">
              <a:spLocks noChangeArrowheads="1"/>
            </p:cNvSpPr>
            <p:nvPr/>
          </p:nvSpPr>
          <p:spPr bwMode="auto">
            <a:xfrm>
              <a:off x="8440580" y="4347664"/>
              <a:ext cx="619079" cy="566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0" name="矩形 139"/>
          <p:cNvSpPr/>
          <p:nvPr/>
        </p:nvSpPr>
        <p:spPr>
          <a:xfrm>
            <a:off x="6935450" y="2779289"/>
            <a:ext cx="333264" cy="37693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2" name="Text Box 11"/>
          <p:cNvSpPr txBox="1">
            <a:spLocks noChangeArrowheads="1"/>
          </p:cNvSpPr>
          <p:nvPr/>
        </p:nvSpPr>
        <p:spPr bwMode="auto">
          <a:xfrm>
            <a:off x="7207389" y="2775523"/>
            <a:ext cx="464309" cy="4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4" name="组合 143"/>
          <p:cNvGrpSpPr/>
          <p:nvPr/>
        </p:nvGrpSpPr>
        <p:grpSpPr>
          <a:xfrm>
            <a:off x="5917438" y="3256251"/>
            <a:ext cx="1224539" cy="436990"/>
            <a:chOff x="7426941" y="4347665"/>
            <a:chExt cx="1632718" cy="582653"/>
          </a:xfrm>
        </p:grpSpPr>
        <p:sp>
          <p:nvSpPr>
            <p:cNvPr id="145" name="Text Box 11"/>
            <p:cNvSpPr txBox="1">
              <a:spLocks noChangeArrowheads="1"/>
            </p:cNvSpPr>
            <p:nvPr/>
          </p:nvSpPr>
          <p:spPr bwMode="auto">
            <a:xfrm>
              <a:off x="7426941" y="4364009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6" name="矩形 145"/>
            <p:cNvSpPr/>
            <p:nvPr/>
          </p:nvSpPr>
          <p:spPr>
            <a:xfrm>
              <a:off x="7943183" y="4352366"/>
              <a:ext cx="506976" cy="5334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×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2" name="Text Box 11"/>
            <p:cNvSpPr txBox="1">
              <a:spLocks noChangeArrowheads="1"/>
            </p:cNvSpPr>
            <p:nvPr/>
          </p:nvSpPr>
          <p:spPr bwMode="auto">
            <a:xfrm>
              <a:off x="8440581" y="4347665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3" name="矩形 162"/>
          <p:cNvSpPr/>
          <p:nvPr/>
        </p:nvSpPr>
        <p:spPr>
          <a:xfrm>
            <a:off x="6935561" y="3260017"/>
            <a:ext cx="333264" cy="37693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5" name="Text Box 11"/>
          <p:cNvSpPr txBox="1">
            <a:spLocks noChangeArrowheads="1"/>
          </p:cNvSpPr>
          <p:nvPr/>
        </p:nvSpPr>
        <p:spPr bwMode="auto">
          <a:xfrm>
            <a:off x="7207500" y="3256251"/>
            <a:ext cx="464309" cy="4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altLang="zh-CN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7" name="文本框 166"/>
          <p:cNvSpPr txBox="1">
            <a:spLocks noChangeArrowheads="1"/>
          </p:cNvSpPr>
          <p:nvPr/>
        </p:nvSpPr>
        <p:spPr bwMode="auto">
          <a:xfrm>
            <a:off x="5680646" y="3713093"/>
            <a:ext cx="2232431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a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6" grpId="0"/>
      <p:bldP spid="140" grpId="0"/>
      <p:bldP spid="142" grpId="0"/>
      <p:bldP spid="163" grpId="0"/>
      <p:bldP spid="165" grpId="0"/>
      <p:bldP spid="1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07425" y="667333"/>
            <a:ext cx="5520831" cy="2111476"/>
          </a:xfrm>
          <a:prstGeom prst="rect">
            <a:avLst/>
          </a:prstGeom>
        </p:spPr>
      </p:pic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1976514" y="2464997"/>
            <a:ext cx="2060416" cy="4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解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：设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a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 </a:t>
            </a:r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088901" y="3395513"/>
            <a:ext cx="878083" cy="461665"/>
            <a:chOff x="8487124" y="4842512"/>
            <a:chExt cx="1170777" cy="615554"/>
          </a:xfrm>
        </p:grpSpPr>
        <p:sp>
          <p:nvSpPr>
            <p:cNvPr id="30" name="矩形 29"/>
            <p:cNvSpPr/>
            <p:nvPr/>
          </p:nvSpPr>
          <p:spPr>
            <a:xfrm>
              <a:off x="8487124" y="4880321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8908241" y="4842512"/>
              <a:ext cx="373460" cy="615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9232144" y="4920667"/>
              <a:ext cx="425757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8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288000" y="3799214"/>
            <a:ext cx="1196360" cy="424733"/>
            <a:chOff x="7324104" y="4335886"/>
            <a:chExt cx="1595146" cy="566310"/>
          </a:xfrm>
        </p:grpSpPr>
        <p:sp>
          <p:nvSpPr>
            <p:cNvPr id="34" name="Text Box 11"/>
            <p:cNvSpPr txBox="1">
              <a:spLocks noChangeArrowheads="1"/>
            </p:cNvSpPr>
            <p:nvPr/>
          </p:nvSpPr>
          <p:spPr bwMode="auto">
            <a:xfrm>
              <a:off x="7324104" y="4335887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7943182" y="4352366"/>
              <a:ext cx="419346" cy="533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endParaRPr lang="en-US" altLang="zh-CN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6" name="Text Box 11"/>
            <p:cNvSpPr txBox="1">
              <a:spLocks noChangeArrowheads="1"/>
            </p:cNvSpPr>
            <p:nvPr/>
          </p:nvSpPr>
          <p:spPr bwMode="auto">
            <a:xfrm>
              <a:off x="8300172" y="4335886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8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3383251" y="3811812"/>
            <a:ext cx="333264" cy="37693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3655189" y="3808047"/>
            <a:ext cx="464309" cy="4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525558" y="3021328"/>
            <a:ext cx="1781150" cy="425450"/>
            <a:chOff x="7105253" y="3599629"/>
            <a:chExt cx="2374867" cy="567266"/>
          </a:xfrm>
        </p:grpSpPr>
        <p:sp>
          <p:nvSpPr>
            <p:cNvPr id="42" name="矩形 41"/>
            <p:cNvSpPr/>
            <p:nvPr/>
          </p:nvSpPr>
          <p:spPr>
            <a:xfrm>
              <a:off x="7105253" y="3629980"/>
              <a:ext cx="494152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7906613" y="3600586"/>
              <a:ext cx="737876" cy="566309"/>
              <a:chOff x="10625849" y="4311321"/>
              <a:chExt cx="737876" cy="566309"/>
            </a:xfrm>
          </p:grpSpPr>
          <p:sp>
            <p:nvSpPr>
              <p:cNvPr id="47" name="Text Box 11"/>
              <p:cNvSpPr txBox="1">
                <a:spLocks noChangeArrowheads="1"/>
              </p:cNvSpPr>
              <p:nvPr/>
            </p:nvSpPr>
            <p:spPr bwMode="auto">
              <a:xfrm>
                <a:off x="10625849" y="4311321"/>
                <a:ext cx="383960" cy="5663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10869573" y="4340716"/>
                <a:ext cx="494152" cy="492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X 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7557949" y="3613454"/>
              <a:ext cx="402248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8538561" y="3627420"/>
              <a:ext cx="297137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8874827" y="3599629"/>
              <a:ext cx="605293" cy="5663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5285545" y="2471428"/>
            <a:ext cx="1976888" cy="4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解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：设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 </a:t>
            </a:r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291662" y="3417938"/>
            <a:ext cx="878083" cy="461665"/>
            <a:chOff x="8487124" y="4842512"/>
            <a:chExt cx="1170777" cy="615554"/>
          </a:xfrm>
        </p:grpSpPr>
        <p:sp>
          <p:nvSpPr>
            <p:cNvPr id="51" name="矩形 50"/>
            <p:cNvSpPr/>
            <p:nvPr/>
          </p:nvSpPr>
          <p:spPr>
            <a:xfrm>
              <a:off x="8487124" y="4880321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Text Box 11"/>
            <p:cNvSpPr txBox="1">
              <a:spLocks noChangeArrowheads="1"/>
            </p:cNvSpPr>
            <p:nvPr/>
          </p:nvSpPr>
          <p:spPr bwMode="auto">
            <a:xfrm>
              <a:off x="8908241" y="4842512"/>
              <a:ext cx="373460" cy="615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232144" y="4920667"/>
              <a:ext cx="425757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483241" y="3791457"/>
            <a:ext cx="1196360" cy="424733"/>
            <a:chOff x="7324104" y="4335886"/>
            <a:chExt cx="1595146" cy="566310"/>
          </a:xfrm>
        </p:grpSpPr>
        <p:sp>
          <p:nvSpPr>
            <p:cNvPr id="55" name="Text Box 11"/>
            <p:cNvSpPr txBox="1">
              <a:spLocks noChangeArrowheads="1"/>
            </p:cNvSpPr>
            <p:nvPr/>
          </p:nvSpPr>
          <p:spPr bwMode="auto">
            <a:xfrm>
              <a:off x="7324104" y="4335887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7943182" y="4352366"/>
              <a:ext cx="419346" cy="5334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endParaRPr lang="en-US" altLang="zh-CN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7" name="Text Box 11"/>
            <p:cNvSpPr txBox="1">
              <a:spLocks noChangeArrowheads="1"/>
            </p:cNvSpPr>
            <p:nvPr/>
          </p:nvSpPr>
          <p:spPr bwMode="auto">
            <a:xfrm>
              <a:off x="8300172" y="4335886"/>
              <a:ext cx="619078" cy="566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6578492" y="3804054"/>
            <a:ext cx="333264" cy="37693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6850430" y="3800288"/>
            <a:ext cx="464309" cy="4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altLang="zh-CN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4631787" y="2731177"/>
            <a:ext cx="0" cy="1320245"/>
          </a:xfrm>
          <a:prstGeom prst="line">
            <a:avLst/>
          </a:prstGeom>
          <a:ln w="28575">
            <a:solidFill>
              <a:srgbClr val="110EEB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2171868" y="2883091"/>
            <a:ext cx="1927493" cy="714423"/>
            <a:chOff x="6910130" y="3425215"/>
            <a:chExt cx="2569990" cy="952564"/>
          </a:xfrm>
        </p:grpSpPr>
        <p:sp>
          <p:nvSpPr>
            <p:cNvPr id="64" name="矩形 63"/>
            <p:cNvSpPr/>
            <p:nvPr/>
          </p:nvSpPr>
          <p:spPr>
            <a:xfrm>
              <a:off x="6910130" y="3629980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7766377" y="3425215"/>
              <a:ext cx="878112" cy="952564"/>
              <a:chOff x="10485613" y="4135950"/>
              <a:chExt cx="878112" cy="952564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10485613" y="4135950"/>
                <a:ext cx="383960" cy="952564"/>
                <a:chOff x="3298110" y="2092079"/>
                <a:chExt cx="288020" cy="714546"/>
              </a:xfrm>
            </p:grpSpPr>
            <p:sp>
              <p:nvSpPr>
                <p:cNvPr id="7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98110" y="2381820"/>
                  <a:ext cx="288020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2</a:t>
                  </a:r>
                  <a:endPara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7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98110" y="2092079"/>
                  <a:ext cx="288020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1</a:t>
                  </a:r>
                  <a:endPara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cxnSp>
              <p:nvCxnSpPr>
                <p:cNvPr id="73" name="直接连接符 72"/>
                <p:cNvCxnSpPr/>
                <p:nvPr/>
              </p:nvCxnSpPr>
              <p:spPr bwMode="auto">
                <a:xfrm>
                  <a:off x="3298110" y="2418834"/>
                  <a:ext cx="28802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70" name="矩形 69"/>
              <p:cNvSpPr/>
              <p:nvPr/>
            </p:nvSpPr>
            <p:spPr>
              <a:xfrm>
                <a:off x="10869573" y="4340717"/>
                <a:ext cx="494152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X </a:t>
                </a:r>
                <a:endParaRPr lang="zh-CN" altLang="en-US" dirty="0"/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7333245" y="3627420"/>
              <a:ext cx="40224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8538562" y="3627419"/>
              <a:ext cx="297139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endParaRPr lang="en-US" altLang="zh-CN" sz="1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874827" y="3599630"/>
              <a:ext cx="605293" cy="5663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12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3784846" y="4141978"/>
            <a:ext cx="2232431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a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7" grpId="0"/>
      <p:bldP spid="39" grpId="0"/>
      <p:bldP spid="49" grpId="0"/>
      <p:bldP spid="58" grpId="0"/>
      <p:bldP spid="60" grpId="0"/>
      <p:bldP spid="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总结收获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AutoShape 60"/>
          <p:cNvSpPr>
            <a:spLocks noChangeArrowheads="1"/>
          </p:cNvSpPr>
          <p:nvPr/>
        </p:nvSpPr>
        <p:spPr bwMode="auto">
          <a:xfrm rot="10800000">
            <a:off x="2880327" y="1593751"/>
            <a:ext cx="4787350" cy="1794086"/>
          </a:xfrm>
          <a:prstGeom prst="rightArrow">
            <a:avLst>
              <a:gd name="adj1" fmla="val 68556"/>
              <a:gd name="adj2" fmla="val 38969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135890" algn="l"/>
              </a:tabLst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圆角矩形 15"/>
          <p:cNvSpPr/>
          <p:nvPr/>
        </p:nvSpPr>
        <p:spPr bwMode="auto">
          <a:xfrm>
            <a:off x="3780084" y="2819535"/>
            <a:ext cx="3815602" cy="1136608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0"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lang="zh-CN" altLang="en-US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3780083" y="1044322"/>
            <a:ext cx="3815603" cy="1135289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16200000" scaled="1"/>
              <a:tileRect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35890" algn="l"/>
              </a:tabLst>
              <a:defRPr/>
            </a:pPr>
            <a:endParaRPr lang="zh-CN" altLang="en-US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052690" y="1565353"/>
            <a:ext cx="2144340" cy="2153864"/>
            <a:chOff x="1532555" y="1590901"/>
            <a:chExt cx="2144712" cy="2154237"/>
          </a:xfrm>
        </p:grpSpPr>
        <p:grpSp>
          <p:nvGrpSpPr>
            <p:cNvPr id="28" name="组合 15"/>
            <p:cNvGrpSpPr/>
            <p:nvPr/>
          </p:nvGrpSpPr>
          <p:grpSpPr bwMode="auto">
            <a:xfrm>
              <a:off x="1532555" y="1590901"/>
              <a:ext cx="2144712" cy="2154237"/>
              <a:chOff x="3304354" y="2579688"/>
              <a:chExt cx="2143946" cy="2154571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3304354" y="4332747"/>
                <a:ext cx="2143946" cy="401512"/>
              </a:xfrm>
              <a:prstGeom prst="ellipse">
                <a:avLst/>
              </a:prstGeom>
              <a:gradFill flip="none" rotWithShape="1">
                <a:gsLst>
                  <a:gs pos="97000">
                    <a:sysClr val="windowText" lastClr="000000">
                      <a:alpha val="0"/>
                    </a:sysClr>
                  </a:gs>
                  <a:gs pos="0">
                    <a:sysClr val="windowText" lastClr="000000">
                      <a:alpha val="54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 sz="1800" kern="0" dirty="0">
                  <a:solidFill>
                    <a:sysClr val="window" lastClr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4" name="Oval 19"/>
              <p:cNvSpPr>
                <a:spLocks noChangeArrowheads="1"/>
              </p:cNvSpPr>
              <p:nvPr/>
            </p:nvSpPr>
            <p:spPr bwMode="auto">
              <a:xfrm>
                <a:off x="3453526" y="2579688"/>
                <a:ext cx="1858298" cy="1859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5C5C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C5C5C5"/>
                </a:solidFill>
                <a:round/>
              </a:ln>
              <a:effectLst/>
            </p:spPr>
            <p:txBody>
              <a:bodyPr anchor="ctr"/>
              <a:lstStyle/>
              <a:p>
                <a:pPr algn="ctr" eaLnBrk="0" hangingPunct="0">
                  <a:lnSpc>
                    <a:spcPct val="120000"/>
                  </a:lnSpc>
                  <a:defRPr/>
                </a:pPr>
                <a:endParaRPr lang="zh-CN" altLang="en-US" sz="1800" kern="0" dirty="0">
                  <a:solidFill>
                    <a:srgbClr val="4D4D4D"/>
                  </a:solidFill>
                  <a:latin typeface="Arial" panose="020B060402020202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35" name="未知"/>
              <p:cNvSpPr/>
              <p:nvPr/>
            </p:nvSpPr>
            <p:spPr bwMode="auto">
              <a:xfrm>
                <a:off x="3666175" y="2605092"/>
                <a:ext cx="1434587" cy="700196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ea typeface="微软雅黑" panose="020B0503020204020204" charset="-122"/>
                </a:endParaRPr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2047471" y="1988565"/>
              <a:ext cx="1282134" cy="1077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解 决</a:t>
              </a:r>
              <a:endParaRPr lang="en-US" altLang="zh-CN" sz="3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问 题</a:t>
              </a:r>
              <a:endParaRPr lang="zh-CN" altLang="en-US" sz="3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3780083" y="1008168"/>
            <a:ext cx="3966335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已知两个量的</a:t>
            </a:r>
            <a:r>
              <a:rPr lang="zh-CN" altLang="en-US" sz="18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或</a:t>
            </a:r>
            <a:r>
              <a:rPr lang="zh-CN" altLang="en-US" sz="18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差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，其中一个量是另一个量的</a:t>
            </a:r>
            <a:r>
              <a:rPr lang="zh-CN" altLang="en-US" sz="18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几分之几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，求这两个数。</a:t>
            </a:r>
            <a:endParaRPr lang="zh-CN" altLang="en-US" sz="1800" dirty="0">
              <a:solidFill>
                <a:srgbClr val="FF66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629795" y="1904212"/>
            <a:ext cx="2184481" cy="523220"/>
            <a:chOff x="4644227" y="1945251"/>
            <a:chExt cx="2184860" cy="523310"/>
          </a:xfrm>
        </p:grpSpPr>
        <p:sp>
          <p:nvSpPr>
            <p:cNvPr id="38" name="圆角矩形 37"/>
            <p:cNvSpPr/>
            <p:nvPr/>
          </p:nvSpPr>
          <p:spPr bwMode="auto">
            <a:xfrm>
              <a:off x="4644227" y="1975135"/>
              <a:ext cx="2184860" cy="460261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lang="zh-CN" altLang="en-US" sz="1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476877" y="1945251"/>
              <a:ext cx="518139" cy="523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2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29795" y="2533279"/>
            <a:ext cx="2184481" cy="523220"/>
            <a:chOff x="4644227" y="2574428"/>
            <a:chExt cx="2184860" cy="523310"/>
          </a:xfrm>
        </p:grpSpPr>
        <p:sp>
          <p:nvSpPr>
            <p:cNvPr id="41" name="圆角矩形 40"/>
            <p:cNvSpPr/>
            <p:nvPr/>
          </p:nvSpPr>
          <p:spPr bwMode="auto">
            <a:xfrm>
              <a:off x="4644227" y="2604203"/>
              <a:ext cx="2184860" cy="461580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anose="05000000000000000000" pitchFamily="2" charset="2"/>
                <a:buChar char="u"/>
                <a:defRPr/>
              </a:pPr>
              <a:endParaRPr lang="zh-CN" altLang="en-US" sz="1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478441" y="2574428"/>
              <a:ext cx="518139" cy="523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zh-CN" altLang="en-US" sz="28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3752359" y="2988227"/>
            <a:ext cx="3915318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找</a:t>
            </a:r>
            <a:r>
              <a:rPr lang="zh-CN" altLang="en-US" sz="18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等量关系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，找两个</a:t>
            </a:r>
            <a:r>
              <a:rPr lang="zh-CN" altLang="en-US" sz="18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未知量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及其之间的</a:t>
            </a:r>
            <a:r>
              <a:rPr lang="zh-CN" altLang="en-US" sz="18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关系。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18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方程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或</a:t>
            </a:r>
            <a:r>
              <a:rPr lang="zh-CN" altLang="en-US" sz="1800" dirty="0">
                <a:solidFill>
                  <a:srgbClr val="110EEB"/>
                </a:solidFill>
                <a:latin typeface="微软雅黑" panose="020B0503020204020204" charset="-122"/>
                <a:ea typeface="微软雅黑" panose="020B0503020204020204" charset="-122"/>
              </a:rPr>
              <a:t>算数方法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解答。</a:t>
            </a:r>
            <a:endParaRPr lang="zh-CN" altLang="en-US" sz="1800" dirty="0">
              <a:solidFill>
                <a:srgbClr val="FF66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5" grpId="0" animBg="1"/>
      <p:bldP spid="16" grpId="0" animBg="1"/>
      <p:bldP spid="17" grpId="0" animBg="1"/>
      <p:bldP spid="36" grpId="0"/>
      <p:bldP spid="43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667</Words>
  <Application>WPS 演示</Application>
  <PresentationFormat>全屏显示(16:9)</PresentationFormat>
  <Paragraphs>277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Calibri</vt:lpstr>
      <vt:lpstr>楷体</vt:lpstr>
      <vt:lpstr>华文隶书</vt:lpstr>
      <vt:lpstr>黑体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720</cp:revision>
  <dcterms:created xsi:type="dcterms:W3CDTF">2016-02-25T11:28:00Z</dcterms:created>
  <dcterms:modified xsi:type="dcterms:W3CDTF">2023-10-29T08:10:54Z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F47F43AD10EE4613AF1A1C0B815F27F0_12</vt:lpwstr>
  </property>
</Properties>
</file>