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22" r:id="rId3"/>
    <p:sldId id="370" r:id="rId5"/>
    <p:sldId id="278" r:id="rId6"/>
    <p:sldId id="368" r:id="rId7"/>
    <p:sldId id="369" r:id="rId8"/>
    <p:sldId id="323" r:id="rId9"/>
    <p:sldId id="375" r:id="rId10"/>
    <p:sldId id="379" r:id="rId11"/>
    <p:sldId id="377" r:id="rId12"/>
    <p:sldId id="378" r:id="rId13"/>
    <p:sldId id="373" r:id="rId14"/>
    <p:sldId id="365" r:id="rId15"/>
    <p:sldId id="366" r:id="rId16"/>
    <p:sldId id="380" r:id="rId17"/>
  </p:sldIdLst>
  <p:sldSz cx="9144000" cy="5143500" type="screen16x9"/>
  <p:notesSz cx="6858000" cy="9144000"/>
  <p:custDataLst>
    <p:tags r:id="rId21"/>
  </p:custData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327" autoAdjust="0"/>
  </p:normalViewPr>
  <p:slideViewPr>
    <p:cSldViewPr showGuides="1">
      <p:cViewPr>
        <p:scale>
          <a:sx n="130" d="100"/>
          <a:sy n="130" d="100"/>
        </p:scale>
        <p:origin x="-1080" y="-486"/>
      </p:cViewPr>
      <p:guideLst>
        <p:guide orient="horz" pos="162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1751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25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latin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49B91510-E48B-4BD9-A787-C74B672FD639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latin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EFFEE647-D3D0-4A7A-A4C9-D4156B6B011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algun Gothic" panose="020B0503020000020004" charset="-127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algun Gothic" panose="020B0503020000020004" charset="-127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algun Gothic" panose="020B0503020000020004" charset="-127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algun Gothic" panose="020B0503020000020004" charset="-127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algun Gothic" panose="020B050302000002000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12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8CE05705-5FB4-4C0C-8155-7B161A31FC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80D81660-65FD-4ED1-ABAD-5638677F5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80D81660-65FD-4ED1-ABAD-5638677F5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80D81660-65FD-4ED1-ABAD-5638677F5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80D81660-65FD-4ED1-ABAD-5638677F5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80D81660-65FD-4ED1-ABAD-5638677F5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80D81660-65FD-4ED1-ABAD-5638677F5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80D81660-65FD-4ED1-ABAD-5638677F5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A9DB1F6C-91B9-4DF6-85FA-5AB6483886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A9DB1F6C-91B9-4DF6-85FA-5AB6483886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80D81660-65FD-4ED1-ABAD-5638677F51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>
              <a:ea typeface="Malgun Gothic" panose="020B0503020000020004" charset="-127"/>
            </a:endParaRPr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fld id="{A9DB1F6C-91B9-4DF6-85FA-5AB6483886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>
            <a:off x="0" y="0"/>
            <a:ext cx="8775700" cy="517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8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 bwMode="auto">
          <a:xfrm>
            <a:off x="7740650" y="3579813"/>
            <a:ext cx="877888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 bwMode="auto">
          <a:xfrm>
            <a:off x="5208588" y="123825"/>
            <a:ext cx="877887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0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 bwMode="auto">
          <a:xfrm>
            <a:off x="1231900" y="2254250"/>
            <a:ext cx="877888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4932363" y="3579813"/>
            <a:ext cx="143192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: 圆角 4"/>
          <p:cNvSpPr/>
          <p:nvPr userDrawn="1"/>
        </p:nvSpPr>
        <p:spPr>
          <a:xfrm>
            <a:off x="214313" y="339725"/>
            <a:ext cx="8715375" cy="4464050"/>
          </a:xfrm>
          <a:prstGeom prst="round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  <a:effectLst>
            <a:outerShdw blurRad="38100" algn="ctr" rotWithShape="0">
              <a:prstClr val="black">
                <a:alpha val="5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A6563B-6D67-4416-BA50-E67C12C6516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7E8C864-850A-4559-847E-7097E1AB0570}" type="slidenum">
              <a:rPr lang="zh-CN" altLang="en-US"/>
            </a:fld>
            <a:endParaRPr lang="zh-CN" altLang="en-US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algun Gothic" panose="020B0503020000020004" charset="-127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Malgun Gothic" panose="020B0503020000020004" charset="-127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Malgun Gothic" panose="020B0503020000020004" charset="-127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Malgun Gothic" panose="020B0503020000020004" charset="-127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Malgun Gothic" panose="020B0503020000020004" charset="-127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Malgun Gothic" panose="020B0503020000020004" charset="-127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Malgun Gothic" panose="020B0503020000020004" charset="-127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Malgun Gothic" panose="020B0503020000020004" charset="-127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Malgun Gothic" panose="020B0503020000020004" charset="-127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Malgun Gothic" panose="020B0503020000020004" charset="-127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algun Gothic" panose="020B0503020000020004" charset="-127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Malgun Gothic" panose="020B0503020000020004" charset="-127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algun Gothic" panose="020B0503020000020004" charset="-127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algun Gothic" panose="020B0503020000020004" charset="-127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3" Type="http://schemas.openxmlformats.org/officeDocument/2006/relationships/image" Target="../media/image8.png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8.png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png"/><Relationship Id="rId3" Type="http://schemas.openxmlformats.org/officeDocument/2006/relationships/image" Target="../media/image8.png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fanwen/" TargetMode="External"/><Relationship Id="rId8" Type="http://schemas.openxmlformats.org/officeDocument/2006/relationships/hyperlink" Target="http://www.1ppt.com/ziliao/" TargetMode="External"/><Relationship Id="rId7" Type="http://schemas.openxmlformats.org/officeDocument/2006/relationships/hyperlink" Target="http://www.1ppt.com/powerpoint/" TargetMode="External"/><Relationship Id="rId6" Type="http://schemas.openxmlformats.org/officeDocument/2006/relationships/hyperlink" Target="http://www.1ppt.com/xiazai/" TargetMode="External"/><Relationship Id="rId5" Type="http://schemas.openxmlformats.org/officeDocument/2006/relationships/hyperlink" Target="http://www.1ppt.com/tubiao/" TargetMode="External"/><Relationship Id="rId4" Type="http://schemas.openxmlformats.org/officeDocument/2006/relationships/hyperlink" Target="http://www.1ppt.com/beijing/" TargetMode="External"/><Relationship Id="rId3" Type="http://schemas.openxmlformats.org/officeDocument/2006/relationships/hyperlink" Target="http://www.1ppt.com/sucai/" TargetMode="External"/><Relationship Id="rId29" Type="http://schemas.openxmlformats.org/officeDocument/2006/relationships/notesSlide" Target="../notesSlides/notesSlide3.xml"/><Relationship Id="rId28" Type="http://schemas.openxmlformats.org/officeDocument/2006/relationships/slideLayout" Target="../slideLayouts/slideLayout2.xml"/><Relationship Id="rId27" Type="http://schemas.openxmlformats.org/officeDocument/2006/relationships/image" Target="../media/image8.png"/><Relationship Id="rId26" Type="http://schemas.openxmlformats.org/officeDocument/2006/relationships/tags" Target="../tags/tag6.xml"/><Relationship Id="rId25" Type="http://schemas.openxmlformats.org/officeDocument/2006/relationships/tags" Target="../tags/tag5.xml"/><Relationship Id="rId24" Type="http://schemas.openxmlformats.org/officeDocument/2006/relationships/image" Target="../media/image10.png"/><Relationship Id="rId23" Type="http://schemas.openxmlformats.org/officeDocument/2006/relationships/hyperlink" Target="http://www.1ppt.com/kejian/lishi/" TargetMode="External"/><Relationship Id="rId22" Type="http://schemas.openxmlformats.org/officeDocument/2006/relationships/hyperlink" Target="http://www.1ppt.com/kejian/dili/" TargetMode="External"/><Relationship Id="rId21" Type="http://schemas.openxmlformats.org/officeDocument/2006/relationships/hyperlink" Target="http://www.1ppt.com/kejian/shengwu/" TargetMode="External"/><Relationship Id="rId20" Type="http://schemas.openxmlformats.org/officeDocument/2006/relationships/hyperlink" Target="http://www.1ppt.com/kejian/huaxue/" TargetMode="External"/><Relationship Id="rId2" Type="http://schemas.openxmlformats.org/officeDocument/2006/relationships/hyperlink" Target="http://www.1ppt.com/moban/" TargetMode="External"/><Relationship Id="rId19" Type="http://schemas.openxmlformats.org/officeDocument/2006/relationships/hyperlink" Target="http://www.1ppt.com/kejian/wuli/" TargetMode="External"/><Relationship Id="rId18" Type="http://schemas.openxmlformats.org/officeDocument/2006/relationships/hyperlink" Target="http://www.1ppt.com/kejian/kexue/" TargetMode="External"/><Relationship Id="rId17" Type="http://schemas.openxmlformats.org/officeDocument/2006/relationships/hyperlink" Target="http://www.1ppt.com/kejian/meishu/" TargetMode="External"/><Relationship Id="rId16" Type="http://schemas.openxmlformats.org/officeDocument/2006/relationships/hyperlink" Target="http://www.1ppt.com/kejian/yingyu/" TargetMode="External"/><Relationship Id="rId15" Type="http://schemas.openxmlformats.org/officeDocument/2006/relationships/hyperlink" Target="http://www.1ppt.com/kejian/shuxue/" TargetMode="External"/><Relationship Id="rId14" Type="http://schemas.openxmlformats.org/officeDocument/2006/relationships/hyperlink" Target="http://www.1ppt.com/kejian/yuwen/" TargetMode="External"/><Relationship Id="rId13" Type="http://schemas.openxmlformats.org/officeDocument/2006/relationships/hyperlink" Target="http://www.1ppt.com/kejian/" TargetMode="External"/><Relationship Id="rId12" Type="http://schemas.openxmlformats.org/officeDocument/2006/relationships/hyperlink" Target="http://www.1ppt.cn/" TargetMode="External"/><Relationship Id="rId11" Type="http://schemas.openxmlformats.org/officeDocument/2006/relationships/hyperlink" Target="http://www.1ppt.com/jiaoan/" TargetMode="External"/><Relationship Id="rId10" Type="http://schemas.openxmlformats.org/officeDocument/2006/relationships/hyperlink" Target="http://www.1ppt.com/shiti/" TargetMode="Externa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8.png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8.png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8.png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2"/>
          <p:cNvSpPr>
            <a:spLocks noChangeArrowheads="1"/>
          </p:cNvSpPr>
          <p:nvPr/>
        </p:nvSpPr>
        <p:spPr bwMode="auto">
          <a:xfrm>
            <a:off x="3059832" y="1419621"/>
            <a:ext cx="468052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比的意义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文本框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4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文本框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4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970193" y="678848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、五星红旗长与宽的比是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3:2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74924" y="127261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、糖水中糖和水的比是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1:10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5937" y="976276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同类量的比</a:t>
            </a:r>
            <a:endParaRPr lang="zh-CN" altLang="en-US" sz="28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67070" y="1698113"/>
            <a:ext cx="1843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倍数关系</a:t>
            </a:r>
            <a:endParaRPr lang="zh-CN" altLang="en-US" sz="28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114209" y="2643758"/>
            <a:ext cx="6408712" cy="1292662"/>
            <a:chOff x="3083785" y="2721237"/>
            <a:chExt cx="6408712" cy="1292662"/>
          </a:xfrm>
        </p:grpSpPr>
        <p:sp>
          <p:nvSpPr>
            <p:cNvPr id="10" name="文本框 9"/>
            <p:cNvSpPr txBox="1"/>
            <p:nvPr/>
          </p:nvSpPr>
          <p:spPr>
            <a:xfrm>
              <a:off x="3083785" y="2721237"/>
              <a:ext cx="6408712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京津城际铁路半小时可行驶</a:t>
              </a:r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175</a:t>
              </a:r>
              <a:r>
                <a:rPr lang="zh-CN" altLang="en-US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千米，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则路程与时间的比是       </a:t>
              </a:r>
              <a:r>
                <a:rPr lang="zh-CN" altLang="en-US" sz="2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矩形 10"/>
                <p:cNvSpPr/>
                <p:nvPr/>
              </p:nvSpPr>
              <p:spPr>
                <a:xfrm>
                  <a:off x="5940152" y="3315005"/>
                  <a:ext cx="1296144" cy="6240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2400" b="1" smtClean="0">
                      <a:solidFill>
                        <a:srgbClr val="C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175: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 panose="02040503050406030204"/>
                              <a:ea typeface="黑体" panose="02010609060101010101" pitchFamily="49" charset="-122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  <m:t>𝟐</m:t>
                          </m:r>
                        </m:den>
                      </m:f>
                    </m:oMath>
                  </a14:m>
                  <a:endParaRPr lang="zh-CN" altLang="en-US" sz="2400" b="1">
                    <a:solidFill>
                      <a:srgbClr val="C00000"/>
                    </a:solidFill>
                  </a:endParaRPr>
                </a:p>
              </p:txBody>
            </p:sp>
          </mc:Choice>
          <mc:Fallback>
            <p:sp>
              <p:nvSpPr>
                <p:cNvPr id="11" name="矩形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40152" y="3315005"/>
                  <a:ext cx="1296144" cy="624082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文本框 7"/>
          <p:cNvSpPr txBox="1"/>
          <p:nvPr/>
        </p:nvSpPr>
        <p:spPr>
          <a:xfrm>
            <a:off x="617132" y="2643758"/>
            <a:ext cx="2307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不同类有关联的量的比</a:t>
            </a:r>
            <a:endParaRPr lang="zh-CN" altLang="en-US" sz="28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75155" y="3697124"/>
            <a:ext cx="1281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新量</a:t>
            </a:r>
            <a:endParaRPr lang="zh-CN" altLang="en-US" sz="36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70193" y="1770098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、人体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脖子和手腕的周长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比大约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2:1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4" grpId="0"/>
      <p:bldP spid="7" grpId="0"/>
      <p:bldP spid="8" grpId="0"/>
      <p:bldP spid="12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文本框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4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255105"/>
            <a:ext cx="2465387" cy="1513358"/>
          </a:xfrm>
          <a:prstGeom prst="rect">
            <a:avLst/>
          </a:prstGeo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1115616" y="55552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小结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9632" y="1995686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两个数的比表示两个数相除</a:t>
            </a:r>
            <a:endParaRPr lang="zh-CN" altLang="en-US" sz="400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436013" y="1773903"/>
            <a:ext cx="1107094" cy="191386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aphicFrame>
        <p:nvGraphicFramePr>
          <p:cNvPr id="2" name="Group 35"/>
          <p:cNvGraphicFramePr>
            <a:graphicFrameLocks noGrp="1"/>
          </p:cNvGraphicFramePr>
          <p:nvPr/>
        </p:nvGraphicFramePr>
        <p:xfrm>
          <a:off x="683568" y="1203598"/>
          <a:ext cx="7632849" cy="2492199"/>
        </p:xfrm>
        <a:graphic>
          <a:graphicData uri="http://schemas.openxmlformats.org/drawingml/2006/table">
            <a:tbl>
              <a:tblPr/>
              <a:tblGrid>
                <a:gridCol w="1008112"/>
                <a:gridCol w="1224136"/>
                <a:gridCol w="1512168"/>
                <a:gridCol w="1113121"/>
                <a:gridCol w="1387656"/>
                <a:gridCol w="1387656"/>
              </a:tblGrid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联系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区别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比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前项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∶</a:t>
                      </a: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（比号）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后项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比值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05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除法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分数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678" marB="45678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92"/>
          <p:cNvSpPr txBox="1">
            <a:spLocks noChangeArrowheads="1"/>
          </p:cNvSpPr>
          <p:nvPr/>
        </p:nvSpPr>
        <p:spPr bwMode="auto">
          <a:xfrm>
            <a:off x="1715021" y="2576512"/>
            <a:ext cx="1295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被除数</a:t>
            </a:r>
            <a:endParaRPr lang="zh-CN" altLang="en-US" sz="24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Text Box 93"/>
          <p:cNvSpPr txBox="1">
            <a:spLocks noChangeArrowheads="1"/>
          </p:cNvSpPr>
          <p:nvPr/>
        </p:nvSpPr>
        <p:spPr bwMode="auto">
          <a:xfrm>
            <a:off x="1749946" y="3138487"/>
            <a:ext cx="1079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 子</a:t>
            </a:r>
            <a:endParaRPr lang="zh-CN" altLang="en-US" sz="24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Text Box 95"/>
          <p:cNvSpPr txBox="1">
            <a:spLocks noChangeArrowheads="1"/>
          </p:cNvSpPr>
          <p:nvPr/>
        </p:nvSpPr>
        <p:spPr bwMode="auto">
          <a:xfrm>
            <a:off x="3389238" y="2571750"/>
            <a:ext cx="647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÷</a:t>
            </a:r>
            <a:endParaRPr lang="en-US" altLang="zh-CN" sz="24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Text Box 99"/>
          <p:cNvSpPr txBox="1">
            <a:spLocks noChangeArrowheads="1"/>
          </p:cNvSpPr>
          <p:nvPr/>
        </p:nvSpPr>
        <p:spPr bwMode="auto">
          <a:xfrm>
            <a:off x="3389238" y="3133773"/>
            <a:ext cx="647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</a:t>
            </a:r>
            <a:endParaRPr lang="en-US" altLang="zh-CN" sz="24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Text Box 103"/>
          <p:cNvSpPr txBox="1">
            <a:spLocks noChangeArrowheads="1"/>
          </p:cNvSpPr>
          <p:nvPr/>
        </p:nvSpPr>
        <p:spPr bwMode="auto">
          <a:xfrm>
            <a:off x="4489531" y="2571750"/>
            <a:ext cx="1193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除 数</a:t>
            </a:r>
            <a:endParaRPr lang="zh-CN" altLang="en-US" sz="24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Text Box 104"/>
          <p:cNvSpPr txBox="1">
            <a:spLocks noChangeArrowheads="1"/>
          </p:cNvSpPr>
          <p:nvPr/>
        </p:nvSpPr>
        <p:spPr bwMode="auto">
          <a:xfrm>
            <a:off x="4491779" y="3152416"/>
            <a:ext cx="11731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 母</a:t>
            </a:r>
            <a:endParaRPr lang="zh-CN" altLang="en-US" sz="24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Text Box 106"/>
          <p:cNvSpPr txBox="1">
            <a:spLocks noChangeArrowheads="1"/>
          </p:cNvSpPr>
          <p:nvPr/>
        </p:nvSpPr>
        <p:spPr bwMode="auto">
          <a:xfrm>
            <a:off x="5923062" y="2571749"/>
            <a:ext cx="615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商</a:t>
            </a:r>
            <a:endParaRPr lang="zh-CN" altLang="en-US" sz="24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Text Box 107"/>
          <p:cNvSpPr txBox="1">
            <a:spLocks noChangeArrowheads="1"/>
          </p:cNvSpPr>
          <p:nvPr/>
        </p:nvSpPr>
        <p:spPr bwMode="auto">
          <a:xfrm>
            <a:off x="5652120" y="3146424"/>
            <a:ext cx="1258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分数值</a:t>
            </a:r>
            <a:endParaRPr lang="zh-CN" altLang="en-US" sz="24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Text Box 106"/>
          <p:cNvSpPr txBox="1">
            <a:spLocks noChangeArrowheads="1"/>
          </p:cNvSpPr>
          <p:nvPr/>
        </p:nvSpPr>
        <p:spPr bwMode="auto">
          <a:xfrm>
            <a:off x="6911008" y="1938010"/>
            <a:ext cx="14607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一种关系</a:t>
            </a:r>
            <a:endParaRPr lang="zh-CN" altLang="en-US" sz="24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Text Box 106"/>
          <p:cNvSpPr txBox="1">
            <a:spLocks noChangeArrowheads="1"/>
          </p:cNvSpPr>
          <p:nvPr/>
        </p:nvSpPr>
        <p:spPr bwMode="auto">
          <a:xfrm>
            <a:off x="6907142" y="2563637"/>
            <a:ext cx="14607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一种运算</a:t>
            </a:r>
            <a:endParaRPr lang="zh-CN" altLang="en-US" sz="24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Text Box 106"/>
          <p:cNvSpPr txBox="1">
            <a:spLocks noChangeArrowheads="1"/>
          </p:cNvSpPr>
          <p:nvPr/>
        </p:nvSpPr>
        <p:spPr bwMode="auto">
          <a:xfrm>
            <a:off x="7069403" y="3146424"/>
            <a:ext cx="1145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一个数</a:t>
            </a:r>
            <a:endParaRPr lang="zh-CN" altLang="en-US" sz="24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Text Box 92"/>
          <p:cNvSpPr txBox="1">
            <a:spLocks noChangeArrowheads="1"/>
          </p:cNvSpPr>
          <p:nvPr/>
        </p:nvSpPr>
        <p:spPr bwMode="auto">
          <a:xfrm>
            <a:off x="4355977" y="3721099"/>
            <a:ext cx="1492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不能为</a:t>
            </a:r>
            <a:r>
              <a:rPr lang="en-US" altLang="zh-CN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zh-CN" altLang="en-US" sz="2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" grpId="0"/>
      <p:bldP spid="6" grpId="0"/>
      <p:bldP spid="7" grpId="0"/>
      <p:bldP spid="8" grpId="0"/>
      <p:bldP spid="9" grpId="0"/>
      <p:bldP spid="10" grpId="0"/>
      <p:bldP spid="12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11560" y="915566"/>
            <a:ext cx="7992888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eaLnBrk="1" hangingPunct="1">
              <a:lnSpc>
                <a:spcPct val="110000"/>
              </a:lnSpc>
              <a:defRPr sz="2400" b="1">
                <a:latin typeface="+mn-lt"/>
                <a:ea typeface="黑体" panose="02010609060101010101" pitchFamily="49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足球赛中会出现的“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∶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zh-CN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”的意义是什么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它是一个比吗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220072" y="1779662"/>
            <a:ext cx="3114338" cy="23994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71600" y="1707654"/>
            <a:ext cx="3744416" cy="2328523"/>
          </a:xfrm>
          <a:prstGeom prst="rect">
            <a:avLst/>
          </a:prstGeom>
          <a:solidFill>
            <a:srgbClr val="FFFD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eaLnBrk="1" hangingPunct="1">
              <a:lnSpc>
                <a:spcPct val="110000"/>
              </a:lnSpc>
              <a:buFontTx/>
              <a:buNone/>
              <a:defRPr sz="2000" b="1">
                <a:solidFill>
                  <a:srgbClr val="E60013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/>
              <a:t>足球赛中记录的“</a:t>
            </a:r>
            <a:r>
              <a:rPr lang="en-US" altLang="zh-CN"/>
              <a:t>2</a:t>
            </a:r>
            <a:r>
              <a:rPr lang="zh-CN" altLang="zh-CN"/>
              <a:t>∶</a:t>
            </a:r>
            <a:r>
              <a:rPr lang="en-US" altLang="zh-CN"/>
              <a:t>0</a:t>
            </a:r>
            <a:r>
              <a:rPr lang="zh-CN" altLang="zh-CN"/>
              <a:t>”的意义只表示某一队与另一队比赛各得的进球分数，是一种计分形式，是比较大小的，它们之间是相差关系，不是相除关系。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文本框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4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951844" y="1995686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本节课你有什么收获？</a:t>
            </a:r>
            <a:endParaRPr lang="zh-CN" altLang="en-US" sz="400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295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442700" y="107569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文本框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4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827584" y="62753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生活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中的比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1419622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、五星红旗</a:t>
            </a:r>
            <a:r>
              <a:rPr lang="zh-CN" altLang="en-US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2800" smtClean="0">
                <a:solidFill>
                  <a:srgbClr val="0099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的比是</a:t>
            </a:r>
            <a:r>
              <a:rPr lang="en-US" altLang="zh-CN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en-US" altLang="zh-CN" sz="2800" smtClean="0">
                <a:solidFill>
                  <a:srgbClr val="0099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7584" y="2115964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、蒸米饭时，</a:t>
            </a:r>
            <a:r>
              <a:rPr lang="zh-CN" altLang="en-US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2800" smtClean="0">
                <a:solidFill>
                  <a:srgbClr val="0099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的最佳比是</a:t>
            </a:r>
            <a:r>
              <a:rPr lang="en-US" altLang="zh-CN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en-US" altLang="zh-CN" sz="2800" smtClean="0">
                <a:solidFill>
                  <a:srgbClr val="0099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1.2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6112" y="2784941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、人体</a:t>
            </a:r>
            <a:r>
              <a:rPr lang="zh-CN" altLang="en-US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脖子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2800" smtClean="0">
                <a:solidFill>
                  <a:srgbClr val="0099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手腕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的周长比大约是</a:t>
            </a:r>
            <a:r>
              <a:rPr lang="en-US" altLang="zh-CN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en-US" altLang="zh-CN" sz="2800" smtClean="0">
                <a:solidFill>
                  <a:srgbClr val="0099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6112" y="3453918"/>
            <a:ext cx="7048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、混凝土中</a:t>
            </a:r>
            <a:r>
              <a:rPr lang="zh-CN" altLang="en-US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砂石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smtClean="0">
                <a:solidFill>
                  <a:srgbClr val="0099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水泥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2800" smtClean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的比是</a:t>
            </a:r>
            <a:r>
              <a:rPr lang="en-US" altLang="zh-CN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en-US" altLang="zh-CN" sz="2800" smtClean="0">
                <a:solidFill>
                  <a:srgbClr val="0099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en-US" altLang="zh-CN" sz="2800" smtClean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3120428" y="223646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3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2685726" y="1779661"/>
            <a:ext cx="2978657" cy="1869029"/>
          </a:xfrm>
          <a:prstGeom prst="rect">
            <a:avLst/>
          </a:prstGeom>
        </p:spPr>
      </p:pic>
      <p:sp>
        <p:nvSpPr>
          <p:cNvPr id="12293" name="文本框 4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4" name="图片 5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187624" y="627534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五星红旗</a:t>
            </a:r>
            <a:r>
              <a:rPr lang="zh-CN" altLang="en-US" sz="36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3600" smtClean="0">
                <a:solidFill>
                  <a:srgbClr val="45CCA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的比是</a:t>
            </a:r>
            <a:r>
              <a:rPr lang="en-US" altLang="zh-CN" sz="36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en-US" altLang="zh-CN" sz="3600" smtClean="0">
                <a:solidFill>
                  <a:srgbClr val="45CCA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95856" y="3516566"/>
            <a:ext cx="2948128" cy="144016"/>
            <a:chOff x="3059832" y="2787774"/>
            <a:chExt cx="1944216" cy="144016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3059832" y="2931790"/>
              <a:ext cx="194421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3059832" y="2787774"/>
              <a:ext cx="0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5004048" y="2787774"/>
              <a:ext cx="0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直接连接符 14"/>
          <p:cNvCxnSpPr/>
          <p:nvPr/>
        </p:nvCxnSpPr>
        <p:spPr>
          <a:xfrm flipH="1">
            <a:off x="3627760" y="3516566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635872" y="3516566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2691656" y="2715767"/>
            <a:ext cx="0" cy="9448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855434" y="3995438"/>
            <a:ext cx="62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741386" y="3003799"/>
            <a:ext cx="62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691656" y="2715767"/>
            <a:ext cx="15215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 flipV="1">
            <a:off x="2695235" y="1779662"/>
            <a:ext cx="0" cy="9448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691656" y="1779662"/>
            <a:ext cx="15215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67743" y="1557542"/>
            <a:ext cx="3672409" cy="2308762"/>
          </a:xfrm>
          <a:prstGeom prst="rect">
            <a:avLst/>
          </a:prstGeom>
        </p:spPr>
      </p:pic>
      <p:sp>
        <p:nvSpPr>
          <p:cNvPr id="12293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4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187624" y="627534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五星红旗</a:t>
            </a:r>
            <a:r>
              <a:rPr lang="zh-CN" altLang="en-US" sz="36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3600" smtClean="0">
                <a:solidFill>
                  <a:srgbClr val="45CCA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的比是</a:t>
            </a:r>
            <a:r>
              <a:rPr lang="en-US" altLang="zh-CN" sz="36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en-US" altLang="zh-CN" sz="3600" smtClean="0">
                <a:solidFill>
                  <a:srgbClr val="45CCA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267744" y="3584217"/>
            <a:ext cx="3672408" cy="283676"/>
            <a:chOff x="3059832" y="2787774"/>
            <a:chExt cx="1944216" cy="144016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3059832" y="2931790"/>
              <a:ext cx="194421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3059832" y="2787774"/>
              <a:ext cx="0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5004048" y="2787774"/>
              <a:ext cx="0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直接连接符 14"/>
          <p:cNvCxnSpPr/>
          <p:nvPr/>
        </p:nvCxnSpPr>
        <p:spPr>
          <a:xfrm flipH="1">
            <a:off x="3491880" y="3723878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716016" y="3723877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2267744" y="2715766"/>
            <a:ext cx="0" cy="115648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818115" y="4083918"/>
            <a:ext cx="62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05187" y="2999442"/>
            <a:ext cx="62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267744" y="2715766"/>
            <a:ext cx="15215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2267744" y="1563638"/>
            <a:ext cx="0" cy="115648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267744" y="1563638"/>
            <a:ext cx="15215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78047" y="1140303"/>
            <a:ext cx="4438044" cy="2880319"/>
          </a:xfrm>
          <a:prstGeom prst="rect">
            <a:avLst/>
          </a:prstGeom>
        </p:spPr>
      </p:pic>
      <p:sp>
        <p:nvSpPr>
          <p:cNvPr id="12293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4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215491" y="423989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五星红旗</a:t>
            </a:r>
            <a:r>
              <a:rPr lang="zh-CN" altLang="en-US" sz="36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3600" smtClean="0">
                <a:solidFill>
                  <a:srgbClr val="45CCA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的比是</a:t>
            </a:r>
            <a:r>
              <a:rPr lang="en-US" altLang="zh-CN" sz="36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en-US" altLang="zh-CN" sz="3600" smtClean="0">
                <a:solidFill>
                  <a:srgbClr val="45CCA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178048" y="3867894"/>
            <a:ext cx="4438043" cy="152728"/>
            <a:chOff x="3059832" y="2787774"/>
            <a:chExt cx="1944216" cy="144016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3059832" y="2931790"/>
              <a:ext cx="194421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3059832" y="2787774"/>
              <a:ext cx="0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5004048" y="2787774"/>
              <a:ext cx="0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直接连接符 14"/>
          <p:cNvCxnSpPr/>
          <p:nvPr/>
        </p:nvCxnSpPr>
        <p:spPr>
          <a:xfrm flipH="1">
            <a:off x="3591755" y="3867894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5175931" y="3867894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925341" y="4029335"/>
            <a:ext cx="62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95103" y="2351370"/>
            <a:ext cx="62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180774" y="2643758"/>
            <a:ext cx="15215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69282" y="1131590"/>
            <a:ext cx="170470" cy="2889032"/>
            <a:chOff x="1835696" y="1118522"/>
            <a:chExt cx="170470" cy="2889032"/>
          </a:xfrm>
        </p:grpSpPr>
        <p:cxnSp>
          <p:nvCxnSpPr>
            <p:cNvPr id="11" name="直接连接符 10"/>
            <p:cNvCxnSpPr/>
            <p:nvPr/>
          </p:nvCxnSpPr>
          <p:spPr>
            <a:xfrm flipH="1" flipV="1">
              <a:off x="1844462" y="2520588"/>
              <a:ext cx="0" cy="14869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1835696" y="1118522"/>
              <a:ext cx="8766" cy="14020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844462" y="1118522"/>
              <a:ext cx="15215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854014" y="3998842"/>
              <a:ext cx="15215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文本框 1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1" name="图片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1187624" y="627534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五星红旗</a:t>
            </a:r>
            <a:r>
              <a:rPr lang="zh-CN" altLang="en-US" sz="36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3600" smtClean="0">
                <a:solidFill>
                  <a:srgbClr val="45CCA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的比是</a:t>
            </a:r>
            <a:r>
              <a:rPr lang="en-US" altLang="zh-CN" sz="36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en-US" altLang="zh-CN" sz="3600" smtClean="0">
                <a:solidFill>
                  <a:srgbClr val="45CCA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04048" y="2139702"/>
            <a:ext cx="3439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长是宽的  倍。</a:t>
            </a:r>
            <a:endParaRPr lang="zh-CN" altLang="en-US" sz="360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文本框 18"/>
              <p:cNvSpPr txBox="1"/>
              <p:nvPr/>
            </p:nvSpPr>
            <p:spPr>
              <a:xfrm>
                <a:off x="5066947" y="3055956"/>
                <a:ext cx="3064444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smtClean="0">
                    <a:solidFill>
                      <a:srgbClr val="0020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宽是</a:t>
                </a:r>
                <a:r>
                  <a:rPr lang="zh-CN" altLang="en-US" sz="3600">
                    <a:solidFill>
                      <a:srgbClr val="0020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长</a:t>
                </a:r>
                <a:r>
                  <a:rPr lang="zh-CN" altLang="en-US" sz="3600" smtClean="0">
                    <a:solidFill>
                      <a:srgbClr val="0020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的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b="1" i="1" smtClean="0">
                            <a:solidFill>
                              <a:srgbClr val="002060"/>
                            </a:solidFill>
                            <a:latin typeface="Cambria Math" panose="02040503050406030204"/>
                            <a:ea typeface="黑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𝟑</m:t>
                        </m:r>
                      </m:den>
                    </m:f>
                    <m:r>
                      <a:rPr lang="en-US" altLang="zh-CN" sz="36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</a:rPr>
                      <m:t> </m:t>
                    </m:r>
                  </m:oMath>
                </a14:m>
                <a:r>
                  <a:rPr lang="zh-CN" altLang="en-US" sz="3600" smtClean="0">
                    <a:solidFill>
                      <a:srgbClr val="0020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。</a:t>
                </a:r>
                <a:endParaRPr lang="zh-CN" altLang="en-US" sz="360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mc:Choice>
        <mc:Fallback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6947" y="3055956"/>
                <a:ext cx="3064444" cy="892552"/>
              </a:xfrm>
              <a:prstGeom prst="rect">
                <a:avLst/>
              </a:prstGeom>
              <a:blipFill rotWithShape="1">
                <a:blip r:embed="rId5"/>
                <a:stretch>
                  <a:fillRect l="-9" t="-38" r="7" b="-541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6889172" y="2048433"/>
                <a:ext cx="568236" cy="8989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800" b="1" i="1" smtClean="0">
                              <a:solidFill>
                                <a:srgbClr val="002060"/>
                              </a:solidFill>
                              <a:latin typeface="Cambria Math" panose="02040503050406030204"/>
                              <a:ea typeface="黑体" panose="02010609060101010101" pitchFamily="49" charset="-122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黑体" panose="02010609060101010101" pitchFamily="49" charset="-122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800"/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9172" y="2048433"/>
                <a:ext cx="568236" cy="898964"/>
              </a:xfrm>
              <a:prstGeom prst="rect">
                <a:avLst/>
              </a:prstGeom>
              <a:blipFill rotWithShape="1">
                <a:blip r:embed="rId6"/>
                <a:stretch>
                  <a:fillRect l="-10" t="-62" r="106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组合 17"/>
          <p:cNvGrpSpPr/>
          <p:nvPr/>
        </p:nvGrpSpPr>
        <p:grpSpPr>
          <a:xfrm>
            <a:off x="912508" y="2109990"/>
            <a:ext cx="3672409" cy="2314707"/>
            <a:chOff x="899592" y="1625195"/>
            <a:chExt cx="3672409" cy="2314707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899592" y="1625195"/>
              <a:ext cx="3672409" cy="2308762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899593" y="3651870"/>
              <a:ext cx="3672408" cy="283676"/>
              <a:chOff x="3059832" y="2787774"/>
              <a:chExt cx="1944216" cy="144016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3059832" y="2931790"/>
                <a:ext cx="1944216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>
                <a:off x="3059832" y="2787774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>
                <a:off x="5004048" y="2787774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直接连接符 24"/>
            <p:cNvCxnSpPr/>
            <p:nvPr/>
          </p:nvCxnSpPr>
          <p:spPr>
            <a:xfrm flipH="1">
              <a:off x="2123729" y="3791531"/>
              <a:ext cx="0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3347865" y="3791530"/>
              <a:ext cx="0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 flipV="1">
              <a:off x="899593" y="2783419"/>
              <a:ext cx="0" cy="115648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99593" y="2783419"/>
              <a:ext cx="15215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 flipV="1">
              <a:off x="899593" y="1631291"/>
              <a:ext cx="0" cy="115648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899593" y="1631291"/>
              <a:ext cx="15215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文本框 32"/>
          <p:cNvSpPr txBox="1"/>
          <p:nvPr/>
        </p:nvSpPr>
        <p:spPr>
          <a:xfrm>
            <a:off x="1187624" y="1332007"/>
            <a:ext cx="6900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五星红旗</a:t>
            </a:r>
            <a:r>
              <a:rPr lang="zh-CN" altLang="en-US" sz="3600" smtClean="0">
                <a:solidFill>
                  <a:srgbClr val="45CCA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36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的比是（   ）。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223203" y="1320909"/>
            <a:ext cx="8771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45CCA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360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" grpId="0"/>
      <p:bldP spid="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文本框 1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1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83568" y="1851670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、糖水中糖和水的比是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1:10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1704" y="2657889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、人体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脖子和手腕的周长比大约是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2:1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255105"/>
            <a:ext cx="2465387" cy="1513358"/>
          </a:xfrm>
          <a:prstGeom prst="rect">
            <a:avLst/>
          </a:prstGeo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1017640" y="55552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文本框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4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581510" y="1144265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、五星红旗长与宽的比是</a:t>
            </a:r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3:2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87118" y="1932847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、糖水中糖和水的比是</a:t>
            </a:r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1:10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5395" y="1670177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同类量的比</a:t>
            </a:r>
            <a:endParaRPr lang="zh-CN" altLang="en-US" sz="3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0410" y="2355726"/>
            <a:ext cx="1843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倍数关系</a:t>
            </a:r>
            <a:endParaRPr lang="zh-CN" altLang="en-US" sz="3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81510" y="2648113"/>
            <a:ext cx="8928992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、人体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脖子和手腕的周长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比</a:t>
            </a:r>
            <a:endParaRPr lang="en-US" altLang="zh-CN" sz="32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大约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en-US" alt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2:1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4" grpId="0"/>
      <p:bldP spid="7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7358325" y="2731004"/>
            <a:ext cx="648072" cy="653018"/>
          </a:xfrm>
          <a:prstGeom prst="ellips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453716" y="2731004"/>
            <a:ext cx="648072" cy="653018"/>
          </a:xfrm>
          <a:prstGeom prst="ellips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47664" y="3386619"/>
            <a:ext cx="936104" cy="532275"/>
          </a:xfrm>
          <a:prstGeom prst="ellips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40" name="文本框 1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56200" y="131763"/>
            <a:ext cx="1008063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Malgun Gothic" panose="020B0503020000020004" charset="-127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600">
              <a:solidFill>
                <a:srgbClr val="81C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1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8118475" y="131763"/>
            <a:ext cx="18415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611560" y="2709977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、京津城际铁路半小时可行驶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175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千米，则路程与时间的  比是（      ）。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6617" y="205106"/>
            <a:ext cx="2971303" cy="1521613"/>
          </a:xfrm>
          <a:prstGeom prst="rect">
            <a:avLst/>
          </a:prstGeo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1098708" y="59859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你敢填吗？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矩形 11"/>
              <p:cNvSpPr/>
              <p:nvPr/>
            </p:nvSpPr>
            <p:spPr>
              <a:xfrm>
                <a:off x="1525610" y="3294567"/>
                <a:ext cx="1349177" cy="624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smtClean="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175: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 panose="02040503050406030204"/>
                            <a:ea typeface="黑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sz="2400" b="1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5610" y="3294567"/>
                <a:ext cx="1349177" cy="624082"/>
              </a:xfrm>
              <a:prstGeom prst="rect">
                <a:avLst/>
              </a:prstGeom>
              <a:blipFill rotWithShape="1">
                <a:blip r:embed="rId5"/>
                <a:stretch>
                  <a:fillRect l="-25" t="-30" r="1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/>
          <p:cNvSpPr txBox="1"/>
          <p:nvPr/>
        </p:nvSpPr>
        <p:spPr>
          <a:xfrm>
            <a:off x="1547664" y="3918649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速度</a:t>
            </a:r>
            <a:endParaRPr lang="zh-CN" altLang="en-US" sz="320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538345" y="1593378"/>
            <a:ext cx="936104" cy="632298"/>
          </a:xfrm>
          <a:prstGeom prst="ellips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796136" y="1612056"/>
            <a:ext cx="651184" cy="653018"/>
          </a:xfrm>
          <a:prstGeom prst="ellips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868168" y="1612056"/>
            <a:ext cx="648072" cy="653018"/>
          </a:xfrm>
          <a:prstGeom prst="ellips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539552" y="1577077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本练习本的价格是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元，则总价与数量的比是（     ）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606288" y="169668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10:</a:t>
            </a:r>
            <a:r>
              <a:rPr lang="en-US" altLang="zh-CN" sz="24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598482" y="226943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单价</a:t>
            </a:r>
            <a:endParaRPr lang="zh-CN" altLang="en-US" sz="280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365191" y="903364"/>
            <a:ext cx="3758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不同类有关联的量的比</a:t>
            </a:r>
            <a:endParaRPr lang="zh-CN" altLang="en-US" sz="28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58325" y="843987"/>
            <a:ext cx="1281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新量</a:t>
            </a:r>
            <a:endParaRPr lang="zh-CN" altLang="en-US" sz="36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16" grpId="0" animBg="1"/>
      <p:bldP spid="12" grpId="0"/>
      <p:bldP spid="6" grpId="0"/>
      <p:bldP spid="19" grpId="0" animBg="1"/>
      <p:bldP spid="20" grpId="0" animBg="1"/>
      <p:bldP spid="21" grpId="0" animBg="1"/>
      <p:bldP spid="23" grpId="0"/>
      <p:bldP spid="24" grpId="0"/>
      <p:bldP spid="27" grpId="0"/>
      <p:bldP spid="28" grpId="0"/>
    </p:bldLst>
  </p:timing>
</p:sld>
</file>

<file path=ppt/tags/tag1.xml><?xml version="1.0" encoding="utf-8"?>
<p:tagLst xmlns:p="http://schemas.openxmlformats.org/presentationml/2006/main">
  <p:tag name="ISLIDE.ADDREMOVEWATERMARK" val="nf3YYmBGAn"/>
</p:tagLst>
</file>

<file path=ppt/tags/tag10.xml><?xml version="1.0" encoding="utf-8"?>
<p:tagLst xmlns:p="http://schemas.openxmlformats.org/presentationml/2006/main">
  <p:tag name="ISLIDE.ADDREMOVEWATERMARK" val="MIYujZjmc3"/>
</p:tagLst>
</file>

<file path=ppt/tags/tag11.xml><?xml version="1.0" encoding="utf-8"?>
<p:tagLst xmlns:p="http://schemas.openxmlformats.org/presentationml/2006/main">
  <p:tag name="ISLIDE.ADDREMOVEWATERMARK" val="nf3YYmBGAn"/>
</p:tagLst>
</file>

<file path=ppt/tags/tag12.xml><?xml version="1.0" encoding="utf-8"?>
<p:tagLst xmlns:p="http://schemas.openxmlformats.org/presentationml/2006/main">
  <p:tag name="ISLIDE.ADDREMOVEWATERMARK" val="MIYujZjmc3"/>
</p:tagLst>
</file>

<file path=ppt/tags/tag13.xml><?xml version="1.0" encoding="utf-8"?>
<p:tagLst xmlns:p="http://schemas.openxmlformats.org/presentationml/2006/main">
  <p:tag name="ISLIDE.ADDREMOVEWATERMARK" val="nf3YYmBGAn"/>
</p:tagLst>
</file>

<file path=ppt/tags/tag14.xml><?xml version="1.0" encoding="utf-8"?>
<p:tagLst xmlns:p="http://schemas.openxmlformats.org/presentationml/2006/main">
  <p:tag name="ISLIDE.ADDREMOVEWATERMARK" val="MIYujZjmc3"/>
</p:tagLst>
</file>

<file path=ppt/tags/tag15.xml><?xml version="1.0" encoding="utf-8"?>
<p:tagLst xmlns:p="http://schemas.openxmlformats.org/presentationml/2006/main">
  <p:tag name="ISLIDE.ADDREMOVEWATERMARK" val="nf3YYmBGAn"/>
</p:tagLst>
</file>

<file path=ppt/tags/tag16.xml><?xml version="1.0" encoding="utf-8"?>
<p:tagLst xmlns:p="http://schemas.openxmlformats.org/presentationml/2006/main">
  <p:tag name="ISLIDE.ADDREMOVEWATERMARK" val="MIYujZjmc3"/>
</p:tagLst>
</file>

<file path=ppt/tags/tag17.xml><?xml version="1.0" encoding="utf-8"?>
<p:tagLst xmlns:p="http://schemas.openxmlformats.org/presentationml/2006/main">
  <p:tag name="ISLIDE.ADDREMOVEWATERMARK" val="nf3YYmBGAn"/>
</p:tagLst>
</file>

<file path=ppt/tags/tag18.xml><?xml version="1.0" encoding="utf-8"?>
<p:tagLst xmlns:p="http://schemas.openxmlformats.org/presentationml/2006/main">
  <p:tag name="ISLIDE.ADDREMOVEWATERMARK" val="MIYujZjmc3"/>
</p:tagLst>
</file>

<file path=ppt/tags/tag19.xml><?xml version="1.0" encoding="utf-8"?>
<p:tagLst xmlns:p="http://schemas.openxmlformats.org/presentationml/2006/main">
  <p:tag name="ISLIDE.ADDREMOVEWATERMARK" val="nf3YYmBGAn"/>
</p:tagLst>
</file>

<file path=ppt/tags/tag2.xml><?xml version="1.0" encoding="utf-8"?>
<p:tagLst xmlns:p="http://schemas.openxmlformats.org/presentationml/2006/main">
  <p:tag name="ISLIDE.ADDREMOVEWATERMARK" val="MIYujZjmc3"/>
</p:tagLst>
</file>

<file path=ppt/tags/tag20.xml><?xml version="1.0" encoding="utf-8"?>
<p:tagLst xmlns:p="http://schemas.openxmlformats.org/presentationml/2006/main">
  <p:tag name="ISLIDE.ADDREMOVEWATERMARK" val="MIYujZjmc3"/>
</p:tagLst>
</file>

<file path=ppt/tags/tag21.xml><?xml version="1.0" encoding="utf-8"?>
<p:tagLst xmlns:p="http://schemas.openxmlformats.org/presentationml/2006/main">
  <p:tag name="ISLIDE.ADDREMOVEWATERMARK" val="nf3YYmBGAn"/>
</p:tagLst>
</file>

<file path=ppt/tags/tag22.xml><?xml version="1.0" encoding="utf-8"?>
<p:tagLst xmlns:p="http://schemas.openxmlformats.org/presentationml/2006/main">
  <p:tag name="ISLIDE.ADDREMOVEWATERMARK" val="MIYujZjmc3"/>
</p:tagLst>
</file>

<file path=ppt/tags/tag23.xml><?xml version="1.0" encoding="utf-8"?>
<p:tagLst xmlns:p="http://schemas.openxmlformats.org/presentationml/2006/main">
  <p:tag name="ISLIDE.ADDREMOVEWATERMARK" val="nf3YYmBGAn"/>
</p:tagLst>
</file>

<file path=ppt/tags/tag24.xml><?xml version="1.0" encoding="utf-8"?>
<p:tagLst xmlns:p="http://schemas.openxmlformats.org/presentationml/2006/main">
  <p:tag name="ISLIDE.ADDREMOVEWATERMARK" val="MIYujZjmc3"/>
</p:tagLst>
</file>

<file path=ppt/tags/tag2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IzYjFiZmU3YjRiZGNiNzMxNmQ1MjZhMjdlYmI3OTIifQ=="/>
  <p:tag name="commondata" val="eyJoZGlkIjoiN2YzNjBkOTgyNWQ1YTMxYzM3MzMwNWFiODNmOWIzYWMifQ=="/>
</p:tagLst>
</file>

<file path=ppt/tags/tag3.xml><?xml version="1.0" encoding="utf-8"?>
<p:tagLst xmlns:p="http://schemas.openxmlformats.org/presentationml/2006/main">
  <p:tag name="ISLIDE.ADDREMOVEWATERMARK" val="nf3YYmBGAn"/>
</p:tagLst>
</file>

<file path=ppt/tags/tag4.xml><?xml version="1.0" encoding="utf-8"?>
<p:tagLst xmlns:p="http://schemas.openxmlformats.org/presentationml/2006/main">
  <p:tag name="ISLIDE.ADDREMOVEWATERMARK" val="MIYujZjmc3"/>
</p:tagLst>
</file>

<file path=ppt/tags/tag5.xml><?xml version="1.0" encoding="utf-8"?>
<p:tagLst xmlns:p="http://schemas.openxmlformats.org/presentationml/2006/main">
  <p:tag name="ISLIDE.ADDREMOVEWATERMARK" val="nf3YYmBGAn"/>
</p:tagLst>
</file>

<file path=ppt/tags/tag6.xml><?xml version="1.0" encoding="utf-8"?>
<p:tagLst xmlns:p="http://schemas.openxmlformats.org/presentationml/2006/main">
  <p:tag name="ISLIDE.ADDREMOVEWATERMARK" val="MIYujZjmc3"/>
</p:tagLst>
</file>

<file path=ppt/tags/tag7.xml><?xml version="1.0" encoding="utf-8"?>
<p:tagLst xmlns:p="http://schemas.openxmlformats.org/presentationml/2006/main">
  <p:tag name="ISLIDE.ADDREMOVEWATERMARK" val="nf3YYmBGAn"/>
</p:tagLst>
</file>

<file path=ppt/tags/tag8.xml><?xml version="1.0" encoding="utf-8"?>
<p:tagLst xmlns:p="http://schemas.openxmlformats.org/presentationml/2006/main">
  <p:tag name="ISLIDE.ADDREMOVEWATERMARK" val="MIYujZjmc3"/>
</p:tagLst>
</file>

<file path=ppt/tags/tag9.xml><?xml version="1.0" encoding="utf-8"?>
<p:tagLst xmlns:p="http://schemas.openxmlformats.org/presentationml/2006/main">
  <p:tag name="ISLIDE.ADDREMOVEWATERMARK" val="nf3YYmBGAn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1537</Words>
  <Application>WPS 演示</Application>
  <PresentationFormat>全屏显示(16:9)</PresentationFormat>
  <Paragraphs>167</Paragraphs>
  <Slides>14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1" baseType="lpstr">
      <vt:lpstr>Arial</vt:lpstr>
      <vt:lpstr>宋体</vt:lpstr>
      <vt:lpstr>Wingdings</vt:lpstr>
      <vt:lpstr>Gulim</vt:lpstr>
      <vt:lpstr>Malgun Gothic</vt:lpstr>
      <vt:lpstr>等线 Light</vt:lpstr>
      <vt:lpstr>Calibri</vt:lpstr>
      <vt:lpstr>等线</vt:lpstr>
      <vt:lpstr>楷体</vt:lpstr>
      <vt:lpstr>微软雅黑</vt:lpstr>
      <vt:lpstr>黑体</vt:lpstr>
      <vt:lpstr>Cambria Math</vt:lpstr>
      <vt:lpstr>Cambria Math</vt:lpstr>
      <vt:lpstr>Times New Roman</vt:lpstr>
      <vt:lpstr>Arial</vt:lpstr>
      <vt:lpstr>Arial Unicode MS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2023-02-27T15:06:00Z</cp:lastPrinted>
  <dcterms:created xsi:type="dcterms:W3CDTF">2023-02-27T15:06:00Z</dcterms:created>
  <dcterms:modified xsi:type="dcterms:W3CDTF">2023-10-29T08:11:45Z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22C7CCE40ACF44DAA3B85D1AD78316C3_12</vt:lpwstr>
  </property>
  <property fmtid="{D5CDD505-2E9C-101B-9397-08002B2CF9AE}" pid="3" name="KSOProductBuildVer">
    <vt:lpwstr>2052-12.1.0.15712</vt:lpwstr>
  </property>
</Properties>
</file>