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2" r:id="rId17"/>
    <p:sldId id="270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22.wmf"/><Relationship Id="rId8" Type="http://schemas.openxmlformats.org/officeDocument/2006/relationships/image" Target="../media/image21.wmf"/><Relationship Id="rId7" Type="http://schemas.openxmlformats.org/officeDocument/2006/relationships/image" Target="../media/image20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0" Type="http://schemas.openxmlformats.org/officeDocument/2006/relationships/image" Target="../media/image23.wmf"/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17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1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5.wmf"/><Relationship Id="rId3" Type="http://schemas.openxmlformats.org/officeDocument/2006/relationships/oleObject" Target="../embeddings/oleObject2.bin"/><Relationship Id="rId23" Type="http://schemas.openxmlformats.org/officeDocument/2006/relationships/vmlDrawing" Target="../drawings/vmlDrawing1.vml"/><Relationship Id="rId22" Type="http://schemas.openxmlformats.org/officeDocument/2006/relationships/slideLayout" Target="../slideLayouts/slideLayout7.xml"/><Relationship Id="rId21" Type="http://schemas.openxmlformats.org/officeDocument/2006/relationships/image" Target="../media/image23.wmf"/><Relationship Id="rId20" Type="http://schemas.openxmlformats.org/officeDocument/2006/relationships/oleObject" Target="../embeddings/oleObject11.bin"/><Relationship Id="rId2" Type="http://schemas.openxmlformats.org/officeDocument/2006/relationships/image" Target="../media/image14.wmf"/><Relationship Id="rId19" Type="http://schemas.openxmlformats.org/officeDocument/2006/relationships/image" Target="../media/image22.wmf"/><Relationship Id="rId18" Type="http://schemas.openxmlformats.org/officeDocument/2006/relationships/oleObject" Target="../embeddings/oleObject10.bin"/><Relationship Id="rId17" Type="http://schemas.openxmlformats.org/officeDocument/2006/relationships/image" Target="../media/image21.wmf"/><Relationship Id="rId16" Type="http://schemas.openxmlformats.org/officeDocument/2006/relationships/oleObject" Target="../embeddings/oleObject9.bin"/><Relationship Id="rId15" Type="http://schemas.openxmlformats.org/officeDocument/2006/relationships/image" Target="../media/image20.wmf"/><Relationship Id="rId14" Type="http://schemas.openxmlformats.org/officeDocument/2006/relationships/oleObject" Target="../embeddings/oleObject8.bin"/><Relationship Id="rId13" Type="http://schemas.openxmlformats.org/officeDocument/2006/relationships/image" Target="../media/image19.wmf"/><Relationship Id="rId12" Type="http://schemas.openxmlformats.org/officeDocument/2006/relationships/oleObject" Target="../embeddings/oleObject7.bin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18.wmf"/><Relationship Id="rId1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Relationship Id="rId3" Type="http://schemas.openxmlformats.org/officeDocument/2006/relationships/image" Target="../media/image24.wmf"/><Relationship Id="rId2" Type="http://schemas.openxmlformats.org/officeDocument/2006/relationships/hyperlink" Target="http://pic.yxtc.net/%CA%B8%C1%BF%CD%BC/%B1%B3%BE%B0%CD%BC%B0%B8/BCKLC219.WMF" TargetMode="External"/><Relationship Id="rId1" Type="http://schemas.openxmlformats.org/officeDocument/2006/relationships/hyperlink" Target="http://pic.yxtc.net/%CA%B8%C1%BF%CD%BC/%B1%B3%BE%B0%CD%BC%B0%B8/BCKLC078.WM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08481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accent1">
                    <a:lumMod val="75000"/>
                  </a:schemeClr>
                </a:solidFill>
              </a:rPr>
              <a:t>比</a:t>
            </a:r>
            <a:r>
              <a:rPr lang="zh-CN" altLang="en-US" sz="8000" b="1" dirty="0" smtClean="0">
                <a:solidFill>
                  <a:schemeClr val="accent1">
                    <a:lumMod val="75000"/>
                  </a:schemeClr>
                </a:solidFill>
              </a:rPr>
              <a:t>的</a:t>
            </a:r>
            <a:r>
              <a:rPr lang="zh-CN" altLang="en-US" sz="8000" b="1" dirty="0">
                <a:solidFill>
                  <a:schemeClr val="accent1">
                    <a:lumMod val="75000"/>
                  </a:schemeClr>
                </a:solidFill>
              </a:rPr>
              <a:t>基</a:t>
            </a:r>
            <a:r>
              <a:rPr lang="zh-CN" altLang="en-US" sz="8000" b="1" dirty="0" smtClean="0">
                <a:solidFill>
                  <a:schemeClr val="accent1">
                    <a:lumMod val="75000"/>
                  </a:schemeClr>
                </a:solidFill>
              </a:rPr>
              <a:t>本性</a:t>
            </a:r>
            <a:r>
              <a:rPr lang="zh-CN" altLang="en-US" sz="8000" b="1" dirty="0">
                <a:solidFill>
                  <a:schemeClr val="accent1">
                    <a:lumMod val="75000"/>
                  </a:schemeClr>
                </a:solidFill>
              </a:rPr>
              <a:t>质</a:t>
            </a:r>
            <a:endParaRPr lang="zh-CN" altLang="en-US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/>
          <p:nvPr/>
        </p:nvSpPr>
        <p:spPr>
          <a:xfrm>
            <a:off x="1" y="404813"/>
            <a:ext cx="8748713" cy="5975350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wrap="none" lIns="90000" tIns="46800" rIns="90000" bIns="4680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 eaLnBrk="1" hangingPunct="1"/>
            <a:endParaRPr lang="zh-CN" altLang="en-US" sz="20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5363" name="Text Box 4"/>
          <p:cNvSpPr/>
          <p:nvPr/>
        </p:nvSpPr>
        <p:spPr>
          <a:xfrm>
            <a:off x="1547814" y="3341690"/>
            <a:ext cx="1266991" cy="71006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90000" tIns="46800" rIns="90000" bIns="4680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 sz="4000" b="1">
                <a:latin typeface="Arial" panose="020B0604020202020204"/>
              </a:rPr>
              <a:t>4︰6</a:t>
            </a:r>
            <a:endParaRPr lang="en-US" altLang="zh-CN" sz="4000" b="1">
              <a:latin typeface="Arial" panose="020B0604020202020204"/>
            </a:endParaRPr>
          </a:p>
        </p:txBody>
      </p:sp>
      <p:grpSp>
        <p:nvGrpSpPr>
          <p:cNvPr id="15364" name="Group 4"/>
          <p:cNvGrpSpPr/>
          <p:nvPr/>
        </p:nvGrpSpPr>
        <p:grpSpPr>
          <a:xfrm>
            <a:off x="3276602" y="3289302"/>
            <a:ext cx="2490788" cy="762001"/>
            <a:chOff x="0" y="0"/>
            <a:chExt cx="1569" cy="480"/>
          </a:xfrm>
        </p:grpSpPr>
        <p:sp>
          <p:nvSpPr>
            <p:cNvPr id="15377" name="Rectangle 6"/>
            <p:cNvSpPr/>
            <p:nvPr/>
          </p:nvSpPr>
          <p:spPr>
            <a:xfrm>
              <a:off x="0" y="0"/>
              <a:ext cx="439" cy="4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eaLnBrk="1" hangingPunct="1"/>
              <a:r>
                <a:rPr lang="zh-CN" altLang="en-US" sz="4000" b="1">
                  <a:latin typeface="Arial" panose="020B0604020202020204"/>
                </a:rPr>
                <a:t>＝</a:t>
              </a:r>
              <a:endParaRPr lang="zh-CN" altLang="en-US" sz="4000" b="1">
                <a:latin typeface="Arial" panose="020B0604020202020204"/>
              </a:endParaRPr>
            </a:p>
          </p:txBody>
        </p:sp>
        <p:sp>
          <p:nvSpPr>
            <p:cNvPr id="15378" name="Text Box 7"/>
            <p:cNvSpPr/>
            <p:nvPr/>
          </p:nvSpPr>
          <p:spPr>
            <a:xfrm>
              <a:off x="771" y="33"/>
              <a:ext cx="798" cy="4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eaLnBrk="1" hangingPunct="1"/>
              <a:r>
                <a:rPr lang="en-US" altLang="zh-CN" sz="4000" b="1">
                  <a:latin typeface="Arial" panose="020B0604020202020204"/>
                </a:rPr>
                <a:t>2︰3</a:t>
              </a:r>
              <a:endParaRPr lang="en-US" altLang="zh-CN" sz="4000" b="1">
                <a:latin typeface="Arial" panose="020B0604020202020204"/>
              </a:endParaRPr>
            </a:p>
          </p:txBody>
        </p:sp>
      </p:grpSp>
      <p:grpSp>
        <p:nvGrpSpPr>
          <p:cNvPr id="15365" name="Group 7"/>
          <p:cNvGrpSpPr/>
          <p:nvPr/>
        </p:nvGrpSpPr>
        <p:grpSpPr>
          <a:xfrm>
            <a:off x="684214" y="3990977"/>
            <a:ext cx="3121025" cy="798513"/>
            <a:chOff x="0" y="0"/>
            <a:chExt cx="1966" cy="503"/>
          </a:xfrm>
        </p:grpSpPr>
        <p:sp>
          <p:nvSpPr>
            <p:cNvPr id="15374" name="AutoShape 9"/>
            <p:cNvSpPr/>
            <p:nvPr/>
          </p:nvSpPr>
          <p:spPr>
            <a:xfrm rot="5400000">
              <a:off x="904" y="-226"/>
              <a:ext cx="91" cy="544"/>
            </a:xfrm>
            <a:prstGeom prst="rightBracket">
              <a:avLst>
                <a:gd name="adj" fmla="val 49817"/>
              </a:avLst>
            </a:prstGeom>
            <a:noFill/>
            <a:ln w="25400">
              <a:solidFill>
                <a:srgbClr val="0000FF"/>
              </a:solidFill>
              <a:miter lim="800000"/>
            </a:ln>
          </p:spPr>
          <p:txBody>
            <a:bodyPr wrap="none" lIns="90000" tIns="46800" rIns="90000" bIns="46800"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eaLnBrk="1" hangingPunct="1"/>
              <a:endParaRPr lang="zh-CN" altLang="en-US"/>
            </a:p>
          </p:txBody>
        </p:sp>
        <p:cxnSp>
          <p:nvCxnSpPr>
            <p:cNvPr id="15375" name="Line 10"/>
            <p:cNvCxnSpPr/>
            <p:nvPr/>
          </p:nvCxnSpPr>
          <p:spPr>
            <a:xfrm flipH="1">
              <a:off x="952" y="90"/>
              <a:ext cx="0" cy="137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miter lim="800000"/>
              <a:tailEnd type="triangle"/>
            </a:ln>
          </p:spPr>
        </p:cxnSp>
        <p:sp>
          <p:nvSpPr>
            <p:cNvPr id="15376" name="Text Box 11"/>
            <p:cNvSpPr/>
            <p:nvPr/>
          </p:nvSpPr>
          <p:spPr>
            <a:xfrm>
              <a:off x="0" y="211"/>
              <a:ext cx="1966" cy="29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>
                  <a:solidFill>
                    <a:srgbClr val="0000FF"/>
                  </a:solidFill>
                  <a:latin typeface="仿宋_GB2312" pitchFamily="49" charset="-122"/>
                  <a:ea typeface="仿宋_GB2312" pitchFamily="49" charset="-122"/>
                </a:rPr>
                <a:t>前项、后项同时除以</a:t>
              </a:r>
              <a:r>
                <a:rPr lang="en-US" altLang="zh-CN" sz="2400" b="1">
                  <a:solidFill>
                    <a:srgbClr val="0000FF"/>
                  </a:solidFill>
                  <a:latin typeface="仿宋_GB2312" pitchFamily="49" charset="-122"/>
                  <a:ea typeface="仿宋_GB2312" pitchFamily="49" charset="-122"/>
                </a:rPr>
                <a:t>2</a:t>
              </a:r>
              <a:endParaRPr lang="en-US" altLang="zh-CN" sz="24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endParaRPr>
            </a:p>
          </p:txBody>
        </p:sp>
      </p:grpSp>
      <p:sp>
        <p:nvSpPr>
          <p:cNvPr id="15366" name="Rectangle 12"/>
          <p:cNvSpPr/>
          <p:nvPr/>
        </p:nvSpPr>
        <p:spPr>
          <a:xfrm>
            <a:off x="7524751" y="260350"/>
            <a:ext cx="1008063" cy="3937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 anchor="ctr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最</a:t>
            </a:r>
            <a:endParaRPr lang="zh-CN" altLang="en-US" sz="3600" b="1" u="sng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/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简</a:t>
            </a:r>
            <a:endParaRPr lang="zh-CN" altLang="en-US" sz="3600" b="1" u="sng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/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单</a:t>
            </a:r>
            <a:endParaRPr lang="zh-CN" altLang="en-US" sz="3600" b="1" u="sng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/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endParaRPr lang="zh-CN" altLang="en-US" sz="3600" b="1" u="sng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/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整</a:t>
            </a:r>
            <a:endParaRPr lang="zh-CN" altLang="en-US" sz="3600" b="1" u="sng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/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</a:t>
            </a:r>
            <a:endParaRPr lang="zh-CN" altLang="en-US" sz="3600" b="1" u="sng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/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比</a:t>
            </a:r>
            <a:endParaRPr lang="zh-CN" altLang="en-US" sz="36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7" name="Text Box 13"/>
          <p:cNvSpPr/>
          <p:nvPr/>
        </p:nvSpPr>
        <p:spPr>
          <a:xfrm>
            <a:off x="4500564" y="3343277"/>
            <a:ext cx="503237" cy="71006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 sz="4000" b="1">
                <a:solidFill>
                  <a:srgbClr val="D60093"/>
                </a:solidFill>
                <a:latin typeface="Arial" panose="020B0604020202020204"/>
              </a:rPr>
              <a:t>2</a:t>
            </a:r>
            <a:endParaRPr lang="en-US" altLang="zh-CN" sz="4000" b="1">
              <a:solidFill>
                <a:srgbClr val="D60093"/>
              </a:solidFill>
              <a:latin typeface="Arial" panose="020B0604020202020204"/>
            </a:endParaRPr>
          </a:p>
        </p:txBody>
      </p:sp>
      <p:sp>
        <p:nvSpPr>
          <p:cNvPr id="15368" name="Text Box 14"/>
          <p:cNvSpPr/>
          <p:nvPr/>
        </p:nvSpPr>
        <p:spPr>
          <a:xfrm>
            <a:off x="5292726" y="3343277"/>
            <a:ext cx="503239" cy="71006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 sz="4000" b="1">
                <a:solidFill>
                  <a:srgbClr val="D60093"/>
                </a:solidFill>
                <a:latin typeface="Arial" panose="020B0604020202020204"/>
              </a:rPr>
              <a:t>3</a:t>
            </a:r>
            <a:endParaRPr lang="en-US" altLang="zh-CN" sz="4000" b="1">
              <a:solidFill>
                <a:srgbClr val="D60093"/>
              </a:solidFill>
              <a:latin typeface="Arial" panose="020B0604020202020204"/>
            </a:endParaRPr>
          </a:p>
        </p:txBody>
      </p:sp>
      <p:grpSp>
        <p:nvGrpSpPr>
          <p:cNvPr id="15369" name="Group 14"/>
          <p:cNvGrpSpPr/>
          <p:nvPr/>
        </p:nvGrpSpPr>
        <p:grpSpPr>
          <a:xfrm>
            <a:off x="3851277" y="3990975"/>
            <a:ext cx="2881313" cy="1290638"/>
            <a:chOff x="0" y="0"/>
            <a:chExt cx="1588" cy="813"/>
          </a:xfrm>
        </p:grpSpPr>
        <p:sp>
          <p:nvSpPr>
            <p:cNvPr id="15371" name="AutoShape 16"/>
            <p:cNvSpPr/>
            <p:nvPr/>
          </p:nvSpPr>
          <p:spPr>
            <a:xfrm rot="5400000">
              <a:off x="678" y="-226"/>
              <a:ext cx="91" cy="544"/>
            </a:xfrm>
            <a:prstGeom prst="rightBracket">
              <a:avLst>
                <a:gd name="adj" fmla="val 49817"/>
              </a:avLst>
            </a:prstGeom>
            <a:noFill/>
            <a:ln w="25400">
              <a:solidFill>
                <a:srgbClr val="0000FF"/>
              </a:solidFill>
              <a:miter lim="800000"/>
            </a:ln>
          </p:spPr>
          <p:txBody>
            <a:bodyPr wrap="none" lIns="90000" tIns="46800" rIns="90000" bIns="46800"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eaLnBrk="1" hangingPunct="1"/>
              <a:endParaRPr lang="zh-CN" altLang="en-US"/>
            </a:p>
          </p:txBody>
        </p:sp>
        <p:cxnSp>
          <p:nvCxnSpPr>
            <p:cNvPr id="15372" name="Line 17"/>
            <p:cNvCxnSpPr/>
            <p:nvPr/>
          </p:nvCxnSpPr>
          <p:spPr>
            <a:xfrm flipH="1">
              <a:off x="726" y="90"/>
              <a:ext cx="0" cy="137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miter lim="800000"/>
              <a:tailEnd type="triangle"/>
            </a:ln>
          </p:spPr>
        </p:cxnSp>
        <p:sp>
          <p:nvSpPr>
            <p:cNvPr id="15373" name="Text Box 18"/>
            <p:cNvSpPr/>
            <p:nvPr/>
          </p:nvSpPr>
          <p:spPr>
            <a:xfrm>
              <a:off x="0" y="211"/>
              <a:ext cx="1588" cy="602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  <a:miter lim="800000"/>
            </a:ln>
          </p:spPr>
          <p:txBody>
            <a:bodyPr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rgbClr val="0000FF"/>
                  </a:solidFill>
                  <a:latin typeface="仿宋_GB2312" pitchFamily="49" charset="-122"/>
                  <a:ea typeface="仿宋_GB2312" pitchFamily="49" charset="-122"/>
                </a:rPr>
                <a:t>前、后项必须是整数，而且互质。</a:t>
              </a:r>
              <a:endParaRPr lang="zh-CN" altLang="en-US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endParaRPr>
            </a:p>
          </p:txBody>
        </p:sp>
      </p:grpSp>
      <p:cxnSp>
        <p:nvCxnSpPr>
          <p:cNvPr id="15370" name="Line 19"/>
          <p:cNvCxnSpPr/>
          <p:nvPr/>
        </p:nvCxnSpPr>
        <p:spPr>
          <a:xfrm flipV="1">
            <a:off x="5292726" y="2492375"/>
            <a:ext cx="1800225" cy="865188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miter lim="800000"/>
            <a:tailEnd type="triangle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 fill="hold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 fill="hold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4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6" grpId="0"/>
      <p:bldP spid="15367" grpId="0"/>
      <p:bldP spid="15367" grpId="1"/>
      <p:bldP spid="15368" grpId="0"/>
      <p:bldP spid="1536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>
            <a:off x="10844213" y="5851527"/>
            <a:ext cx="1347787" cy="1006475"/>
            <a:chOff x="0" y="0"/>
            <a:chExt cx="2562554" cy="1912957"/>
          </a:xfrm>
        </p:grpSpPr>
        <p:grpSp>
          <p:nvGrpSpPr>
            <p:cNvPr id="6147" name="Group 3"/>
            <p:cNvGrpSpPr/>
            <p:nvPr/>
          </p:nvGrpSpPr>
          <p:grpSpPr>
            <a:xfrm>
              <a:off x="0" y="0"/>
              <a:ext cx="2562554" cy="1912957"/>
              <a:chOff x="0" y="0"/>
              <a:chExt cx="908050" cy="677863"/>
            </a:xfrm>
          </p:grpSpPr>
          <p:sp>
            <p:nvSpPr>
              <p:cNvPr id="6148" name="Oval 40"/>
              <p:cNvSpPr>
                <a:spLocks noChangeArrowheads="1"/>
              </p:cNvSpPr>
              <p:nvPr/>
            </p:nvSpPr>
            <p:spPr bwMode="auto">
              <a:xfrm>
                <a:off x="0" y="630238"/>
                <a:ext cx="46038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49" name="Oval 41"/>
              <p:cNvSpPr>
                <a:spLocks noChangeArrowheads="1"/>
              </p:cNvSpPr>
              <p:nvPr/>
            </p:nvSpPr>
            <p:spPr bwMode="auto">
              <a:xfrm>
                <a:off x="34925" y="558800"/>
                <a:ext cx="46038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0" name="Oval 42"/>
              <p:cNvSpPr>
                <a:spLocks noChangeArrowheads="1"/>
              </p:cNvSpPr>
              <p:nvPr/>
            </p:nvSpPr>
            <p:spPr bwMode="auto">
              <a:xfrm>
                <a:off x="77787" y="50165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1" name="Oval 43"/>
              <p:cNvSpPr>
                <a:spLocks noChangeArrowheads="1"/>
              </p:cNvSpPr>
              <p:nvPr/>
            </p:nvSpPr>
            <p:spPr bwMode="auto">
              <a:xfrm>
                <a:off x="131762" y="45720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2" name="Oval 44"/>
              <p:cNvSpPr>
                <a:spLocks noChangeArrowheads="1"/>
              </p:cNvSpPr>
              <p:nvPr/>
            </p:nvSpPr>
            <p:spPr bwMode="auto">
              <a:xfrm>
                <a:off x="190500" y="433388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3" name="Oval 45"/>
              <p:cNvSpPr>
                <a:spLocks noChangeArrowheads="1"/>
              </p:cNvSpPr>
              <p:nvPr/>
            </p:nvSpPr>
            <p:spPr bwMode="auto">
              <a:xfrm>
                <a:off x="254000" y="417513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4" name="Oval 46"/>
              <p:cNvSpPr>
                <a:spLocks noChangeArrowheads="1"/>
              </p:cNvSpPr>
              <p:nvPr/>
            </p:nvSpPr>
            <p:spPr bwMode="auto">
              <a:xfrm>
                <a:off x="644525" y="261938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5" name="Oval 47"/>
              <p:cNvSpPr>
                <a:spLocks noChangeArrowheads="1"/>
              </p:cNvSpPr>
              <p:nvPr/>
            </p:nvSpPr>
            <p:spPr bwMode="auto">
              <a:xfrm>
                <a:off x="719137" y="222250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6" name="Oval 48"/>
              <p:cNvSpPr>
                <a:spLocks noChangeArrowheads="1"/>
              </p:cNvSpPr>
              <p:nvPr/>
            </p:nvSpPr>
            <p:spPr bwMode="auto">
              <a:xfrm>
                <a:off x="774700" y="180975"/>
                <a:ext cx="47625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7" name="Oval 49"/>
              <p:cNvSpPr>
                <a:spLocks noChangeArrowheads="1"/>
              </p:cNvSpPr>
              <p:nvPr/>
            </p:nvSpPr>
            <p:spPr bwMode="auto">
              <a:xfrm>
                <a:off x="820737" y="122238"/>
                <a:ext cx="44450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8" name="Oval 50"/>
              <p:cNvSpPr>
                <a:spLocks noChangeArrowheads="1"/>
              </p:cNvSpPr>
              <p:nvPr/>
            </p:nvSpPr>
            <p:spPr bwMode="auto">
              <a:xfrm>
                <a:off x="847725" y="63500"/>
                <a:ext cx="47625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9" name="Oval 51"/>
              <p:cNvSpPr>
                <a:spLocks noChangeArrowheads="1"/>
              </p:cNvSpPr>
              <p:nvPr/>
            </p:nvSpPr>
            <p:spPr bwMode="auto">
              <a:xfrm>
                <a:off x="862012" y="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</p:grpSp>
        <p:grpSp>
          <p:nvGrpSpPr>
            <p:cNvPr id="6160" name="Group 16"/>
            <p:cNvGrpSpPr/>
            <p:nvPr/>
          </p:nvGrpSpPr>
          <p:grpSpPr>
            <a:xfrm>
              <a:off x="943869" y="639231"/>
              <a:ext cx="733645" cy="733645"/>
              <a:chOff x="0" y="0"/>
              <a:chExt cx="2406528" cy="2406528"/>
            </a:xfrm>
          </p:grpSpPr>
          <p:sp>
            <p:nvSpPr>
              <p:cNvPr id="6161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06528" cy="2406528"/>
              </a:xfrm>
              <a:prstGeom prst="ellipse">
                <a:avLst/>
              </a:prstGeom>
              <a:solidFill>
                <a:schemeClr val="bg1"/>
              </a:solidFill>
              <a:ln w="57150" cap="flat" cmpd="sng">
                <a:solidFill>
                  <a:schemeClr val="accent1"/>
                </a:solidFill>
                <a:miter lim="800000"/>
              </a:ln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62" name="椭圆 28"/>
              <p:cNvSpPr>
                <a:spLocks noChangeArrowheads="1"/>
              </p:cNvSpPr>
              <p:nvPr/>
            </p:nvSpPr>
            <p:spPr bwMode="auto">
              <a:xfrm>
                <a:off x="269483" y="269483"/>
                <a:ext cx="1867564" cy="1867564"/>
              </a:xfrm>
              <a:prstGeom prst="ellipse">
                <a:avLst/>
              </a:prstGeom>
              <a:solidFill>
                <a:srgbClr val="C8B998"/>
              </a:solidFill>
              <a:ln w="38100" cap="flat" cmpd="sng">
                <a:solidFill>
                  <a:schemeClr val="bg1"/>
                </a:solidFill>
                <a:miter lim="800000"/>
              </a:ln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341801" y="1069033"/>
                <a:ext cx="11384708" cy="15651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dirty="0"/>
                  <a:t>【</a:t>
                </a:r>
                <a:r>
                  <a:rPr lang="zh-CN" altLang="en-US" sz="2800" dirty="0"/>
                  <a:t>例题</a:t>
                </a:r>
                <a:r>
                  <a:rPr lang="en-US" altLang="zh-CN" sz="2800" dirty="0"/>
                  <a:t>】 </a:t>
                </a:r>
                <a:r>
                  <a:rPr lang="zh-CN" altLang="en-US" sz="2800" dirty="0"/>
                  <a:t>在秋季运动会上，旭旭、曼曼和新新三个人参加了百米赛跑。在赛跑的过程中，旭旭的速度比曼曼的慢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sz="2800" i="1" smtClean="0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zh-CN" altLang="en-US" sz="2800" dirty="0"/>
                  <a:t>，曼曼的速度比新新的慢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zh-CN" altLang="en-US" sz="2800" dirty="0"/>
                  <a:t>那么他们三个人的速度比是多少？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801" y="1069033"/>
                <a:ext cx="11384708" cy="1565172"/>
              </a:xfrm>
              <a:prstGeom prst="rect">
                <a:avLst/>
              </a:prstGeom>
              <a:blipFill rotWithShape="1">
                <a:blip r:embed="rId1"/>
                <a:stretch>
                  <a:fillRect l="-2" t="-21" r="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4624958" y="2625318"/>
                <a:ext cx="187711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旭</m:t>
                      </m:r>
                      <m:r>
                        <a:rPr lang="zh-CN" alt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：</m:t>
                      </m:r>
                      <m:r>
                        <a:rPr lang="zh-CN" alt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曼</m:t>
                      </m:r>
                      <m:r>
                        <a:rPr lang="zh-CN" alt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：</m:t>
                      </m:r>
                      <m:r>
                        <a:rPr lang="zh-CN" alt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新</m:t>
                      </m:r>
                    </m:oMath>
                  </m:oMathPara>
                </a14:m>
                <a:endParaRPr lang="zh-CN" altLang="en-US" sz="2800" dirty="0"/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4958" y="2625318"/>
                <a:ext cx="1877117" cy="430887"/>
              </a:xfrm>
              <a:prstGeom prst="rect">
                <a:avLst/>
              </a:prstGeom>
              <a:blipFill rotWithShape="1">
                <a:blip r:embed="rId2"/>
                <a:stretch>
                  <a:fillRect l="-13" t="-53" r="-1709" b="-2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文本框 31"/>
              <p:cNvSpPr txBox="1"/>
              <p:nvPr/>
            </p:nvSpPr>
            <p:spPr>
              <a:xfrm>
                <a:off x="4765766" y="3129973"/>
                <a:ext cx="103714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>
                        <a:rPr lang="zh-CN" alt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：</m:t>
                      </m:r>
                      <m:r>
                        <a:rPr lang="en-US" altLang="zh-CN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altLang="zh-CN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zh-CN" altLang="en-US" sz="2800"/>
              </a:p>
            </p:txBody>
          </p:sp>
        </mc:Choice>
        <mc:Fallback>
          <p:sp>
            <p:nvSpPr>
              <p:cNvPr id="32" name="文本框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766" y="3129973"/>
                <a:ext cx="1037142" cy="430887"/>
              </a:xfrm>
              <a:prstGeom prst="rect">
                <a:avLst/>
              </a:prstGeom>
              <a:blipFill rotWithShape="1">
                <a:blip r:embed="rId3"/>
                <a:stretch>
                  <a:fillRect l="-9" t="-13" r="-3463" b="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文本框 28"/>
              <p:cNvSpPr txBox="1"/>
              <p:nvPr/>
            </p:nvSpPr>
            <p:spPr>
              <a:xfrm>
                <a:off x="4595938" y="4193335"/>
                <a:ext cx="207749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  <m:r>
                      <a:rPr lang="en-US" altLang="zh-CN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zh-CN" alt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：</m:t>
                    </m:r>
                    <m:r>
                      <a:rPr lang="en-US" altLang="zh-CN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</m:t>
                    </m:r>
                    <m:r>
                      <a:rPr lang="en-US" altLang="zh-CN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zh-CN" alt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：</m:t>
                    </m:r>
                    <m:r>
                      <a:rPr lang="en-US" altLang="zh-CN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altLang="zh-CN" sz="2800"/>
                  <a:t>00</a:t>
                </a:r>
                <a:endParaRPr lang="zh-CN" altLang="en-US" sz="2800"/>
              </a:p>
            </p:txBody>
          </p:sp>
        </mc:Choice>
        <mc:Fallback>
          <p:sp>
            <p:nvSpPr>
              <p:cNvPr id="29" name="文本框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38" y="4193335"/>
                <a:ext cx="2077492" cy="430887"/>
              </a:xfrm>
              <a:prstGeom prst="rect">
                <a:avLst/>
              </a:prstGeom>
              <a:blipFill rotWithShape="1">
                <a:blip r:embed="rId4"/>
                <a:stretch>
                  <a:fillRect l="-21" t="-984" r="-2893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文本框 29"/>
              <p:cNvSpPr txBox="1"/>
              <p:nvPr/>
            </p:nvSpPr>
            <p:spPr>
              <a:xfrm>
                <a:off x="7868740" y="2497359"/>
                <a:ext cx="342080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找</m:t>
                    </m:r>
                  </m:oMath>
                </a14:m>
                <a:r>
                  <a:rPr lang="en-US" altLang="zh-CN" sz="2800">
                    <a:solidFill>
                      <a:srgbClr val="FF0000"/>
                    </a:solidFill>
                  </a:rPr>
                  <a:t>10</a:t>
                </a:r>
                <a:r>
                  <a:rPr lang="zh-CN" altLang="en-US" sz="2800">
                    <a:solidFill>
                      <a:srgbClr val="FF0000"/>
                    </a:solidFill>
                  </a:rPr>
                  <a:t>和</a:t>
                </a:r>
                <a:r>
                  <a:rPr lang="en-US" altLang="zh-CN" sz="2800">
                    <a:solidFill>
                      <a:srgbClr val="FF0000"/>
                    </a:solidFill>
                  </a:rPr>
                  <a:t>9</a:t>
                </a:r>
                <a:r>
                  <a:rPr lang="zh-CN" altLang="en-US" sz="2800">
                    <a:solidFill>
                      <a:srgbClr val="FF0000"/>
                    </a:solidFill>
                  </a:rPr>
                  <a:t>的最小公倍数</a:t>
                </a:r>
                <a:endParaRPr lang="zh-CN" altLang="en-US" sz="280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0" name="文本框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8740" y="2497359"/>
                <a:ext cx="3420808" cy="430887"/>
              </a:xfrm>
              <a:prstGeom prst="rect">
                <a:avLst/>
              </a:prstGeom>
              <a:blipFill rotWithShape="1">
                <a:blip r:embed="rId5"/>
                <a:stretch>
                  <a:fillRect l="-13" t="-5430" r="-1359" b="-24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文本框 23"/>
              <p:cNvSpPr txBox="1"/>
              <p:nvPr/>
            </p:nvSpPr>
            <p:spPr>
              <a:xfrm>
                <a:off x="4098115" y="3646068"/>
                <a:ext cx="245099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u="sng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</m:t>
                      </m:r>
                      <m:r>
                        <a:rPr lang="en-US" altLang="zh-CN" sz="2800" i="1" u="sng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>
                        <a:rPr lang="zh-CN" altLang="en-US" sz="2800" i="1" u="sng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：</m:t>
                      </m:r>
                      <m:r>
                        <a:rPr lang="en-US" altLang="zh-CN" sz="2800" b="0" i="1" u="sng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zh-CN" sz="2800" i="1" u="sng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altLang="zh-CN" sz="2800" i="1" u="sng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zh-CN" altLang="en-US" sz="2800" u="sng" dirty="0"/>
              </a:p>
            </p:txBody>
          </p:sp>
        </mc:Choice>
        <mc:Fallback>
          <p:sp>
            <p:nvSpPr>
              <p:cNvPr id="24" name="文本框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115" y="3646068"/>
                <a:ext cx="2450992" cy="430887"/>
              </a:xfrm>
              <a:prstGeom prst="rect">
                <a:avLst/>
              </a:prstGeom>
              <a:blipFill rotWithShape="1">
                <a:blip r:embed="rId6"/>
                <a:stretch>
                  <a:fillRect l="-19" t="-124" r="-1281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文本框 24"/>
              <p:cNvSpPr txBox="1"/>
              <p:nvPr/>
            </p:nvSpPr>
            <p:spPr>
              <a:xfrm>
                <a:off x="2342439" y="5420640"/>
                <a:ext cx="738343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答</m:t>
                    </m:r>
                  </m:oMath>
                </a14:m>
                <a:r>
                  <a:rPr lang="zh-CN" altLang="en-US" sz="2800"/>
                  <a:t>：他们三个人的速度比分别是</a:t>
                </a:r>
                <a:r>
                  <a:rPr lang="en-US" altLang="zh-CN" sz="2800"/>
                  <a:t>81</a:t>
                </a:r>
                <a:r>
                  <a:rPr lang="zh-CN" altLang="en-US" sz="2800"/>
                  <a:t>：</a:t>
                </a:r>
                <a:r>
                  <a:rPr lang="en-US" altLang="zh-CN" sz="2800"/>
                  <a:t>90</a:t>
                </a:r>
                <a:r>
                  <a:rPr lang="zh-CN" altLang="en-US" sz="2800"/>
                  <a:t>：</a:t>
                </a:r>
                <a:r>
                  <a:rPr lang="en-US" altLang="zh-CN" sz="2800"/>
                  <a:t>100</a:t>
                </a:r>
                <a:r>
                  <a:rPr lang="zh-CN" altLang="en-US" sz="2800"/>
                  <a:t>。</a:t>
                </a:r>
                <a:endParaRPr lang="zh-CN" altLang="en-US" sz="2800"/>
              </a:p>
            </p:txBody>
          </p:sp>
        </mc:Choice>
        <mc:Fallback>
          <p:sp>
            <p:nvSpPr>
              <p:cNvPr id="25" name="文本框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2439" y="5420640"/>
                <a:ext cx="7383431" cy="430887"/>
              </a:xfrm>
              <a:prstGeom prst="rect">
                <a:avLst/>
              </a:prstGeom>
              <a:blipFill rotWithShape="1">
                <a:blip r:embed="rId7"/>
                <a:stretch>
                  <a:fillRect l="-8" t="-5370" r="-75" b="-25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2" grpId="0"/>
      <p:bldP spid="29" grpId="0"/>
      <p:bldP spid="30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68"/>
          <p:cNvSpPr/>
          <p:nvPr/>
        </p:nvSpPr>
        <p:spPr>
          <a:xfrm>
            <a:off x="827089" y="760107"/>
            <a:ext cx="9288463" cy="956288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ctr" anchorCtr="0">
            <a:spAutoFit/>
          </a:bodyPr>
          <a:lstStyle/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利用商不变性质，可以进行（              ）</a:t>
            </a:r>
            <a:endParaRPr lang="zh-CN" altLang="zh-CN" dirty="0"/>
          </a:p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根据分数的基本性质，可以进行（           ）</a:t>
            </a:r>
            <a:endParaRPr lang="zh-CN" altLang="zh-CN" dirty="0"/>
          </a:p>
        </p:txBody>
      </p:sp>
      <p:sp>
        <p:nvSpPr>
          <p:cNvPr id="34819" name="Rectangle 470"/>
          <p:cNvSpPr/>
          <p:nvPr/>
        </p:nvSpPr>
        <p:spPr>
          <a:xfrm>
            <a:off x="1476377" y="3860802"/>
            <a:ext cx="1215695" cy="710067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>
                <a:ea typeface="隶书" panose="02010509060101010101" pitchFamily="49" charset="-122"/>
              </a:rPr>
              <a:t>6︰8</a:t>
            </a:r>
            <a:endParaRPr lang="zh-CN" altLang="zh-CN"/>
          </a:p>
        </p:txBody>
      </p:sp>
      <p:grpSp>
        <p:nvGrpSpPr>
          <p:cNvPr id="34820" name="Group -877"/>
          <p:cNvGrpSpPr/>
          <p:nvPr/>
        </p:nvGrpSpPr>
        <p:grpSpPr>
          <a:xfrm>
            <a:off x="3203577" y="3860803"/>
            <a:ext cx="2439988" cy="762001"/>
            <a:chOff x="2064" y="1446"/>
            <a:chExt cx="1537" cy="480"/>
          </a:xfrm>
        </p:grpSpPr>
        <p:sp>
          <p:nvSpPr>
            <p:cNvPr id="34821" name="Rectangle 472"/>
            <p:cNvSpPr/>
            <p:nvPr/>
          </p:nvSpPr>
          <p:spPr>
            <a:xfrm>
              <a:off x="2064" y="1446"/>
              <a:ext cx="439" cy="44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zh-CN" altLang="en-US" sz="4000" b="1">
                  <a:ea typeface="隶书" panose="02010509060101010101" pitchFamily="49" charset="-122"/>
                </a:rPr>
                <a:t>＝</a:t>
              </a:r>
              <a:endParaRPr lang="zh-CN" altLang="zh-CN"/>
            </a:p>
          </p:txBody>
        </p:sp>
        <p:sp>
          <p:nvSpPr>
            <p:cNvPr id="34822" name="Rectangle 474"/>
            <p:cNvSpPr/>
            <p:nvPr/>
          </p:nvSpPr>
          <p:spPr>
            <a:xfrm>
              <a:off x="2835" y="1479"/>
              <a:ext cx="766" cy="44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zh-CN" sz="4000" b="1">
                  <a:ea typeface="隶书" panose="02010509060101010101" pitchFamily="49" charset="-122"/>
                </a:rPr>
                <a:t>3︰4</a:t>
              </a:r>
              <a:endParaRPr lang="zh-CN" altLang="zh-CN"/>
            </a:p>
          </p:txBody>
        </p:sp>
      </p:grpSp>
      <p:sp>
        <p:nvSpPr>
          <p:cNvPr id="34823" name="Rectangle 476"/>
          <p:cNvSpPr/>
          <p:nvPr/>
        </p:nvSpPr>
        <p:spPr>
          <a:xfrm>
            <a:off x="900113" y="1940592"/>
            <a:ext cx="9467851" cy="1017844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ctr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应用比的基本性质，我们可以把比化成</a:t>
            </a:r>
            <a:endParaRPr lang="zh-CN" altLang="zh-CN"/>
          </a:p>
          <a:p>
            <a:pPr defTabSz="914400">
              <a:buClrTx/>
              <a:buSzTx/>
              <a:buFontTx/>
              <a:buNone/>
            </a:pPr>
            <a:r>
              <a:rPr lang="zh-CN" altLang="en-US" sz="32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          最简单的整数比</a:t>
            </a:r>
            <a:endParaRPr lang="zh-CN" altLang="zh-CN"/>
          </a:p>
        </p:txBody>
      </p:sp>
      <p:grpSp>
        <p:nvGrpSpPr>
          <p:cNvPr id="34824" name="Group -875"/>
          <p:cNvGrpSpPr/>
          <p:nvPr/>
        </p:nvGrpSpPr>
        <p:grpSpPr>
          <a:xfrm>
            <a:off x="3708400" y="4432301"/>
            <a:ext cx="3240088" cy="1419224"/>
            <a:chOff x="2471" y="1885"/>
            <a:chExt cx="1588" cy="894"/>
          </a:xfrm>
        </p:grpSpPr>
        <p:sp>
          <p:nvSpPr>
            <p:cNvPr id="34825" name="AutoShape 478"/>
            <p:cNvSpPr/>
            <p:nvPr/>
          </p:nvSpPr>
          <p:spPr>
            <a:xfrm rot="5400000">
              <a:off x="3148" y="1659"/>
              <a:ext cx="91" cy="544"/>
            </a:xfrm>
            <a:prstGeom prst="rightBracket">
              <a:avLst>
                <a:gd name="adj" fmla="val 49816"/>
              </a:avLst>
            </a:prstGeom>
            <a:noFill/>
            <a:ln w="254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vert="eaVert"/>
            <a:lstStyle/>
            <a:p>
              <a:endParaRPr lang="zh-CN" altLang="en-US"/>
            </a:p>
          </p:txBody>
        </p:sp>
        <p:cxnSp>
          <p:nvCxnSpPr>
            <p:cNvPr id="34826" name="Line 480"/>
            <p:cNvCxnSpPr/>
            <p:nvPr/>
          </p:nvCxnSpPr>
          <p:spPr>
            <a:xfrm flipH="1">
              <a:off x="3197" y="1978"/>
              <a:ext cx="0" cy="137"/>
            </a:xfrm>
            <a:prstGeom prst="line">
              <a:avLst/>
            </a:prstGeom>
            <a:ln w="25400" cap="flat" cmpd="sng">
              <a:solidFill>
                <a:srgbClr val="0000FF"/>
              </a:solidFill>
              <a:prstDash val="solid"/>
              <a:headEnd type="none" w="med" len="med"/>
              <a:tailEnd type="triangle" w="med" len="med"/>
            </a:ln>
          </p:spPr>
        </p:cxnSp>
        <p:sp>
          <p:nvSpPr>
            <p:cNvPr id="34827" name="Rectangle 482"/>
            <p:cNvSpPr/>
            <p:nvPr/>
          </p:nvSpPr>
          <p:spPr>
            <a:xfrm>
              <a:off x="2471" y="2099"/>
              <a:ext cx="1588" cy="680"/>
            </a:xfrm>
            <a:prstGeom prst="rect">
              <a:avLst/>
            </a:prstGeom>
            <a:solidFill>
              <a:srgbClr val="FFFFCC"/>
            </a:solidFill>
            <a:ln w="9525" cap="flat" cmpd="sng">
              <a:solidFill>
                <a:srgbClr val="0033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>
              <a:spAutoFit/>
            </a:bodyPr>
            <a:lstStyle/>
            <a:p>
              <a:r>
                <a:rPr lang="zh-CN" altLang="en-US" sz="3200" b="1">
                  <a:latin typeface="仿宋_GB2312" pitchFamily="49" charset="-122"/>
                  <a:ea typeface="仿宋_GB2312" pitchFamily="49" charset="-122"/>
                </a:rPr>
                <a:t>前、后项必须是整数，而且互质</a:t>
              </a:r>
              <a:r>
                <a:rPr lang="en-US" altLang="zh-CN" sz="3200" b="1">
                  <a:latin typeface="仿宋_GB2312" pitchFamily="49" charset="-122"/>
                  <a:ea typeface="仿宋_GB2312" pitchFamily="49" charset="-122"/>
                </a:rPr>
                <a:t>.</a:t>
              </a:r>
              <a:endParaRPr lang="zh-CN" altLang="zh-CN" sz="3200" b="1"/>
            </a:p>
          </p:txBody>
        </p:sp>
      </p:grpSp>
      <p:cxnSp>
        <p:nvCxnSpPr>
          <p:cNvPr id="34828" name="Line 484"/>
          <p:cNvCxnSpPr/>
          <p:nvPr/>
        </p:nvCxnSpPr>
        <p:spPr>
          <a:xfrm flipV="1">
            <a:off x="5003801" y="2852740"/>
            <a:ext cx="1800225" cy="865187"/>
          </a:xfrm>
          <a:prstGeom prst="line">
            <a:avLst/>
          </a:prstGeom>
          <a:ln w="50800" cap="flat" cmpd="sng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</p:cxnSp>
      <p:sp>
        <p:nvSpPr>
          <p:cNvPr id="34829" name="文本框 15373"/>
          <p:cNvSpPr/>
          <p:nvPr/>
        </p:nvSpPr>
        <p:spPr>
          <a:xfrm>
            <a:off x="5940426" y="692151"/>
            <a:ext cx="2160588" cy="523220"/>
          </a:xfrm>
          <a:prstGeom prst="rect">
            <a:avLst/>
          </a:prstGeom>
          <a:noFill/>
          <a:ln w="57150">
            <a:noFill/>
          </a:ln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除法的简算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34830" name="文本框 15374"/>
          <p:cNvSpPr/>
          <p:nvPr/>
        </p:nvSpPr>
        <p:spPr>
          <a:xfrm>
            <a:off x="6300788" y="1196977"/>
            <a:ext cx="2159000" cy="523220"/>
          </a:xfrm>
          <a:prstGeom prst="rect">
            <a:avLst/>
          </a:prstGeom>
          <a:noFill/>
          <a:ln w="57150">
            <a:noFill/>
          </a:ln>
        </p:spPr>
        <p:txBody>
          <a:bodyPr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约分和通分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 fill="hold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 fill="hold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 fill="hold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 fill="hold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 fill="hold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/>
      <p:bldP spid="34829" grpId="0"/>
      <p:bldP spid="348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94"/>
          <p:cNvSpPr/>
          <p:nvPr/>
        </p:nvSpPr>
        <p:spPr>
          <a:xfrm>
            <a:off x="1403352" y="476250"/>
            <a:ext cx="5040313" cy="463846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zh-CN" altLang="en-US" sz="2400" b="1">
                <a:latin typeface="华文新魏" panose="02010800040101010101" pitchFamily="2" charset="-122"/>
                <a:ea typeface="华文新魏" panose="02010800040101010101" pitchFamily="2" charset="-122"/>
              </a:rPr>
              <a:t>把下面各比化成最简单的整比</a:t>
            </a:r>
            <a:endParaRPr lang="zh-CN" altLang="zh-CN"/>
          </a:p>
        </p:txBody>
      </p:sp>
      <p:grpSp>
        <p:nvGrpSpPr>
          <p:cNvPr id="37891" name="Group -867"/>
          <p:cNvGrpSpPr/>
          <p:nvPr/>
        </p:nvGrpSpPr>
        <p:grpSpPr>
          <a:xfrm>
            <a:off x="5940426" y="3933827"/>
            <a:ext cx="2447925" cy="1897063"/>
            <a:chOff x="295" y="890"/>
            <a:chExt cx="1542" cy="1195"/>
          </a:xfrm>
        </p:grpSpPr>
        <p:grpSp>
          <p:nvGrpSpPr>
            <p:cNvPr id="37892" name="Group -865"/>
            <p:cNvGrpSpPr/>
            <p:nvPr/>
          </p:nvGrpSpPr>
          <p:grpSpPr>
            <a:xfrm>
              <a:off x="295" y="890"/>
              <a:ext cx="1542" cy="1195"/>
              <a:chOff x="295" y="981"/>
              <a:chExt cx="1542" cy="1195"/>
            </a:xfrm>
          </p:grpSpPr>
          <p:sp>
            <p:nvSpPr>
              <p:cNvPr id="37893" name="AutoShape 496"/>
              <p:cNvSpPr/>
              <p:nvPr/>
            </p:nvSpPr>
            <p:spPr>
              <a:xfrm>
                <a:off x="295" y="981"/>
                <a:ext cx="1542" cy="952"/>
              </a:xfrm>
              <a:prstGeom prst="hexagon">
                <a:avLst>
                  <a:gd name="adj" fmla="val 46822"/>
                  <a:gd name="vf" fmla="val 115470"/>
                </a:avLst>
              </a:prstGeom>
              <a:solidFill>
                <a:srgbClr val="FFCCFF"/>
              </a:solidFill>
              <a:ln w="9525" cap="flat" cmpd="sng">
                <a:solidFill>
                  <a:srgbClr val="0033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894" name="Freeform 498"/>
              <p:cNvSpPr/>
              <p:nvPr/>
            </p:nvSpPr>
            <p:spPr>
              <a:xfrm>
                <a:off x="625" y="1906"/>
                <a:ext cx="347" cy="270"/>
              </a:xfrm>
              <a:solidFill>
                <a:srgbClr val="FFCCFF"/>
              </a:solidFill>
              <a:ln w="9525" cap="flat" cmpd="sng">
                <a:solidFill>
                  <a:srgbClr val="0033CC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895" name="Freeform 500"/>
              <p:cNvSpPr/>
              <p:nvPr/>
            </p:nvSpPr>
            <p:spPr>
              <a:xfrm flipH="1">
                <a:off x="1111" y="1888"/>
                <a:ext cx="347" cy="270"/>
              </a:xfrm>
              <a:solidFill>
                <a:srgbClr val="FFCCFF"/>
              </a:solidFill>
              <a:ln w="9525" cap="flat" cmpd="sng">
                <a:solidFill>
                  <a:srgbClr val="0033CC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7896" name="Rectangle 502"/>
            <p:cNvSpPr/>
            <p:nvPr/>
          </p:nvSpPr>
          <p:spPr>
            <a:xfrm>
              <a:off x="340" y="1251"/>
              <a:ext cx="1270" cy="37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 anchorCtr="0">
              <a:spAutoFit/>
            </a:bodyPr>
            <a:lstStyle/>
            <a:p>
              <a:pPr indent="-25400"/>
              <a:r>
                <a:rPr lang="en-US" altLang="zh-CN" sz="3200" b="1"/>
                <a:t>32</a:t>
              </a:r>
              <a:r>
                <a:rPr lang="en-US" altLang="zh-CN" sz="3200" b="1">
                  <a:ea typeface="楷体_GB2312" pitchFamily="49" charset="-122"/>
                </a:rPr>
                <a:t>︰24</a:t>
              </a:r>
              <a:endParaRPr lang="zh-CN" altLang="zh-CN"/>
            </a:p>
          </p:txBody>
        </p:sp>
      </p:grpSp>
      <p:grpSp>
        <p:nvGrpSpPr>
          <p:cNvPr id="37897" name="Group -863"/>
          <p:cNvGrpSpPr/>
          <p:nvPr/>
        </p:nvGrpSpPr>
        <p:grpSpPr>
          <a:xfrm>
            <a:off x="4787900" y="1676402"/>
            <a:ext cx="2447925" cy="1897063"/>
            <a:chOff x="2926" y="981"/>
            <a:chExt cx="1542" cy="1195"/>
          </a:xfrm>
        </p:grpSpPr>
        <p:sp>
          <p:nvSpPr>
            <p:cNvPr id="37898" name="AutoShape 504"/>
            <p:cNvSpPr/>
            <p:nvPr/>
          </p:nvSpPr>
          <p:spPr>
            <a:xfrm>
              <a:off x="2926" y="981"/>
              <a:ext cx="1542" cy="952"/>
            </a:xfrm>
            <a:prstGeom prst="hexagon">
              <a:avLst>
                <a:gd name="adj" fmla="val 46822"/>
                <a:gd name="vf" fmla="val 115470"/>
              </a:avLst>
            </a:prstGeom>
            <a:solidFill>
              <a:srgbClr val="FFCCFF"/>
            </a:solidFill>
            <a:ln w="9525" cap="flat" cmpd="sng">
              <a:solidFill>
                <a:srgbClr val="0033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7899" name="Group -861"/>
            <p:cNvGrpSpPr/>
            <p:nvPr/>
          </p:nvGrpSpPr>
          <p:grpSpPr>
            <a:xfrm>
              <a:off x="3287" y="1162"/>
              <a:ext cx="809" cy="567"/>
              <a:chOff x="2064" y="1162"/>
              <a:chExt cx="809" cy="567"/>
            </a:xfrm>
          </p:grpSpPr>
          <p:grpSp>
            <p:nvGrpSpPr>
              <p:cNvPr id="37900" name="Group -859"/>
              <p:cNvGrpSpPr/>
              <p:nvPr/>
            </p:nvGrpSpPr>
            <p:grpSpPr>
              <a:xfrm>
                <a:off x="2064" y="1162"/>
                <a:ext cx="272" cy="567"/>
                <a:chOff x="567" y="1153"/>
                <a:chExt cx="272" cy="567"/>
              </a:xfrm>
            </p:grpSpPr>
            <p:cxnSp>
              <p:nvCxnSpPr>
                <p:cNvPr id="37901" name="Line 506"/>
                <p:cNvCxnSpPr/>
                <p:nvPr/>
              </p:nvCxnSpPr>
              <p:spPr>
                <a:xfrm>
                  <a:off x="567" y="1434"/>
                  <a:ext cx="272" cy="0"/>
                </a:xfrm>
                <a:prstGeom prst="line">
                  <a:avLst/>
                </a:prstGeom>
                <a:ln w="25400" cap="flat" cmpd="sng">
                  <a:solidFill>
                    <a:srgbClr val="0033CC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sp>
              <p:nvSpPr>
                <p:cNvPr id="37902" name="Rectangle 508"/>
                <p:cNvSpPr/>
                <p:nvPr/>
              </p:nvSpPr>
              <p:spPr>
                <a:xfrm>
                  <a:off x="586" y="1153"/>
                  <a:ext cx="230" cy="3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/>
                  <a:r>
                    <a:rPr lang="en-US" altLang="zh-CN" sz="2800" b="1">
                      <a:ea typeface="隶书" panose="02010509060101010101" pitchFamily="49" charset="-122"/>
                    </a:rPr>
                    <a:t>3</a:t>
                  </a:r>
                  <a:endParaRPr lang="zh-CN" altLang="zh-CN"/>
                </a:p>
              </p:txBody>
            </p:sp>
            <p:sp>
              <p:nvSpPr>
                <p:cNvPr id="37903" name="Rectangle 510"/>
                <p:cNvSpPr/>
                <p:nvPr/>
              </p:nvSpPr>
              <p:spPr>
                <a:xfrm>
                  <a:off x="588" y="1389"/>
                  <a:ext cx="230" cy="3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/>
                  <a:r>
                    <a:rPr lang="en-US" altLang="zh-CN" sz="2800" b="1">
                      <a:ea typeface="隶书" panose="02010509060101010101" pitchFamily="49" charset="-122"/>
                    </a:rPr>
                    <a:t>5</a:t>
                  </a:r>
                  <a:endParaRPr lang="zh-CN" altLang="zh-CN"/>
                </a:p>
              </p:txBody>
            </p:sp>
          </p:grpSp>
          <p:sp>
            <p:nvSpPr>
              <p:cNvPr id="37904" name="Rectangle 512"/>
              <p:cNvSpPr/>
              <p:nvPr/>
            </p:nvSpPr>
            <p:spPr>
              <a:xfrm>
                <a:off x="2245" y="1253"/>
                <a:ext cx="374" cy="3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3200" b="1">
                    <a:ea typeface="楷体_GB2312" pitchFamily="49" charset="-122"/>
                  </a:rPr>
                  <a:t>︰</a:t>
                </a:r>
                <a:endParaRPr lang="zh-CN" altLang="zh-CN"/>
              </a:p>
            </p:txBody>
          </p:sp>
          <p:grpSp>
            <p:nvGrpSpPr>
              <p:cNvPr id="37905" name="Group -857"/>
              <p:cNvGrpSpPr/>
              <p:nvPr/>
            </p:nvGrpSpPr>
            <p:grpSpPr>
              <a:xfrm>
                <a:off x="2528" y="1162"/>
                <a:ext cx="345" cy="567"/>
                <a:chOff x="532" y="1153"/>
                <a:chExt cx="345" cy="567"/>
              </a:xfrm>
            </p:grpSpPr>
            <p:cxnSp>
              <p:nvCxnSpPr>
                <p:cNvPr id="37906" name="Line 514"/>
                <p:cNvCxnSpPr/>
                <p:nvPr/>
              </p:nvCxnSpPr>
              <p:spPr>
                <a:xfrm>
                  <a:off x="567" y="1434"/>
                  <a:ext cx="272" cy="0"/>
                </a:xfrm>
                <a:prstGeom prst="line">
                  <a:avLst/>
                </a:prstGeom>
                <a:ln w="25400" cap="flat" cmpd="sng">
                  <a:solidFill>
                    <a:srgbClr val="0033CC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sp>
              <p:nvSpPr>
                <p:cNvPr id="37907" name="Rectangle 516"/>
                <p:cNvSpPr/>
                <p:nvPr/>
              </p:nvSpPr>
              <p:spPr>
                <a:xfrm>
                  <a:off x="586" y="1153"/>
                  <a:ext cx="230" cy="3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/>
                  <a:r>
                    <a:rPr lang="en-US" altLang="zh-CN" sz="2800" b="1">
                      <a:ea typeface="隶书" panose="02010509060101010101" pitchFamily="49" charset="-122"/>
                    </a:rPr>
                    <a:t>9</a:t>
                  </a:r>
                  <a:endParaRPr lang="zh-CN" altLang="zh-CN"/>
                </a:p>
              </p:txBody>
            </p:sp>
            <p:sp>
              <p:nvSpPr>
                <p:cNvPr id="37908" name="Rectangle 518"/>
                <p:cNvSpPr/>
                <p:nvPr/>
              </p:nvSpPr>
              <p:spPr>
                <a:xfrm>
                  <a:off x="532" y="1389"/>
                  <a:ext cx="345" cy="3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/>
                  <a:r>
                    <a:rPr lang="en-US" altLang="zh-CN" sz="2800" b="1">
                      <a:ea typeface="隶书" panose="02010509060101010101" pitchFamily="49" charset="-122"/>
                    </a:rPr>
                    <a:t>10</a:t>
                  </a:r>
                  <a:endParaRPr lang="zh-CN" altLang="zh-CN"/>
                </a:p>
              </p:txBody>
            </p:sp>
          </p:grpSp>
        </p:grpSp>
        <p:sp>
          <p:nvSpPr>
            <p:cNvPr id="37909" name="Freeform 520"/>
            <p:cNvSpPr/>
            <p:nvPr/>
          </p:nvSpPr>
          <p:spPr>
            <a:xfrm>
              <a:off x="3272" y="1906"/>
              <a:ext cx="347" cy="270"/>
            </a:xfrm>
            <a:solidFill>
              <a:srgbClr val="FFCCFF"/>
            </a:solidFill>
            <a:ln w="9525" cap="flat" cmpd="sng">
              <a:solidFill>
                <a:srgbClr val="0033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0" name="Freeform 522"/>
            <p:cNvSpPr/>
            <p:nvPr/>
          </p:nvSpPr>
          <p:spPr>
            <a:xfrm flipH="1">
              <a:off x="3758" y="1888"/>
              <a:ext cx="347" cy="270"/>
            </a:xfrm>
            <a:solidFill>
              <a:srgbClr val="FFCCFF"/>
            </a:solidFill>
            <a:ln w="9525" cap="flat" cmpd="sng">
              <a:solidFill>
                <a:srgbClr val="0033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1" name="Group -855"/>
          <p:cNvGrpSpPr/>
          <p:nvPr/>
        </p:nvGrpSpPr>
        <p:grpSpPr>
          <a:xfrm>
            <a:off x="1979614" y="1916113"/>
            <a:ext cx="2665412" cy="1897062"/>
            <a:chOff x="248" y="2523"/>
            <a:chExt cx="1679" cy="1195"/>
          </a:xfrm>
        </p:grpSpPr>
        <p:sp>
          <p:nvSpPr>
            <p:cNvPr id="37912" name="AutoShape 524"/>
            <p:cNvSpPr/>
            <p:nvPr/>
          </p:nvSpPr>
          <p:spPr>
            <a:xfrm>
              <a:off x="249" y="2523"/>
              <a:ext cx="1542" cy="952"/>
            </a:xfrm>
            <a:prstGeom prst="hexagon">
              <a:avLst>
                <a:gd name="adj" fmla="val 46822"/>
                <a:gd name="vf" fmla="val 115470"/>
              </a:avLst>
            </a:prstGeom>
            <a:solidFill>
              <a:srgbClr val="FFCCFF"/>
            </a:solidFill>
            <a:ln w="9525" cap="flat" cmpd="sng">
              <a:solidFill>
                <a:srgbClr val="0033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3" name="Rectangle 526"/>
            <p:cNvSpPr/>
            <p:nvPr/>
          </p:nvSpPr>
          <p:spPr>
            <a:xfrm>
              <a:off x="248" y="2836"/>
              <a:ext cx="1679" cy="37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 anchor="ctr" anchorCtr="0">
              <a:spAutoFit/>
            </a:bodyPr>
            <a:lstStyle/>
            <a:p>
              <a:pPr indent="-25400"/>
              <a:r>
                <a:rPr lang="en-US" altLang="zh-CN" sz="3200" b="1"/>
                <a:t>3.8</a:t>
              </a:r>
              <a:r>
                <a:rPr lang="en-US" altLang="zh-CN" sz="3200" b="1">
                  <a:ea typeface="楷体_GB2312" pitchFamily="49" charset="-122"/>
                </a:rPr>
                <a:t>︰4.2</a:t>
              </a:r>
              <a:endParaRPr lang="zh-CN" altLang="zh-CN"/>
            </a:p>
          </p:txBody>
        </p:sp>
        <p:sp>
          <p:nvSpPr>
            <p:cNvPr id="37914" name="Freeform 528"/>
            <p:cNvSpPr/>
            <p:nvPr/>
          </p:nvSpPr>
          <p:spPr>
            <a:xfrm>
              <a:off x="596" y="3448"/>
              <a:ext cx="347" cy="270"/>
            </a:xfrm>
            <a:solidFill>
              <a:srgbClr val="FFCCFF"/>
            </a:solidFill>
            <a:ln w="9525" cap="flat" cmpd="sng">
              <a:solidFill>
                <a:srgbClr val="0033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5" name="Freeform 530"/>
            <p:cNvSpPr/>
            <p:nvPr/>
          </p:nvSpPr>
          <p:spPr>
            <a:xfrm flipH="1">
              <a:off x="1082" y="3430"/>
              <a:ext cx="347" cy="270"/>
            </a:xfrm>
            <a:solidFill>
              <a:srgbClr val="FFCCFF"/>
            </a:solidFill>
            <a:ln w="9525" cap="flat" cmpd="sng">
              <a:solidFill>
                <a:srgbClr val="0033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6" name="Group -853"/>
          <p:cNvGrpSpPr/>
          <p:nvPr/>
        </p:nvGrpSpPr>
        <p:grpSpPr>
          <a:xfrm>
            <a:off x="3060700" y="4052888"/>
            <a:ext cx="2447925" cy="1897062"/>
            <a:chOff x="2064" y="2387"/>
            <a:chExt cx="1542" cy="1195"/>
          </a:xfrm>
        </p:grpSpPr>
        <p:sp>
          <p:nvSpPr>
            <p:cNvPr id="37917" name="AutoShape 532"/>
            <p:cNvSpPr/>
            <p:nvPr/>
          </p:nvSpPr>
          <p:spPr>
            <a:xfrm>
              <a:off x="2064" y="2387"/>
              <a:ext cx="1542" cy="952"/>
            </a:xfrm>
            <a:prstGeom prst="hexagon">
              <a:avLst>
                <a:gd name="adj" fmla="val 46822"/>
                <a:gd name="vf" fmla="val 115470"/>
              </a:avLst>
            </a:prstGeom>
            <a:solidFill>
              <a:srgbClr val="FFCCFF"/>
            </a:solidFill>
            <a:ln w="9525" cap="flat" cmpd="sng">
              <a:solidFill>
                <a:srgbClr val="0033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7918" name="Group -851"/>
            <p:cNvGrpSpPr/>
            <p:nvPr/>
          </p:nvGrpSpPr>
          <p:grpSpPr>
            <a:xfrm>
              <a:off x="2426" y="2595"/>
              <a:ext cx="726" cy="567"/>
              <a:chOff x="2426" y="2595"/>
              <a:chExt cx="726" cy="567"/>
            </a:xfrm>
          </p:grpSpPr>
          <p:sp>
            <p:nvSpPr>
              <p:cNvPr id="37919" name="Rectangle 534"/>
              <p:cNvSpPr/>
              <p:nvPr/>
            </p:nvSpPr>
            <p:spPr>
              <a:xfrm>
                <a:off x="2562" y="2686"/>
                <a:ext cx="374" cy="3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3200" b="1">
                    <a:ea typeface="楷体_GB2312" pitchFamily="49" charset="-122"/>
                  </a:rPr>
                  <a:t>︰</a:t>
                </a:r>
                <a:endParaRPr lang="zh-CN" altLang="zh-CN"/>
              </a:p>
            </p:txBody>
          </p:sp>
          <p:grpSp>
            <p:nvGrpSpPr>
              <p:cNvPr id="37920" name="Group -849"/>
              <p:cNvGrpSpPr/>
              <p:nvPr/>
            </p:nvGrpSpPr>
            <p:grpSpPr>
              <a:xfrm>
                <a:off x="2880" y="2595"/>
                <a:ext cx="272" cy="567"/>
                <a:chOff x="567" y="1153"/>
                <a:chExt cx="272" cy="567"/>
              </a:xfrm>
            </p:grpSpPr>
            <p:cxnSp>
              <p:nvCxnSpPr>
                <p:cNvPr id="37921" name="Line 536"/>
                <p:cNvCxnSpPr/>
                <p:nvPr/>
              </p:nvCxnSpPr>
              <p:spPr>
                <a:xfrm>
                  <a:off x="567" y="1434"/>
                  <a:ext cx="272" cy="0"/>
                </a:xfrm>
                <a:prstGeom prst="line">
                  <a:avLst/>
                </a:prstGeom>
                <a:ln w="25400" cap="flat" cmpd="sng">
                  <a:solidFill>
                    <a:srgbClr val="0033CC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sp>
              <p:nvSpPr>
                <p:cNvPr id="37922" name="Rectangle 538"/>
                <p:cNvSpPr/>
                <p:nvPr/>
              </p:nvSpPr>
              <p:spPr>
                <a:xfrm>
                  <a:off x="586" y="1153"/>
                  <a:ext cx="230" cy="3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/>
                  <a:r>
                    <a:rPr lang="en-US" altLang="zh-CN" sz="2800" b="1">
                      <a:ea typeface="隶书" panose="02010509060101010101" pitchFamily="49" charset="-122"/>
                    </a:rPr>
                    <a:t>3</a:t>
                  </a:r>
                  <a:endParaRPr lang="zh-CN" altLang="zh-CN"/>
                </a:p>
              </p:txBody>
            </p:sp>
            <p:sp>
              <p:nvSpPr>
                <p:cNvPr id="37923" name="Rectangle 540"/>
                <p:cNvSpPr/>
                <p:nvPr/>
              </p:nvSpPr>
              <p:spPr>
                <a:xfrm>
                  <a:off x="588" y="1389"/>
                  <a:ext cx="230" cy="3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/>
                  <a:r>
                    <a:rPr lang="en-US" altLang="zh-CN" sz="2800" b="1">
                      <a:ea typeface="隶书" panose="02010509060101010101" pitchFamily="49" charset="-122"/>
                    </a:rPr>
                    <a:t>4</a:t>
                  </a:r>
                  <a:endParaRPr lang="zh-CN" altLang="zh-CN"/>
                </a:p>
              </p:txBody>
            </p:sp>
          </p:grpSp>
          <p:sp>
            <p:nvSpPr>
              <p:cNvPr id="37924" name="Rectangle 542"/>
              <p:cNvSpPr/>
              <p:nvPr/>
            </p:nvSpPr>
            <p:spPr>
              <a:xfrm>
                <a:off x="2426" y="2702"/>
                <a:ext cx="246" cy="37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en-US" altLang="zh-CN" sz="3200" b="1">
                    <a:ea typeface="楷体_GB2312" pitchFamily="49" charset="-122"/>
                  </a:rPr>
                  <a:t>3</a:t>
                </a:r>
                <a:endParaRPr lang="zh-CN" altLang="zh-CN"/>
              </a:p>
            </p:txBody>
          </p:sp>
        </p:grpSp>
        <p:sp>
          <p:nvSpPr>
            <p:cNvPr id="37925" name="Freeform 544"/>
            <p:cNvSpPr/>
            <p:nvPr/>
          </p:nvSpPr>
          <p:spPr>
            <a:xfrm>
              <a:off x="2426" y="3312"/>
              <a:ext cx="347" cy="270"/>
            </a:xfrm>
            <a:solidFill>
              <a:srgbClr val="FFCCFF"/>
            </a:solidFill>
            <a:ln w="9525" cap="flat" cmpd="sng">
              <a:solidFill>
                <a:srgbClr val="0033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6" name="Freeform 546"/>
            <p:cNvSpPr/>
            <p:nvPr/>
          </p:nvSpPr>
          <p:spPr>
            <a:xfrm flipH="1">
              <a:off x="2912" y="3294"/>
              <a:ext cx="347" cy="270"/>
            </a:xfrm>
            <a:solidFill>
              <a:srgbClr val="FFCCFF"/>
            </a:solidFill>
            <a:ln w="9525" cap="flat" cmpd="sng">
              <a:solidFill>
                <a:srgbClr val="0033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5478463" y="3696494"/>
          <a:ext cx="1524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" r:id="rId1" imgW="152400" imgH="317500" progId="Equation.3">
                  <p:embed/>
                </p:oleObj>
              </mc:Choice>
              <mc:Fallback>
                <p:oleObj name="" r:id="rId1" imgW="152400" imgH="3175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478463" y="3696494"/>
                        <a:ext cx="152400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1998665" y="2261394"/>
          <a:ext cx="124777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" r:id="rId3" imgW="901065" imgH="609600" progId="Equation.3">
                  <p:embed/>
                </p:oleObj>
              </mc:Choice>
              <mc:Fallback>
                <p:oleObj name="" r:id="rId3" imgW="901065" imgH="6096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98665" y="2261394"/>
                        <a:ext cx="1247775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1700213" y="4245769"/>
          <a:ext cx="2355851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" r:id="rId5" imgW="1701800" imgH="609600" progId="Equation.3">
                  <p:embed/>
                </p:oleObj>
              </mc:Choice>
              <mc:Fallback>
                <p:oleObj name="" r:id="rId5" imgW="1701800" imgH="6096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00213" y="4245769"/>
                        <a:ext cx="2355851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1698625" y="5485609"/>
          <a:ext cx="842963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" r:id="rId7" imgW="609600" imgH="254000" progId="Equation.3">
                  <p:embed/>
                </p:oleObj>
              </mc:Choice>
              <mc:Fallback>
                <p:oleObj name="" r:id="rId7" imgW="609600" imgH="2540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98625" y="5485609"/>
                        <a:ext cx="842963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Text Box 6"/>
          <p:cNvSpPr/>
          <p:nvPr/>
        </p:nvSpPr>
        <p:spPr>
          <a:xfrm>
            <a:off x="1908176" y="919959"/>
            <a:ext cx="8010525" cy="738664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</a:rPr>
              <a:t>一个小数和一个分数组成的比，怎样求最简化？</a:t>
            </a:r>
            <a:endParaRPr lang="zh-CN" altLang="en-US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8439" name="Rectangle 7"/>
          <p:cNvSpPr/>
          <p:nvPr/>
        </p:nvSpPr>
        <p:spPr>
          <a:xfrm>
            <a:off x="1622426" y="4137821"/>
            <a:ext cx="2551113" cy="1019175"/>
          </a:xfrm>
          <a:prstGeom prst="rect">
            <a:avLst/>
          </a:prstGeom>
          <a:noFill/>
          <a:ln w="38100">
            <a:solidFill>
              <a:srgbClr val="0000FF"/>
            </a:solidFill>
            <a:prstDash val="sysDot"/>
            <a:miter lim="800000"/>
          </a:ln>
          <a:effectLst/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1728788" y="3232944"/>
          <a:ext cx="94932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" r:id="rId9" imgW="685800" imgH="609600" progId="Equation.3">
                  <p:embed/>
                </p:oleObj>
              </mc:Choice>
              <mc:Fallback>
                <p:oleObj name="" r:id="rId9" imgW="685800" imgH="6096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28788" y="3232944"/>
                        <a:ext cx="949325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5510214" y="2270919"/>
          <a:ext cx="124777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" r:id="rId11" imgW="901065" imgH="609600" progId="Equation.3">
                  <p:embed/>
                </p:oleObj>
              </mc:Choice>
              <mc:Fallback>
                <p:oleObj name="" r:id="rId11" imgW="901065" imgH="6096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10214" y="2270919"/>
                        <a:ext cx="1247775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2" name="Object 10"/>
          <p:cNvGraphicFramePr>
            <a:graphicFrameLocks noChangeAspect="1"/>
          </p:cNvGraphicFramePr>
          <p:nvPr/>
        </p:nvGraphicFramePr>
        <p:xfrm>
          <a:off x="5251451" y="5668171"/>
          <a:ext cx="842963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" r:id="rId12" imgW="609600" imgH="254000" progId="Equation.3">
                  <p:embed/>
                </p:oleObj>
              </mc:Choice>
              <mc:Fallback>
                <p:oleObj name="" r:id="rId12" imgW="609600" imgH="2540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251451" y="5668171"/>
                        <a:ext cx="842963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3" name="Rectangle 11"/>
          <p:cNvSpPr/>
          <p:nvPr/>
        </p:nvSpPr>
        <p:spPr>
          <a:xfrm>
            <a:off x="5014913" y="3799682"/>
            <a:ext cx="5116512" cy="427037"/>
          </a:xfrm>
          <a:prstGeom prst="rect">
            <a:avLst/>
          </a:prstGeom>
          <a:noFill/>
          <a:ln w="38100">
            <a:solidFill>
              <a:srgbClr val="0000FF"/>
            </a:solidFill>
            <a:prstDash val="sysDot"/>
            <a:miter lim="800000"/>
          </a:ln>
          <a:effectLst/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graphicFrame>
        <p:nvGraphicFramePr>
          <p:cNvPr id="18444" name="Object 12"/>
          <p:cNvGraphicFramePr>
            <a:graphicFrameLocks noChangeAspect="1"/>
          </p:cNvGraphicFramePr>
          <p:nvPr/>
        </p:nvGraphicFramePr>
        <p:xfrm>
          <a:off x="5249863" y="3236119"/>
          <a:ext cx="2284412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" r:id="rId14" imgW="1651000" imgH="254000" progId="Equation.3">
                  <p:embed/>
                </p:oleObj>
              </mc:Choice>
              <mc:Fallback>
                <p:oleObj name="" r:id="rId14" imgW="1651000" imgH="2540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249863" y="3236119"/>
                        <a:ext cx="2284412" cy="350838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5" name="Object 13"/>
          <p:cNvGraphicFramePr>
            <a:graphicFrameLocks noChangeAspect="1"/>
          </p:cNvGraphicFramePr>
          <p:nvPr/>
        </p:nvGraphicFramePr>
        <p:xfrm>
          <a:off x="5232401" y="3821908"/>
          <a:ext cx="48672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" r:id="rId16" imgW="3517900" imgH="304800" progId="Equation.3">
                  <p:embed/>
                </p:oleObj>
              </mc:Choice>
              <mc:Fallback>
                <p:oleObj name="" r:id="rId16" imgW="3517900" imgH="304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232401" y="3821908"/>
                        <a:ext cx="486727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6" name="Object 14"/>
          <p:cNvGraphicFramePr>
            <a:graphicFrameLocks noChangeAspect="1"/>
          </p:cNvGraphicFramePr>
          <p:nvPr/>
        </p:nvGraphicFramePr>
        <p:xfrm>
          <a:off x="5253039" y="4460084"/>
          <a:ext cx="1704975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" r:id="rId18" imgW="1231265" imgH="254000" progId="Equation.3">
                  <p:embed/>
                </p:oleObj>
              </mc:Choice>
              <mc:Fallback>
                <p:oleObj name="" r:id="rId18" imgW="1231265" imgH="2540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253039" y="4460084"/>
                        <a:ext cx="1704975" cy="350837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7" name="Object 15"/>
          <p:cNvGraphicFramePr>
            <a:graphicFrameLocks noChangeAspect="1"/>
          </p:cNvGraphicFramePr>
          <p:nvPr/>
        </p:nvGraphicFramePr>
        <p:xfrm>
          <a:off x="5245102" y="5031582"/>
          <a:ext cx="3954463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" r:id="rId20" imgW="2857500" imgH="330200" progId="Equation.3">
                  <p:embed/>
                </p:oleObj>
              </mc:Choice>
              <mc:Fallback>
                <p:oleObj name="" r:id="rId20" imgW="2857500" imgH="3302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245102" y="5031582"/>
                        <a:ext cx="3954463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8" name="Rectangle 16"/>
          <p:cNvSpPr/>
          <p:nvPr/>
        </p:nvSpPr>
        <p:spPr>
          <a:xfrm>
            <a:off x="5130800" y="5023644"/>
            <a:ext cx="4140200" cy="427038"/>
          </a:xfrm>
          <a:prstGeom prst="rect">
            <a:avLst/>
          </a:prstGeom>
          <a:noFill/>
          <a:ln w="38100">
            <a:solidFill>
              <a:srgbClr val="0000FF"/>
            </a:solidFill>
            <a:prstDash val="sysDot"/>
            <a:miter lim="800000"/>
          </a:ln>
          <a:effectLst/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 fill="hold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 fill="hold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 fill="hold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 fill="hold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fill="hold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fill="hold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uild="p"/>
      <p:bldP spid="18439" grpId="0" animBg="1"/>
      <p:bldP spid="18443" grpId="0" animBg="1"/>
      <p:bldP spid="184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/>
          <p:nvPr/>
        </p:nvSpPr>
        <p:spPr>
          <a:xfrm>
            <a:off x="1690690" y="591344"/>
            <a:ext cx="8689975" cy="59039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1507" name="AutoShape 3" descr="BCKLC078">
            <a:hlinkClick r:id="rId1"/>
          </p:cNvPr>
          <p:cNvSpPr>
            <a:spLocks noChangeAspect="1"/>
          </p:cNvSpPr>
          <p:nvPr/>
        </p:nvSpPr>
        <p:spPr>
          <a:xfrm>
            <a:off x="4864101" y="2691608"/>
            <a:ext cx="1997075" cy="173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1508" name="AutoShape 4" descr="BCKLC219">
            <a:hlinkClick r:id="rId2"/>
          </p:cNvPr>
          <p:cNvSpPr>
            <a:spLocks noChangeAspect="1"/>
          </p:cNvSpPr>
          <p:nvPr/>
        </p:nvSpPr>
        <p:spPr>
          <a:xfrm>
            <a:off x="4864101" y="2691608"/>
            <a:ext cx="1997075" cy="173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21509" name="Picture 5" descr="BCKLC2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2" y="375444"/>
            <a:ext cx="8713787" cy="59039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10" name="Text Box 6"/>
          <p:cNvSpPr/>
          <p:nvPr/>
        </p:nvSpPr>
        <p:spPr>
          <a:xfrm>
            <a:off x="2403478" y="878682"/>
            <a:ext cx="2960687" cy="461665"/>
          </a:xfrm>
          <a:prstGeom prst="rect">
            <a:avLst/>
          </a:prstGeom>
          <a:solidFill>
            <a:srgbClr val="CCECFF"/>
          </a:solidFill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 eaLnBrk="1" hangingPunct="1"/>
            <a:r>
              <a:rPr lang="zh-CN" altLang="en-US" sz="2400" b="1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他们的说法对吗？</a:t>
            </a:r>
            <a:endParaRPr lang="zh-CN" altLang="en-US" sz="2400" b="1">
              <a:solidFill>
                <a:srgbClr val="FF0000"/>
              </a:solidFill>
              <a:latin typeface="Arial" panose="020B0604020202020204"/>
              <a:ea typeface="楷体_GB2312" pitchFamily="49" charset="-122"/>
            </a:endParaRPr>
          </a:p>
        </p:txBody>
      </p:sp>
      <p:pic>
        <p:nvPicPr>
          <p:cNvPr id="21511" name="Picture 7" descr="tuzi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0651" y="2751933"/>
            <a:ext cx="1573212" cy="15033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12" name="Text Box 8"/>
          <p:cNvSpPr/>
          <p:nvPr/>
        </p:nvSpPr>
        <p:spPr>
          <a:xfrm>
            <a:off x="3132139" y="2823371"/>
            <a:ext cx="3743325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 sz="20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1513" name="AutoShape 9"/>
          <p:cNvSpPr/>
          <p:nvPr/>
        </p:nvSpPr>
        <p:spPr>
          <a:xfrm flipH="1">
            <a:off x="4140202" y="4912519"/>
            <a:ext cx="4824412" cy="1008062"/>
          </a:xfrm>
          <a:prstGeom prst="cloudCallout">
            <a:avLst>
              <a:gd name="adj1" fmla="val -62375"/>
              <a:gd name="adj2" fmla="val 37083"/>
            </a:avLst>
          </a:prstGeom>
          <a:solidFill>
            <a:srgbClr val="CCECFF"/>
          </a:solidFill>
          <a:ln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1514" name="Text Box 10"/>
          <p:cNvSpPr/>
          <p:nvPr/>
        </p:nvSpPr>
        <p:spPr>
          <a:xfrm>
            <a:off x="4927602" y="5117307"/>
            <a:ext cx="3347391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 b="1">
                <a:latin typeface="Arial" panose="020B0604020202020204"/>
                <a:ea typeface="楷体_GB2312" pitchFamily="49" charset="-122"/>
              </a:rPr>
              <a:t>0.4∶1</a:t>
            </a:r>
            <a:r>
              <a:rPr lang="zh-CN" altLang="en-US" b="1">
                <a:latin typeface="Arial" panose="020B0604020202020204"/>
                <a:ea typeface="楷体_GB2312" pitchFamily="49" charset="-122"/>
              </a:rPr>
              <a:t>化简后是   </a:t>
            </a:r>
            <a:r>
              <a:rPr lang="zh-CN" altLang="en-US" b="1">
                <a:latin typeface="Arial" panose="020B0604020202020204"/>
                <a:ea typeface="宋体" panose="02010600030101010101" pitchFamily="2" charset="-122"/>
              </a:rPr>
              <a:t>。</a:t>
            </a:r>
            <a:endParaRPr lang="zh-CN" altLang="en-US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1515" name="AutoShape 11"/>
          <p:cNvSpPr/>
          <p:nvPr/>
        </p:nvSpPr>
        <p:spPr>
          <a:xfrm rot="21540000" flipH="1">
            <a:off x="3635376" y="1959769"/>
            <a:ext cx="5761037" cy="1008062"/>
          </a:xfrm>
          <a:prstGeom prst="cloudCallout">
            <a:avLst>
              <a:gd name="adj1" fmla="val -31472"/>
              <a:gd name="adj2" fmla="val 52056"/>
            </a:avLst>
          </a:prstGeom>
          <a:solidFill>
            <a:srgbClr val="FFCCFF"/>
          </a:solidFill>
          <a:ln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 eaLnBrk="1" hangingPunct="1"/>
            <a:endParaRPr lang="zh-CN" altLang="en-US" sz="20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1516" name="Text Box 12"/>
          <p:cNvSpPr/>
          <p:nvPr/>
        </p:nvSpPr>
        <p:spPr>
          <a:xfrm>
            <a:off x="4283078" y="2047083"/>
            <a:ext cx="4321175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 eaLnBrk="1" hangingPunct="1"/>
            <a:r>
              <a:rPr lang="en-US" altLang="zh-CN">
                <a:latin typeface="Arial" panose="020B0604020202020204"/>
                <a:ea typeface="楷体_GB2312" pitchFamily="49" charset="-122"/>
              </a:rPr>
              <a:t>0.48∶0.6</a:t>
            </a:r>
            <a:r>
              <a:rPr lang="zh-CN" altLang="en-US">
                <a:latin typeface="Arial" panose="020B0604020202020204"/>
                <a:ea typeface="楷体_GB2312" pitchFamily="49" charset="-122"/>
              </a:rPr>
              <a:t>化简后是</a:t>
            </a:r>
            <a:r>
              <a:rPr lang="en-US" altLang="zh-CN">
                <a:latin typeface="Arial" panose="020B0604020202020204"/>
                <a:ea typeface="楷体_GB2312" pitchFamily="49" charset="-122"/>
              </a:rPr>
              <a:t>0.8</a:t>
            </a:r>
            <a:r>
              <a:rPr lang="zh-CN" altLang="en-US">
                <a:latin typeface="Arial" panose="020B0604020202020204"/>
                <a:ea typeface="楷体_GB2312" pitchFamily="49" charset="-122"/>
              </a:rPr>
              <a:t>。</a:t>
            </a:r>
            <a:endParaRPr lang="zh-CN" altLang="en-US">
              <a:latin typeface="Arial" panose="020B0604020202020204"/>
              <a:ea typeface="楷体_GB2312" pitchFamily="49" charset="-122"/>
            </a:endParaRPr>
          </a:p>
        </p:txBody>
      </p:sp>
      <p:pic>
        <p:nvPicPr>
          <p:cNvPr id="21517" name="Picture 13" descr="duck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7988" y="5055396"/>
            <a:ext cx="2000251" cy="1152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21518" name="Group 14"/>
          <p:cNvGrpSpPr/>
          <p:nvPr/>
        </p:nvGrpSpPr>
        <p:grpSpPr>
          <a:xfrm>
            <a:off x="7451727" y="4953794"/>
            <a:ext cx="431800" cy="900112"/>
            <a:chOff x="0" y="0"/>
            <a:chExt cx="272" cy="567"/>
          </a:xfrm>
        </p:grpSpPr>
        <p:cxnSp>
          <p:nvCxnSpPr>
            <p:cNvPr id="21554" name="Line 15"/>
            <p:cNvCxnSpPr/>
            <p:nvPr/>
          </p:nvCxnSpPr>
          <p:spPr>
            <a:xfrm>
              <a:off x="0" y="281"/>
              <a:ext cx="2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</a:ln>
          </p:spPr>
        </p:cxnSp>
        <p:sp>
          <p:nvSpPr>
            <p:cNvPr id="21555" name="Text Box 16"/>
            <p:cNvSpPr/>
            <p:nvPr/>
          </p:nvSpPr>
          <p:spPr>
            <a:xfrm>
              <a:off x="14" y="0"/>
              <a:ext cx="241" cy="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algn="ctr" eaLnBrk="1" hangingPunct="1"/>
              <a:r>
                <a:rPr lang="en-US" altLang="zh-CN" b="1">
                  <a:latin typeface="Arial" panose="020B0604020202020204"/>
                </a:rPr>
                <a:t>2</a:t>
              </a:r>
              <a:endParaRPr lang="en-US" altLang="zh-CN" b="1">
                <a:latin typeface="Arial" panose="020B0604020202020204"/>
              </a:endParaRPr>
            </a:p>
          </p:txBody>
        </p:sp>
        <p:sp>
          <p:nvSpPr>
            <p:cNvPr id="21556" name="Text Box 17"/>
            <p:cNvSpPr/>
            <p:nvPr/>
          </p:nvSpPr>
          <p:spPr>
            <a:xfrm>
              <a:off x="16" y="236"/>
              <a:ext cx="241" cy="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algn="ctr" eaLnBrk="1" hangingPunct="1"/>
              <a:r>
                <a:rPr lang="en-US" altLang="zh-CN" b="1">
                  <a:latin typeface="Arial" panose="020B0604020202020204"/>
                </a:rPr>
                <a:t>5</a:t>
              </a:r>
              <a:endParaRPr lang="en-US" altLang="zh-CN" b="1">
                <a:latin typeface="Arial" panose="020B0604020202020204"/>
              </a:endParaRPr>
            </a:p>
          </p:txBody>
        </p:sp>
      </p:grpSp>
      <p:pic>
        <p:nvPicPr>
          <p:cNvPr id="21519" name="Picture 18" descr="penguin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839913" y="4407694"/>
            <a:ext cx="1219200" cy="16557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20" name="AutoShape 19"/>
          <p:cNvSpPr/>
          <p:nvPr/>
        </p:nvSpPr>
        <p:spPr>
          <a:xfrm>
            <a:off x="2051052" y="3182144"/>
            <a:ext cx="5329237" cy="1225550"/>
          </a:xfrm>
          <a:prstGeom prst="cloudCallout">
            <a:avLst>
              <a:gd name="adj1" fmla="val -27718"/>
              <a:gd name="adj2" fmla="val 108292"/>
            </a:avLst>
          </a:prstGeom>
          <a:solidFill>
            <a:srgbClr val="FFFF99"/>
          </a:solidFill>
          <a:ln>
            <a:solidFill>
              <a:schemeClr val="tx1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 sz="2000" b="1">
              <a:latin typeface="Arial" panose="020B0604020202020204"/>
              <a:ea typeface="宋体" panose="02010600030101010101" pitchFamily="2" charset="-122"/>
            </a:endParaRPr>
          </a:p>
        </p:txBody>
      </p:sp>
      <p:grpSp>
        <p:nvGrpSpPr>
          <p:cNvPr id="21521" name="Group 20"/>
          <p:cNvGrpSpPr/>
          <p:nvPr/>
        </p:nvGrpSpPr>
        <p:grpSpPr>
          <a:xfrm>
            <a:off x="5148263" y="3369469"/>
            <a:ext cx="647700" cy="900112"/>
            <a:chOff x="0" y="0"/>
            <a:chExt cx="408" cy="567"/>
          </a:xfrm>
        </p:grpSpPr>
        <p:grpSp>
          <p:nvGrpSpPr>
            <p:cNvPr id="21549" name="Group 21"/>
            <p:cNvGrpSpPr/>
            <p:nvPr/>
          </p:nvGrpSpPr>
          <p:grpSpPr>
            <a:xfrm>
              <a:off x="136" y="0"/>
              <a:ext cx="272" cy="567"/>
              <a:chOff x="0" y="0"/>
              <a:chExt cx="272" cy="567"/>
            </a:xfrm>
          </p:grpSpPr>
          <p:cxnSp>
            <p:nvCxnSpPr>
              <p:cNvPr id="21551" name="Line 22"/>
              <p:cNvCxnSpPr/>
              <p:nvPr/>
            </p:nvCxnSpPr>
            <p:spPr>
              <a:xfrm>
                <a:off x="0" y="281"/>
                <a:ext cx="27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miter lim="800000"/>
              </a:ln>
            </p:spPr>
          </p:cxnSp>
          <p:sp>
            <p:nvSpPr>
              <p:cNvPr id="21552" name="Text Box 23"/>
              <p:cNvSpPr/>
              <p:nvPr/>
            </p:nvSpPr>
            <p:spPr>
              <a:xfrm>
                <a:off x="14" y="0"/>
                <a:ext cx="241" cy="33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 lIns="90000" tIns="46800" rIns="90000" bIns="46800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5pPr>
              </a:lstStyle>
              <a:p>
                <a:pPr marL="0" lvl="0" indent="0" algn="ctr" eaLnBrk="1" hangingPunct="1"/>
                <a:r>
                  <a:rPr lang="en-US" altLang="zh-CN" b="1">
                    <a:latin typeface="Arial" panose="020B0604020202020204"/>
                  </a:rPr>
                  <a:t>1</a:t>
                </a:r>
                <a:endParaRPr lang="en-US" altLang="zh-CN" b="1">
                  <a:latin typeface="Arial" panose="020B0604020202020204"/>
                </a:endParaRPr>
              </a:p>
            </p:txBody>
          </p:sp>
          <p:sp>
            <p:nvSpPr>
              <p:cNvPr id="21553" name="Text Box 24"/>
              <p:cNvSpPr/>
              <p:nvPr/>
            </p:nvSpPr>
            <p:spPr>
              <a:xfrm>
                <a:off x="16" y="236"/>
                <a:ext cx="241" cy="33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 lIns="90000" tIns="46800" rIns="90000" bIns="46800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5pPr>
              </a:lstStyle>
              <a:p>
                <a:pPr marL="0" lvl="0" indent="0" algn="ctr" eaLnBrk="1" hangingPunct="1"/>
                <a:r>
                  <a:rPr lang="en-US" altLang="zh-CN" b="1">
                    <a:latin typeface="Arial" panose="020B0604020202020204"/>
                  </a:rPr>
                  <a:t>2</a:t>
                </a:r>
                <a:endParaRPr lang="en-US" altLang="zh-CN" b="1">
                  <a:latin typeface="Arial" panose="020B0604020202020204"/>
                </a:endParaRPr>
              </a:p>
            </p:txBody>
          </p:sp>
        </p:grpSp>
        <p:sp>
          <p:nvSpPr>
            <p:cNvPr id="21550" name="Text Box 25"/>
            <p:cNvSpPr/>
            <p:nvPr/>
          </p:nvSpPr>
          <p:spPr>
            <a:xfrm>
              <a:off x="0" y="90"/>
              <a:ext cx="241" cy="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eaLnBrk="1" hangingPunct="1"/>
              <a:r>
                <a:rPr lang="en-US" altLang="zh-CN" b="1">
                  <a:latin typeface="Arial" panose="020B0604020202020204"/>
                  <a:ea typeface="楷体_GB2312" pitchFamily="49" charset="-122"/>
                </a:rPr>
                <a:t>1</a:t>
              </a:r>
              <a:endParaRPr lang="en-US" altLang="zh-CN" b="1">
                <a:latin typeface="Arial" panose="020B0604020202020204"/>
                <a:ea typeface="楷体_GB2312" pitchFamily="49" charset="-122"/>
              </a:endParaRPr>
            </a:p>
          </p:txBody>
        </p:sp>
      </p:grpSp>
      <p:sp>
        <p:nvSpPr>
          <p:cNvPr id="21522" name="Text Box 26"/>
          <p:cNvSpPr/>
          <p:nvPr/>
        </p:nvSpPr>
        <p:spPr>
          <a:xfrm>
            <a:off x="3375027" y="3553620"/>
            <a:ext cx="2879612" cy="5254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90000" tIns="46800" rIns="90000" bIns="4680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 b="1">
                <a:latin typeface="Arial" panose="020B0604020202020204"/>
                <a:ea typeface="楷体_GB2312" pitchFamily="49" charset="-122"/>
              </a:rPr>
              <a:t>    </a:t>
            </a:r>
            <a:r>
              <a:rPr lang="zh-CN" altLang="en-US" b="1">
                <a:latin typeface="Arial" panose="020B0604020202020204"/>
                <a:ea typeface="楷体_GB2312" pitchFamily="49" charset="-122"/>
              </a:rPr>
              <a:t>化简后是     。</a:t>
            </a:r>
            <a:endParaRPr lang="zh-CN" altLang="en-US" b="1">
              <a:latin typeface="Arial" panose="020B0604020202020204"/>
              <a:ea typeface="楷体_GB2312" pitchFamily="49" charset="-122"/>
            </a:endParaRPr>
          </a:p>
        </p:txBody>
      </p:sp>
      <p:grpSp>
        <p:nvGrpSpPr>
          <p:cNvPr id="21523" name="Group 27"/>
          <p:cNvGrpSpPr/>
          <p:nvPr/>
        </p:nvGrpSpPr>
        <p:grpSpPr>
          <a:xfrm>
            <a:off x="2600326" y="3369469"/>
            <a:ext cx="1223962" cy="900112"/>
            <a:chOff x="0" y="0"/>
            <a:chExt cx="771" cy="567"/>
          </a:xfrm>
        </p:grpSpPr>
        <p:grpSp>
          <p:nvGrpSpPr>
            <p:cNvPr id="21540" name="Group 28"/>
            <p:cNvGrpSpPr/>
            <p:nvPr/>
          </p:nvGrpSpPr>
          <p:grpSpPr>
            <a:xfrm>
              <a:off x="0" y="0"/>
              <a:ext cx="272" cy="567"/>
              <a:chOff x="0" y="0"/>
              <a:chExt cx="272" cy="567"/>
            </a:xfrm>
          </p:grpSpPr>
          <p:cxnSp>
            <p:nvCxnSpPr>
              <p:cNvPr id="21546" name="Line 29"/>
              <p:cNvCxnSpPr/>
              <p:nvPr/>
            </p:nvCxnSpPr>
            <p:spPr>
              <a:xfrm>
                <a:off x="0" y="281"/>
                <a:ext cx="27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miter lim="800000"/>
              </a:ln>
            </p:spPr>
          </p:cxnSp>
          <p:sp>
            <p:nvSpPr>
              <p:cNvPr id="21547" name="Text Box 30"/>
              <p:cNvSpPr/>
              <p:nvPr/>
            </p:nvSpPr>
            <p:spPr>
              <a:xfrm>
                <a:off x="14" y="0"/>
                <a:ext cx="241" cy="33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 lIns="90000" tIns="46800" rIns="90000" bIns="46800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5pPr>
              </a:lstStyle>
              <a:p>
                <a:pPr marL="0" lvl="0" indent="0" algn="ctr" eaLnBrk="1" hangingPunct="1"/>
                <a:r>
                  <a:rPr lang="en-US" altLang="zh-CN" b="1">
                    <a:latin typeface="Arial" panose="020B0604020202020204"/>
                  </a:rPr>
                  <a:t>3</a:t>
                </a:r>
                <a:endParaRPr lang="en-US" altLang="zh-CN" b="1">
                  <a:latin typeface="Arial" panose="020B0604020202020204"/>
                </a:endParaRPr>
              </a:p>
            </p:txBody>
          </p:sp>
          <p:sp>
            <p:nvSpPr>
              <p:cNvPr id="21548" name="Text Box 31"/>
              <p:cNvSpPr/>
              <p:nvPr/>
            </p:nvSpPr>
            <p:spPr>
              <a:xfrm>
                <a:off x="16" y="236"/>
                <a:ext cx="241" cy="33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 lIns="90000" tIns="46800" rIns="90000" bIns="46800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5pPr>
              </a:lstStyle>
              <a:p>
                <a:pPr marL="0" lvl="0" indent="0" algn="ctr" eaLnBrk="1" hangingPunct="1"/>
                <a:r>
                  <a:rPr lang="en-US" altLang="zh-CN" b="1">
                    <a:latin typeface="Arial" panose="020B0604020202020204"/>
                  </a:rPr>
                  <a:t>4</a:t>
                </a:r>
                <a:endParaRPr lang="en-US" altLang="zh-CN" b="1">
                  <a:latin typeface="Arial" panose="020B0604020202020204"/>
                </a:endParaRPr>
              </a:p>
            </p:txBody>
          </p:sp>
        </p:grpSp>
        <p:sp>
          <p:nvSpPr>
            <p:cNvPr id="21541" name="Rectangle 32"/>
            <p:cNvSpPr/>
            <p:nvPr/>
          </p:nvSpPr>
          <p:spPr>
            <a:xfrm>
              <a:off x="181" y="91"/>
              <a:ext cx="374" cy="37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eaLnBrk="1" hangingPunct="1"/>
              <a:r>
                <a:rPr lang="en-US" altLang="zh-CN" sz="3200" b="1">
                  <a:latin typeface="Arial" panose="020B0604020202020204"/>
                  <a:ea typeface="楷体_GB2312" pitchFamily="49" charset="-122"/>
                </a:rPr>
                <a:t>︰</a:t>
              </a:r>
              <a:endParaRPr lang="en-US" altLang="zh-CN" sz="3200" b="1">
                <a:latin typeface="Arial" panose="020B0604020202020204"/>
                <a:ea typeface="楷体_GB2312" pitchFamily="49" charset="-122"/>
              </a:endParaRPr>
            </a:p>
          </p:txBody>
        </p:sp>
        <p:grpSp>
          <p:nvGrpSpPr>
            <p:cNvPr id="21542" name="Group 33"/>
            <p:cNvGrpSpPr/>
            <p:nvPr/>
          </p:nvGrpSpPr>
          <p:grpSpPr>
            <a:xfrm>
              <a:off x="499" y="0"/>
              <a:ext cx="272" cy="567"/>
              <a:chOff x="0" y="0"/>
              <a:chExt cx="272" cy="567"/>
            </a:xfrm>
          </p:grpSpPr>
          <p:cxnSp>
            <p:nvCxnSpPr>
              <p:cNvPr id="21543" name="Line 34"/>
              <p:cNvCxnSpPr/>
              <p:nvPr/>
            </p:nvCxnSpPr>
            <p:spPr>
              <a:xfrm>
                <a:off x="0" y="281"/>
                <a:ext cx="27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miter lim="800000"/>
              </a:ln>
            </p:spPr>
          </p:cxnSp>
          <p:sp>
            <p:nvSpPr>
              <p:cNvPr id="21544" name="Text Box 35"/>
              <p:cNvSpPr/>
              <p:nvPr/>
            </p:nvSpPr>
            <p:spPr>
              <a:xfrm>
                <a:off x="14" y="0"/>
                <a:ext cx="241" cy="33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 lIns="90000" tIns="46800" rIns="90000" bIns="46800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5pPr>
              </a:lstStyle>
              <a:p>
                <a:pPr marL="0" lvl="0" indent="0" algn="ctr" eaLnBrk="1" hangingPunct="1"/>
                <a:r>
                  <a:rPr lang="en-US" altLang="zh-CN" b="1">
                    <a:latin typeface="Arial" panose="020B0604020202020204"/>
                  </a:rPr>
                  <a:t>1</a:t>
                </a:r>
                <a:endParaRPr lang="en-US" altLang="zh-CN" b="1">
                  <a:latin typeface="Arial" panose="020B0604020202020204"/>
                </a:endParaRPr>
              </a:p>
            </p:txBody>
          </p:sp>
          <p:sp>
            <p:nvSpPr>
              <p:cNvPr id="21545" name="Text Box 36"/>
              <p:cNvSpPr/>
              <p:nvPr/>
            </p:nvSpPr>
            <p:spPr>
              <a:xfrm>
                <a:off x="16" y="236"/>
                <a:ext cx="241" cy="33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 lIns="90000" tIns="46800" rIns="90000" bIns="46800">
                <a:spAutoFit/>
              </a:bodyPr>
              <a:lstStyle>
                <a:defPPr>
                  <a:defRPr lang="zh-CN"/>
                </a:defPPr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/>
                  <a:buNone/>
                  <a:defRPr kumimoji="0" lang="zh-CN" altLang="en-US" sz="2800" b="0" i="0" u="none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隶书" panose="02010509060101010101" pitchFamily="49" charset="-122"/>
                  </a:defRPr>
                </a:lvl5pPr>
              </a:lstStyle>
              <a:p>
                <a:pPr marL="0" lvl="0" indent="0" algn="ctr" eaLnBrk="1" hangingPunct="1"/>
                <a:r>
                  <a:rPr lang="en-US" altLang="zh-CN" b="1">
                    <a:latin typeface="Arial" panose="020B0604020202020204"/>
                  </a:rPr>
                  <a:t>2</a:t>
                </a:r>
                <a:endParaRPr lang="en-US" altLang="zh-CN" b="1">
                  <a:latin typeface="Arial" panose="020B0604020202020204"/>
                </a:endParaRPr>
              </a:p>
            </p:txBody>
          </p:sp>
        </p:grpSp>
      </p:grpSp>
      <p:sp>
        <p:nvSpPr>
          <p:cNvPr id="21524" name="Text Box 37"/>
          <p:cNvSpPr/>
          <p:nvPr/>
        </p:nvSpPr>
        <p:spPr>
          <a:xfrm>
            <a:off x="5937630" y="3544094"/>
            <a:ext cx="545342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 eaLnBrk="1" hangingPunct="1"/>
            <a:r>
              <a:rPr lang="en-US" altLang="zh-CN" b="1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×</a:t>
            </a:r>
            <a:endParaRPr lang="en-US" altLang="zh-CN" b="1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1525" name="Text Box 38"/>
          <p:cNvSpPr/>
          <p:nvPr/>
        </p:nvSpPr>
        <p:spPr>
          <a:xfrm>
            <a:off x="7973456" y="5128421"/>
            <a:ext cx="410690" cy="584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 eaLnBrk="1" hangingPunct="1"/>
            <a:r>
              <a:rPr lang="en-US" altLang="zh-CN" sz="3200" b="1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√</a:t>
            </a:r>
            <a:endParaRPr lang="en-US" altLang="zh-CN" sz="3200" b="1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1526" name="Text Box 39"/>
          <p:cNvSpPr/>
          <p:nvPr/>
        </p:nvSpPr>
        <p:spPr>
          <a:xfrm>
            <a:off x="8025193" y="2031207"/>
            <a:ext cx="545342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 eaLnBrk="1" hangingPunct="1"/>
            <a:r>
              <a:rPr lang="en-US" altLang="zh-CN" b="1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×</a:t>
            </a:r>
            <a:endParaRPr lang="en-US" altLang="zh-CN" b="1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1527" name="Text Box 40"/>
          <p:cNvSpPr/>
          <p:nvPr/>
        </p:nvSpPr>
        <p:spPr>
          <a:xfrm>
            <a:off x="7451727" y="1527969"/>
            <a:ext cx="643125" cy="52322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>
                <a:solidFill>
                  <a:srgbClr val="CC00FF"/>
                </a:solidFill>
              </a:rPr>
              <a:t>4:5</a:t>
            </a:r>
            <a:endParaRPr lang="en-US" altLang="zh-CN">
              <a:solidFill>
                <a:srgbClr val="CC00FF"/>
              </a:solidFill>
            </a:endParaRPr>
          </a:p>
        </p:txBody>
      </p:sp>
      <p:sp>
        <p:nvSpPr>
          <p:cNvPr id="21528" name="Text Box 41"/>
          <p:cNvSpPr/>
          <p:nvPr/>
        </p:nvSpPr>
        <p:spPr>
          <a:xfrm>
            <a:off x="5291139" y="4263232"/>
            <a:ext cx="643125" cy="52322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>
                <a:solidFill>
                  <a:srgbClr val="CC00FF"/>
                </a:solidFill>
              </a:rPr>
              <a:t>3:2</a:t>
            </a:r>
            <a:endParaRPr lang="en-US" altLang="zh-CN">
              <a:solidFill>
                <a:srgbClr val="CC00FF"/>
              </a:solidFill>
            </a:endParaRPr>
          </a:p>
        </p:txBody>
      </p:sp>
      <p:grpSp>
        <p:nvGrpSpPr>
          <p:cNvPr id="21529" name="Group 42"/>
          <p:cNvGrpSpPr/>
          <p:nvPr/>
        </p:nvGrpSpPr>
        <p:grpSpPr>
          <a:xfrm>
            <a:off x="7524751" y="2463008"/>
            <a:ext cx="431800" cy="900113"/>
            <a:chOff x="0" y="0"/>
            <a:chExt cx="272" cy="567"/>
          </a:xfrm>
        </p:grpSpPr>
        <p:cxnSp>
          <p:nvCxnSpPr>
            <p:cNvPr id="21537" name="Line 15"/>
            <p:cNvCxnSpPr/>
            <p:nvPr/>
          </p:nvCxnSpPr>
          <p:spPr>
            <a:xfrm>
              <a:off x="0" y="281"/>
              <a:ext cx="2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</a:ln>
          </p:spPr>
        </p:cxnSp>
        <p:sp>
          <p:nvSpPr>
            <p:cNvPr id="21538" name="Text Box 16"/>
            <p:cNvSpPr/>
            <p:nvPr/>
          </p:nvSpPr>
          <p:spPr>
            <a:xfrm>
              <a:off x="14" y="0"/>
              <a:ext cx="241" cy="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algn="ctr" eaLnBrk="1" hangingPunct="1"/>
              <a:r>
                <a:rPr lang="en-US" altLang="zh-CN" b="1">
                  <a:latin typeface="Arial" panose="020B0604020202020204"/>
                </a:rPr>
                <a:t>4</a:t>
              </a:r>
              <a:endParaRPr lang="en-US" altLang="zh-CN" b="1">
                <a:latin typeface="Arial" panose="020B0604020202020204"/>
              </a:endParaRPr>
            </a:p>
          </p:txBody>
        </p:sp>
        <p:sp>
          <p:nvSpPr>
            <p:cNvPr id="21539" name="Text Box 17"/>
            <p:cNvSpPr/>
            <p:nvPr/>
          </p:nvSpPr>
          <p:spPr>
            <a:xfrm>
              <a:off x="16" y="236"/>
              <a:ext cx="241" cy="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algn="ctr" eaLnBrk="1" hangingPunct="1"/>
              <a:r>
                <a:rPr lang="en-US" altLang="zh-CN" b="1">
                  <a:latin typeface="Arial" panose="020B0604020202020204"/>
                </a:rPr>
                <a:t>5</a:t>
              </a:r>
              <a:endParaRPr lang="en-US" altLang="zh-CN" b="1">
                <a:latin typeface="Arial" panose="020B0604020202020204"/>
              </a:endParaRPr>
            </a:p>
          </p:txBody>
        </p:sp>
      </p:grpSp>
      <p:grpSp>
        <p:nvGrpSpPr>
          <p:cNvPr id="21530" name="Group 46"/>
          <p:cNvGrpSpPr/>
          <p:nvPr/>
        </p:nvGrpSpPr>
        <p:grpSpPr>
          <a:xfrm>
            <a:off x="5003802" y="2751933"/>
            <a:ext cx="431800" cy="900113"/>
            <a:chOff x="0" y="0"/>
            <a:chExt cx="272" cy="567"/>
          </a:xfrm>
        </p:grpSpPr>
        <p:cxnSp>
          <p:nvCxnSpPr>
            <p:cNvPr id="21534" name="Line 15"/>
            <p:cNvCxnSpPr/>
            <p:nvPr/>
          </p:nvCxnSpPr>
          <p:spPr>
            <a:xfrm>
              <a:off x="0" y="281"/>
              <a:ext cx="2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</a:ln>
          </p:spPr>
        </p:cxnSp>
        <p:sp>
          <p:nvSpPr>
            <p:cNvPr id="21535" name="Text Box 16"/>
            <p:cNvSpPr/>
            <p:nvPr/>
          </p:nvSpPr>
          <p:spPr>
            <a:xfrm>
              <a:off x="14" y="0"/>
              <a:ext cx="241" cy="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algn="ctr" eaLnBrk="1" hangingPunct="1"/>
              <a:r>
                <a:rPr lang="en-US" altLang="zh-CN" b="1">
                  <a:latin typeface="Arial" panose="020B0604020202020204"/>
                </a:rPr>
                <a:t>3</a:t>
              </a:r>
              <a:endParaRPr lang="en-US" altLang="zh-CN" b="1">
                <a:latin typeface="Arial" panose="020B0604020202020204"/>
              </a:endParaRPr>
            </a:p>
          </p:txBody>
        </p:sp>
        <p:sp>
          <p:nvSpPr>
            <p:cNvPr id="21536" name="Text Box 17"/>
            <p:cNvSpPr/>
            <p:nvPr/>
          </p:nvSpPr>
          <p:spPr>
            <a:xfrm>
              <a:off x="16" y="236"/>
              <a:ext cx="241" cy="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90000" tIns="46800" rIns="90000" bIns="4680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/>
                <a:buNone/>
                <a:defRPr kumimoji="0" lang="zh-CN" altLang="en-US" sz="2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隶书" panose="02010509060101010101" pitchFamily="49" charset="-122"/>
                </a:defRPr>
              </a:lvl5pPr>
            </a:lstStyle>
            <a:p>
              <a:pPr marL="0" lvl="0" indent="0" algn="ctr" eaLnBrk="1" hangingPunct="1"/>
              <a:r>
                <a:rPr lang="en-US" altLang="zh-CN" b="1">
                  <a:latin typeface="Arial" panose="020B0604020202020204"/>
                </a:rPr>
                <a:t>2</a:t>
              </a:r>
              <a:endParaRPr lang="en-US" altLang="zh-CN" b="1">
                <a:latin typeface="Arial" panose="020B0604020202020204"/>
              </a:endParaRPr>
            </a:p>
          </p:txBody>
        </p:sp>
      </p:grpSp>
      <p:cxnSp>
        <p:nvCxnSpPr>
          <p:cNvPr id="21531" name="Line 50"/>
          <p:cNvCxnSpPr/>
          <p:nvPr/>
        </p:nvCxnSpPr>
        <p:spPr>
          <a:xfrm>
            <a:off x="5291139" y="3686969"/>
            <a:ext cx="576263" cy="360362"/>
          </a:xfrm>
          <a:prstGeom prst="line">
            <a:avLst/>
          </a:prstGeom>
          <a:noFill/>
          <a:ln w="31750">
            <a:solidFill>
              <a:srgbClr val="0000FF"/>
            </a:solidFill>
            <a:miter lim="800000"/>
          </a:ln>
          <a:effectLst/>
        </p:spPr>
      </p:cxnSp>
      <p:cxnSp>
        <p:nvCxnSpPr>
          <p:cNvPr id="21532" name="Line 51"/>
          <p:cNvCxnSpPr/>
          <p:nvPr/>
        </p:nvCxnSpPr>
        <p:spPr>
          <a:xfrm>
            <a:off x="7524752" y="2104231"/>
            <a:ext cx="503237" cy="431800"/>
          </a:xfrm>
          <a:prstGeom prst="line">
            <a:avLst/>
          </a:prstGeom>
          <a:noFill/>
          <a:ln w="31750">
            <a:solidFill>
              <a:srgbClr val="0000FF"/>
            </a:solidFill>
            <a:miter lim="800000"/>
          </a:ln>
          <a:effectLst/>
        </p:spPr>
      </p:cxnSp>
      <p:sp>
        <p:nvSpPr>
          <p:cNvPr id="21533" name="Text Box 52"/>
          <p:cNvSpPr/>
          <p:nvPr/>
        </p:nvSpPr>
        <p:spPr>
          <a:xfrm>
            <a:off x="7451727" y="4552157"/>
            <a:ext cx="643125" cy="52322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>
                <a:solidFill>
                  <a:srgbClr val="CC00FF"/>
                </a:solidFill>
              </a:rPr>
              <a:t>2:5</a:t>
            </a:r>
            <a:endParaRPr lang="en-US" altLang="zh-CN">
              <a:solidFill>
                <a:srgbClr val="CC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 fill="hold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5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24" grpId="0"/>
      <p:bldP spid="21525" grpId="0"/>
      <p:bldP spid="21526" grpId="0"/>
      <p:bldP spid="21527" grpId="0"/>
      <p:bldP spid="21528" grpId="0"/>
      <p:bldP spid="215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总结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b="1">
                <a:solidFill>
                  <a:srgbClr val="FF0000"/>
                </a:solidFill>
                <a:sym typeface="+mn-ea"/>
              </a:rPr>
              <a:t>基本性质</a:t>
            </a:r>
            <a:r>
              <a:rPr lang="zh-CN" altLang="en-US">
                <a:solidFill>
                  <a:srgbClr val="000000"/>
                </a:solidFill>
                <a:sym typeface="+mn-ea"/>
              </a:rPr>
              <a:t>：</a:t>
            </a:r>
            <a:endParaRPr lang="en-US" altLang="zh-CN">
              <a:solidFill>
                <a:srgbClr val="000000"/>
              </a:solidFill>
            </a:endParaRPr>
          </a:p>
          <a:p>
            <a:pPr lvl="0"/>
            <a:r>
              <a:rPr lang="zh-CN" altLang="en-US">
                <a:solidFill>
                  <a:srgbClr val="000000"/>
                </a:solidFill>
                <a:sym typeface="+mn-ea"/>
              </a:rPr>
              <a:t>比的前项和后项同时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乘</a:t>
            </a:r>
            <a:r>
              <a:rPr lang="zh-CN" altLang="en-US">
                <a:solidFill>
                  <a:srgbClr val="000000"/>
                </a:solidFill>
                <a:sym typeface="+mn-ea"/>
              </a:rPr>
              <a:t>或者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除以</a:t>
            </a:r>
            <a:r>
              <a:rPr lang="zh-CN" altLang="en-US">
                <a:solidFill>
                  <a:srgbClr val="000000"/>
                </a:solidFill>
                <a:sym typeface="+mn-ea"/>
              </a:rPr>
              <a:t>相同的数</a:t>
            </a:r>
            <a:r>
              <a:rPr lang="en-US" altLang="zh-CN">
                <a:solidFill>
                  <a:srgbClr val="000000"/>
                </a:solidFill>
                <a:sym typeface="+mn-ea"/>
              </a:rPr>
              <a:t>(0</a:t>
            </a:r>
            <a:r>
              <a:rPr lang="zh-CN" altLang="en-US">
                <a:solidFill>
                  <a:srgbClr val="000000"/>
                </a:solidFill>
                <a:sym typeface="+mn-ea"/>
              </a:rPr>
              <a:t>除外</a:t>
            </a:r>
            <a:r>
              <a:rPr lang="en-US" altLang="zh-CN">
                <a:solidFill>
                  <a:srgbClr val="000000"/>
                </a:solidFill>
                <a:sym typeface="+mn-ea"/>
              </a:rPr>
              <a:t>)</a:t>
            </a:r>
            <a:r>
              <a:rPr lang="zh-CN" altLang="en-US">
                <a:solidFill>
                  <a:srgbClr val="000000"/>
                </a:solidFill>
                <a:sym typeface="+mn-ea"/>
              </a:rPr>
              <a:t>，</a:t>
            </a:r>
            <a:endParaRPr lang="en-US" altLang="zh-CN">
              <a:solidFill>
                <a:srgbClr val="000000"/>
              </a:solidFill>
            </a:endParaRPr>
          </a:p>
          <a:p>
            <a:pPr lvl="0"/>
            <a:r>
              <a:rPr lang="zh-CN" altLang="en-US">
                <a:solidFill>
                  <a:srgbClr val="000000"/>
                </a:solidFill>
                <a:sym typeface="+mn-ea"/>
              </a:rPr>
              <a:t>比值不变</a:t>
            </a:r>
            <a:endParaRPr lang="zh-CN" altLang="en-US">
              <a:solidFill>
                <a:srgbClr val="000000"/>
              </a:solidFill>
            </a:endParaRPr>
          </a:p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3536-86CF-4818-8289-FAFBCC052680}" type="datetime1">
              <a:rPr lang="zh-CN" altLang="en-US" smtClean="0"/>
            </a:fld>
            <a:endParaRPr lang="zh-CN" altLang="en-US" sz="1800">
              <a:solidFill>
                <a:srgbClr val="000000"/>
              </a:solidFill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280900" y="11188700"/>
            <a:ext cx="330200" cy="241300"/>
          </a:xfrm>
          <a:prstGeom prst="cube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391900" y="118491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>
            <a:off x="10844213" y="5851527"/>
            <a:ext cx="1347787" cy="1006475"/>
            <a:chOff x="0" y="0"/>
            <a:chExt cx="2562554" cy="1912957"/>
          </a:xfrm>
        </p:grpSpPr>
        <p:grpSp>
          <p:nvGrpSpPr>
            <p:cNvPr id="6147" name="Group 3"/>
            <p:cNvGrpSpPr/>
            <p:nvPr/>
          </p:nvGrpSpPr>
          <p:grpSpPr>
            <a:xfrm>
              <a:off x="0" y="0"/>
              <a:ext cx="2562554" cy="1912957"/>
              <a:chOff x="0" y="0"/>
              <a:chExt cx="908050" cy="677863"/>
            </a:xfrm>
          </p:grpSpPr>
          <p:sp>
            <p:nvSpPr>
              <p:cNvPr id="6148" name="Oval 40"/>
              <p:cNvSpPr>
                <a:spLocks noChangeArrowheads="1"/>
              </p:cNvSpPr>
              <p:nvPr/>
            </p:nvSpPr>
            <p:spPr bwMode="auto">
              <a:xfrm>
                <a:off x="0" y="630238"/>
                <a:ext cx="46038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49" name="Oval 41"/>
              <p:cNvSpPr>
                <a:spLocks noChangeArrowheads="1"/>
              </p:cNvSpPr>
              <p:nvPr/>
            </p:nvSpPr>
            <p:spPr bwMode="auto">
              <a:xfrm>
                <a:off x="34925" y="558800"/>
                <a:ext cx="46038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0" name="Oval 42"/>
              <p:cNvSpPr>
                <a:spLocks noChangeArrowheads="1"/>
              </p:cNvSpPr>
              <p:nvPr/>
            </p:nvSpPr>
            <p:spPr bwMode="auto">
              <a:xfrm>
                <a:off x="77787" y="50165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1" name="Oval 43"/>
              <p:cNvSpPr>
                <a:spLocks noChangeArrowheads="1"/>
              </p:cNvSpPr>
              <p:nvPr/>
            </p:nvSpPr>
            <p:spPr bwMode="auto">
              <a:xfrm>
                <a:off x="131762" y="45720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2" name="Oval 44"/>
              <p:cNvSpPr>
                <a:spLocks noChangeArrowheads="1"/>
              </p:cNvSpPr>
              <p:nvPr/>
            </p:nvSpPr>
            <p:spPr bwMode="auto">
              <a:xfrm>
                <a:off x="190500" y="433388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3" name="Oval 45"/>
              <p:cNvSpPr>
                <a:spLocks noChangeArrowheads="1"/>
              </p:cNvSpPr>
              <p:nvPr/>
            </p:nvSpPr>
            <p:spPr bwMode="auto">
              <a:xfrm>
                <a:off x="254000" y="417513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4" name="Oval 46"/>
              <p:cNvSpPr>
                <a:spLocks noChangeArrowheads="1"/>
              </p:cNvSpPr>
              <p:nvPr/>
            </p:nvSpPr>
            <p:spPr bwMode="auto">
              <a:xfrm>
                <a:off x="644525" y="261938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5" name="Oval 47"/>
              <p:cNvSpPr>
                <a:spLocks noChangeArrowheads="1"/>
              </p:cNvSpPr>
              <p:nvPr/>
            </p:nvSpPr>
            <p:spPr bwMode="auto">
              <a:xfrm>
                <a:off x="719137" y="222250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6" name="Oval 48"/>
              <p:cNvSpPr>
                <a:spLocks noChangeArrowheads="1"/>
              </p:cNvSpPr>
              <p:nvPr/>
            </p:nvSpPr>
            <p:spPr bwMode="auto">
              <a:xfrm>
                <a:off x="774700" y="180975"/>
                <a:ext cx="47625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7" name="Oval 49"/>
              <p:cNvSpPr>
                <a:spLocks noChangeArrowheads="1"/>
              </p:cNvSpPr>
              <p:nvPr/>
            </p:nvSpPr>
            <p:spPr bwMode="auto">
              <a:xfrm>
                <a:off x="820737" y="122238"/>
                <a:ext cx="44450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8" name="Oval 50"/>
              <p:cNvSpPr>
                <a:spLocks noChangeArrowheads="1"/>
              </p:cNvSpPr>
              <p:nvPr/>
            </p:nvSpPr>
            <p:spPr bwMode="auto">
              <a:xfrm>
                <a:off x="847725" y="63500"/>
                <a:ext cx="47625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9" name="Oval 51"/>
              <p:cNvSpPr>
                <a:spLocks noChangeArrowheads="1"/>
              </p:cNvSpPr>
              <p:nvPr/>
            </p:nvSpPr>
            <p:spPr bwMode="auto">
              <a:xfrm>
                <a:off x="862012" y="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</p:grpSp>
        <p:grpSp>
          <p:nvGrpSpPr>
            <p:cNvPr id="6160" name="Group 16"/>
            <p:cNvGrpSpPr/>
            <p:nvPr/>
          </p:nvGrpSpPr>
          <p:grpSpPr>
            <a:xfrm>
              <a:off x="943869" y="639231"/>
              <a:ext cx="733645" cy="733645"/>
              <a:chOff x="0" y="0"/>
              <a:chExt cx="2406528" cy="2406528"/>
            </a:xfrm>
          </p:grpSpPr>
          <p:sp>
            <p:nvSpPr>
              <p:cNvPr id="6161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06528" cy="2406528"/>
              </a:xfrm>
              <a:prstGeom prst="ellipse">
                <a:avLst/>
              </a:prstGeom>
              <a:solidFill>
                <a:schemeClr val="bg1"/>
              </a:solidFill>
              <a:ln w="57150" cap="flat" cmpd="sng">
                <a:solidFill>
                  <a:schemeClr val="accent1"/>
                </a:solidFill>
                <a:miter lim="800000"/>
              </a:ln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62" name="椭圆 28"/>
              <p:cNvSpPr>
                <a:spLocks noChangeArrowheads="1"/>
              </p:cNvSpPr>
              <p:nvPr/>
            </p:nvSpPr>
            <p:spPr bwMode="auto">
              <a:xfrm>
                <a:off x="269483" y="269483"/>
                <a:ext cx="1867564" cy="1867564"/>
              </a:xfrm>
              <a:prstGeom prst="ellipse">
                <a:avLst/>
              </a:prstGeom>
              <a:solidFill>
                <a:srgbClr val="C8B998"/>
              </a:solidFill>
              <a:ln w="38100" cap="flat" cmpd="sng">
                <a:solidFill>
                  <a:schemeClr val="bg1"/>
                </a:solidFill>
                <a:miter lim="800000"/>
              </a:ln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9" name="Freeform 30"/>
          <p:cNvSpPr>
            <a:spLocks noEditPoints="1"/>
          </p:cNvSpPr>
          <p:nvPr/>
        </p:nvSpPr>
        <p:spPr bwMode="auto">
          <a:xfrm>
            <a:off x="435590" y="538232"/>
            <a:ext cx="703999" cy="856824"/>
          </a:xfrm>
          <a:custGeom>
            <a:avLst/>
            <a:gdLst>
              <a:gd name="T0" fmla="*/ 140 w 160"/>
              <a:gd name="T1" fmla="*/ 137 h 194"/>
              <a:gd name="T2" fmla="*/ 143 w 160"/>
              <a:gd name="T3" fmla="*/ 132 h 194"/>
              <a:gd name="T4" fmla="*/ 83 w 160"/>
              <a:gd name="T5" fmla="*/ 0 h 194"/>
              <a:gd name="T6" fmla="*/ 21 w 160"/>
              <a:gd name="T7" fmla="*/ 31 h 194"/>
              <a:gd name="T8" fmla="*/ 11 w 160"/>
              <a:gd name="T9" fmla="*/ 58 h 194"/>
              <a:gd name="T10" fmla="*/ 11 w 160"/>
              <a:gd name="T11" fmla="*/ 66 h 194"/>
              <a:gd name="T12" fmla="*/ 12 w 160"/>
              <a:gd name="T13" fmla="*/ 78 h 194"/>
              <a:gd name="T14" fmla="*/ 11 w 160"/>
              <a:gd name="T15" fmla="*/ 96 h 194"/>
              <a:gd name="T16" fmla="*/ 6 w 160"/>
              <a:gd name="T17" fmla="*/ 110 h 194"/>
              <a:gd name="T18" fmla="*/ 1 w 160"/>
              <a:gd name="T19" fmla="*/ 122 h 194"/>
              <a:gd name="T20" fmla="*/ 9 w 160"/>
              <a:gd name="T21" fmla="*/ 129 h 194"/>
              <a:gd name="T22" fmla="*/ 11 w 160"/>
              <a:gd name="T23" fmla="*/ 131 h 194"/>
              <a:gd name="T24" fmla="*/ 13 w 160"/>
              <a:gd name="T25" fmla="*/ 139 h 194"/>
              <a:gd name="T26" fmla="*/ 16 w 160"/>
              <a:gd name="T27" fmla="*/ 148 h 194"/>
              <a:gd name="T28" fmla="*/ 16 w 160"/>
              <a:gd name="T29" fmla="*/ 163 h 194"/>
              <a:gd name="T30" fmla="*/ 36 w 160"/>
              <a:gd name="T31" fmla="*/ 171 h 194"/>
              <a:gd name="T32" fmla="*/ 53 w 160"/>
              <a:gd name="T33" fmla="*/ 172 h 194"/>
              <a:gd name="T34" fmla="*/ 65 w 160"/>
              <a:gd name="T35" fmla="*/ 191 h 194"/>
              <a:gd name="T36" fmla="*/ 153 w 160"/>
              <a:gd name="T37" fmla="*/ 194 h 194"/>
              <a:gd name="T38" fmla="*/ 156 w 160"/>
              <a:gd name="T39" fmla="*/ 187 h 194"/>
              <a:gd name="T40" fmla="*/ 84 w 160"/>
              <a:gd name="T41" fmla="*/ 133 h 194"/>
              <a:gd name="T42" fmla="*/ 72 w 160"/>
              <a:gd name="T43" fmla="*/ 133 h 194"/>
              <a:gd name="T44" fmla="*/ 78 w 160"/>
              <a:gd name="T45" fmla="*/ 120 h 194"/>
              <a:gd name="T46" fmla="*/ 84 w 160"/>
              <a:gd name="T47" fmla="*/ 133 h 194"/>
              <a:gd name="T48" fmla="*/ 94 w 160"/>
              <a:gd name="T49" fmla="*/ 91 h 194"/>
              <a:gd name="T50" fmla="*/ 84 w 160"/>
              <a:gd name="T51" fmla="*/ 108 h 194"/>
              <a:gd name="T52" fmla="*/ 78 w 160"/>
              <a:gd name="T53" fmla="*/ 115 h 194"/>
              <a:gd name="T54" fmla="*/ 77 w 160"/>
              <a:gd name="T55" fmla="*/ 92 h 194"/>
              <a:gd name="T56" fmla="*/ 94 w 160"/>
              <a:gd name="T57" fmla="*/ 74 h 194"/>
              <a:gd name="T58" fmla="*/ 72 w 160"/>
              <a:gd name="T59" fmla="*/ 58 h 194"/>
              <a:gd name="T60" fmla="*/ 62 w 160"/>
              <a:gd name="T61" fmla="*/ 52 h 194"/>
              <a:gd name="T62" fmla="*/ 104 w 160"/>
              <a:gd name="T63" fmla="*/ 8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94">
                <a:moveTo>
                  <a:pt x="137" y="140"/>
                </a:moveTo>
                <a:cubicBezTo>
                  <a:pt x="138" y="139"/>
                  <a:pt x="139" y="138"/>
                  <a:pt x="140" y="137"/>
                </a:cubicBezTo>
                <a:cubicBezTo>
                  <a:pt x="141" y="135"/>
                  <a:pt x="142" y="134"/>
                  <a:pt x="143" y="132"/>
                </a:cubicBezTo>
                <a:cubicBezTo>
                  <a:pt x="143" y="132"/>
                  <a:pt x="143" y="132"/>
                  <a:pt x="143" y="132"/>
                </a:cubicBezTo>
                <a:cubicBezTo>
                  <a:pt x="154" y="118"/>
                  <a:pt x="160" y="99"/>
                  <a:pt x="160" y="81"/>
                </a:cubicBezTo>
                <a:cubicBezTo>
                  <a:pt x="160" y="36"/>
                  <a:pt x="126" y="0"/>
                  <a:pt x="83" y="0"/>
                </a:cubicBezTo>
                <a:cubicBezTo>
                  <a:pt x="59" y="0"/>
                  <a:pt x="38" y="10"/>
                  <a:pt x="23" y="29"/>
                </a:cubicBezTo>
                <a:cubicBezTo>
                  <a:pt x="22" y="30"/>
                  <a:pt x="22" y="31"/>
                  <a:pt x="21" y="31"/>
                </a:cubicBezTo>
                <a:cubicBezTo>
                  <a:pt x="21" y="32"/>
                  <a:pt x="21" y="32"/>
                  <a:pt x="20" y="33"/>
                </a:cubicBezTo>
                <a:cubicBezTo>
                  <a:pt x="16" y="38"/>
                  <a:pt x="11" y="53"/>
                  <a:pt x="11" y="58"/>
                </a:cubicBezTo>
                <a:cubicBezTo>
                  <a:pt x="11" y="60"/>
                  <a:pt x="11" y="61"/>
                  <a:pt x="11" y="63"/>
                </a:cubicBezTo>
                <a:cubicBezTo>
                  <a:pt x="11" y="64"/>
                  <a:pt x="11" y="65"/>
                  <a:pt x="11" y="66"/>
                </a:cubicBezTo>
                <a:cubicBezTo>
                  <a:pt x="11" y="68"/>
                  <a:pt x="11" y="70"/>
                  <a:pt x="11" y="72"/>
                </a:cubicBezTo>
                <a:cubicBezTo>
                  <a:pt x="11" y="75"/>
                  <a:pt x="11" y="77"/>
                  <a:pt x="12" y="78"/>
                </a:cubicBezTo>
                <a:cubicBezTo>
                  <a:pt x="12" y="79"/>
                  <a:pt x="13" y="80"/>
                  <a:pt x="13" y="81"/>
                </a:cubicBezTo>
                <a:cubicBezTo>
                  <a:pt x="14" y="85"/>
                  <a:pt x="13" y="90"/>
                  <a:pt x="11" y="96"/>
                </a:cubicBezTo>
                <a:cubicBezTo>
                  <a:pt x="10" y="99"/>
                  <a:pt x="10" y="99"/>
                  <a:pt x="10" y="99"/>
                </a:cubicBezTo>
                <a:cubicBezTo>
                  <a:pt x="8" y="103"/>
                  <a:pt x="7" y="106"/>
                  <a:pt x="6" y="110"/>
                </a:cubicBezTo>
                <a:cubicBezTo>
                  <a:pt x="5" y="111"/>
                  <a:pt x="5" y="112"/>
                  <a:pt x="4" y="113"/>
                </a:cubicBezTo>
                <a:cubicBezTo>
                  <a:pt x="2" y="116"/>
                  <a:pt x="0" y="119"/>
                  <a:pt x="1" y="122"/>
                </a:cubicBezTo>
                <a:cubicBezTo>
                  <a:pt x="1" y="124"/>
                  <a:pt x="2" y="126"/>
                  <a:pt x="4" y="127"/>
                </a:cubicBezTo>
                <a:cubicBezTo>
                  <a:pt x="6" y="128"/>
                  <a:pt x="8" y="129"/>
                  <a:pt x="9" y="129"/>
                </a:cubicBezTo>
                <a:cubicBezTo>
                  <a:pt x="10" y="129"/>
                  <a:pt x="11" y="130"/>
                  <a:pt x="11" y="130"/>
                </a:cubicBezTo>
                <a:cubicBezTo>
                  <a:pt x="11" y="130"/>
                  <a:pt x="11" y="130"/>
                  <a:pt x="11" y="131"/>
                </a:cubicBezTo>
                <a:cubicBezTo>
                  <a:pt x="11" y="132"/>
                  <a:pt x="11" y="134"/>
                  <a:pt x="11" y="136"/>
                </a:cubicBezTo>
                <a:cubicBezTo>
                  <a:pt x="12" y="137"/>
                  <a:pt x="12" y="138"/>
                  <a:pt x="13" y="139"/>
                </a:cubicBezTo>
                <a:cubicBezTo>
                  <a:pt x="12" y="142"/>
                  <a:pt x="12" y="144"/>
                  <a:pt x="15" y="147"/>
                </a:cubicBezTo>
                <a:cubicBezTo>
                  <a:pt x="15" y="147"/>
                  <a:pt x="15" y="148"/>
                  <a:pt x="16" y="148"/>
                </a:cubicBezTo>
                <a:cubicBezTo>
                  <a:pt x="16" y="149"/>
                  <a:pt x="16" y="151"/>
                  <a:pt x="15" y="153"/>
                </a:cubicBezTo>
                <a:cubicBezTo>
                  <a:pt x="15" y="156"/>
                  <a:pt x="14" y="160"/>
                  <a:pt x="16" y="163"/>
                </a:cubicBezTo>
                <a:cubicBezTo>
                  <a:pt x="19" y="170"/>
                  <a:pt x="28" y="171"/>
                  <a:pt x="33" y="171"/>
                </a:cubicBezTo>
                <a:cubicBezTo>
                  <a:pt x="34" y="171"/>
                  <a:pt x="35" y="171"/>
                  <a:pt x="36" y="171"/>
                </a:cubicBezTo>
                <a:cubicBezTo>
                  <a:pt x="39" y="172"/>
                  <a:pt x="42" y="172"/>
                  <a:pt x="46" y="172"/>
                </a:cubicBezTo>
                <a:cubicBezTo>
                  <a:pt x="49" y="172"/>
                  <a:pt x="51" y="172"/>
                  <a:pt x="53" y="172"/>
                </a:cubicBezTo>
                <a:cubicBezTo>
                  <a:pt x="54" y="172"/>
                  <a:pt x="55" y="172"/>
                  <a:pt x="56" y="172"/>
                </a:cubicBezTo>
                <a:cubicBezTo>
                  <a:pt x="65" y="191"/>
                  <a:pt x="65" y="191"/>
                  <a:pt x="65" y="191"/>
                </a:cubicBezTo>
                <a:cubicBezTo>
                  <a:pt x="66" y="193"/>
                  <a:pt x="68" y="194"/>
                  <a:pt x="69" y="194"/>
                </a:cubicBezTo>
                <a:cubicBezTo>
                  <a:pt x="153" y="194"/>
                  <a:pt x="153" y="194"/>
                  <a:pt x="153" y="194"/>
                </a:cubicBezTo>
                <a:cubicBezTo>
                  <a:pt x="154" y="194"/>
                  <a:pt x="156" y="193"/>
                  <a:pt x="156" y="191"/>
                </a:cubicBezTo>
                <a:cubicBezTo>
                  <a:pt x="157" y="190"/>
                  <a:pt x="157" y="188"/>
                  <a:pt x="156" y="187"/>
                </a:cubicBezTo>
                <a:cubicBezTo>
                  <a:pt x="155" y="187"/>
                  <a:pt x="136" y="164"/>
                  <a:pt x="137" y="140"/>
                </a:cubicBezTo>
                <a:close/>
                <a:moveTo>
                  <a:pt x="84" y="133"/>
                </a:moveTo>
                <a:cubicBezTo>
                  <a:pt x="84" y="136"/>
                  <a:pt x="82" y="139"/>
                  <a:pt x="78" y="139"/>
                </a:cubicBezTo>
                <a:cubicBezTo>
                  <a:pt x="75" y="139"/>
                  <a:pt x="72" y="136"/>
                  <a:pt x="72" y="133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2" y="123"/>
                  <a:pt x="75" y="120"/>
                  <a:pt x="78" y="120"/>
                </a:cubicBezTo>
                <a:cubicBezTo>
                  <a:pt x="82" y="120"/>
                  <a:pt x="84" y="123"/>
                  <a:pt x="84" y="126"/>
                </a:cubicBezTo>
                <a:lnTo>
                  <a:pt x="84" y="133"/>
                </a:lnTo>
                <a:close/>
                <a:moveTo>
                  <a:pt x="104" y="80"/>
                </a:moveTo>
                <a:cubicBezTo>
                  <a:pt x="102" y="83"/>
                  <a:pt x="98" y="87"/>
                  <a:pt x="94" y="91"/>
                </a:cubicBezTo>
                <a:cubicBezTo>
                  <a:pt x="92" y="93"/>
                  <a:pt x="88" y="97"/>
                  <a:pt x="87" y="98"/>
                </a:cubicBezTo>
                <a:cubicBezTo>
                  <a:pt x="84" y="104"/>
                  <a:pt x="84" y="108"/>
                  <a:pt x="84" y="108"/>
                </a:cubicBezTo>
                <a:cubicBezTo>
                  <a:pt x="85" y="111"/>
                  <a:pt x="83" y="114"/>
                  <a:pt x="80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76" y="115"/>
                  <a:pt x="73" y="113"/>
                  <a:pt x="73" y="110"/>
                </a:cubicBezTo>
                <a:cubicBezTo>
                  <a:pt x="72" y="109"/>
                  <a:pt x="71" y="102"/>
                  <a:pt x="77" y="92"/>
                </a:cubicBezTo>
                <a:cubicBezTo>
                  <a:pt x="78" y="89"/>
                  <a:pt x="81" y="87"/>
                  <a:pt x="86" y="82"/>
                </a:cubicBezTo>
                <a:cubicBezTo>
                  <a:pt x="88" y="80"/>
                  <a:pt x="93" y="76"/>
                  <a:pt x="94" y="74"/>
                </a:cubicBezTo>
                <a:cubicBezTo>
                  <a:pt x="99" y="65"/>
                  <a:pt x="98" y="58"/>
                  <a:pt x="91" y="54"/>
                </a:cubicBezTo>
                <a:cubicBezTo>
                  <a:pt x="85" y="50"/>
                  <a:pt x="76" y="51"/>
                  <a:pt x="72" y="58"/>
                </a:cubicBezTo>
                <a:cubicBezTo>
                  <a:pt x="70" y="61"/>
                  <a:pt x="66" y="62"/>
                  <a:pt x="63" y="60"/>
                </a:cubicBezTo>
                <a:cubicBezTo>
                  <a:pt x="61" y="58"/>
                  <a:pt x="60" y="54"/>
                  <a:pt x="62" y="52"/>
                </a:cubicBezTo>
                <a:cubicBezTo>
                  <a:pt x="70" y="38"/>
                  <a:pt x="87" y="37"/>
                  <a:pt x="98" y="44"/>
                </a:cubicBezTo>
                <a:cubicBezTo>
                  <a:pt x="108" y="50"/>
                  <a:pt x="113" y="63"/>
                  <a:pt x="104" y="8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364776" y="643480"/>
            <a:ext cx="2265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比的性质</a:t>
            </a:r>
            <a:endParaRPr lang="zh-CN" altLang="en-US" sz="3600"/>
          </a:p>
        </p:txBody>
      </p:sp>
      <p:sp>
        <p:nvSpPr>
          <p:cNvPr id="2" name="文本框 1"/>
          <p:cNvSpPr txBox="1"/>
          <p:nvPr/>
        </p:nvSpPr>
        <p:spPr>
          <a:xfrm>
            <a:off x="1794674" y="1887155"/>
            <a:ext cx="101499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商不变性质 </a:t>
            </a:r>
            <a:r>
              <a:rPr lang="zh-CN" altLang="en-US" sz="2800" dirty="0"/>
              <a:t>：被除数和除数同时</a:t>
            </a:r>
            <a:r>
              <a:rPr lang="zh-CN" altLang="en-US" sz="2800" dirty="0">
                <a:solidFill>
                  <a:srgbClr val="FF0000"/>
                </a:solidFill>
              </a:rPr>
              <a:t>乘</a:t>
            </a:r>
            <a:r>
              <a:rPr lang="zh-CN" altLang="en-US" sz="2800" dirty="0"/>
              <a:t>或者</a:t>
            </a:r>
            <a:r>
              <a:rPr lang="zh-CN" altLang="en-US" sz="2800" dirty="0">
                <a:solidFill>
                  <a:srgbClr val="FF0000"/>
                </a:solidFill>
              </a:rPr>
              <a:t>除以</a:t>
            </a:r>
            <a:r>
              <a:rPr lang="zh-CN" altLang="en-US" sz="2800" dirty="0"/>
              <a:t>相同的数</a:t>
            </a:r>
            <a:r>
              <a:rPr lang="en-US" altLang="zh-CN" sz="2800" dirty="0"/>
              <a:t>(0</a:t>
            </a:r>
            <a:r>
              <a:rPr lang="zh-CN" altLang="en-US" sz="2800" dirty="0"/>
              <a:t>除外），它们的商不变。</a:t>
            </a:r>
            <a:endParaRPr lang="zh-CN" altLang="en-US" sz="2800" dirty="0"/>
          </a:p>
        </p:txBody>
      </p:sp>
      <p:sp>
        <p:nvSpPr>
          <p:cNvPr id="3" name="矩形 2"/>
          <p:cNvSpPr/>
          <p:nvPr/>
        </p:nvSpPr>
        <p:spPr>
          <a:xfrm>
            <a:off x="256780" y="2041044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/>
              <a:t>除法</a:t>
            </a:r>
            <a:endParaRPr lang="zh-CN" altLang="en-US" sz="3600" b="1"/>
          </a:p>
        </p:txBody>
      </p:sp>
      <p:sp>
        <p:nvSpPr>
          <p:cNvPr id="23" name="矩形 22"/>
          <p:cNvSpPr/>
          <p:nvPr/>
        </p:nvSpPr>
        <p:spPr>
          <a:xfrm>
            <a:off x="253573" y="3495596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/>
              <a:t>分数</a:t>
            </a:r>
            <a:endParaRPr lang="zh-CN" altLang="en-US" sz="3600" b="1"/>
          </a:p>
        </p:txBody>
      </p:sp>
      <p:sp>
        <p:nvSpPr>
          <p:cNvPr id="24" name="文本框 23"/>
          <p:cNvSpPr txBox="1"/>
          <p:nvPr/>
        </p:nvSpPr>
        <p:spPr>
          <a:xfrm>
            <a:off x="1794674" y="3339250"/>
            <a:ext cx="10597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基本性质 </a:t>
            </a:r>
            <a:r>
              <a:rPr lang="zh-CN" altLang="en-US" sz="2800"/>
              <a:t>：分数的分子和分母同时</a:t>
            </a:r>
            <a:r>
              <a:rPr lang="zh-CN" altLang="en-US" sz="2800">
                <a:solidFill>
                  <a:srgbClr val="FF0000"/>
                </a:solidFill>
              </a:rPr>
              <a:t>乘</a:t>
            </a:r>
            <a:r>
              <a:rPr lang="zh-CN" altLang="en-US" sz="2800"/>
              <a:t>或者</a:t>
            </a:r>
            <a:r>
              <a:rPr lang="zh-CN" altLang="en-US" sz="2800">
                <a:solidFill>
                  <a:srgbClr val="FF0000"/>
                </a:solidFill>
              </a:rPr>
              <a:t>除以</a:t>
            </a:r>
            <a:r>
              <a:rPr lang="zh-CN" altLang="en-US" sz="2800"/>
              <a:t>相同的数（</a:t>
            </a:r>
            <a:r>
              <a:rPr lang="en-US" altLang="zh-CN" sz="2800"/>
              <a:t>0</a:t>
            </a:r>
            <a:r>
              <a:rPr lang="zh-CN" altLang="en-US" sz="2800"/>
              <a:t>除外）分数的大小不变</a:t>
            </a:r>
            <a:endParaRPr lang="zh-CN" altLang="en-US" sz="2800"/>
          </a:p>
        </p:txBody>
      </p:sp>
      <p:sp>
        <p:nvSpPr>
          <p:cNvPr id="25" name="矩形 24"/>
          <p:cNvSpPr/>
          <p:nvPr/>
        </p:nvSpPr>
        <p:spPr>
          <a:xfrm>
            <a:off x="308933" y="4811674"/>
            <a:ext cx="9541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/>
              <a:t>比</a:t>
            </a:r>
            <a:endParaRPr lang="zh-CN" altLang="en-US" sz="6000" b="1"/>
          </a:p>
        </p:txBody>
      </p:sp>
      <p:sp>
        <p:nvSpPr>
          <p:cNvPr id="26" name="文本框 25"/>
          <p:cNvSpPr txBox="1"/>
          <p:nvPr/>
        </p:nvSpPr>
        <p:spPr>
          <a:xfrm>
            <a:off x="1794674" y="4556830"/>
            <a:ext cx="105974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3600" b="1">
                <a:solidFill>
                  <a:srgbClr val="FF0000"/>
                </a:solidFill>
              </a:rPr>
              <a:t>基本性质</a:t>
            </a:r>
            <a:r>
              <a:rPr lang="zh-CN" altLang="en-US" sz="3600">
                <a:solidFill>
                  <a:srgbClr val="000000"/>
                </a:solidFill>
              </a:rPr>
              <a:t>：</a:t>
            </a:r>
            <a:endParaRPr lang="en-US" altLang="zh-CN" sz="3600">
              <a:solidFill>
                <a:srgbClr val="000000"/>
              </a:solidFill>
            </a:endParaRPr>
          </a:p>
          <a:p>
            <a:pPr lvl="0"/>
            <a:r>
              <a:rPr lang="zh-CN" altLang="en-US" sz="3600">
                <a:solidFill>
                  <a:srgbClr val="000000"/>
                </a:solidFill>
              </a:rPr>
              <a:t>比的前项和后项同时</a:t>
            </a:r>
            <a:r>
              <a:rPr lang="zh-CN" altLang="en-US" sz="3600">
                <a:solidFill>
                  <a:srgbClr val="FF0000"/>
                </a:solidFill>
              </a:rPr>
              <a:t>乘</a:t>
            </a:r>
            <a:r>
              <a:rPr lang="zh-CN" altLang="en-US" sz="3600">
                <a:solidFill>
                  <a:srgbClr val="000000"/>
                </a:solidFill>
              </a:rPr>
              <a:t>或者</a:t>
            </a:r>
            <a:r>
              <a:rPr lang="zh-CN" altLang="en-US" sz="3600">
                <a:solidFill>
                  <a:srgbClr val="FF0000"/>
                </a:solidFill>
              </a:rPr>
              <a:t>除以</a:t>
            </a:r>
            <a:r>
              <a:rPr lang="zh-CN" altLang="en-US" sz="3600">
                <a:solidFill>
                  <a:srgbClr val="000000"/>
                </a:solidFill>
              </a:rPr>
              <a:t>相同的数</a:t>
            </a:r>
            <a:r>
              <a:rPr lang="en-US" altLang="zh-CN" sz="3600">
                <a:solidFill>
                  <a:srgbClr val="000000"/>
                </a:solidFill>
              </a:rPr>
              <a:t>(0</a:t>
            </a:r>
            <a:r>
              <a:rPr lang="zh-CN" altLang="en-US" sz="3600">
                <a:solidFill>
                  <a:srgbClr val="000000"/>
                </a:solidFill>
              </a:rPr>
              <a:t>除外</a:t>
            </a:r>
            <a:r>
              <a:rPr lang="en-US" altLang="zh-CN" sz="3600">
                <a:solidFill>
                  <a:srgbClr val="000000"/>
                </a:solidFill>
              </a:rPr>
              <a:t>)</a:t>
            </a:r>
            <a:r>
              <a:rPr lang="zh-CN" altLang="en-US" sz="3600">
                <a:solidFill>
                  <a:srgbClr val="000000"/>
                </a:solidFill>
              </a:rPr>
              <a:t>，</a:t>
            </a:r>
            <a:endParaRPr lang="en-US" altLang="zh-CN" sz="3600">
              <a:solidFill>
                <a:srgbClr val="000000"/>
              </a:solidFill>
            </a:endParaRPr>
          </a:p>
          <a:p>
            <a:pPr lvl="0"/>
            <a:r>
              <a:rPr lang="zh-CN" altLang="en-US" sz="3600">
                <a:solidFill>
                  <a:srgbClr val="000000"/>
                </a:solidFill>
              </a:rPr>
              <a:t>比值不变</a:t>
            </a:r>
            <a:endParaRPr lang="zh-CN" altLang="en-US" sz="3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94"/>
          <p:cNvSpPr/>
          <p:nvPr/>
        </p:nvSpPr>
        <p:spPr>
          <a:xfrm>
            <a:off x="1619251" y="908052"/>
            <a:ext cx="406713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/>
              <a:t>3:5=(      )÷(      )=(        )</a:t>
            </a:r>
            <a:endParaRPr lang="zh-CN" altLang="zh-CN"/>
          </a:p>
        </p:txBody>
      </p:sp>
      <p:sp>
        <p:nvSpPr>
          <p:cNvPr id="25603" name="Rectangle 296"/>
          <p:cNvSpPr/>
          <p:nvPr/>
        </p:nvSpPr>
        <p:spPr>
          <a:xfrm>
            <a:off x="3736976" y="908051"/>
            <a:ext cx="393056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 dirty="0">
                <a:solidFill>
                  <a:srgbClr val="FF0000"/>
                </a:solidFill>
              </a:rPr>
              <a:t>5</a:t>
            </a:r>
            <a:endParaRPr lang="zh-CN" altLang="zh-CN" dirty="0"/>
          </a:p>
        </p:txBody>
      </p:sp>
      <p:sp>
        <p:nvSpPr>
          <p:cNvPr id="25604" name="Rectangle 298"/>
          <p:cNvSpPr/>
          <p:nvPr/>
        </p:nvSpPr>
        <p:spPr>
          <a:xfrm>
            <a:off x="2700339" y="981076"/>
            <a:ext cx="393056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</a:rPr>
              <a:t>3</a:t>
            </a:r>
            <a:endParaRPr lang="zh-CN" altLang="zh-CN"/>
          </a:p>
        </p:txBody>
      </p:sp>
      <p:sp>
        <p:nvSpPr>
          <p:cNvPr id="25605" name="Rectangle 300"/>
          <p:cNvSpPr/>
          <p:nvPr/>
        </p:nvSpPr>
        <p:spPr>
          <a:xfrm>
            <a:off x="5364163" y="620714"/>
            <a:ext cx="863600" cy="147732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latin typeface="Times New Roman" panose="02020603050405020304" pitchFamily="18" charset="0"/>
              </a:rPr>
              <a:t>3</a:t>
            </a:r>
            <a:endParaRPr lang="zh-CN" altLang="zh-CN"/>
          </a:p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rgbClr val="0033CC"/>
                </a:solidFill>
                <a:latin typeface="Times New Roman" panose="02020603050405020304" pitchFamily="18" charset="0"/>
              </a:rPr>
              <a:t>5</a:t>
            </a:r>
            <a:endParaRPr lang="zh-CN" altLang="zh-CN"/>
          </a:p>
        </p:txBody>
      </p:sp>
      <p:cxnSp>
        <p:nvCxnSpPr>
          <p:cNvPr id="25606" name="Line 302"/>
          <p:cNvCxnSpPr/>
          <p:nvPr/>
        </p:nvCxnSpPr>
        <p:spPr>
          <a:xfrm>
            <a:off x="5292725" y="1268413"/>
            <a:ext cx="863600" cy="0"/>
          </a:xfrm>
          <a:prstGeom prst="line">
            <a:avLst/>
          </a:prstGeom>
          <a:ln w="57150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cxnSp>
      <p:graphicFrame>
        <p:nvGraphicFramePr>
          <p:cNvPr id="25607" name="表格 25606"/>
          <p:cNvGraphicFramePr>
            <a:graphicFrameLocks noGrp="1"/>
          </p:cNvGraphicFramePr>
          <p:nvPr/>
        </p:nvGraphicFramePr>
        <p:xfrm>
          <a:off x="1258888" y="1916115"/>
          <a:ext cx="7712076" cy="3495675"/>
        </p:xfrm>
        <a:graphic>
          <a:graphicData uri="http://schemas.openxmlformats.org/drawingml/2006/table">
            <a:tbl>
              <a:tblPr/>
              <a:tblGrid>
                <a:gridCol w="1009651"/>
                <a:gridCol w="1562100"/>
                <a:gridCol w="1355725"/>
                <a:gridCol w="1330325"/>
                <a:gridCol w="2454275"/>
              </a:tblGrid>
              <a:tr h="1165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Arial" panose="020B0604020202020204" pitchFamily="34" charset="0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/>
                    </a:p>
                  </a:txBody>
                  <a:tcPr>
                    <a:lnL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33CC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33" name="Rectangle 304"/>
          <p:cNvSpPr/>
          <p:nvPr/>
        </p:nvSpPr>
        <p:spPr>
          <a:xfrm>
            <a:off x="1403349" y="2276476"/>
            <a:ext cx="545342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比</a:t>
            </a:r>
            <a:endParaRPr lang="zh-CN" altLang="zh-CN" sz="2800"/>
          </a:p>
        </p:txBody>
      </p:sp>
      <p:sp>
        <p:nvSpPr>
          <p:cNvPr id="25634" name="Rectangle 306"/>
          <p:cNvSpPr/>
          <p:nvPr/>
        </p:nvSpPr>
        <p:spPr>
          <a:xfrm>
            <a:off x="1258889" y="3357563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除法</a:t>
            </a:r>
            <a:endParaRPr lang="zh-CN" altLang="zh-CN" sz="2800"/>
          </a:p>
        </p:txBody>
      </p:sp>
      <p:sp>
        <p:nvSpPr>
          <p:cNvPr id="25635" name="Rectangle 308"/>
          <p:cNvSpPr/>
          <p:nvPr/>
        </p:nvSpPr>
        <p:spPr>
          <a:xfrm>
            <a:off x="5148265" y="4508501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分母</a:t>
            </a:r>
            <a:endParaRPr lang="zh-CN" altLang="zh-CN" sz="2800"/>
          </a:p>
        </p:txBody>
      </p:sp>
      <p:sp>
        <p:nvSpPr>
          <p:cNvPr id="25636" name="Rectangle 310"/>
          <p:cNvSpPr/>
          <p:nvPr/>
        </p:nvSpPr>
        <p:spPr>
          <a:xfrm>
            <a:off x="2411414" y="2276476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前项</a:t>
            </a:r>
            <a:endParaRPr lang="zh-CN" altLang="zh-CN" sz="2800"/>
          </a:p>
        </p:txBody>
      </p:sp>
      <p:sp>
        <p:nvSpPr>
          <p:cNvPr id="25637" name="Rectangle 312"/>
          <p:cNvSpPr/>
          <p:nvPr/>
        </p:nvSpPr>
        <p:spPr>
          <a:xfrm>
            <a:off x="1258889" y="4508501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分数</a:t>
            </a:r>
            <a:endParaRPr lang="zh-CN" altLang="zh-CN" sz="2800"/>
          </a:p>
        </p:txBody>
      </p:sp>
      <p:sp>
        <p:nvSpPr>
          <p:cNvPr id="25638" name="Rectangle 314"/>
          <p:cNvSpPr/>
          <p:nvPr/>
        </p:nvSpPr>
        <p:spPr>
          <a:xfrm>
            <a:off x="2484439" y="4508501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分子</a:t>
            </a:r>
            <a:endParaRPr lang="zh-CN" altLang="zh-CN" sz="2800"/>
          </a:p>
        </p:txBody>
      </p:sp>
      <p:sp>
        <p:nvSpPr>
          <p:cNvPr id="25639" name="Rectangle 316"/>
          <p:cNvSpPr/>
          <p:nvPr/>
        </p:nvSpPr>
        <p:spPr>
          <a:xfrm>
            <a:off x="2339977" y="3429001"/>
            <a:ext cx="1266693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被除数</a:t>
            </a:r>
            <a:endParaRPr lang="zh-CN" altLang="zh-CN" sz="2800"/>
          </a:p>
        </p:txBody>
      </p:sp>
      <p:sp>
        <p:nvSpPr>
          <p:cNvPr id="25640" name="Rectangle 318"/>
          <p:cNvSpPr/>
          <p:nvPr/>
        </p:nvSpPr>
        <p:spPr>
          <a:xfrm>
            <a:off x="5219701" y="3429001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除数</a:t>
            </a:r>
            <a:endParaRPr lang="zh-CN" altLang="zh-CN" sz="2800"/>
          </a:p>
        </p:txBody>
      </p:sp>
      <p:sp>
        <p:nvSpPr>
          <p:cNvPr id="25641" name="Rectangle 320"/>
          <p:cNvSpPr/>
          <p:nvPr/>
        </p:nvSpPr>
        <p:spPr>
          <a:xfrm>
            <a:off x="3851277" y="3429001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除号</a:t>
            </a:r>
            <a:endParaRPr lang="zh-CN" altLang="zh-CN" sz="2800"/>
          </a:p>
        </p:txBody>
      </p:sp>
      <p:sp>
        <p:nvSpPr>
          <p:cNvPr id="25642" name="Rectangle 322"/>
          <p:cNvSpPr/>
          <p:nvPr/>
        </p:nvSpPr>
        <p:spPr>
          <a:xfrm>
            <a:off x="3851277" y="2276476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比号</a:t>
            </a:r>
            <a:endParaRPr lang="zh-CN" altLang="zh-CN" sz="2800"/>
          </a:p>
        </p:txBody>
      </p:sp>
      <p:sp>
        <p:nvSpPr>
          <p:cNvPr id="25643" name="Rectangle 324"/>
          <p:cNvSpPr/>
          <p:nvPr/>
        </p:nvSpPr>
        <p:spPr>
          <a:xfrm>
            <a:off x="3779839" y="4508501"/>
            <a:ext cx="1266693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分数线</a:t>
            </a:r>
            <a:endParaRPr lang="zh-CN" altLang="zh-CN" sz="2800"/>
          </a:p>
        </p:txBody>
      </p:sp>
      <p:sp>
        <p:nvSpPr>
          <p:cNvPr id="25644" name="Rectangle 326"/>
          <p:cNvSpPr/>
          <p:nvPr/>
        </p:nvSpPr>
        <p:spPr>
          <a:xfrm>
            <a:off x="5219701" y="2276476"/>
            <a:ext cx="906017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后项</a:t>
            </a:r>
            <a:endParaRPr lang="zh-CN" altLang="zh-CN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 fill="hold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 fill="hold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 fill="hold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 fill="hold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 fill="hold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 fill="hold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 fill="hold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 fill="hold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 fill="hold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 fill="hold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 fill="hold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 fill="hold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 fill="hold"/>
                                        <p:tgtEl>
                                          <p:spTgt spid="25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 fill="hold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 fill="hold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3" grpId="0"/>
      <p:bldP spid="25636" grpId="0"/>
      <p:bldP spid="25642" grpId="0"/>
      <p:bldP spid="256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/>
          <p:nvPr/>
        </p:nvSpPr>
        <p:spPr>
          <a:xfrm>
            <a:off x="1143000" y="762000"/>
            <a:ext cx="3276600" cy="584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zh-CN" altLang="en-US" sz="3200" b="1">
                <a:latin typeface="Arial" panose="020B0604020202020204"/>
                <a:ea typeface="宋体" panose="02010600030101010101" pitchFamily="2" charset="-122"/>
              </a:rPr>
              <a:t>分数的基本性质</a:t>
            </a:r>
            <a:endParaRPr lang="zh-CN" altLang="en-US" sz="32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19" name="Text Box 3"/>
          <p:cNvSpPr/>
          <p:nvPr/>
        </p:nvSpPr>
        <p:spPr>
          <a:xfrm>
            <a:off x="382589" y="1524001"/>
            <a:ext cx="7646987" cy="132343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Arial" panose="020B0604020202020204"/>
                <a:ea typeface="宋体" panose="02010600030101010101" pitchFamily="2" charset="-122"/>
              </a:rPr>
              <a:t>分数的分子和分母同时乘（或除以）</a:t>
            </a:r>
            <a:endParaRPr lang="zh-CN" altLang="en-US" sz="3200" b="1" dirty="0">
              <a:latin typeface="Arial" panose="020B0604020202020204"/>
              <a:ea typeface="宋体" panose="02010600030101010101" pitchFamily="2" charset="-122"/>
            </a:endParaRPr>
          </a:p>
          <a:p>
            <a:pPr marL="0" lvl="0" indent="0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/>
                <a:ea typeface="宋体" panose="02010600030101010101" pitchFamily="2" charset="-122"/>
              </a:rPr>
              <a:t>相同的数（</a:t>
            </a:r>
            <a:r>
              <a:rPr lang="en-US" altLang="zh-CN" sz="3200" b="1" dirty="0">
                <a:latin typeface="Arial" panose="020B0604020202020204"/>
                <a:ea typeface="宋体" panose="02010600030101010101" pitchFamily="2" charset="-122"/>
              </a:rPr>
              <a:t>0</a:t>
            </a:r>
            <a:r>
              <a:rPr lang="zh-CN" altLang="en-US" sz="3200" b="1" dirty="0">
                <a:latin typeface="Arial" panose="020B0604020202020204"/>
                <a:ea typeface="宋体" panose="02010600030101010101" pitchFamily="2" charset="-122"/>
              </a:rPr>
              <a:t>除外），分数的大小不变。</a:t>
            </a:r>
            <a:endParaRPr lang="zh-CN" altLang="en-US" sz="3200" b="1" dirty="0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20" name="Rectangle 4"/>
          <p:cNvSpPr/>
          <p:nvPr/>
        </p:nvSpPr>
        <p:spPr>
          <a:xfrm>
            <a:off x="612776" y="1485900"/>
            <a:ext cx="2022475" cy="533400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 dirty="0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比的前项</a:t>
            </a:r>
            <a:endParaRPr lang="zh-CN" altLang="en-US" sz="3200" b="1" dirty="0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21" name="Rectangle 5"/>
          <p:cNvSpPr/>
          <p:nvPr/>
        </p:nvSpPr>
        <p:spPr>
          <a:xfrm>
            <a:off x="2987675" y="1557340"/>
            <a:ext cx="865188" cy="465137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后项</a:t>
            </a:r>
            <a:endParaRPr lang="zh-CN" altLang="en-US" sz="32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22" name="Rectangle 6"/>
          <p:cNvSpPr/>
          <p:nvPr/>
        </p:nvSpPr>
        <p:spPr>
          <a:xfrm>
            <a:off x="4356101" y="2276475"/>
            <a:ext cx="2089151" cy="533400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比值</a:t>
            </a:r>
            <a:endParaRPr lang="zh-CN" altLang="en-US" sz="32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23" name="Rectangle 7"/>
          <p:cNvSpPr/>
          <p:nvPr/>
        </p:nvSpPr>
        <p:spPr>
          <a:xfrm>
            <a:off x="1044577" y="765175"/>
            <a:ext cx="1008063" cy="609600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>
                <a:latin typeface="Arial" panose="020B0604020202020204"/>
                <a:ea typeface="宋体" panose="02010600030101010101" pitchFamily="2" charset="-122"/>
              </a:rPr>
              <a:t>比</a:t>
            </a:r>
            <a:endParaRPr lang="zh-CN" altLang="en-US" sz="32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24" name="Rectangle 8"/>
          <p:cNvSpPr/>
          <p:nvPr/>
        </p:nvSpPr>
        <p:spPr>
          <a:xfrm>
            <a:off x="900114" y="3357563"/>
            <a:ext cx="3000375" cy="609600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>
                <a:latin typeface="Arial" panose="020B0604020202020204"/>
                <a:ea typeface="宋体" panose="02010600030101010101" pitchFamily="2" charset="-122"/>
              </a:rPr>
              <a:t>比的前项</a:t>
            </a:r>
            <a:endParaRPr lang="zh-CN" altLang="en-US" sz="32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25" name="AutoShape 9"/>
          <p:cNvSpPr/>
          <p:nvPr/>
        </p:nvSpPr>
        <p:spPr>
          <a:xfrm>
            <a:off x="4067175" y="3573463"/>
            <a:ext cx="1295400" cy="76200"/>
          </a:xfrm>
          <a:prstGeom prst="leftRightArrow">
            <a:avLst>
              <a:gd name="adj1" fmla="val 50000"/>
              <a:gd name="adj2" fmla="val 338426"/>
            </a:avLst>
          </a:prstGeom>
          <a:solidFill>
            <a:srgbClr val="FF00FF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9226" name="Rectangle 10"/>
          <p:cNvSpPr/>
          <p:nvPr/>
        </p:nvSpPr>
        <p:spPr>
          <a:xfrm>
            <a:off x="5580064" y="3357563"/>
            <a:ext cx="2160587" cy="609600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>
                <a:latin typeface="Arial" panose="020B0604020202020204"/>
                <a:ea typeface="宋体" panose="02010600030101010101" pitchFamily="2" charset="-122"/>
              </a:rPr>
              <a:t>分子</a:t>
            </a:r>
            <a:endParaRPr lang="zh-CN" altLang="en-US" sz="32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27" name="Rectangle 11"/>
          <p:cNvSpPr/>
          <p:nvPr/>
        </p:nvSpPr>
        <p:spPr>
          <a:xfrm>
            <a:off x="971551" y="4221163"/>
            <a:ext cx="2879725" cy="609600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>
                <a:latin typeface="Arial" panose="020B0604020202020204"/>
                <a:ea typeface="宋体" panose="02010600030101010101" pitchFamily="2" charset="-122"/>
              </a:rPr>
              <a:t>比的后项</a:t>
            </a:r>
            <a:endParaRPr lang="zh-CN" altLang="en-US" sz="32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28" name="AutoShape 12"/>
          <p:cNvSpPr/>
          <p:nvPr/>
        </p:nvSpPr>
        <p:spPr>
          <a:xfrm flipV="1">
            <a:off x="3995739" y="4508500"/>
            <a:ext cx="1371600" cy="76200"/>
          </a:xfrm>
          <a:prstGeom prst="leftRightArrow">
            <a:avLst>
              <a:gd name="adj1" fmla="val 50000"/>
              <a:gd name="adj2" fmla="val 358333"/>
            </a:avLst>
          </a:prstGeom>
          <a:solidFill>
            <a:srgbClr val="FF00FF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9229" name="Rectangle 13"/>
          <p:cNvSpPr/>
          <p:nvPr/>
        </p:nvSpPr>
        <p:spPr>
          <a:xfrm>
            <a:off x="5651501" y="4292600"/>
            <a:ext cx="2398713" cy="609600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>
                <a:latin typeface="Arial" panose="020B0604020202020204"/>
                <a:ea typeface="宋体" panose="02010600030101010101" pitchFamily="2" charset="-122"/>
              </a:rPr>
              <a:t>分母</a:t>
            </a:r>
            <a:endParaRPr lang="zh-CN" altLang="en-US" sz="32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30" name="Rectangle 14"/>
          <p:cNvSpPr/>
          <p:nvPr/>
        </p:nvSpPr>
        <p:spPr>
          <a:xfrm>
            <a:off x="1042988" y="5373688"/>
            <a:ext cx="2881312" cy="609600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>
                <a:latin typeface="Arial" panose="020B0604020202020204"/>
                <a:ea typeface="宋体" panose="02010600030101010101" pitchFamily="2" charset="-122"/>
              </a:rPr>
              <a:t>比值</a:t>
            </a:r>
            <a:endParaRPr lang="zh-CN" altLang="en-US" sz="3200" b="1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9231" name="AutoShape 15"/>
          <p:cNvSpPr/>
          <p:nvPr/>
        </p:nvSpPr>
        <p:spPr>
          <a:xfrm>
            <a:off x="4067175" y="5661025"/>
            <a:ext cx="1371600" cy="76200"/>
          </a:xfrm>
          <a:prstGeom prst="leftRightArrow">
            <a:avLst>
              <a:gd name="adj1" fmla="val 50000"/>
              <a:gd name="adj2" fmla="val 358333"/>
            </a:avLst>
          </a:prstGeom>
          <a:solidFill>
            <a:srgbClr val="FF00FF"/>
          </a:solidFill>
          <a:ln>
            <a:solidFill>
              <a:schemeClr val="tx1"/>
            </a:solidFill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9232" name="Rectangle 16"/>
          <p:cNvSpPr/>
          <p:nvPr/>
        </p:nvSpPr>
        <p:spPr>
          <a:xfrm>
            <a:off x="5867400" y="5229225"/>
            <a:ext cx="2178051" cy="685800"/>
          </a:xfrm>
          <a:prstGeom prst="rect">
            <a:avLst/>
          </a:prstGeom>
          <a:solidFill>
            <a:srgbClr val="CCFFFF"/>
          </a:solidFill>
          <a:ln>
            <a:noFill/>
            <a:miter lim="800000"/>
          </a:ln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algn="ctr"/>
            <a:r>
              <a:rPr lang="zh-CN" altLang="en-US" sz="3200" b="1">
                <a:latin typeface="Arial" panose="020B0604020202020204"/>
                <a:ea typeface="宋体" panose="02010600030101010101" pitchFamily="2" charset="-122"/>
              </a:rPr>
              <a:t>分数值</a:t>
            </a:r>
            <a:endParaRPr lang="zh-CN" altLang="en-US" sz="3200" b="1"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 fill="hold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2000" fill="hold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2000" fill="hold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2000" fill="hold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 animBg="1"/>
      <p:bldP spid="9221" grpId="0" animBg="1"/>
      <p:bldP spid="9222" grpId="0" animBg="1"/>
      <p:bldP spid="9223" grpId="0" animBg="1"/>
      <p:bldP spid="9224" grpId="0" animBg="1"/>
      <p:bldP spid="9225" grpId="0" animBg="1"/>
      <p:bldP spid="9226" grpId="0" animBg="1"/>
      <p:bldP spid="9227" grpId="0" animBg="1"/>
      <p:bldP spid="9228" grpId="0" animBg="1"/>
      <p:bldP spid="9229" grpId="0" animBg="1"/>
      <p:bldP spid="9230" grpId="0" animBg="1"/>
      <p:bldP spid="9231" grpId="0" animBg="1"/>
      <p:bldP spid="92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>
            <a:off x="10844213" y="5851527"/>
            <a:ext cx="1347787" cy="1006475"/>
            <a:chOff x="0" y="0"/>
            <a:chExt cx="2562554" cy="1912957"/>
          </a:xfrm>
        </p:grpSpPr>
        <p:grpSp>
          <p:nvGrpSpPr>
            <p:cNvPr id="6147" name="Group 3"/>
            <p:cNvGrpSpPr/>
            <p:nvPr/>
          </p:nvGrpSpPr>
          <p:grpSpPr>
            <a:xfrm>
              <a:off x="0" y="0"/>
              <a:ext cx="2562554" cy="1912957"/>
              <a:chOff x="0" y="0"/>
              <a:chExt cx="908050" cy="677863"/>
            </a:xfrm>
          </p:grpSpPr>
          <p:sp>
            <p:nvSpPr>
              <p:cNvPr id="6148" name="Oval 40"/>
              <p:cNvSpPr>
                <a:spLocks noChangeArrowheads="1"/>
              </p:cNvSpPr>
              <p:nvPr/>
            </p:nvSpPr>
            <p:spPr bwMode="auto">
              <a:xfrm>
                <a:off x="0" y="630238"/>
                <a:ext cx="46038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49" name="Oval 41"/>
              <p:cNvSpPr>
                <a:spLocks noChangeArrowheads="1"/>
              </p:cNvSpPr>
              <p:nvPr/>
            </p:nvSpPr>
            <p:spPr bwMode="auto">
              <a:xfrm>
                <a:off x="34925" y="558800"/>
                <a:ext cx="46038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0" name="Oval 42"/>
              <p:cNvSpPr>
                <a:spLocks noChangeArrowheads="1"/>
              </p:cNvSpPr>
              <p:nvPr/>
            </p:nvSpPr>
            <p:spPr bwMode="auto">
              <a:xfrm>
                <a:off x="77787" y="50165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1" name="Oval 43"/>
              <p:cNvSpPr>
                <a:spLocks noChangeArrowheads="1"/>
              </p:cNvSpPr>
              <p:nvPr/>
            </p:nvSpPr>
            <p:spPr bwMode="auto">
              <a:xfrm>
                <a:off x="131762" y="45720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2" name="Oval 44"/>
              <p:cNvSpPr>
                <a:spLocks noChangeArrowheads="1"/>
              </p:cNvSpPr>
              <p:nvPr/>
            </p:nvSpPr>
            <p:spPr bwMode="auto">
              <a:xfrm>
                <a:off x="190500" y="433388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3" name="Oval 45"/>
              <p:cNvSpPr>
                <a:spLocks noChangeArrowheads="1"/>
              </p:cNvSpPr>
              <p:nvPr/>
            </p:nvSpPr>
            <p:spPr bwMode="auto">
              <a:xfrm>
                <a:off x="254000" y="417513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4" name="Oval 46"/>
              <p:cNvSpPr>
                <a:spLocks noChangeArrowheads="1"/>
              </p:cNvSpPr>
              <p:nvPr/>
            </p:nvSpPr>
            <p:spPr bwMode="auto">
              <a:xfrm>
                <a:off x="644525" y="261938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5" name="Oval 47"/>
              <p:cNvSpPr>
                <a:spLocks noChangeArrowheads="1"/>
              </p:cNvSpPr>
              <p:nvPr/>
            </p:nvSpPr>
            <p:spPr bwMode="auto">
              <a:xfrm>
                <a:off x="719137" y="222250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6" name="Oval 48"/>
              <p:cNvSpPr>
                <a:spLocks noChangeArrowheads="1"/>
              </p:cNvSpPr>
              <p:nvPr/>
            </p:nvSpPr>
            <p:spPr bwMode="auto">
              <a:xfrm>
                <a:off x="774700" y="180975"/>
                <a:ext cx="47625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7" name="Oval 49"/>
              <p:cNvSpPr>
                <a:spLocks noChangeArrowheads="1"/>
              </p:cNvSpPr>
              <p:nvPr/>
            </p:nvSpPr>
            <p:spPr bwMode="auto">
              <a:xfrm>
                <a:off x="820737" y="122238"/>
                <a:ext cx="44450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8" name="Oval 50"/>
              <p:cNvSpPr>
                <a:spLocks noChangeArrowheads="1"/>
              </p:cNvSpPr>
              <p:nvPr/>
            </p:nvSpPr>
            <p:spPr bwMode="auto">
              <a:xfrm>
                <a:off x="847725" y="63500"/>
                <a:ext cx="47625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9" name="Oval 51"/>
              <p:cNvSpPr>
                <a:spLocks noChangeArrowheads="1"/>
              </p:cNvSpPr>
              <p:nvPr/>
            </p:nvSpPr>
            <p:spPr bwMode="auto">
              <a:xfrm>
                <a:off x="862012" y="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</p:grpSp>
        <p:grpSp>
          <p:nvGrpSpPr>
            <p:cNvPr id="6160" name="Group 16"/>
            <p:cNvGrpSpPr/>
            <p:nvPr/>
          </p:nvGrpSpPr>
          <p:grpSpPr>
            <a:xfrm>
              <a:off x="943869" y="639231"/>
              <a:ext cx="733645" cy="733645"/>
              <a:chOff x="0" y="0"/>
              <a:chExt cx="2406528" cy="2406528"/>
            </a:xfrm>
          </p:grpSpPr>
          <p:sp>
            <p:nvSpPr>
              <p:cNvPr id="6161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06528" cy="2406528"/>
              </a:xfrm>
              <a:prstGeom prst="ellipse">
                <a:avLst/>
              </a:prstGeom>
              <a:solidFill>
                <a:schemeClr val="bg1"/>
              </a:solidFill>
              <a:ln w="57150" cap="flat" cmpd="sng">
                <a:solidFill>
                  <a:schemeClr val="accent1"/>
                </a:solidFill>
                <a:miter lim="800000"/>
              </a:ln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62" name="椭圆 28"/>
              <p:cNvSpPr>
                <a:spLocks noChangeArrowheads="1"/>
              </p:cNvSpPr>
              <p:nvPr/>
            </p:nvSpPr>
            <p:spPr bwMode="auto">
              <a:xfrm>
                <a:off x="269483" y="269483"/>
                <a:ext cx="1867564" cy="1867564"/>
              </a:xfrm>
              <a:prstGeom prst="ellipse">
                <a:avLst/>
              </a:prstGeom>
              <a:solidFill>
                <a:srgbClr val="C8B998"/>
              </a:solidFill>
              <a:ln w="38100" cap="flat" cmpd="sng">
                <a:solidFill>
                  <a:schemeClr val="bg1"/>
                </a:solidFill>
                <a:miter lim="800000"/>
              </a:ln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253364" y="151350"/>
                <a:ext cx="12059355" cy="2614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3200"/>
                  <a:t>【例题</a:t>
                </a:r>
                <a:r>
                  <a:rPr lang="en-US" altLang="zh-CN" sz="3200"/>
                  <a:t>1</a:t>
                </a:r>
                <a:r>
                  <a:rPr lang="zh-CN" altLang="en-US" sz="3200"/>
                  <a:t>】 </a:t>
                </a:r>
                <a:endParaRPr lang="en-US" altLang="zh-CN" sz="3200"/>
              </a:p>
              <a:p>
                <a:pPr>
                  <a:lnSpc>
                    <a:spcPct val="150000"/>
                  </a:lnSpc>
                </a:pPr>
                <a:r>
                  <a:rPr lang="zh-CN" altLang="en-US" sz="3200"/>
                  <a:t>分数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21</m:t>
                        </m:r>
                      </m:num>
                      <m:den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sz="3200" i="1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zh-CN" altLang="en-US" sz="3200"/>
                  <a:t>的分子和分母同时加上一个整数后，分子和分母的比</a:t>
                </a:r>
                <a:endParaRPr lang="en-US" altLang="zh-CN" sz="3200"/>
              </a:p>
              <a:p>
                <a:pPr>
                  <a:lnSpc>
                    <a:spcPct val="150000"/>
                  </a:lnSpc>
                </a:pPr>
                <a:r>
                  <a:rPr lang="zh-CN" altLang="en-US" sz="3200"/>
                  <a:t>      是</a:t>
                </a:r>
                <a:r>
                  <a:rPr lang="en-US" altLang="zh-CN" sz="3200"/>
                  <a:t>9</a:t>
                </a:r>
                <a:r>
                  <a:rPr lang="zh-CN" altLang="en-US" sz="3200"/>
                  <a:t>：</a:t>
                </a:r>
                <a:r>
                  <a:rPr lang="en-US" altLang="zh-CN" sz="3200"/>
                  <a:t>7</a:t>
                </a:r>
                <a:r>
                  <a:rPr lang="zh-CN" altLang="en-US" sz="3200"/>
                  <a:t>，那么加上的这个整数是（                ）。  </a:t>
                </a:r>
                <a:endParaRPr lang="zh-CN" altLang="en-US" sz="3200"/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64" y="151350"/>
                <a:ext cx="12059355" cy="2614305"/>
              </a:xfrm>
              <a:prstGeom prst="rect">
                <a:avLst/>
              </a:prstGeom>
              <a:blipFill rotWithShape="1">
                <a:blip r:embed="rId1"/>
                <a:stretch>
                  <a:fillRect l="-5" t="-8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文本框 28"/>
              <p:cNvSpPr txBox="1"/>
              <p:nvPr/>
            </p:nvSpPr>
            <p:spPr>
              <a:xfrm>
                <a:off x="3355182" y="2751150"/>
                <a:ext cx="6399887" cy="788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den>
                    </m:f>
                    <m:r>
                      <a:rPr lang="en-US" altLang="zh-CN" sz="3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sz="3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zh-CN" sz="320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1</a:t>
                </a:r>
                <a:r>
                  <a:rPr lang="zh-CN" altLang="en-US" sz="320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：</a:t>
                </a:r>
                <a:r>
                  <a:rPr lang="en-US" altLang="zh-CN" sz="320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11</a:t>
                </a:r>
                <a:endParaRPr lang="en-US" altLang="zh-CN" sz="320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9" name="文本框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5182" y="2751150"/>
                <a:ext cx="6399887" cy="788742"/>
              </a:xfrm>
              <a:prstGeom prst="rect">
                <a:avLst/>
              </a:prstGeom>
              <a:blipFill rotWithShape="1">
                <a:blip r:embed="rId2"/>
                <a:stretch>
                  <a:fillRect l="-7" t="-42" r="3" b="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文本框 31"/>
              <p:cNvSpPr txBox="1"/>
              <p:nvPr/>
            </p:nvSpPr>
            <p:spPr>
              <a:xfrm>
                <a:off x="7368485" y="2096627"/>
                <a:ext cx="97300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3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zh-CN" sz="320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4</a:t>
                </a:r>
                <a:endParaRPr lang="en-US" altLang="zh-CN" sz="320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2" name="文本框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485" y="2096627"/>
                <a:ext cx="973009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60" t="-84" r="14" b="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2499997" y="1315720"/>
            <a:ext cx="5732145" cy="55880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509771" y="394335"/>
            <a:ext cx="1501140" cy="511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差不变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8226" y="3425191"/>
            <a:ext cx="351250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/>
              <a:t>原来差：</a:t>
            </a:r>
            <a:r>
              <a:rPr lang="en-US" altLang="zh-CN" sz="2800" dirty="0"/>
              <a:t>21-11=10</a:t>
            </a:r>
            <a:endParaRPr lang="en-US" altLang="zh-CN" sz="2800" dirty="0"/>
          </a:p>
          <a:p>
            <a:pPr>
              <a:lnSpc>
                <a:spcPct val="140000"/>
              </a:lnSpc>
            </a:pPr>
            <a:r>
              <a:rPr lang="zh-CN" altLang="en-US" sz="2800" dirty="0"/>
              <a:t>后来差：</a:t>
            </a:r>
            <a:r>
              <a:rPr lang="en-US" altLang="zh-CN" sz="2800" dirty="0"/>
              <a:t>9-7=2</a:t>
            </a:r>
            <a:endParaRPr lang="en-US" altLang="zh-CN" sz="2800" dirty="0"/>
          </a:p>
          <a:p>
            <a:pPr>
              <a:lnSpc>
                <a:spcPct val="140000"/>
              </a:lnSpc>
            </a:pPr>
            <a:r>
              <a:rPr lang="zh-CN" altLang="en-US" sz="2800" dirty="0"/>
              <a:t>缩小了：</a:t>
            </a:r>
            <a:r>
              <a:rPr lang="en-US" altLang="zh-CN" sz="2800" dirty="0"/>
              <a:t>10</a:t>
            </a:r>
            <a:r>
              <a:rPr lang="en-US" altLang="zh-CN" sz="2800" dirty="0">
                <a:latin typeface="Arial" panose="020B0604020202020204" pitchFamily="34" charset="0"/>
              </a:rPr>
              <a:t>÷2=5</a:t>
            </a:r>
            <a:r>
              <a:rPr lang="zh-CN" altLang="en-US" sz="2800" dirty="0">
                <a:latin typeface="Arial" panose="020B0604020202020204" pitchFamily="34" charset="0"/>
              </a:rPr>
              <a:t>倍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800" dirty="0">
                <a:latin typeface="Arial" panose="020B0604020202020204" pitchFamily="34" charset="0"/>
              </a:rPr>
              <a:t>后来分子：</a:t>
            </a:r>
            <a:r>
              <a:rPr lang="en-US" altLang="zh-CN" sz="2800" dirty="0">
                <a:latin typeface="Arial" panose="020B0604020202020204" pitchFamily="34" charset="0"/>
              </a:rPr>
              <a:t>9×5=45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800" dirty="0">
                <a:latin typeface="Arial" panose="020B0604020202020204" pitchFamily="34" charset="0"/>
              </a:rPr>
              <a:t>这个整数：</a:t>
            </a:r>
            <a:r>
              <a:rPr lang="en-US" altLang="zh-CN" sz="2800" dirty="0">
                <a:latin typeface="Arial" panose="020B0604020202020204" pitchFamily="34" charset="0"/>
              </a:rPr>
              <a:t>45-21=24</a:t>
            </a:r>
            <a:endParaRPr lang="en-US" altLang="zh-CN" sz="2800" dirty="0"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55180" y="3044825"/>
            <a:ext cx="2444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/>
              <a:t>a</a:t>
            </a:r>
            <a:r>
              <a:rPr lang="zh-CN" altLang="en-US" sz="4400"/>
              <a:t>：</a:t>
            </a:r>
            <a:r>
              <a:rPr lang="en-US" altLang="zh-CN" sz="4400"/>
              <a:t>b</a:t>
            </a:r>
            <a:r>
              <a:rPr lang="zh-CN" altLang="en-US" sz="4400"/>
              <a:t>：差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" grpId="0" animBg="1"/>
      <p:bldP spid="4" grpId="0" animBg="1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92"/>
          <p:cNvSpPr/>
          <p:nvPr/>
        </p:nvSpPr>
        <p:spPr>
          <a:xfrm>
            <a:off x="1403351" y="1196975"/>
            <a:ext cx="9644063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/>
              <a:t>美术兴趣小组男生</a:t>
            </a:r>
            <a:r>
              <a:rPr lang="en-US" altLang="zh-CN" sz="2800" b="1"/>
              <a:t>12</a:t>
            </a:r>
            <a:r>
              <a:rPr lang="zh-CN" altLang="en-US" sz="2800" b="1"/>
              <a:t>人，女生</a:t>
            </a:r>
            <a:r>
              <a:rPr lang="en-US" altLang="zh-CN" sz="2800" b="1"/>
              <a:t>16</a:t>
            </a:r>
            <a:r>
              <a:rPr lang="zh-CN" altLang="en-US" sz="2800" b="1"/>
              <a:t>人</a:t>
            </a:r>
            <a:endParaRPr lang="zh-CN" altLang="en-US" sz="2800" b="1"/>
          </a:p>
          <a:p>
            <a:pPr defTabSz="914400">
              <a:buClrTx/>
              <a:buSzTx/>
              <a:buFontTx/>
              <a:buNone/>
            </a:pPr>
            <a:r>
              <a:rPr lang="zh-CN" altLang="zh-CN" sz="2800" b="1"/>
              <a:t>张老师把手 工包分发下去：</a:t>
            </a:r>
            <a:endParaRPr lang="zh-CN" altLang="zh-CN" sz="2800" b="1"/>
          </a:p>
          <a:p>
            <a:pPr defTabSz="914400">
              <a:buClrTx/>
              <a:buSzTx/>
              <a:buFontTx/>
              <a:buNone/>
            </a:pPr>
            <a:r>
              <a:rPr lang="zh-CN" altLang="zh-CN" sz="2800" b="1"/>
              <a:t>男生6包，女生8包</a:t>
            </a:r>
            <a:endParaRPr lang="zh-CN" altLang="zh-CN" sz="2800" b="1"/>
          </a:p>
          <a:p>
            <a:pPr defTabSz="914400">
              <a:buClrTx/>
              <a:buSzTx/>
              <a:buFontTx/>
              <a:buNone/>
            </a:pPr>
            <a:endParaRPr lang="zh-CN" altLang="zh-CN" sz="2800"/>
          </a:p>
        </p:txBody>
      </p:sp>
      <p:sp>
        <p:nvSpPr>
          <p:cNvPr id="28675" name="Rectangle 394"/>
          <p:cNvSpPr/>
          <p:nvPr/>
        </p:nvSpPr>
        <p:spPr>
          <a:xfrm>
            <a:off x="1476375" y="2636839"/>
            <a:ext cx="6072188" cy="95410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/>
              <a:t>问：这样的分配合理吗？你能运用学过比的知识解决这个问题吗？</a:t>
            </a:r>
            <a:endParaRPr lang="zh-CN" altLang="zh-CN" sz="2800"/>
          </a:p>
        </p:txBody>
      </p:sp>
      <p:sp>
        <p:nvSpPr>
          <p:cNvPr id="28676" name="Rectangle 396"/>
          <p:cNvSpPr/>
          <p:nvPr/>
        </p:nvSpPr>
        <p:spPr>
          <a:xfrm>
            <a:off x="1692277" y="3933825"/>
            <a:ext cx="3775393" cy="12311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b="1"/>
              <a:t>想一想</a:t>
            </a:r>
            <a:r>
              <a:rPr lang="zh-CN" altLang="zh-CN" sz="2800" b="1"/>
              <a:t>︰</a:t>
            </a:r>
            <a:endParaRPr lang="en-US" altLang="zh-CN" sz="2800" b="1"/>
          </a:p>
          <a:p>
            <a:pPr defTabSz="914400">
              <a:buClrTx/>
              <a:buSzTx/>
              <a:buFontTx/>
              <a:buNone/>
            </a:pPr>
            <a:r>
              <a:rPr lang="zh-CN" altLang="en-US" sz="2800" b="1"/>
              <a:t>怎样的分配算合理呢？</a:t>
            </a:r>
            <a:endParaRPr lang="en-US" altLang="zh-CN" sz="2800" b="1"/>
          </a:p>
          <a:p>
            <a:pPr defTabSz="914400">
              <a:buClrTx/>
              <a:buSzTx/>
              <a:buFontTx/>
              <a:buNone/>
            </a:pPr>
            <a:endParaRPr lang="zh-CN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 fill="hold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 fill="hold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/>
          <p:nvPr/>
        </p:nvSpPr>
        <p:spPr>
          <a:xfrm>
            <a:off x="2000250" y="1914578"/>
            <a:ext cx="8943975" cy="107939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90000" tIns="46800" rIns="90000" bIns="46800" anchor="ctr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3200" b="1" dirty="0" smtClean="0">
                <a:latin typeface="楷体_GB2312" pitchFamily="49" charset="-122"/>
                <a:ea typeface="楷体_GB2312" pitchFamily="49" charset="-122"/>
              </a:rPr>
              <a:t>根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据分数的基本性质，我们可以把分数进</a:t>
            </a:r>
            <a:r>
              <a:rPr lang="zh-CN" altLang="en-US" sz="3200" b="1" dirty="0" smtClean="0">
                <a:latin typeface="楷体_GB2312" pitchFamily="49" charset="-122"/>
                <a:ea typeface="楷体_GB2312" pitchFamily="49" charset="-122"/>
              </a:rPr>
              <a:t>行通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分或约分。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1" name="Rectangle 12"/>
          <p:cNvSpPr/>
          <p:nvPr/>
        </p:nvSpPr>
        <p:spPr>
          <a:xfrm>
            <a:off x="2214562" y="3799297"/>
            <a:ext cx="8208963" cy="120251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0000" tIns="46800" rIns="90000" bIns="46800" anchor="ctr" anchorCtr="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应用比的基本性质，我们可以把比化成</a:t>
            </a:r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最简单的整数比</a:t>
            </a:r>
            <a:r>
              <a:rPr lang="zh-CN" altLang="en-US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36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2292" name="Picture 21" descr="图片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875" y="4797427"/>
            <a:ext cx="1504951" cy="14954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3" name="Text Box 5"/>
          <p:cNvSpPr/>
          <p:nvPr/>
        </p:nvSpPr>
        <p:spPr>
          <a:xfrm>
            <a:off x="2000251" y="1357315"/>
            <a:ext cx="8424101" cy="584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/>
              <a:buNone/>
              <a:defRPr kumimoji="0" lang="zh-CN" altLang="en-US" sz="2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3200" b="1" dirty="0" smtClean="0">
                <a:latin typeface="楷体_GB2312" pitchFamily="49" charset="-122"/>
                <a:ea typeface="楷体_GB2312" pitchFamily="49" charset="-122"/>
              </a:rPr>
              <a:t>利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用商不变性质，我们可以进行除法的简算。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  <p:bldP spid="122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>
            <a:off x="10844213" y="5851527"/>
            <a:ext cx="1347787" cy="1006475"/>
            <a:chOff x="0" y="0"/>
            <a:chExt cx="2562554" cy="1912957"/>
          </a:xfrm>
        </p:grpSpPr>
        <p:grpSp>
          <p:nvGrpSpPr>
            <p:cNvPr id="6147" name="Group 3"/>
            <p:cNvGrpSpPr/>
            <p:nvPr/>
          </p:nvGrpSpPr>
          <p:grpSpPr>
            <a:xfrm>
              <a:off x="0" y="0"/>
              <a:ext cx="2562554" cy="1912957"/>
              <a:chOff x="0" y="0"/>
              <a:chExt cx="908050" cy="677863"/>
            </a:xfrm>
          </p:grpSpPr>
          <p:sp>
            <p:nvSpPr>
              <p:cNvPr id="6148" name="Oval 40"/>
              <p:cNvSpPr>
                <a:spLocks noChangeArrowheads="1"/>
              </p:cNvSpPr>
              <p:nvPr/>
            </p:nvSpPr>
            <p:spPr bwMode="auto">
              <a:xfrm>
                <a:off x="0" y="630238"/>
                <a:ext cx="46038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49" name="Oval 41"/>
              <p:cNvSpPr>
                <a:spLocks noChangeArrowheads="1"/>
              </p:cNvSpPr>
              <p:nvPr/>
            </p:nvSpPr>
            <p:spPr bwMode="auto">
              <a:xfrm>
                <a:off x="34925" y="558800"/>
                <a:ext cx="46038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0" name="Oval 42"/>
              <p:cNvSpPr>
                <a:spLocks noChangeArrowheads="1"/>
              </p:cNvSpPr>
              <p:nvPr/>
            </p:nvSpPr>
            <p:spPr bwMode="auto">
              <a:xfrm>
                <a:off x="77787" y="50165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1" name="Oval 43"/>
              <p:cNvSpPr>
                <a:spLocks noChangeArrowheads="1"/>
              </p:cNvSpPr>
              <p:nvPr/>
            </p:nvSpPr>
            <p:spPr bwMode="auto">
              <a:xfrm>
                <a:off x="131762" y="45720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2" name="Oval 44"/>
              <p:cNvSpPr>
                <a:spLocks noChangeArrowheads="1"/>
              </p:cNvSpPr>
              <p:nvPr/>
            </p:nvSpPr>
            <p:spPr bwMode="auto">
              <a:xfrm>
                <a:off x="190500" y="433388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3" name="Oval 45"/>
              <p:cNvSpPr>
                <a:spLocks noChangeArrowheads="1"/>
              </p:cNvSpPr>
              <p:nvPr/>
            </p:nvSpPr>
            <p:spPr bwMode="auto">
              <a:xfrm>
                <a:off x="254000" y="417513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4" name="Oval 46"/>
              <p:cNvSpPr>
                <a:spLocks noChangeArrowheads="1"/>
              </p:cNvSpPr>
              <p:nvPr/>
            </p:nvSpPr>
            <p:spPr bwMode="auto">
              <a:xfrm>
                <a:off x="644525" y="261938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5" name="Oval 47"/>
              <p:cNvSpPr>
                <a:spLocks noChangeArrowheads="1"/>
              </p:cNvSpPr>
              <p:nvPr/>
            </p:nvSpPr>
            <p:spPr bwMode="auto">
              <a:xfrm>
                <a:off x="719137" y="222250"/>
                <a:ext cx="44450" cy="476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6" name="Oval 48"/>
              <p:cNvSpPr>
                <a:spLocks noChangeArrowheads="1"/>
              </p:cNvSpPr>
              <p:nvPr/>
            </p:nvSpPr>
            <p:spPr bwMode="auto">
              <a:xfrm>
                <a:off x="774700" y="180975"/>
                <a:ext cx="47625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7" name="Oval 49"/>
              <p:cNvSpPr>
                <a:spLocks noChangeArrowheads="1"/>
              </p:cNvSpPr>
              <p:nvPr/>
            </p:nvSpPr>
            <p:spPr bwMode="auto">
              <a:xfrm>
                <a:off x="820737" y="122238"/>
                <a:ext cx="44450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8" name="Oval 50"/>
              <p:cNvSpPr>
                <a:spLocks noChangeArrowheads="1"/>
              </p:cNvSpPr>
              <p:nvPr/>
            </p:nvSpPr>
            <p:spPr bwMode="auto">
              <a:xfrm>
                <a:off x="847725" y="63500"/>
                <a:ext cx="47625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  <p:sp>
            <p:nvSpPr>
              <p:cNvPr id="6159" name="Oval 51"/>
              <p:cNvSpPr>
                <a:spLocks noChangeArrowheads="1"/>
              </p:cNvSpPr>
              <p:nvPr/>
            </p:nvSpPr>
            <p:spPr bwMode="auto">
              <a:xfrm>
                <a:off x="862012" y="0"/>
                <a:ext cx="46038" cy="4603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000000"/>
                  </a:solidFill>
                  <a:sym typeface="Calibri" panose="020F0502020204030204"/>
                </a:endParaRPr>
              </a:p>
            </p:txBody>
          </p:sp>
        </p:grpSp>
        <p:grpSp>
          <p:nvGrpSpPr>
            <p:cNvPr id="6160" name="Group 16"/>
            <p:cNvGrpSpPr/>
            <p:nvPr/>
          </p:nvGrpSpPr>
          <p:grpSpPr>
            <a:xfrm>
              <a:off x="943869" y="639231"/>
              <a:ext cx="733645" cy="733645"/>
              <a:chOff x="0" y="0"/>
              <a:chExt cx="2406528" cy="2406528"/>
            </a:xfrm>
          </p:grpSpPr>
          <p:sp>
            <p:nvSpPr>
              <p:cNvPr id="6161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06528" cy="2406528"/>
              </a:xfrm>
              <a:prstGeom prst="ellipse">
                <a:avLst/>
              </a:prstGeom>
              <a:solidFill>
                <a:schemeClr val="bg1"/>
              </a:solidFill>
              <a:ln w="57150" cap="flat" cmpd="sng">
                <a:solidFill>
                  <a:schemeClr val="accent1"/>
                </a:solidFill>
                <a:miter lim="800000"/>
              </a:ln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62" name="椭圆 28"/>
              <p:cNvSpPr>
                <a:spLocks noChangeArrowheads="1"/>
              </p:cNvSpPr>
              <p:nvPr/>
            </p:nvSpPr>
            <p:spPr bwMode="auto">
              <a:xfrm>
                <a:off x="269483" y="269483"/>
                <a:ext cx="1867564" cy="1867564"/>
              </a:xfrm>
              <a:prstGeom prst="ellipse">
                <a:avLst/>
              </a:prstGeom>
              <a:solidFill>
                <a:srgbClr val="C8B998"/>
              </a:solidFill>
              <a:ln w="38100" cap="flat" cmpd="sng">
                <a:solidFill>
                  <a:schemeClr val="bg1"/>
                </a:solidFill>
                <a:miter lim="800000"/>
              </a:ln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610832" y="981335"/>
            <a:ext cx="9428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/>
              <a:t>比的化简：</a:t>
            </a:r>
            <a:endParaRPr lang="en-US" altLang="zh-CN" sz="3600" b="1"/>
          </a:p>
        </p:txBody>
      </p:sp>
      <p:sp>
        <p:nvSpPr>
          <p:cNvPr id="42" name="矩形 41"/>
          <p:cNvSpPr/>
          <p:nvPr/>
        </p:nvSpPr>
        <p:spPr>
          <a:xfrm>
            <a:off x="1610831" y="1966990"/>
            <a:ext cx="84951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/>
              <a:t>1</a:t>
            </a:r>
            <a:r>
              <a:rPr lang="zh-CN" altLang="en-US" sz="2800" b="1" dirty="0"/>
              <a:t>、将比中的前后项统一成分数（假分数）或小数，单位要一致。</a:t>
            </a:r>
            <a:endParaRPr lang="en-US" altLang="zh-CN" sz="2800" b="1" dirty="0"/>
          </a:p>
        </p:txBody>
      </p:sp>
      <p:sp>
        <p:nvSpPr>
          <p:cNvPr id="43" name="矩形 42"/>
          <p:cNvSpPr/>
          <p:nvPr/>
        </p:nvSpPr>
        <p:spPr>
          <a:xfrm>
            <a:off x="1610831" y="3098788"/>
            <a:ext cx="87618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/>
              <a:t>2</a:t>
            </a:r>
            <a:r>
              <a:rPr lang="zh-CN" altLang="en-US" sz="2800" b="1" dirty="0"/>
              <a:t>、利用“比的基本性质”，将比的前项和后项同时乘或除以一个相同的数（</a:t>
            </a:r>
            <a:r>
              <a:rPr lang="en-US" altLang="zh-CN" sz="2800" b="1" dirty="0"/>
              <a:t>0</a:t>
            </a:r>
            <a:r>
              <a:rPr lang="zh-CN" altLang="en-US" sz="2800" b="1" dirty="0"/>
              <a:t>除外）。</a:t>
            </a:r>
            <a:endParaRPr lang="en-US" altLang="zh-CN" sz="2800" b="1" dirty="0"/>
          </a:p>
        </p:txBody>
      </p:sp>
      <p:sp>
        <p:nvSpPr>
          <p:cNvPr id="44" name="矩形 43"/>
          <p:cNvSpPr/>
          <p:nvPr/>
        </p:nvSpPr>
        <p:spPr>
          <a:xfrm>
            <a:off x="1610829" y="4446835"/>
            <a:ext cx="78780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/>
              <a:t>3</a:t>
            </a:r>
            <a:r>
              <a:rPr lang="zh-CN" altLang="en-US" sz="2800" b="1"/>
              <a:t>、使得比的前项和后项是最简整数比（互质）。</a:t>
            </a:r>
            <a:endParaRPr lang="en-US" altLang="zh-CN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326" y="4941890"/>
            <a:ext cx="1504951" cy="1495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AutoShape 432"/>
          <p:cNvSpPr/>
          <p:nvPr/>
        </p:nvSpPr>
        <p:spPr>
          <a:xfrm>
            <a:off x="1403350" y="2924177"/>
            <a:ext cx="223839" cy="792163"/>
          </a:xfrm>
          <a:prstGeom prst="downArrow">
            <a:avLst>
              <a:gd name="adj1" fmla="val 50000"/>
              <a:gd name="adj2" fmla="val 88425"/>
            </a:avLst>
          </a:prstGeom>
          <a:solidFill>
            <a:srgbClr val="99CCFF"/>
          </a:solidFill>
          <a:ln w="9525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914400">
              <a:buClrTx/>
              <a:buSzTx/>
              <a:buFontTx/>
              <a:buNone/>
            </a:pPr>
            <a:endParaRPr lang="zh-CN" altLang="en-US"/>
          </a:p>
        </p:txBody>
      </p:sp>
      <p:sp>
        <p:nvSpPr>
          <p:cNvPr id="31748" name="Rectangle 434"/>
          <p:cNvSpPr/>
          <p:nvPr/>
        </p:nvSpPr>
        <p:spPr>
          <a:xfrm>
            <a:off x="1042990" y="1557339"/>
            <a:ext cx="3671887" cy="586957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/>
          <a:p>
            <a:pPr algn="ctr" defTabSz="914400">
              <a:spcBef>
                <a:spcPct val="30000"/>
              </a:spcBef>
              <a:buClrTx/>
              <a:buSzTx/>
              <a:buFontTx/>
              <a:buNone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r>
              <a:rPr lang="zh-CN" altLang="zh-CN" b="1">
                <a:solidFill>
                  <a:srgbClr val="0033CC"/>
                </a:solidFill>
              </a:rPr>
              <a:t>︰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=6︰8=6÷8</a:t>
            </a:r>
            <a:endParaRPr lang="zh-CN" altLang="zh-CN"/>
          </a:p>
        </p:txBody>
      </p:sp>
      <p:sp>
        <p:nvSpPr>
          <p:cNvPr id="31749" name="Rectangle 436"/>
          <p:cNvSpPr/>
          <p:nvPr/>
        </p:nvSpPr>
        <p:spPr>
          <a:xfrm>
            <a:off x="827089" y="2420940"/>
            <a:ext cx="7372351" cy="586957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/>
          <a:p>
            <a:pPr defTabSz="914400">
              <a:spcBef>
                <a:spcPct val="30000"/>
              </a:spcBef>
              <a:buClrTx/>
              <a:buSzTx/>
              <a:buFontTx/>
              <a:buNone/>
            </a:pPr>
            <a:r>
              <a:rPr lang="en-US" altLang="zh-CN" sz="3200">
                <a:ea typeface="楷体_GB2312" pitchFamily="49" charset="-122"/>
              </a:rPr>
              <a:t>6÷8=</a:t>
            </a:r>
            <a:r>
              <a:rPr lang="zh-CN" altLang="en-US" sz="3200">
                <a:ea typeface="楷体_GB2312" pitchFamily="49" charset="-122"/>
              </a:rPr>
              <a:t>（</a:t>
            </a:r>
            <a:r>
              <a:rPr lang="en-US" altLang="zh-CN" sz="3200">
                <a:ea typeface="楷体_GB2312" pitchFamily="49" charset="-122"/>
              </a:rPr>
              <a:t>6 </a:t>
            </a:r>
            <a:r>
              <a:rPr lang="en-US" altLang="zh-CN" sz="3200"/>
              <a:t>÷</a:t>
            </a:r>
            <a:r>
              <a:rPr lang="en-US" altLang="zh-CN"/>
              <a:t> </a:t>
            </a:r>
            <a:r>
              <a:rPr lang="en-US" altLang="zh-CN" sz="3200">
                <a:ea typeface="楷体_GB2312" pitchFamily="49" charset="-122"/>
              </a:rPr>
              <a:t>2</a:t>
            </a:r>
            <a:r>
              <a:rPr lang="zh-CN" altLang="en-US" sz="3200">
                <a:ea typeface="楷体_GB2312" pitchFamily="49" charset="-122"/>
              </a:rPr>
              <a:t>）</a:t>
            </a:r>
            <a:r>
              <a:rPr lang="en-US" altLang="zh-CN" sz="3200">
                <a:ea typeface="楷体_GB2312" pitchFamily="49" charset="-122"/>
              </a:rPr>
              <a:t>÷</a:t>
            </a:r>
            <a:r>
              <a:rPr lang="zh-CN" altLang="en-US" sz="3200">
                <a:ea typeface="楷体_GB2312" pitchFamily="49" charset="-122"/>
              </a:rPr>
              <a:t>（</a:t>
            </a:r>
            <a:r>
              <a:rPr lang="en-US" altLang="zh-CN" sz="3200">
                <a:ea typeface="楷体_GB2312" pitchFamily="49" charset="-122"/>
              </a:rPr>
              <a:t>8</a:t>
            </a:r>
            <a:r>
              <a:rPr lang="en-US" altLang="zh-CN" sz="3200"/>
              <a:t>÷2</a:t>
            </a:r>
            <a:r>
              <a:rPr lang="en-US" altLang="zh-CN"/>
              <a:t> </a:t>
            </a:r>
            <a:r>
              <a:rPr lang="zh-CN" altLang="en-US" sz="3200">
                <a:ea typeface="楷体_GB2312" pitchFamily="49" charset="-122"/>
              </a:rPr>
              <a:t>）</a:t>
            </a:r>
            <a:r>
              <a:rPr lang="en-US" altLang="zh-CN" sz="3200">
                <a:ea typeface="楷体_GB2312" pitchFamily="49" charset="-122"/>
              </a:rPr>
              <a:t>=3÷4</a:t>
            </a:r>
            <a:endParaRPr lang="zh-CN" altLang="zh-CN"/>
          </a:p>
        </p:txBody>
      </p:sp>
      <p:sp>
        <p:nvSpPr>
          <p:cNvPr id="31750" name="AutoShape 438"/>
          <p:cNvSpPr/>
          <p:nvPr/>
        </p:nvSpPr>
        <p:spPr>
          <a:xfrm>
            <a:off x="4427539" y="2924175"/>
            <a:ext cx="223837" cy="719138"/>
          </a:xfrm>
          <a:prstGeom prst="downArrow">
            <a:avLst>
              <a:gd name="adj1" fmla="val 50000"/>
              <a:gd name="adj2" fmla="val 80274"/>
            </a:avLst>
          </a:prstGeom>
          <a:solidFill>
            <a:srgbClr val="99CCFF"/>
          </a:solidFill>
          <a:ln w="9525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914400">
              <a:buClrTx/>
              <a:buSzTx/>
              <a:buFontTx/>
              <a:buNone/>
            </a:pPr>
            <a:endParaRPr lang="zh-CN" altLang="en-US"/>
          </a:p>
        </p:txBody>
      </p:sp>
      <p:sp>
        <p:nvSpPr>
          <p:cNvPr id="31751" name="AutoShape 440"/>
          <p:cNvSpPr/>
          <p:nvPr/>
        </p:nvSpPr>
        <p:spPr>
          <a:xfrm>
            <a:off x="6948488" y="2924177"/>
            <a:ext cx="223837" cy="792163"/>
          </a:xfrm>
          <a:prstGeom prst="downArrow">
            <a:avLst>
              <a:gd name="adj1" fmla="val 50000"/>
              <a:gd name="adj2" fmla="val 88426"/>
            </a:avLst>
          </a:prstGeom>
          <a:solidFill>
            <a:srgbClr val="99CCFF"/>
          </a:solidFill>
          <a:ln w="9525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defTabSz="914400">
              <a:buClrTx/>
              <a:buSzTx/>
              <a:buFontTx/>
              <a:buNone/>
            </a:pPr>
            <a:endParaRPr lang="zh-CN" altLang="en-US"/>
          </a:p>
        </p:txBody>
      </p:sp>
      <p:sp>
        <p:nvSpPr>
          <p:cNvPr id="31752" name="Rectangle 442"/>
          <p:cNvSpPr/>
          <p:nvPr/>
        </p:nvSpPr>
        <p:spPr>
          <a:xfrm>
            <a:off x="1042988" y="765176"/>
            <a:ext cx="3892412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ea typeface="黑体" panose="02010609060101010101" pitchFamily="49" charset="-122"/>
              </a:rPr>
              <a:t>利用比和除法的关系</a:t>
            </a:r>
            <a:endParaRPr lang="zh-CN" altLang="zh-CN"/>
          </a:p>
        </p:txBody>
      </p:sp>
      <p:sp>
        <p:nvSpPr>
          <p:cNvPr id="31753" name="Rectangle 444"/>
          <p:cNvSpPr/>
          <p:nvPr/>
        </p:nvSpPr>
        <p:spPr>
          <a:xfrm>
            <a:off x="1071563" y="3857626"/>
            <a:ext cx="5931730" cy="586957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spcBef>
                <a:spcPct val="30000"/>
              </a:spcBef>
              <a:buClrTx/>
              <a:buSzTx/>
              <a:buFontTx/>
              <a:buNone/>
            </a:pPr>
            <a:r>
              <a:rPr lang="en-US" altLang="zh-CN" sz="3200">
                <a:ea typeface="楷体_GB2312" pitchFamily="49" charset="-122"/>
              </a:rPr>
              <a:t>6 </a:t>
            </a:r>
            <a:r>
              <a:rPr lang="zh-CN" altLang="zh-CN" b="1"/>
              <a:t>︰</a:t>
            </a:r>
            <a:r>
              <a:rPr lang="en-US" altLang="zh-CN">
                <a:solidFill>
                  <a:srgbClr val="0033CC"/>
                </a:solidFill>
              </a:rPr>
              <a:t> </a:t>
            </a:r>
            <a:r>
              <a:rPr lang="en-US" altLang="zh-CN" sz="3200">
                <a:ea typeface="楷体_GB2312" pitchFamily="49" charset="-122"/>
              </a:rPr>
              <a:t>8</a:t>
            </a:r>
            <a:r>
              <a:rPr lang="zh-CN" altLang="en-US" sz="3200">
                <a:ea typeface="楷体_GB2312" pitchFamily="49" charset="-122"/>
              </a:rPr>
              <a:t>=（</a:t>
            </a:r>
            <a:r>
              <a:rPr lang="en-US" altLang="zh-CN" sz="3200">
                <a:ea typeface="楷体_GB2312" pitchFamily="49" charset="-122"/>
              </a:rPr>
              <a:t>6 </a:t>
            </a:r>
            <a:r>
              <a:rPr lang="en-US" altLang="zh-CN" sz="3200"/>
              <a:t>÷</a:t>
            </a:r>
            <a:r>
              <a:rPr lang="en-US" altLang="zh-CN"/>
              <a:t> </a:t>
            </a:r>
            <a:r>
              <a:rPr lang="en-US" altLang="zh-CN" sz="3200">
                <a:ea typeface="楷体_GB2312" pitchFamily="49" charset="-122"/>
              </a:rPr>
              <a:t>2</a:t>
            </a:r>
            <a:r>
              <a:rPr lang="zh-CN" altLang="en-US" sz="3200">
                <a:ea typeface="楷体_GB2312" pitchFamily="49" charset="-122"/>
              </a:rPr>
              <a:t>） </a:t>
            </a:r>
            <a:r>
              <a:rPr lang="zh-CN" altLang="zh-CN" b="1"/>
              <a:t>︰</a:t>
            </a:r>
            <a:r>
              <a:rPr lang="en-US" altLang="zh-CN">
                <a:solidFill>
                  <a:srgbClr val="0033CC"/>
                </a:solidFill>
              </a:rPr>
              <a:t> </a:t>
            </a:r>
            <a:r>
              <a:rPr lang="zh-CN" altLang="en-US" sz="3200">
                <a:ea typeface="楷体_GB2312" pitchFamily="49" charset="-122"/>
              </a:rPr>
              <a:t>（</a:t>
            </a:r>
            <a:r>
              <a:rPr lang="en-US" altLang="zh-CN" sz="3200">
                <a:ea typeface="楷体_GB2312" pitchFamily="49" charset="-122"/>
              </a:rPr>
              <a:t>8 </a:t>
            </a:r>
            <a:r>
              <a:rPr lang="en-US" altLang="zh-CN" sz="3200"/>
              <a:t>÷2</a:t>
            </a:r>
            <a:r>
              <a:rPr lang="en-US" altLang="zh-CN"/>
              <a:t> </a:t>
            </a:r>
            <a:r>
              <a:rPr lang="zh-CN" altLang="en-US" sz="3200">
                <a:ea typeface="楷体_GB2312" pitchFamily="49" charset="-122"/>
              </a:rPr>
              <a:t>）</a:t>
            </a:r>
            <a:r>
              <a:rPr lang="en-US" altLang="zh-CN" sz="3200">
                <a:ea typeface="楷体_GB2312" pitchFamily="49" charset="-122"/>
              </a:rPr>
              <a:t>=3 </a:t>
            </a:r>
            <a:r>
              <a:rPr lang="zh-CN" altLang="zh-CN" b="1">
                <a:solidFill>
                  <a:srgbClr val="0033CC"/>
                </a:solidFill>
              </a:rPr>
              <a:t>︰</a:t>
            </a:r>
            <a:r>
              <a:rPr lang="en-US" altLang="zh-CN">
                <a:solidFill>
                  <a:srgbClr val="0033CC"/>
                </a:solidFill>
              </a:rPr>
              <a:t> </a:t>
            </a:r>
            <a:r>
              <a:rPr lang="en-US" altLang="zh-CN" sz="3200">
                <a:ea typeface="楷体_GB2312" pitchFamily="49" charset="-122"/>
              </a:rPr>
              <a:t>4</a:t>
            </a:r>
            <a:endParaRPr lang="zh-CN" altLang="zh-CN"/>
          </a:p>
        </p:txBody>
      </p:sp>
      <p:sp>
        <p:nvSpPr>
          <p:cNvPr id="31754" name="十字星 10251">
            <a:hlinkClick r:id=""/>
          </p:cNvPr>
          <p:cNvSpPr/>
          <p:nvPr/>
        </p:nvSpPr>
        <p:spPr>
          <a:xfrm>
            <a:off x="7812089" y="765177"/>
            <a:ext cx="647700" cy="576263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57150" cap="flat" cmpd="sng">
            <a:solidFill>
              <a:srgbClr val="0033CC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8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clrVal>
                                              <a:srgbClr val="333399"/>
                                            </p:clrVal>
                                          </p:val>
                                        </p:tav>
                                        <p:tav tm="0">
                                          <p:val>
                                            <p:clrVal>
                                              <a:srgbClr val="009999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clrVal>
                                              <a:srgbClr val="333399"/>
                                            </p:clrVal>
                                          </p:val>
                                        </p:tav>
                                        <p:tav tm="0">
                                          <p:val>
                                            <p:clrVal>
                                              <a:srgbClr val="009999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 fill="hold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25" dur="8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clrVal>
                                              <a:srgbClr val="333399"/>
                                            </p:clrVal>
                                          </p:val>
                                        </p:tav>
                                        <p:tav tm="0">
                                          <p:val>
                                            <p:clrVal>
                                              <a:srgbClr val="009999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clrVal>
                                              <a:srgbClr val="333399"/>
                                            </p:clrVal>
                                          </p:val>
                                        </p:tav>
                                        <p:tav tm="0">
                                          <p:val>
                                            <p:clrVal>
                                              <a:srgbClr val="009999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50" grpId="0" animBg="1"/>
      <p:bldP spid="31751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1231</Words>
  <Application>WPS 演示</Application>
  <PresentationFormat>自定义</PresentationFormat>
  <Paragraphs>264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11</vt:i4>
      </vt:variant>
      <vt:variant>
        <vt:lpstr>幻灯片标题</vt:lpstr>
      </vt:variant>
      <vt:variant>
        <vt:i4>16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Calibri</vt:lpstr>
      <vt:lpstr>Times New Roman</vt:lpstr>
      <vt:lpstr>黑体</vt:lpstr>
      <vt:lpstr>Arial</vt:lpstr>
      <vt:lpstr>隶书</vt:lpstr>
      <vt:lpstr>Cambria Math</vt:lpstr>
      <vt:lpstr>Cambria Math</vt:lpstr>
      <vt:lpstr>楷体_GB2312</vt:lpstr>
      <vt:lpstr>新宋体</vt:lpstr>
      <vt:lpstr>仿宋_GB2312</vt:lpstr>
      <vt:lpstr>仿宋</vt:lpstr>
      <vt:lpstr>华文新魏</vt:lpstr>
      <vt:lpstr>Arial Unicode MS</vt:lpstr>
      <vt:lpstr>第一PPT模板网-WWW.1PPT.COM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总结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2022-05-29T11:26:00Z</cp:lastPrinted>
  <dcterms:created xsi:type="dcterms:W3CDTF">2022-05-29T11:26:00Z</dcterms:created>
  <dcterms:modified xsi:type="dcterms:W3CDTF">2023-10-29T08:12:30Z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45F8F7E684F24EA5A471C96AC0E8E135_12</vt:lpwstr>
  </property>
  <property fmtid="{D5CDD505-2E9C-101B-9397-08002B2CF9AE}" pid="3" name="KSOProductBuildVer">
    <vt:lpwstr>2052-12.1.0.15712</vt:lpwstr>
  </property>
</Properties>
</file>