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344" r:id="rId4"/>
    <p:sldId id="345" r:id="rId5"/>
    <p:sldId id="336" r:id="rId7"/>
    <p:sldId id="346" r:id="rId8"/>
    <p:sldId id="329" r:id="rId9"/>
    <p:sldId id="330" r:id="rId10"/>
    <p:sldId id="331" r:id="rId11"/>
    <p:sldId id="332" r:id="rId12"/>
    <p:sldId id="357" r:id="rId13"/>
    <p:sldId id="334" r:id="rId14"/>
    <p:sldId id="347" r:id="rId15"/>
    <p:sldId id="358" r:id="rId16"/>
    <p:sldId id="363" r:id="rId17"/>
    <p:sldId id="364" r:id="rId18"/>
    <p:sldId id="365" r:id="rId19"/>
    <p:sldId id="366" r:id="rId20"/>
    <p:sldId id="367" r:id="rId21"/>
    <p:sldId id="368" r:id="rId22"/>
    <p:sldId id="359" r:id="rId23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 autoAdjust="0"/>
    <p:restoredTop sz="96387" autoAdjust="0"/>
  </p:normalViewPr>
  <p:slideViewPr>
    <p:cSldViewPr snapToGrid="0" showGuides="1">
      <p:cViewPr varScale="1">
        <p:scale>
          <a:sx n="148" d="100"/>
          <a:sy n="148" d="100"/>
        </p:scale>
        <p:origin x="-102" y="-1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0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5.emf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327A8-15D2-4772-ABA5-322D350EF9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B7A19-6FA7-4D42-99C5-F10BA5BC3C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B7A19-6FA7-4D42-99C5-F10BA5BC3C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993" y="3813888"/>
            <a:ext cx="8229815" cy="85725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088" y="786242"/>
            <a:ext cx="8504195" cy="521681"/>
          </a:xfrm>
        </p:spPr>
        <p:txBody>
          <a:bodyPr wrap="square">
            <a:spAutoFit/>
          </a:bodyPr>
          <a:lstStyle>
            <a:lvl1pPr marL="0" indent="606425" algn="just" hangingPunct="0">
              <a:lnSpc>
                <a:spcPct val="140000"/>
              </a:lnSpc>
              <a:spcBef>
                <a:spcPct val="0"/>
              </a:spcBef>
              <a:buFontTx/>
              <a:buNone/>
              <a:tabLst>
                <a:tab pos="1435100" algn="l"/>
                <a:tab pos="5645150" algn="l"/>
                <a:tab pos="9862820" algn="l"/>
              </a:tabLst>
              <a:defRPr sz="2100" b="1"/>
            </a:lvl1pPr>
            <a:lvl2pPr marL="342900" indent="0">
              <a:buFontTx/>
              <a:buNone/>
              <a:defRPr sz="2100" b="1"/>
            </a:lvl2pPr>
            <a:lvl3pPr marL="685800" indent="0">
              <a:buFontTx/>
              <a:buNone/>
              <a:defRPr sz="2100" b="1"/>
            </a:lvl3pPr>
            <a:lvl4pPr marL="1028700" indent="0">
              <a:buFontTx/>
              <a:buNone/>
              <a:defRPr sz="2100" b="1"/>
            </a:lvl4pPr>
            <a:lvl5pPr marL="1371600" indent="0">
              <a:buFontTx/>
              <a:buNone/>
              <a:defRPr sz="21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tiff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8.tif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emf"/><Relationship Id="rId8" Type="http://schemas.openxmlformats.org/officeDocument/2006/relationships/oleObject" Target="../embeddings/Document5.doc"/><Relationship Id="rId7" Type="http://schemas.openxmlformats.org/officeDocument/2006/relationships/image" Target="../media/image14.emf"/><Relationship Id="rId6" Type="http://schemas.openxmlformats.org/officeDocument/2006/relationships/oleObject" Target="../embeddings/Document4.doc"/><Relationship Id="rId5" Type="http://schemas.openxmlformats.org/officeDocument/2006/relationships/image" Target="../media/image13.emf"/><Relationship Id="rId4" Type="http://schemas.openxmlformats.org/officeDocument/2006/relationships/oleObject" Target="../embeddings/Document3.doc"/><Relationship Id="rId3" Type="http://schemas.openxmlformats.org/officeDocument/2006/relationships/image" Target="../media/image12.emf"/><Relationship Id="rId2" Type="http://schemas.openxmlformats.org/officeDocument/2006/relationships/oleObject" Target="../embeddings/Document2.doc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4.xml"/><Relationship Id="rId1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.emf"/><Relationship Id="rId3" Type="http://schemas.openxmlformats.org/officeDocument/2006/relationships/oleObject" Target="../embeddings/Document6.doc"/><Relationship Id="rId2" Type="http://schemas.openxmlformats.org/officeDocument/2006/relationships/image" Target="../media/image17.tiff"/><Relationship Id="rId1" Type="http://schemas.openxmlformats.org/officeDocument/2006/relationships/image" Target="../media/image1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tiff"/><Relationship Id="rId1" Type="http://schemas.openxmlformats.org/officeDocument/2006/relationships/image" Target="../media/image19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339991"/>
            <a:ext cx="914400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比的应用》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Text Box 2"/>
          <p:cNvSpPr txBox="1">
            <a:spLocks noChangeArrowheads="1"/>
          </p:cNvSpPr>
          <p:nvPr/>
        </p:nvSpPr>
        <p:spPr bwMode="auto">
          <a:xfrm>
            <a:off x="2552124" y="385881"/>
            <a:ext cx="4751784" cy="4603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教材第</a:t>
            </a:r>
            <a:r>
              <a:rPr lang="en-US" altLang="zh-CN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55</a:t>
            </a: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页练习十二第</a:t>
            </a:r>
            <a:r>
              <a:rPr lang="en-US" altLang="zh-CN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2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6265" name="TextBox 13"/>
          <p:cNvSpPr txBox="1">
            <a:spLocks noChangeArrowheads="1"/>
          </p:cNvSpPr>
          <p:nvPr/>
        </p:nvSpPr>
        <p:spPr bwMode="auto">
          <a:xfrm>
            <a:off x="1952863" y="4423915"/>
            <a:ext cx="5131594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答：需要蜂蜜</a:t>
            </a:r>
            <a:r>
              <a:rPr lang="en-US" altLang="zh-CN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20mL</a:t>
            </a:r>
            <a:r>
              <a:rPr lang="zh-CN" altLang="en-US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，水</a:t>
            </a:r>
            <a:r>
              <a:rPr lang="en-US" altLang="zh-CN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180mL</a:t>
            </a:r>
            <a:r>
              <a:rPr lang="zh-CN" altLang="en-US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6267" name="Text Box 139"/>
          <p:cNvSpPr txBox="1">
            <a:spLocks noChangeArrowheads="1"/>
          </p:cNvSpPr>
          <p:nvPr/>
        </p:nvSpPr>
        <p:spPr bwMode="auto">
          <a:xfrm>
            <a:off x="4573191" y="2800966"/>
            <a:ext cx="2321719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zh-CN" sz="2000">
                <a:solidFill>
                  <a:srgbClr val="CC0000"/>
                </a:solidFill>
                <a:latin typeface="+mj-ea"/>
                <a:ea typeface="+mj-ea"/>
              </a:rPr>
              <a:t>＋</a:t>
            </a:r>
            <a:r>
              <a:rPr lang="en-US" altLang="zh-CN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CC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20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6269" name="Group 141"/>
          <p:cNvGrpSpPr/>
          <p:nvPr/>
        </p:nvGrpSpPr>
        <p:grpSpPr>
          <a:xfrm>
            <a:off x="4573191" y="3122929"/>
            <a:ext cx="3239690" cy="686990"/>
            <a:chOff x="3243" y="2659"/>
            <a:chExt cx="2721" cy="577"/>
          </a:xfrm>
        </p:grpSpPr>
        <p:sp>
          <p:nvSpPr>
            <p:cNvPr id="187416" name="Text Box 142"/>
            <p:cNvSpPr txBox="1">
              <a:spLocks noChangeArrowheads="1"/>
            </p:cNvSpPr>
            <p:nvPr/>
          </p:nvSpPr>
          <p:spPr bwMode="auto">
            <a:xfrm>
              <a:off x="3243" y="2704"/>
              <a:ext cx="2721" cy="40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200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lang="zh-CN" altLang="en-US" sz="2000">
                  <a:solidFill>
                    <a:srgbClr val="CC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mL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solidFill>
                  <a:srgbClr val="CC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87417" name="Group 143"/>
            <p:cNvGrpSpPr/>
            <p:nvPr/>
          </p:nvGrpSpPr>
          <p:grpSpPr>
            <a:xfrm>
              <a:off x="3785" y="2659"/>
              <a:ext cx="447" cy="577"/>
              <a:chOff x="4466" y="3158"/>
              <a:chExt cx="447" cy="577"/>
            </a:xfrm>
          </p:grpSpPr>
          <p:sp>
            <p:nvSpPr>
              <p:cNvPr id="187419" name="Text Box 145"/>
              <p:cNvSpPr txBox="1">
                <a:spLocks noChangeArrowheads="1"/>
              </p:cNvSpPr>
              <p:nvPr/>
            </p:nvSpPr>
            <p:spPr bwMode="auto">
              <a:xfrm>
                <a:off x="4466" y="3158"/>
                <a:ext cx="447" cy="5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C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000">
                    <a:solidFill>
                      <a:srgbClr val="CC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7418" name="Line 144"/>
              <p:cNvSpPr>
                <a:spLocks noChangeShapeType="1"/>
              </p:cNvSpPr>
              <p:nvPr/>
            </p:nvSpPr>
            <p:spPr bwMode="auto">
              <a:xfrm>
                <a:off x="4538" y="3457"/>
                <a:ext cx="302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</a:ln>
            </p:spPr>
            <p:txBody>
              <a:bodyPr lIns="67500" tIns="35100" rIns="67500" bIns="35100" anchor="ctr"/>
              <a:lstStyle/>
              <a:p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76275" name="Text Box 147"/>
          <p:cNvSpPr txBox="1">
            <a:spLocks noChangeArrowheads="1"/>
          </p:cNvSpPr>
          <p:nvPr/>
        </p:nvSpPr>
        <p:spPr bwMode="auto">
          <a:xfrm>
            <a:off x="1331119" y="2800966"/>
            <a:ext cx="205263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1</a:t>
            </a:r>
            <a:r>
              <a:rPr lang="zh-CN" altLang="en-US">
                <a:latin typeface="+mj-ea"/>
                <a:ea typeface="+mj-ea"/>
              </a:rPr>
              <a:t>＋</a:t>
            </a:r>
            <a:r>
              <a:rPr lang="en-US" altLang="zh-CN"/>
              <a:t>9</a:t>
            </a:r>
            <a:r>
              <a:rPr lang="zh-CN" altLang="en-US">
                <a:latin typeface="+mj-ea"/>
                <a:ea typeface="+mj-ea"/>
              </a:rPr>
              <a:t>＝</a:t>
            </a:r>
            <a:r>
              <a:rPr lang="en-US" altLang="zh-CN"/>
              <a:t>10</a:t>
            </a:r>
            <a:endParaRPr lang="en-US" altLang="zh-CN"/>
          </a:p>
        </p:txBody>
      </p:sp>
      <p:grpSp>
        <p:nvGrpSpPr>
          <p:cNvPr id="176276" name="Group 148"/>
          <p:cNvGrpSpPr/>
          <p:nvPr/>
        </p:nvGrpSpPr>
        <p:grpSpPr>
          <a:xfrm>
            <a:off x="4573191" y="3663881"/>
            <a:ext cx="3239691" cy="686991"/>
            <a:chOff x="3243" y="2662"/>
            <a:chExt cx="2721" cy="577"/>
          </a:xfrm>
        </p:grpSpPr>
        <p:sp>
          <p:nvSpPr>
            <p:cNvPr id="187411" name="Text Box 149"/>
            <p:cNvSpPr txBox="1">
              <a:spLocks noChangeArrowheads="1"/>
            </p:cNvSpPr>
            <p:nvPr/>
          </p:nvSpPr>
          <p:spPr bwMode="auto">
            <a:xfrm>
              <a:off x="3243" y="2704"/>
              <a:ext cx="2721" cy="40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200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lang="zh-CN" altLang="en-US" sz="2000">
                  <a:solidFill>
                    <a:srgbClr val="CC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180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mL</a:t>
              </a:r>
              <a:r>
                <a:rPr lang="en-US" altLang="zh-CN" sz="2000">
                  <a:solidFill>
                    <a:srgbClr val="CC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solidFill>
                  <a:srgbClr val="CC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87412" name="Group 150"/>
            <p:cNvGrpSpPr/>
            <p:nvPr/>
          </p:nvGrpSpPr>
          <p:grpSpPr>
            <a:xfrm>
              <a:off x="3784" y="2662"/>
              <a:ext cx="447" cy="577"/>
              <a:chOff x="4465" y="3161"/>
              <a:chExt cx="447" cy="577"/>
            </a:xfrm>
          </p:grpSpPr>
          <p:sp>
            <p:nvSpPr>
              <p:cNvPr id="187414" name="Text Box 152"/>
              <p:cNvSpPr txBox="1">
                <a:spLocks noChangeArrowheads="1"/>
              </p:cNvSpPr>
              <p:nvPr/>
            </p:nvSpPr>
            <p:spPr bwMode="auto">
              <a:xfrm>
                <a:off x="4465" y="3161"/>
                <a:ext cx="447" cy="5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C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9</a:t>
                </a:r>
                <a:endPara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000">
                    <a:solidFill>
                      <a:srgbClr val="CC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10</a:t>
                </a:r>
                <a:endParaRPr lang="en-US" altLang="zh-CN" sz="2000">
                  <a:solidFill>
                    <a:srgbClr val="CC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7413" name="Line 151"/>
              <p:cNvSpPr>
                <a:spLocks noChangeShapeType="1"/>
              </p:cNvSpPr>
              <p:nvPr/>
            </p:nvSpPr>
            <p:spPr bwMode="auto">
              <a:xfrm>
                <a:off x="4537" y="3458"/>
                <a:ext cx="302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</a:ln>
            </p:spPr>
            <p:txBody>
              <a:bodyPr lIns="67500" tIns="35100" rIns="67500" bIns="35100" anchor="ctr"/>
              <a:lstStyle/>
              <a:p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76282" name="Text Box 154"/>
          <p:cNvSpPr txBox="1">
            <a:spLocks noChangeArrowheads="1"/>
          </p:cNvSpPr>
          <p:nvPr/>
        </p:nvSpPr>
        <p:spPr bwMode="auto">
          <a:xfrm>
            <a:off x="1331119" y="3197326"/>
            <a:ext cx="2264569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200</a:t>
            </a:r>
            <a:r>
              <a:rPr lang="en-US" altLang="zh-CN">
                <a:latin typeface="+mj-ea"/>
                <a:ea typeface="+mj-ea"/>
              </a:rPr>
              <a:t>÷</a:t>
            </a:r>
            <a:r>
              <a:rPr lang="en-US" altLang="zh-CN"/>
              <a:t>10</a:t>
            </a:r>
            <a:r>
              <a:rPr lang="zh-CN" altLang="en-US">
                <a:latin typeface="+mj-ea"/>
                <a:ea typeface="+mj-ea"/>
              </a:rPr>
              <a:t>＝</a:t>
            </a:r>
            <a:r>
              <a:rPr lang="en-US" altLang="zh-CN"/>
              <a:t>20</a:t>
            </a:r>
            <a:r>
              <a:rPr lang="en-US" altLang="zh-CN">
                <a:latin typeface="+mj-ea"/>
                <a:ea typeface="+mj-ea"/>
              </a:rPr>
              <a:t>(</a:t>
            </a:r>
            <a:r>
              <a:rPr lang="en-US" altLang="zh-CN"/>
              <a:t>mL</a:t>
            </a:r>
            <a:r>
              <a:rPr lang="en-US" altLang="zh-CN">
                <a:latin typeface="+mj-ea"/>
                <a:ea typeface="+mj-ea"/>
              </a:rPr>
              <a:t>)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176283" name="Text Box 155"/>
          <p:cNvSpPr txBox="1">
            <a:spLocks noChangeArrowheads="1"/>
          </p:cNvSpPr>
          <p:nvPr/>
        </p:nvSpPr>
        <p:spPr bwMode="auto">
          <a:xfrm>
            <a:off x="1331119" y="3606189"/>
            <a:ext cx="2755106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20</a:t>
            </a:r>
            <a:r>
              <a:rPr lang="en-US" altLang="zh-CN">
                <a:latin typeface="+mj-ea"/>
                <a:ea typeface="+mj-ea"/>
              </a:rPr>
              <a:t>×</a:t>
            </a:r>
            <a:r>
              <a:rPr lang="en-US" altLang="zh-CN"/>
              <a:t>1</a:t>
            </a:r>
            <a:r>
              <a:rPr lang="zh-CN" altLang="en-US">
                <a:latin typeface="+mj-ea"/>
                <a:ea typeface="+mj-ea"/>
              </a:rPr>
              <a:t>＝</a:t>
            </a:r>
            <a:r>
              <a:rPr lang="en-US" altLang="zh-CN"/>
              <a:t>20</a:t>
            </a:r>
            <a:r>
              <a:rPr lang="en-US" altLang="zh-CN">
                <a:latin typeface="+mj-ea"/>
                <a:ea typeface="+mj-ea"/>
              </a:rPr>
              <a:t>(</a:t>
            </a:r>
            <a:r>
              <a:rPr lang="en-US" altLang="zh-CN"/>
              <a:t>mL</a:t>
            </a:r>
            <a:r>
              <a:rPr lang="en-US" altLang="zh-CN">
                <a:latin typeface="+mj-ea"/>
                <a:ea typeface="+mj-ea"/>
              </a:rPr>
              <a:t>)</a:t>
            </a:r>
            <a:endParaRPr lang="zh-CN" altLang="en-US">
              <a:latin typeface="+mj-ea"/>
              <a:ea typeface="+mj-ea"/>
            </a:endParaRPr>
          </a:p>
        </p:txBody>
      </p:sp>
      <p:sp>
        <p:nvSpPr>
          <p:cNvPr id="176284" name="Text Box 156"/>
          <p:cNvSpPr txBox="1">
            <a:spLocks noChangeArrowheads="1"/>
          </p:cNvSpPr>
          <p:nvPr/>
        </p:nvSpPr>
        <p:spPr bwMode="auto">
          <a:xfrm>
            <a:off x="1331119" y="4015052"/>
            <a:ext cx="2512219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/>
              <a:t>20</a:t>
            </a:r>
            <a:r>
              <a:rPr lang="en-US" altLang="zh-CN">
                <a:latin typeface="+mj-ea"/>
                <a:ea typeface="+mj-ea"/>
              </a:rPr>
              <a:t>×</a:t>
            </a:r>
            <a:r>
              <a:rPr lang="en-US" altLang="zh-CN"/>
              <a:t>9</a:t>
            </a:r>
            <a:r>
              <a:rPr lang="zh-CN" altLang="en-US">
                <a:latin typeface="+mj-ea"/>
                <a:ea typeface="+mj-ea"/>
              </a:rPr>
              <a:t>＝</a:t>
            </a:r>
            <a:r>
              <a:rPr lang="en-US" altLang="zh-CN"/>
              <a:t>180</a:t>
            </a:r>
            <a:r>
              <a:rPr lang="en-US" altLang="zh-CN">
                <a:latin typeface="+mj-ea"/>
                <a:ea typeface="+mj-ea"/>
              </a:rPr>
              <a:t>(</a:t>
            </a:r>
            <a:r>
              <a:rPr lang="en-US" altLang="zh-CN"/>
              <a:t>mL</a:t>
            </a:r>
            <a:r>
              <a:rPr lang="en-US" altLang="zh-CN">
                <a:latin typeface="+mj-ea"/>
                <a:ea typeface="+mj-ea"/>
              </a:rPr>
              <a:t>)</a:t>
            </a:r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87403" name="Group 29"/>
          <p:cNvGrpSpPr/>
          <p:nvPr/>
        </p:nvGrpSpPr>
        <p:grpSpPr>
          <a:xfrm>
            <a:off x="1441847" y="931542"/>
            <a:ext cx="6594872" cy="1559720"/>
            <a:chOff x="378" y="685"/>
            <a:chExt cx="5539" cy="1310"/>
          </a:xfrm>
        </p:grpSpPr>
        <p:pic>
          <p:nvPicPr>
            <p:cNvPr id="187405" name="Picture 136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1937" y="737"/>
              <a:ext cx="1778" cy="12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87407" name="AutoShape 42"/>
            <p:cNvSpPr>
              <a:spLocks noChangeArrowheads="1"/>
            </p:cNvSpPr>
            <p:nvPr/>
          </p:nvSpPr>
          <p:spPr bwMode="auto">
            <a:xfrm>
              <a:off x="378" y="867"/>
              <a:ext cx="1425" cy="907"/>
            </a:xfrm>
            <a:prstGeom prst="wedgeRoundRectCallout">
              <a:avLst>
                <a:gd name="adj1" fmla="val 60305"/>
                <a:gd name="adj2" fmla="val -26517"/>
                <a:gd name="adj3" fmla="val 16667"/>
              </a:avLst>
            </a:prstGeom>
            <a:solidFill>
              <a:schemeClr val="bg1"/>
            </a:solidFill>
            <a:ln w="25400">
              <a:solidFill>
                <a:srgbClr val="00CCFF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2400"/>
            </a:p>
          </p:txBody>
        </p:sp>
        <p:sp>
          <p:nvSpPr>
            <p:cNvPr id="187408" name="Text Box 35"/>
            <p:cNvSpPr txBox="1">
              <a:spLocks noChangeArrowheads="1"/>
            </p:cNvSpPr>
            <p:nvPr/>
          </p:nvSpPr>
          <p:spPr bwMode="auto">
            <a:xfrm>
              <a:off x="413" y="867"/>
              <a:ext cx="1402" cy="8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可以用</a:t>
              </a:r>
              <a:r>
                <a:rPr lang="en-US" altLang="zh-CN" sz="180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份蜂蜜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和</a:t>
              </a:r>
              <a:r>
                <a:rPr lang="en-US" altLang="zh-CN" sz="180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份水来冲兑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蜂蜜水。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7409" name="AutoShape 43"/>
            <p:cNvSpPr>
              <a:spLocks noChangeArrowheads="1"/>
            </p:cNvSpPr>
            <p:nvPr/>
          </p:nvSpPr>
          <p:spPr bwMode="auto">
            <a:xfrm>
              <a:off x="3755" y="685"/>
              <a:ext cx="2162" cy="1225"/>
            </a:xfrm>
            <a:prstGeom prst="wedgeRoundRectCallout">
              <a:avLst>
                <a:gd name="adj1" fmla="val -57008"/>
                <a:gd name="adj2" fmla="val -25346"/>
                <a:gd name="adj3" fmla="val 16667"/>
              </a:avLst>
            </a:prstGeom>
            <a:solidFill>
              <a:schemeClr val="bg1"/>
            </a:solidFill>
            <a:ln w="25400">
              <a:solidFill>
                <a:srgbClr val="00CCFF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2400"/>
            </a:p>
          </p:txBody>
        </p:sp>
        <p:sp>
          <p:nvSpPr>
            <p:cNvPr id="187410" name="Text Box 44"/>
            <p:cNvSpPr txBox="1">
              <a:spLocks noChangeArrowheads="1"/>
            </p:cNvSpPr>
            <p:nvPr/>
          </p:nvSpPr>
          <p:spPr bwMode="auto">
            <a:xfrm>
              <a:off x="3801" y="709"/>
              <a:ext cx="2116" cy="11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这个杯子的容积正好是</a:t>
              </a:r>
              <a:r>
                <a:rPr lang="en-US" altLang="zh-CN" sz="1800">
                  <a:latin typeface="楷体" panose="02010609060101010101" pitchFamily="49" charset="-122"/>
                  <a:ea typeface="楷体" panose="02010609060101010101" pitchFamily="49" charset="-122"/>
                </a:rPr>
                <a:t>200mL</a:t>
              </a:r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，要冲兑一满杯这样的蜂蜜水，需要蜂蜜和水各多少毫升？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6268" name="Rectangle 140"/>
          <p:cNvSpPr>
            <a:spLocks noChangeArrowheads="1"/>
          </p:cNvSpPr>
          <p:nvPr/>
        </p:nvSpPr>
        <p:spPr bwMode="auto">
          <a:xfrm>
            <a:off x="4573191" y="2436416"/>
            <a:ext cx="1203960" cy="3683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hlink"/>
                </a:solidFill>
                <a:ea typeface="黑体" panose="02010609060101010101" pitchFamily="49" charset="-122"/>
              </a:rPr>
              <a:t>方法二：</a:t>
            </a:r>
            <a:endParaRPr lang="zh-CN" altLang="en-US" sz="2000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sp>
        <p:nvSpPr>
          <p:cNvPr id="176266" name="Rectangle 138"/>
          <p:cNvSpPr>
            <a:spLocks noChangeArrowheads="1"/>
          </p:cNvSpPr>
          <p:nvPr/>
        </p:nvSpPr>
        <p:spPr bwMode="auto">
          <a:xfrm>
            <a:off x="1331119" y="2436416"/>
            <a:ext cx="1203960" cy="3683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hlink"/>
                </a:solidFill>
                <a:ea typeface="黑体" panose="02010609060101010101" pitchFamily="49" charset="-122"/>
              </a:rPr>
              <a:t>方法一：</a:t>
            </a:r>
            <a:endParaRPr lang="zh-CN" altLang="en-US" sz="2000">
              <a:solidFill>
                <a:schemeClr val="hlink"/>
              </a:solidFill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70331" y="384318"/>
            <a:ext cx="1702917" cy="498809"/>
            <a:chOff x="4305300" y="684673"/>
            <a:chExt cx="1702917" cy="498809"/>
          </a:xfrm>
        </p:grpSpPr>
        <p:grpSp>
          <p:nvGrpSpPr>
            <p:cNvPr id="9" name="组合 8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437829" y="686236"/>
              <a:ext cx="14020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6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65" grpId="0"/>
      <p:bldP spid="176267" grpId="0"/>
      <p:bldP spid="176275" grpId="0"/>
      <p:bldP spid="176282" grpId="0"/>
      <p:bldP spid="176283" grpId="0"/>
      <p:bldP spid="176284" grpId="0"/>
      <p:bldP spid="176268" grpId="0"/>
      <p:bldP spid="176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68" name="Rectangle 140"/>
          <p:cNvSpPr>
            <a:spLocks noChangeArrowheads="1"/>
          </p:cNvSpPr>
          <p:nvPr/>
        </p:nvSpPr>
        <p:spPr bwMode="auto">
          <a:xfrm>
            <a:off x="3476308" y="1708363"/>
            <a:ext cx="1217000" cy="36933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方法二：</a:t>
            </a:r>
            <a:endParaRPr lang="zh-CN" altLang="en-US" sz="200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6266" name="Rectangle 138"/>
          <p:cNvSpPr>
            <a:spLocks noChangeArrowheads="1"/>
          </p:cNvSpPr>
          <p:nvPr/>
        </p:nvSpPr>
        <p:spPr bwMode="auto">
          <a:xfrm>
            <a:off x="669872" y="1708363"/>
            <a:ext cx="1217000" cy="36933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方法一：</a:t>
            </a:r>
            <a:endParaRPr lang="zh-CN" altLang="en-US" sz="2000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PA-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9872" y="881254"/>
            <a:ext cx="8037302" cy="78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120cm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的铁丝做一个长方体的框架。长、宽、高的比是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: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: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。这个长方体的长、宽、高分别是多少？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形 1"/>
          <p:cNvPicPr>
            <a:picLocks noChangeAspect="1"/>
          </p:cNvPicPr>
          <p:nvPr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9735" y="1576290"/>
            <a:ext cx="2428470" cy="1135496"/>
          </a:xfrm>
          <a:prstGeom prst="rect">
            <a:avLst/>
          </a:prstGeom>
        </p:spPr>
      </p:pic>
      <p:sp>
        <p:nvSpPr>
          <p:cNvPr id="176265" name="TextBox 13"/>
          <p:cNvSpPr txBox="1">
            <a:spLocks noChangeArrowheads="1"/>
          </p:cNvSpPr>
          <p:nvPr/>
        </p:nvSpPr>
        <p:spPr bwMode="auto">
          <a:xfrm>
            <a:off x="1175068" y="4339447"/>
            <a:ext cx="6697980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这个长方体的长、宽、高分别是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15cm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10cm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5cm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6269" name="Group 141"/>
          <p:cNvGrpSpPr/>
          <p:nvPr/>
        </p:nvGrpSpPr>
        <p:grpSpPr>
          <a:xfrm>
            <a:off x="3476308" y="2741982"/>
            <a:ext cx="3239690" cy="675084"/>
            <a:chOff x="3243" y="2648"/>
            <a:chExt cx="2721" cy="567"/>
          </a:xfrm>
        </p:grpSpPr>
        <p:sp>
          <p:nvSpPr>
            <p:cNvPr id="187416" name="Text Box 142"/>
            <p:cNvSpPr txBox="1">
              <a:spLocks noChangeArrowheads="1"/>
            </p:cNvSpPr>
            <p:nvPr/>
          </p:nvSpPr>
          <p:spPr bwMode="auto">
            <a:xfrm>
              <a:off x="3243" y="2704"/>
              <a:ext cx="2721" cy="40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lang="zh-CN" altLang="en-US" sz="2000">
                  <a:solidFill>
                    <a:srgbClr val="C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15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cm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87417" name="Group 143"/>
            <p:cNvGrpSpPr/>
            <p:nvPr/>
          </p:nvGrpSpPr>
          <p:grpSpPr>
            <a:xfrm>
              <a:off x="3544" y="2648"/>
              <a:ext cx="703" cy="567"/>
              <a:chOff x="4225" y="3147"/>
              <a:chExt cx="703" cy="567"/>
            </a:xfrm>
          </p:grpSpPr>
          <p:sp>
            <p:nvSpPr>
              <p:cNvPr id="187419" name="Text Box 145"/>
              <p:cNvSpPr txBox="1">
                <a:spLocks noChangeArrowheads="1"/>
              </p:cNvSpPr>
              <p:nvPr/>
            </p:nvSpPr>
            <p:spPr bwMode="auto">
              <a:xfrm>
                <a:off x="4353" y="3147"/>
                <a:ext cx="447" cy="31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7420" name="Text Box 146"/>
              <p:cNvSpPr txBox="1">
                <a:spLocks noChangeArrowheads="1"/>
              </p:cNvSpPr>
              <p:nvPr/>
            </p:nvSpPr>
            <p:spPr bwMode="auto">
              <a:xfrm>
                <a:off x="4225" y="3397"/>
                <a:ext cx="703" cy="31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7418" name="Line 144"/>
              <p:cNvSpPr>
                <a:spLocks noChangeShapeType="1"/>
              </p:cNvSpPr>
              <p:nvPr/>
            </p:nvSpPr>
            <p:spPr bwMode="auto">
              <a:xfrm>
                <a:off x="4440" y="3449"/>
                <a:ext cx="272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</a:ln>
            </p:spPr>
            <p:txBody>
              <a:bodyPr lIns="67500" tIns="35100" rIns="67500" bIns="35100" anchor="ctr"/>
              <a:lstStyle/>
              <a:p>
                <a:endParaRPr lang="zh-CN" altLang="en-US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76275" name="Text Box 147"/>
          <p:cNvSpPr txBox="1">
            <a:spLocks noChangeArrowheads="1"/>
          </p:cNvSpPr>
          <p:nvPr/>
        </p:nvSpPr>
        <p:spPr bwMode="auto">
          <a:xfrm>
            <a:off x="669872" y="2429186"/>
            <a:ext cx="1760077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3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＋</a:t>
            </a:r>
            <a:r>
              <a:rPr lang="en-US" altLang="zh-CN">
                <a:solidFill>
                  <a:srgbClr val="C00000"/>
                </a:solidFill>
              </a:rPr>
              <a:t>2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＋</a:t>
            </a:r>
            <a:r>
              <a:rPr lang="en-US" altLang="zh-CN">
                <a:solidFill>
                  <a:srgbClr val="C00000"/>
                </a:solidFill>
              </a:rPr>
              <a:t>1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>
                <a:solidFill>
                  <a:srgbClr val="C00000"/>
                </a:solidFill>
              </a:rPr>
              <a:t>6 </a:t>
            </a:r>
            <a:endParaRPr lang="en-US" altLang="zh-CN">
              <a:solidFill>
                <a:srgbClr val="C00000"/>
              </a:solidFill>
              <a:sym typeface="+mn-ea"/>
            </a:endParaRPr>
          </a:p>
        </p:txBody>
      </p:sp>
      <p:grpSp>
        <p:nvGrpSpPr>
          <p:cNvPr id="176276" name="Group 148"/>
          <p:cNvGrpSpPr/>
          <p:nvPr/>
        </p:nvGrpSpPr>
        <p:grpSpPr>
          <a:xfrm>
            <a:off x="3476308" y="3257763"/>
            <a:ext cx="3239691" cy="686991"/>
            <a:chOff x="3243" y="2658"/>
            <a:chExt cx="2721" cy="577"/>
          </a:xfrm>
        </p:grpSpPr>
        <p:sp>
          <p:nvSpPr>
            <p:cNvPr id="187411" name="Text Box 149"/>
            <p:cNvSpPr txBox="1">
              <a:spLocks noChangeArrowheads="1"/>
            </p:cNvSpPr>
            <p:nvPr/>
          </p:nvSpPr>
          <p:spPr bwMode="auto">
            <a:xfrm>
              <a:off x="3243" y="2704"/>
              <a:ext cx="2721" cy="40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lang="zh-CN" altLang="en-US" sz="2000">
                  <a:solidFill>
                    <a:srgbClr val="C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cm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87412" name="Group 150"/>
            <p:cNvGrpSpPr/>
            <p:nvPr/>
          </p:nvGrpSpPr>
          <p:grpSpPr>
            <a:xfrm>
              <a:off x="3672" y="2658"/>
              <a:ext cx="447" cy="577"/>
              <a:chOff x="4353" y="3157"/>
              <a:chExt cx="447" cy="577"/>
            </a:xfrm>
          </p:grpSpPr>
          <p:sp>
            <p:nvSpPr>
              <p:cNvPr id="187414" name="Text Box 152"/>
              <p:cNvSpPr txBox="1">
                <a:spLocks noChangeArrowheads="1"/>
              </p:cNvSpPr>
              <p:nvPr/>
            </p:nvSpPr>
            <p:spPr bwMode="auto">
              <a:xfrm>
                <a:off x="4353" y="3157"/>
                <a:ext cx="447" cy="5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87413" name="Line 151"/>
              <p:cNvSpPr>
                <a:spLocks noChangeShapeType="1"/>
              </p:cNvSpPr>
              <p:nvPr/>
            </p:nvSpPr>
            <p:spPr bwMode="auto">
              <a:xfrm>
                <a:off x="4440" y="3449"/>
                <a:ext cx="272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</a:ln>
            </p:spPr>
            <p:txBody>
              <a:bodyPr lIns="67500" tIns="35100" rIns="67500" bIns="35100" anchor="ctr"/>
              <a:lstStyle/>
              <a:p>
                <a:endParaRPr lang="zh-CN" altLang="en-US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76282" name="Text Box 154"/>
          <p:cNvSpPr txBox="1">
            <a:spLocks noChangeArrowheads="1"/>
          </p:cNvSpPr>
          <p:nvPr/>
        </p:nvSpPr>
        <p:spPr bwMode="auto">
          <a:xfrm>
            <a:off x="669872" y="2811238"/>
            <a:ext cx="1765592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30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</a:rPr>
              <a:t>÷</a:t>
            </a:r>
            <a:r>
              <a:rPr lang="en-US" altLang="zh-CN">
                <a:solidFill>
                  <a:srgbClr val="C00000"/>
                </a:solidFill>
              </a:rPr>
              <a:t>6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>
                <a:solidFill>
                  <a:srgbClr val="C00000"/>
                </a:solidFill>
              </a:rPr>
              <a:t>5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</a:rPr>
              <a:t>(</a:t>
            </a:r>
            <a:r>
              <a:rPr lang="en-US" altLang="zh-CN">
                <a:solidFill>
                  <a:srgbClr val="C00000"/>
                </a:solidFill>
              </a:rPr>
              <a:t>cm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</a:rPr>
              <a:t>)</a:t>
            </a:r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76283" name="Text Box 155"/>
          <p:cNvSpPr txBox="1">
            <a:spLocks noChangeArrowheads="1"/>
          </p:cNvSpPr>
          <p:nvPr/>
        </p:nvSpPr>
        <p:spPr bwMode="auto">
          <a:xfrm>
            <a:off x="669872" y="3193290"/>
            <a:ext cx="1914895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5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</a:rPr>
              <a:t>×</a:t>
            </a:r>
            <a:r>
              <a:rPr lang="en-US" altLang="zh-CN">
                <a:solidFill>
                  <a:srgbClr val="C00000"/>
                </a:solidFill>
              </a:rPr>
              <a:t>3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>
                <a:solidFill>
                  <a:srgbClr val="C00000"/>
                </a:solidFill>
              </a:rPr>
              <a:t>15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(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cm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)</a:t>
            </a:r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76284" name="Text Box 156"/>
          <p:cNvSpPr txBox="1">
            <a:spLocks noChangeArrowheads="1"/>
          </p:cNvSpPr>
          <p:nvPr/>
        </p:nvSpPr>
        <p:spPr bwMode="auto">
          <a:xfrm>
            <a:off x="669872" y="3575342"/>
            <a:ext cx="2036457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000">
                <a:solidFill>
                  <a:srgbClr val="C00000"/>
                </a:solidFill>
                <a:latin typeface="+mj-ea"/>
                <a:ea typeface="+mj-ea"/>
              </a:rPr>
              <a:t>×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en-US" altLang="zh-CN" sz="200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(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cm</a:t>
            </a:r>
            <a:r>
              <a:rPr lang="en-US" altLang="zh-CN" sz="200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)</a:t>
            </a:r>
            <a:endParaRPr lang="zh-CN" altLang="en-US" sz="200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9872" y="2047134"/>
            <a:ext cx="1467068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  <a:sym typeface="+mn-ea"/>
              </a:rPr>
              <a:t>120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4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＝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30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5" name="Text Box 156"/>
          <p:cNvSpPr txBox="1">
            <a:spLocks noChangeArrowheads="1"/>
          </p:cNvSpPr>
          <p:nvPr/>
        </p:nvSpPr>
        <p:spPr bwMode="auto">
          <a:xfrm>
            <a:off x="669873" y="3957394"/>
            <a:ext cx="1653916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5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</a:rPr>
              <a:t>×</a:t>
            </a:r>
            <a:r>
              <a:rPr lang="en-US" altLang="zh-CN">
                <a:solidFill>
                  <a:srgbClr val="C00000"/>
                </a:solidFill>
              </a:rPr>
              <a:t>1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>
                <a:solidFill>
                  <a:srgbClr val="C00000"/>
                </a:solidFill>
              </a:rPr>
              <a:t>5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(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cm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)</a:t>
            </a:r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" name="Text Box 147"/>
          <p:cNvSpPr txBox="1">
            <a:spLocks noChangeArrowheads="1"/>
          </p:cNvSpPr>
          <p:nvPr/>
        </p:nvSpPr>
        <p:spPr bwMode="auto">
          <a:xfrm>
            <a:off x="3476308" y="2429186"/>
            <a:ext cx="3472180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3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＋</a:t>
            </a:r>
            <a:r>
              <a:rPr lang="en-US" altLang="zh-CN">
                <a:solidFill>
                  <a:srgbClr val="C00000"/>
                </a:solidFill>
              </a:rPr>
              <a:t>2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＋</a:t>
            </a:r>
            <a:r>
              <a:rPr lang="en-US" altLang="zh-CN">
                <a:solidFill>
                  <a:srgbClr val="C00000"/>
                </a:solidFill>
              </a:rPr>
              <a:t>1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en-US" altLang="zh-CN">
                <a:solidFill>
                  <a:srgbClr val="C00000"/>
                </a:solidFill>
              </a:rPr>
              <a:t>6 </a:t>
            </a:r>
            <a:endParaRPr lang="en-US" altLang="zh-CN">
              <a:solidFill>
                <a:srgbClr val="C0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76308" y="2047134"/>
            <a:ext cx="1467068" cy="41261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0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  <a:sym typeface="+mn-ea"/>
              </a:rPr>
              <a:t>120</a:t>
            </a:r>
            <a:r>
              <a:rPr lang="en-US" altLang="zh-CN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÷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4</a:t>
            </a:r>
            <a:r>
              <a:rPr lang="zh-CN" altLang="en-US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＝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30</a:t>
            </a:r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8" name="Group 141"/>
          <p:cNvGrpSpPr/>
          <p:nvPr/>
        </p:nvGrpSpPr>
        <p:grpSpPr>
          <a:xfrm>
            <a:off x="3476308" y="3785451"/>
            <a:ext cx="3239690" cy="686991"/>
            <a:chOff x="3243" y="2660"/>
            <a:chExt cx="2721" cy="577"/>
          </a:xfrm>
        </p:grpSpPr>
        <p:sp>
          <p:nvSpPr>
            <p:cNvPr id="9" name="Text Box 142"/>
            <p:cNvSpPr txBox="1">
              <a:spLocks noChangeArrowheads="1"/>
            </p:cNvSpPr>
            <p:nvPr/>
          </p:nvSpPr>
          <p:spPr bwMode="auto">
            <a:xfrm>
              <a:off x="3243" y="2704"/>
              <a:ext cx="2721" cy="40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lang="zh-CN" altLang="en-US" sz="2000">
                  <a:solidFill>
                    <a:srgbClr val="C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cm</a:t>
              </a:r>
              <a:r>
                <a:rPr lang="en-US" altLang="zh-CN" sz="200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10" name="Group 143"/>
            <p:cNvGrpSpPr/>
            <p:nvPr/>
          </p:nvGrpSpPr>
          <p:grpSpPr>
            <a:xfrm>
              <a:off x="3679" y="2660"/>
              <a:ext cx="447" cy="577"/>
              <a:chOff x="4360" y="3159"/>
              <a:chExt cx="447" cy="577"/>
            </a:xfrm>
          </p:grpSpPr>
          <p:sp>
            <p:nvSpPr>
              <p:cNvPr id="12" name="Text Box 145"/>
              <p:cNvSpPr txBox="1">
                <a:spLocks noChangeArrowheads="1"/>
              </p:cNvSpPr>
              <p:nvPr/>
            </p:nvSpPr>
            <p:spPr bwMode="auto">
              <a:xfrm>
                <a:off x="4360" y="3159"/>
                <a:ext cx="447" cy="5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 lIns="67500" tIns="35100" rIns="67500" bIns="35100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00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" name="Line 144"/>
              <p:cNvSpPr>
                <a:spLocks noChangeShapeType="1"/>
              </p:cNvSpPr>
              <p:nvPr/>
            </p:nvSpPr>
            <p:spPr bwMode="auto">
              <a:xfrm>
                <a:off x="4447" y="3449"/>
                <a:ext cx="272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</a:ln>
            </p:spPr>
            <p:txBody>
              <a:bodyPr lIns="67500" tIns="35100" rIns="67500" bIns="35100" anchor="ctr"/>
              <a:lstStyle/>
              <a:p>
                <a:endParaRPr lang="zh-CN" altLang="en-US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69872" y="360148"/>
            <a:ext cx="1702917" cy="498809"/>
            <a:chOff x="4305300" y="684673"/>
            <a:chExt cx="1702917" cy="498809"/>
          </a:xfrm>
        </p:grpSpPr>
        <p:grpSp>
          <p:nvGrpSpPr>
            <p:cNvPr id="15" name="组合 14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6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437829" y="686236"/>
              <a:ext cx="14020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拓展提高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6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6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7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6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7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268" grpId="0"/>
      <p:bldP spid="176266" grpId="0"/>
      <p:bldP spid="4" grpId="0"/>
      <p:bldP spid="176265" grpId="0"/>
      <p:bldP spid="176275" grpId="0"/>
      <p:bldP spid="176282" grpId="0"/>
      <p:bldP spid="176283" grpId="0"/>
      <p:bldP spid="176284" grpId="0"/>
      <p:bldP spid="3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/>
          <p:cNvSpPr/>
          <p:nvPr/>
        </p:nvSpPr>
        <p:spPr>
          <a:xfrm>
            <a:off x="287594" y="954163"/>
            <a:ext cx="8672051" cy="3713575"/>
          </a:xfrm>
          <a:prstGeom prst="roundRect">
            <a:avLst/>
          </a:prstGeom>
          <a:solidFill>
            <a:schemeClr val="bg1"/>
          </a:solidFill>
          <a:ln>
            <a:solidFill>
              <a:srgbClr val="B9E2E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93567" y="1064389"/>
            <a:ext cx="8362840" cy="33513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按比分配这类题关键要识别：</a:t>
            </a:r>
            <a:endParaRPr lang="zh-CN" altLang="en-US" sz="1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给出的比是哪两种量？例如：水和浓缩液的比，水和药液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总数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的比，</a:t>
            </a:r>
            <a:endParaRPr lang="en-US" altLang="zh-CN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浓缩液和药液的比……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识别给出的数量是总数还是其中一个量，再确定解法。例如下列题：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浓缩液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毫升，浓缩液和水的比是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1:500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求需要水多少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毫升。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sym typeface="+mn-ea"/>
              </a:rPr>
              <a:t>(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sym typeface="+mn-ea"/>
              </a:rPr>
              <a:t>)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能配制这样的药液多少毫升？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浓缩液和水的比是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1:500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，水比浓缩液多</a:t>
            </a:r>
            <a:r>
              <a:rPr lang="en-US" altLang="zh-CN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499</a:t>
            </a:r>
            <a:r>
              <a: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毫升，能配制这样的药液多少毫升？</a:t>
            </a:r>
            <a:endParaRPr lang="zh-CN" altLang="en-US" sz="18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7691" y="414422"/>
            <a:ext cx="1479118" cy="444147"/>
            <a:chOff x="540152" y="1259823"/>
            <a:chExt cx="1479118" cy="444147"/>
          </a:xfrm>
        </p:grpSpPr>
        <p:grpSp>
          <p:nvGrpSpPr>
            <p:cNvPr id="5" name="组合 4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7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温馨提示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/>
        </p:nvSpPr>
        <p:spPr>
          <a:xfrm>
            <a:off x="1057016" y="1503045"/>
            <a:ext cx="6900170" cy="2467182"/>
          </a:xfrm>
          <a:prstGeom prst="roundRect">
            <a:avLst>
              <a:gd name="adj" fmla="val 11227"/>
            </a:avLst>
          </a:prstGeom>
          <a:solidFill>
            <a:srgbClr val="78D6D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192402" y="1643269"/>
            <a:ext cx="6629399" cy="2186734"/>
          </a:xfrm>
          <a:prstGeom prst="roundRect">
            <a:avLst>
              <a:gd name="adj" fmla="val 11227"/>
            </a:avLst>
          </a:prstGeom>
          <a:solidFill>
            <a:schemeClr val="bg1"/>
          </a:solidFill>
          <a:ln w="19050">
            <a:solidFill>
              <a:srgbClr val="35B1A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473864" y="2008984"/>
            <a:ext cx="6066473" cy="128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en-US" sz="2800" kern="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Times New Roman" panose="02020603050405020304"/>
              </a:rPr>
              <a:t>　　这节课你学到了什么知识？有什么收获？</a:t>
            </a:r>
            <a:endParaRPr lang="zh-CN" altLang="en-US" sz="2800" kern="1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76847" y="1039696"/>
            <a:ext cx="8502866" cy="32556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/>
              </a:rPr>
              <a:t>　　</a:t>
            </a:r>
            <a:r>
              <a:rPr lang="zh-CN" altLang="zh-CN" kern="100" dirty="0">
                <a:ea typeface="黑体" panose="02010609060101010101" pitchFamily="49" charset="-122"/>
                <a:cs typeface="Times New Roman" panose="02020603050405020304"/>
              </a:rPr>
              <a:t>填一填。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(1)</a:t>
            </a:r>
            <a:r>
              <a:rPr lang="zh-CN" altLang="zh-CN" kern="100" dirty="0">
                <a:cs typeface="Times New Roman" panose="02020603050405020304"/>
              </a:rPr>
              <a:t>如果把</a:t>
            </a:r>
            <a:r>
              <a:rPr lang="en-US" altLang="zh-CN" kern="100" dirty="0">
                <a:cs typeface="Courier New" panose="02070309020205020404"/>
              </a:rPr>
              <a:t>3</a:t>
            </a:r>
            <a:r>
              <a:rPr lang="en-US" altLang="zh-CN" kern="100" dirty="0">
                <a:latin typeface="宋体" panose="02010600030101010101" pitchFamily="2" charset="-122"/>
                <a:cs typeface="Times New Roman" panose="02020603050405020304"/>
              </a:rPr>
              <a:t>∶</a:t>
            </a:r>
            <a:r>
              <a:rPr lang="en-US" altLang="zh-CN" kern="100" dirty="0">
                <a:cs typeface="Courier New" panose="02070309020205020404"/>
              </a:rPr>
              <a:t>7</a:t>
            </a:r>
            <a:r>
              <a:rPr lang="zh-CN" altLang="zh-CN" kern="100" dirty="0">
                <a:cs typeface="Times New Roman" panose="02020603050405020304"/>
              </a:rPr>
              <a:t>的前项加</a:t>
            </a:r>
            <a:r>
              <a:rPr lang="en-US" altLang="zh-CN" kern="100" dirty="0">
                <a:cs typeface="Courier New" panose="02070309020205020404"/>
              </a:rPr>
              <a:t>9</a:t>
            </a:r>
            <a:r>
              <a:rPr lang="zh-CN" altLang="zh-CN" kern="100" dirty="0">
                <a:cs typeface="Times New Roman" panose="02020603050405020304"/>
              </a:rPr>
              <a:t>，要使它的比值不变，后项应加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(2)</a:t>
            </a:r>
            <a:r>
              <a:rPr lang="zh-CN" altLang="zh-CN" kern="100" dirty="0">
                <a:cs typeface="Times New Roman" panose="02020603050405020304"/>
              </a:rPr>
              <a:t>学校合唱队女生人数是男生的</a:t>
            </a:r>
            <a:r>
              <a:rPr lang="en-US" altLang="zh-CN" kern="100" dirty="0">
                <a:cs typeface="Courier New" panose="02070309020205020404"/>
              </a:rPr>
              <a:t>1.5</a:t>
            </a:r>
            <a:r>
              <a:rPr lang="zh-CN" altLang="zh-CN" kern="100" dirty="0">
                <a:cs typeface="Times New Roman" panose="02020603050405020304"/>
              </a:rPr>
              <a:t>倍，女生人数和男生人数的最简整数比是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，男生人数和合唱队总人数的最简整数比是</a:t>
            </a:r>
            <a:r>
              <a:rPr lang="en-US" altLang="zh-CN" kern="100" dirty="0">
                <a:cs typeface="Courier New" panose="02070309020205020404"/>
              </a:rPr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>
                <a:cs typeface="Courier New" panose="02070309020205020404"/>
              </a:rPr>
              <a:t>)</a:t>
            </a:r>
            <a:r>
              <a:rPr lang="zh-CN" altLang="zh-CN" kern="100" dirty="0">
                <a:cs typeface="Times New Roman" panose="02020603050405020304"/>
              </a:rPr>
              <a:t>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 dirty="0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56819" y="1008991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65608" y="2059249"/>
            <a:ext cx="6756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21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42443" y="2952661"/>
            <a:ext cx="9436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en-US" altLang="zh-CN" sz="2100" b="1" kern="100">
                <a:solidFill>
                  <a:srgbClr val="FF0000"/>
                </a:solidFill>
                <a:latin typeface="宋体" panose="02010600030101010101" pitchFamily="2" charset="-122"/>
                <a:ea typeface="楷体_GB2312"/>
              </a:rPr>
              <a:t>∶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31507" y="3344137"/>
            <a:ext cx="9436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</a:t>
            </a:r>
            <a:r>
              <a:rPr lang="en-US" altLang="zh-CN" sz="2100" b="1" kern="100">
                <a:solidFill>
                  <a:srgbClr val="FF0000"/>
                </a:solidFill>
                <a:latin typeface="宋体" panose="02010600030101010101" pitchFamily="2" charset="-122"/>
                <a:ea typeface="楷体_GB2312"/>
              </a:rPr>
              <a:t>∶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2"/>
            <a:ext cx="8502866" cy="995045"/>
          </a:xfrm>
        </p:spPr>
        <p:txBody>
          <a:bodyPr/>
          <a:lstStyle/>
          <a:p>
            <a:r>
              <a:rPr lang="en-US" altLang="zh-CN" kern="100" dirty="0"/>
              <a:t>(3)</a:t>
            </a:r>
            <a:r>
              <a:rPr lang="zh-CN" altLang="zh-CN" kern="100" dirty="0">
                <a:cs typeface="Times New Roman" panose="02020603050405020304"/>
              </a:rPr>
              <a:t>如图，甲与乙的最简整数比是</a:t>
            </a:r>
            <a:r>
              <a:rPr lang="en-US" altLang="zh-CN" kern="100" dirty="0"/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/>
              <a:t>)</a:t>
            </a:r>
            <a:r>
              <a:rPr lang="zh-CN" altLang="zh-CN" kern="100" dirty="0">
                <a:cs typeface="Times New Roman" panose="02020603050405020304"/>
              </a:rPr>
              <a:t>，乙与丙的最简整数比是</a:t>
            </a:r>
            <a:r>
              <a:rPr lang="en-US" altLang="zh-CN" kern="100" dirty="0"/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/>
              <a:t>)</a:t>
            </a:r>
            <a:r>
              <a:rPr lang="zh-CN" altLang="zh-CN" kern="100" dirty="0">
                <a:cs typeface="Times New Roman" panose="02020603050405020304"/>
              </a:rPr>
              <a:t>，丙与甲的比值是</a:t>
            </a:r>
            <a:r>
              <a:rPr lang="en-US" altLang="zh-CN" kern="100" dirty="0"/>
              <a:t>(</a:t>
            </a:r>
            <a:r>
              <a:rPr lang="zh-CN" altLang="zh-CN" kern="100" dirty="0">
                <a:ea typeface="楷体_GB2312"/>
                <a:cs typeface="Times New Roman" panose="02020603050405020304"/>
              </a:rPr>
              <a:t>　　　</a:t>
            </a:r>
            <a:r>
              <a:rPr lang="en-US" altLang="zh-CN" kern="100" dirty="0"/>
              <a:t>)</a:t>
            </a:r>
            <a:r>
              <a:rPr lang="zh-CN" altLang="zh-CN" kern="100" dirty="0">
                <a:cs typeface="Times New Roman" panose="02020603050405020304"/>
              </a:rPr>
              <a:t>。</a:t>
            </a:r>
            <a:endParaRPr lang="zh-CN" alt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980131" y="844186"/>
            <a:ext cx="9436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</a:t>
            </a:r>
            <a:r>
              <a:rPr lang="en-US" altLang="zh-CN" sz="2100" b="1" kern="100">
                <a:solidFill>
                  <a:srgbClr val="FF0000"/>
                </a:solidFill>
                <a:latin typeface="宋体" panose="02010600030101010101" pitchFamily="2" charset="-122"/>
                <a:ea typeface="楷体_GB2312"/>
              </a:rPr>
              <a:t>∶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97633" y="1330240"/>
            <a:ext cx="94361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</a:t>
            </a:r>
            <a:r>
              <a:rPr lang="en-US" altLang="zh-CN" sz="2100" b="1" kern="100">
                <a:solidFill>
                  <a:srgbClr val="FF0000"/>
                </a:solidFill>
                <a:latin typeface="宋体" panose="02010600030101010101" pitchFamily="2" charset="-122"/>
                <a:ea typeface="楷体_GB2312"/>
              </a:rPr>
              <a:t>∶</a:t>
            </a: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5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pic>
        <p:nvPicPr>
          <p:cNvPr id="2049" name="Picture 1" descr="G:\小样\彩虹作业帮·人6数（上）教用-增强版\QW4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411879" y="1977684"/>
            <a:ext cx="4243388" cy="17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924047" y="1221600"/>
          <a:ext cx="395406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2" imgW="5276850" imgH="992505" progId="Word.Document.8">
                  <p:embed/>
                </p:oleObj>
              </mc:Choice>
              <mc:Fallback>
                <p:oleObj name="文档" r:id="rId2" imgW="5276850" imgH="99250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24047" y="1221600"/>
                        <a:ext cx="3954065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591800" y="125730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5034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843558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文档" r:id="rId2" imgW="11130915" imgH="1657350" progId="Word.Document.8">
                  <p:embed/>
                </p:oleObj>
              </mc:Choice>
              <mc:Fallback>
                <p:oleObj name="文档" r:id="rId2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843558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1923678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文档" r:id="rId4" imgW="11130915" imgH="1013460" progId="Word.Document.8">
                  <p:embed/>
                </p:oleObj>
              </mc:Choice>
              <mc:Fallback>
                <p:oleObj name="文档" r:id="rId4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1923678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391239" y="2571750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6" imgW="11130915" imgH="1013460" progId="Word.Document.8">
                  <p:embed/>
                </p:oleObj>
              </mc:Choice>
              <mc:Fallback>
                <p:oleObj name="文档" r:id="rId6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1239" y="2571750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91239" y="3215096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文档" r:id="rId8" imgW="11130915" imgH="1013460" progId="Word.Document.8">
                  <p:embed/>
                </p:oleObj>
              </mc:Choice>
              <mc:Fallback>
                <p:oleObj name="文档" r:id="rId8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1239" y="3215096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618367"/>
            <a:ext cx="3812320" cy="189928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谁投球的命中率高一些？用我们学过的比的知识说一说理由。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644084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G:\小样\彩虹作业帮·人6数（上）教用-增强版\QW46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236585" y="573528"/>
            <a:ext cx="4872038" cy="226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834990"/>
          <a:ext cx="8361760" cy="200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3" imgW="11130915" imgH="2670175" progId="Word.Document.8">
                  <p:embed/>
                </p:oleObj>
              </mc:Choice>
              <mc:Fallback>
                <p:oleObj name="文档" r:id="rId3" imgW="11130915" imgH="26701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2834990"/>
                        <a:ext cx="8361760" cy="200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2"/>
            <a:ext cx="4514398" cy="189928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en-US" kern="100" smtClean="0">
                <a:cs typeface="Times New Roman" panose="02020603050405020304"/>
              </a:rPr>
              <a:t>右</a:t>
            </a:r>
            <a:r>
              <a:rPr lang="zh-CN" altLang="zh-CN" kern="100" smtClean="0">
                <a:cs typeface="Times New Roman" panose="02020603050405020304"/>
              </a:rPr>
              <a:t>面</a:t>
            </a:r>
            <a:r>
              <a:rPr lang="zh-CN" altLang="zh-CN" kern="100">
                <a:cs typeface="Times New Roman" panose="02020603050405020304"/>
              </a:rPr>
              <a:t>四个情境中的比，可以用</a:t>
            </a:r>
            <a:r>
              <a:rPr lang="en-US" altLang="zh-CN" kern="100">
                <a:cs typeface="Courier New" panose="02070309020205020404"/>
              </a:rPr>
              <a:t>2</a:t>
            </a:r>
            <a:r>
              <a:rPr lang="en-US" altLang="zh-CN" kern="100">
                <a:latin typeface="宋体" panose="02010600030101010101" pitchFamily="2" charset="-122"/>
                <a:cs typeface="Times New Roman" panose="02020603050405020304"/>
              </a:rPr>
              <a:t>∶</a:t>
            </a:r>
            <a:r>
              <a:rPr lang="en-US" altLang="zh-CN" kern="100">
                <a:cs typeface="Courier New" panose="02070309020205020404"/>
              </a:rPr>
              <a:t>3</a:t>
            </a:r>
            <a:r>
              <a:rPr lang="zh-CN" altLang="zh-CN" kern="100">
                <a:cs typeface="Times New Roman" panose="02020603050405020304"/>
              </a:rPr>
              <a:t>表示的有几个？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可以用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2</a:t>
            </a:r>
            <a:r>
              <a:rPr lang="en-US" altLang="zh-CN" kern="100">
                <a:solidFill>
                  <a:srgbClr val="FF0000"/>
                </a:solidFill>
                <a:latin typeface="宋体" panose="02010600030101010101" pitchFamily="2" charset="-122"/>
                <a:ea typeface="楷体_GB2312"/>
                <a:cs typeface="Times New Roman" panose="02020603050405020304"/>
              </a:rPr>
              <a:t>∶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3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表示的有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1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个。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5121" name="Picture 1" descr="G:\小样\彩虹作业帮·人6数（上）教用-增强版\TC26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950161" y="478007"/>
            <a:ext cx="3996444" cy="414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4" y="4733925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  <a:tab pos="9734550" algn="l"/>
              </a:tabLst>
            </a:pPr>
            <a:endParaRPr kumimoji="0" lang="zh-CN" altLang="zh-CN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1599642"/>
            <a:ext cx="8502866" cy="235140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/>
              </a:rPr>
              <a:t>　　阳阳和多多都喜欢集邮，他们的邮票枚数的比是</a:t>
            </a:r>
            <a:r>
              <a:rPr lang="en-US" altLang="zh-CN" kern="100" dirty="0">
                <a:cs typeface="Courier New" panose="02070309020205020404"/>
              </a:rPr>
              <a:t>7</a:t>
            </a:r>
            <a:r>
              <a:rPr lang="en-US" altLang="zh-CN" kern="100" dirty="0">
                <a:latin typeface="宋体" panose="02010600030101010101" pitchFamily="2" charset="-122"/>
                <a:cs typeface="Times New Roman" panose="02020603050405020304"/>
              </a:rPr>
              <a:t>∶</a:t>
            </a:r>
            <a:r>
              <a:rPr lang="en-US" altLang="zh-CN" kern="100" dirty="0">
                <a:cs typeface="Courier New" panose="02070309020205020404"/>
              </a:rPr>
              <a:t>5</a:t>
            </a:r>
            <a:r>
              <a:rPr lang="zh-CN" altLang="zh-CN" kern="100" dirty="0">
                <a:cs typeface="Times New Roman" panose="02020603050405020304"/>
              </a:rPr>
              <a:t>，已知阳阳的邮票比多多多</a:t>
            </a:r>
            <a:r>
              <a:rPr lang="en-US" altLang="zh-CN" kern="100" dirty="0">
                <a:cs typeface="Courier New" panose="02070309020205020404"/>
              </a:rPr>
              <a:t>20</a:t>
            </a:r>
            <a:r>
              <a:rPr lang="zh-CN" altLang="zh-CN" kern="100" dirty="0">
                <a:cs typeface="Times New Roman" panose="02020603050405020304"/>
              </a:rPr>
              <a:t>枚。他们两人各有多少枚邮票？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7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－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5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　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20÷2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10(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枚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)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　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10</a:t>
            </a:r>
            <a:r>
              <a:rPr lang="en-US" altLang="zh-CN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7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70(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枚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)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　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10</a:t>
            </a:r>
            <a:r>
              <a:rPr lang="en-US" altLang="zh-CN" kern="1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/>
              </a:rPr>
              <a:t>×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5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50(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枚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)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答：阳阳有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70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枚邮票，多多有</a:t>
            </a:r>
            <a:r>
              <a:rPr lang="en-US" altLang="zh-CN" kern="100" dirty="0">
                <a:solidFill>
                  <a:srgbClr val="FF0000"/>
                </a:solidFill>
                <a:ea typeface="楷体_GB2312"/>
                <a:cs typeface="Courier New" panose="02070309020205020404"/>
              </a:rPr>
              <a:t>50</a:t>
            </a: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/>
              </a:rPr>
              <a:t>枚邮票。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 dirty="0"/>
          </a:p>
        </p:txBody>
      </p:sp>
      <p:pic>
        <p:nvPicPr>
          <p:cNvPr id="6145" name="Picture 1" descr="G:\小样\彩虹作业帮·人6数（上）教用-增强版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653648"/>
            <a:ext cx="414338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508" y="1029938"/>
            <a:ext cx="1016880" cy="442674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速答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2934" y="1899465"/>
            <a:ext cx="69478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某班有男生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人，女生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14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人，男生和女生人数的比是多少？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2934" y="2268157"/>
            <a:ext cx="7424341" cy="23285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学校体育组买来三种球，其中篮球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个，足球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个，排球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买来篮球、足球和排球的个数比是多少？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买来的篮球的个数占三种球总数的几分之几？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买来的足球的个数占三种球总数的几分之几？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(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黑体" panose="02010609060101010101" pitchFamily="49" charset="-122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买来的排球的个数占三种球总数的几分之几？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77782" y="490014"/>
            <a:ext cx="1479118" cy="459360"/>
            <a:chOff x="540152" y="1259822"/>
            <a:chExt cx="1479118" cy="459360"/>
          </a:xfrm>
        </p:grpSpPr>
        <p:grpSp>
          <p:nvGrpSpPr>
            <p:cNvPr id="9" name="组合 8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11" name="圆角矩形 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复习回顾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42934" y="1330170"/>
            <a:ext cx="3319516" cy="646331"/>
            <a:chOff x="747659" y="1282545"/>
            <a:chExt cx="3319516" cy="646331"/>
          </a:xfrm>
        </p:grpSpPr>
        <p:sp>
          <p:nvSpPr>
            <p:cNvPr id="4" name="文本框 3"/>
            <p:cNvSpPr txBox="1"/>
            <p:nvPr/>
          </p:nvSpPr>
          <p:spPr>
            <a:xfrm>
              <a:off x="747659" y="1382267"/>
              <a:ext cx="331951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1.200kg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的   是多少千克？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962076" y="1282545"/>
              <a:ext cx="399098" cy="646331"/>
              <a:chOff x="3754291" y="4247646"/>
              <a:chExt cx="399098" cy="646331"/>
            </a:xfrm>
          </p:grpSpPr>
          <p:sp>
            <p:nvSpPr>
              <p:cNvPr id="23" name="PA-文本框 10"/>
              <p:cNvSpPr txBox="1"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3754291" y="4247646"/>
                <a:ext cx="399098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90000"/>
                  </a:lnSpc>
                </a:pPr>
                <a:r>
                  <a:rPr lang="en-US" altLang="zh-CN" sz="200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ysClr val="windowText" lastClr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eaLnBrk="1" hangingPunct="1">
                  <a:lnSpc>
                    <a:spcPct val="90000"/>
                  </a:lnSpc>
                </a:pPr>
                <a:r>
                  <a:rPr lang="en-US" altLang="zh-CN" sz="2000">
                    <a:solidFill>
                      <a:sysClr val="windowText" lastClr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ysClr val="windowText" lastClr="000000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24" name="PA-直接连接符 161"/>
              <p:cNvCxnSpPr/>
              <p:nvPr>
                <p:custDataLst>
                  <p:tags r:id="rId2"/>
                </p:custDataLst>
              </p:nvPr>
            </p:nvCxnSpPr>
            <p:spPr>
              <a:xfrm>
                <a:off x="3809840" y="4570812"/>
                <a:ext cx="288000" cy="0"/>
              </a:xfrm>
              <a:prstGeom prst="line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2596" y="614188"/>
            <a:ext cx="1702917" cy="498809"/>
            <a:chOff x="4305300" y="684673"/>
            <a:chExt cx="1702917" cy="498809"/>
          </a:xfrm>
        </p:grpSpPr>
        <p:grpSp>
          <p:nvGrpSpPr>
            <p:cNvPr id="9" name="组合 8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437829" y="69385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布置作业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4003784" y="2451099"/>
            <a:ext cx="3130440" cy="968375"/>
            <a:chOff x="3504040" y="3642341"/>
            <a:chExt cx="3130442" cy="1090730"/>
          </a:xfrm>
        </p:grpSpPr>
        <p:sp>
          <p:nvSpPr>
            <p:cNvPr id="15" name="圆角矩形标注 96"/>
            <p:cNvSpPr/>
            <p:nvPr/>
          </p:nvSpPr>
          <p:spPr>
            <a:xfrm>
              <a:off x="3504041" y="3642341"/>
              <a:ext cx="3130441" cy="1090730"/>
            </a:xfrm>
            <a:prstGeom prst="wedgeRoundRectCallout">
              <a:avLst>
                <a:gd name="adj1" fmla="val 55601"/>
                <a:gd name="adj2" fmla="val -20214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504040" y="3689235"/>
              <a:ext cx="3062813" cy="935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1.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教材5</a:t>
              </a:r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页</a:t>
              </a:r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题。</a:t>
              </a:r>
              <a:endParaRPr lang="en-US" altLang="zh-CN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2.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教材</a:t>
              </a:r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56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页</a:t>
              </a:r>
              <a:r>
                <a:rPr lang="en-US" altLang="zh-CN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r>
                <a:rPr lang="zh-CN" altLang="en-US" sz="24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题。</a:t>
              </a:r>
              <a:endParaRPr lang="zh-CN" altLang="en-US" sz="24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7074094" y="360327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2547" y="2786012"/>
            <a:ext cx="5757455" cy="18417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，随着科技的发展，农业上各种防止病虫害和增产增收的药剂、生活中的清洁剂、消毒液等使用前都要加水按一定的比稀释后才能使用，叫稀释液。按什么比加以稀释呢？厂家在药瓶使用说明上已经标注。请同学们看一组药剂使用说明，找到稀释比。</a:t>
            </a:r>
            <a:endParaRPr lang="zh-CN" altLang="en-US" sz="180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C:/Users/ADMINI~1/AppData/Local/Temp/kaimatting/20201125101137/output_aiMatting_20201125101223.pngoutput_aiMatting_20201125101223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620506" y="2888887"/>
            <a:ext cx="1642183" cy="1643906"/>
          </a:xfrm>
          <a:prstGeom prst="round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494856" y="617580"/>
            <a:ext cx="4228688" cy="1851583"/>
            <a:chOff x="2494856" y="617580"/>
            <a:chExt cx="4228688" cy="1851583"/>
          </a:xfrm>
        </p:grpSpPr>
        <p:grpSp>
          <p:nvGrpSpPr>
            <p:cNvPr id="11" name="组合 10"/>
            <p:cNvGrpSpPr/>
            <p:nvPr/>
          </p:nvGrpSpPr>
          <p:grpSpPr>
            <a:xfrm>
              <a:off x="2494856" y="825257"/>
              <a:ext cx="4228688" cy="1643906"/>
              <a:chOff x="1118441" y="2785673"/>
              <a:chExt cx="4228688" cy="1643906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1118441" y="2785673"/>
                <a:ext cx="4228688" cy="164390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B9E2E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586044" y="2962406"/>
                <a:ext cx="183056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>
                    <a:solidFill>
                      <a:srgbClr val="0070C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朗读清丽小诗</a:t>
                </a:r>
                <a:endParaRPr lang="zh-CN" altLang="en-US" sz="18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383211" y="3315409"/>
                <a:ext cx="3926063" cy="8583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800">
                    <a:solidFill>
                      <a:schemeClr val="bg2">
                        <a:lumMod val="1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喜雨降临五月初，唤醒种子欲破土。</a:t>
                </a:r>
                <a:endParaRPr lang="en-US" altLang="zh-CN" sz="18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800">
                    <a:solidFill>
                      <a:schemeClr val="bg2">
                        <a:lumMod val="10000"/>
                      </a:schemeClr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农家无眠早早起，笑看妻儿背药壶。</a:t>
                </a:r>
                <a:endPara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722495" y="617580"/>
              <a:ext cx="1371330" cy="425874"/>
              <a:chOff x="1103242" y="2018629"/>
              <a:chExt cx="1719726" cy="534071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1103242" y="2028826"/>
                <a:ext cx="1693298" cy="523874"/>
                <a:chOff x="1252081" y="2100263"/>
                <a:chExt cx="1816867" cy="523874"/>
              </a:xfrm>
            </p:grpSpPr>
            <p:sp>
              <p:nvSpPr>
                <p:cNvPr id="21" name="矩形: 圆角 23"/>
                <p:cNvSpPr/>
                <p:nvPr/>
              </p:nvSpPr>
              <p:spPr bwMode="auto">
                <a:xfrm>
                  <a:off x="1252081" y="2100263"/>
                  <a:ext cx="1816867" cy="523874"/>
                </a:xfrm>
                <a:prstGeom prst="roundRect">
                  <a:avLst/>
                </a:prstGeom>
                <a:solidFill>
                  <a:srgbClr val="EA6672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/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</a:pPr>
                  <a:endParaRPr kumimoji="0" lang="zh-CN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2" name="矩形: 圆角 25"/>
                <p:cNvSpPr/>
                <p:nvPr/>
              </p:nvSpPr>
              <p:spPr bwMode="auto">
                <a:xfrm>
                  <a:off x="1310745" y="2131219"/>
                  <a:ext cx="1724775" cy="461962"/>
                </a:xfrm>
                <a:prstGeom prst="roundRect">
                  <a:avLst/>
                </a:prstGeom>
                <a:noFill/>
                <a:ln w="9525" cap="flat" cmpd="sng" algn="ctr">
                  <a:solidFill>
                    <a:schemeClr val="bg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/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</a:pPr>
                  <a:endParaRPr kumimoji="0" lang="zh-CN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0" name="矩形 19"/>
              <p:cNvSpPr/>
              <p:nvPr/>
            </p:nvSpPr>
            <p:spPr>
              <a:xfrm>
                <a:off x="1304821" y="2018629"/>
                <a:ext cx="1518147" cy="5017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激情生趣</a:t>
                </a:r>
                <a:endPara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874014" y="1254134"/>
            <a:ext cx="2109613" cy="1435725"/>
            <a:chOff x="6874014" y="1254134"/>
            <a:chExt cx="2109613" cy="1435725"/>
          </a:xfrm>
        </p:grpSpPr>
        <p:sp>
          <p:nvSpPr>
            <p:cNvPr id="27" name="对话气泡: 椭圆形 26"/>
            <p:cNvSpPr/>
            <p:nvPr/>
          </p:nvSpPr>
          <p:spPr>
            <a:xfrm>
              <a:off x="6874014" y="1254134"/>
              <a:ext cx="2109613" cy="1435725"/>
            </a:xfrm>
            <a:prstGeom prst="wedgeEllipseCallou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049166" y="1449320"/>
              <a:ext cx="1881121" cy="10453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仔细阅读瓶上的使用说明，就能找到配制浓度。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222968" y="838164"/>
            <a:ext cx="3096000" cy="1884727"/>
            <a:chOff x="2170066" y="3760199"/>
            <a:chExt cx="2802929" cy="1884727"/>
          </a:xfrm>
        </p:grpSpPr>
        <p:sp>
          <p:nvSpPr>
            <p:cNvPr id="4" name="对话气泡: 圆角矩形 3"/>
            <p:cNvSpPr/>
            <p:nvPr/>
          </p:nvSpPr>
          <p:spPr>
            <a:xfrm>
              <a:off x="2170066" y="3760199"/>
              <a:ext cx="2802929" cy="1884727"/>
            </a:xfrm>
            <a:prstGeom prst="wedgeRoundRectCallout">
              <a:avLst>
                <a:gd name="adj1" fmla="val -36624"/>
                <a:gd name="adj2" fmla="val 63242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300130" y="3864358"/>
              <a:ext cx="2645270" cy="1636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我按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  <a:cs typeface="taozhishuxue" panose="02010600040101010101" pitchFamily="2" charset="-128"/>
                </a:rPr>
                <a:t>: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4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的比配制了一瓶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500mL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的稀释液，其中浓缩液和水的体积分别是多少？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11988" y="699750"/>
            <a:ext cx="3283314" cy="2036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　　</a:t>
            </a: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ozhishuxue" panose="02010600040101010101" pitchFamily="2" charset="-128"/>
              </a:rPr>
              <a:t>这是某种清洁剂浓缩液的稀释瓶，瓶子上标明的比表示浓缩液和水的体积之比。按照这些比，可以配制出不同浓度的稀释液。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aozhishuxue" panose="02010600040101010101" pitchFamily="2" charset="-128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28038" y="2148354"/>
            <a:ext cx="2622336" cy="21287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74649" y="1546818"/>
            <a:ext cx="582485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按例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给的条件和问题，整理成一道应用题。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7275" y="1987379"/>
            <a:ext cx="7610896" cy="15206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在例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500ml</a:t>
            </a: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是谁的体积？是按什么比配制的？稀释液中包含哪两个量？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000" dirty="0">
                <a:solidFill>
                  <a:srgbClr val="000000"/>
                </a:solidFill>
                <a:latin typeface="+mj-ea"/>
                <a:ea typeface="+mj-ea"/>
                <a:cs typeface="taozhishuxue" panose="02010600040101010101" pitchFamily="2" charset="-128"/>
              </a:rPr>
              <a:t>:</a:t>
            </a:r>
            <a:r>
              <a:rPr lang="en-US" altLang="zh-CN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是哪两个量的比？稀释液总份数是多少？这两个量的体积分别占总体积的几分之几？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20000"/>
              </a:lnSpc>
            </a:pP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4649" y="3164359"/>
            <a:ext cx="745170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书中用哪两种方法求浓缩液和水的体积？自己尝试算一算。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8989" y="569007"/>
            <a:ext cx="2726364" cy="471163"/>
            <a:chOff x="3284392" y="673887"/>
            <a:chExt cx="2726364" cy="471163"/>
          </a:xfrm>
        </p:grpSpPr>
        <p:grpSp>
          <p:nvGrpSpPr>
            <p:cNvPr id="11" name="组合 10"/>
            <p:cNvGrpSpPr/>
            <p:nvPr/>
          </p:nvGrpSpPr>
          <p:grpSpPr>
            <a:xfrm>
              <a:off x="3284392" y="684674"/>
              <a:ext cx="2723823" cy="460376"/>
              <a:chOff x="794572" y="666658"/>
              <a:chExt cx="1921534" cy="324774"/>
            </a:xfrm>
          </p:grpSpPr>
          <p:sp>
            <p:nvSpPr>
              <p:cNvPr id="13" name="圆角矩形 1"/>
              <p:cNvSpPr/>
              <p:nvPr/>
            </p:nvSpPr>
            <p:spPr bwMode="auto">
              <a:xfrm>
                <a:off x="794572" y="666658"/>
                <a:ext cx="1921534" cy="324774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632233" y="684474"/>
                <a:ext cx="55564" cy="55564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3286933" y="673887"/>
              <a:ext cx="272382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合作学习，学会配制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18397" y="1115079"/>
            <a:ext cx="133112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自学提纲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8397" y="2014064"/>
            <a:ext cx="45953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8397" y="1552623"/>
            <a:ext cx="45953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8397" y="3174146"/>
            <a:ext cx="45953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692606" y="959453"/>
            <a:ext cx="3147078" cy="1152000"/>
            <a:chOff x="2159092" y="3695821"/>
            <a:chExt cx="2849172" cy="1152000"/>
          </a:xfrm>
        </p:grpSpPr>
        <p:sp>
          <p:nvSpPr>
            <p:cNvPr id="4" name="对话气泡: 圆角矩形 3"/>
            <p:cNvSpPr/>
            <p:nvPr/>
          </p:nvSpPr>
          <p:spPr>
            <a:xfrm>
              <a:off x="2159092" y="3695821"/>
              <a:ext cx="2849172" cy="1152000"/>
            </a:xfrm>
            <a:prstGeom prst="wedgeRoundRectCallout">
              <a:avLst>
                <a:gd name="adj1" fmla="val -56843"/>
                <a:gd name="adj2" fmla="val 18464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258113" y="3808917"/>
              <a:ext cx="2708757" cy="835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我把总体积平均分成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份，先求出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……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，再求出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……</a:t>
              </a:r>
              <a:endPara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sp>
        <p:nvSpPr>
          <p:cNvPr id="103" name="Rectangle 6"/>
          <p:cNvSpPr>
            <a:spLocks noChangeArrowheads="1"/>
          </p:cNvSpPr>
          <p:nvPr/>
        </p:nvSpPr>
        <p:spPr bwMode="auto">
          <a:xfrm>
            <a:off x="1909399" y="510831"/>
            <a:ext cx="392763" cy="412183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auto">
          <a:xfrm>
            <a:off x="1909399" y="517341"/>
            <a:ext cx="392763" cy="823499"/>
          </a:xfrm>
          <a:prstGeom prst="rect">
            <a:avLst/>
          </a:prstGeom>
          <a:gradFill rotWithShape="1">
            <a:gsLst>
              <a:gs pos="0">
                <a:srgbClr val="002F76"/>
              </a:gs>
              <a:gs pos="50000">
                <a:srgbClr val="0066FF"/>
              </a:gs>
              <a:gs pos="100000">
                <a:srgbClr val="002F76"/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6" name="Rectangle 9"/>
          <p:cNvSpPr>
            <a:spLocks noChangeArrowheads="1"/>
          </p:cNvSpPr>
          <p:nvPr/>
        </p:nvSpPr>
        <p:spPr bwMode="auto">
          <a:xfrm>
            <a:off x="1909399" y="1339755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7" name="Rectangle 10"/>
          <p:cNvSpPr>
            <a:spLocks noChangeArrowheads="1"/>
          </p:cNvSpPr>
          <p:nvPr/>
        </p:nvSpPr>
        <p:spPr bwMode="auto">
          <a:xfrm>
            <a:off x="1909399" y="2162170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8" name="Rectangle 11"/>
          <p:cNvSpPr>
            <a:spLocks noChangeArrowheads="1"/>
          </p:cNvSpPr>
          <p:nvPr/>
        </p:nvSpPr>
        <p:spPr bwMode="auto">
          <a:xfrm>
            <a:off x="1909399" y="2984584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9" name="Rectangle 12"/>
          <p:cNvSpPr>
            <a:spLocks noChangeArrowheads="1"/>
          </p:cNvSpPr>
          <p:nvPr/>
        </p:nvSpPr>
        <p:spPr bwMode="auto">
          <a:xfrm>
            <a:off x="1909399" y="3806999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10" name="AutoShape 13"/>
          <p:cNvSpPr/>
          <p:nvPr/>
        </p:nvSpPr>
        <p:spPr bwMode="auto">
          <a:xfrm>
            <a:off x="2341254" y="517341"/>
            <a:ext cx="201312" cy="4107747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11" name="Text Box 14"/>
          <p:cNvSpPr txBox="1">
            <a:spLocks noChangeArrowheads="1"/>
          </p:cNvSpPr>
          <p:nvPr/>
        </p:nvSpPr>
        <p:spPr bwMode="auto">
          <a:xfrm>
            <a:off x="2521477" y="2342614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500mL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5" name="Text Box 20"/>
          <p:cNvSpPr txBox="1">
            <a:spLocks noChangeArrowheads="1"/>
          </p:cNvSpPr>
          <p:nvPr/>
        </p:nvSpPr>
        <p:spPr bwMode="auto">
          <a:xfrm>
            <a:off x="913031" y="691799"/>
            <a:ext cx="853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0" name="AutoShape 13"/>
          <p:cNvSpPr/>
          <p:nvPr/>
        </p:nvSpPr>
        <p:spPr bwMode="auto">
          <a:xfrm flipH="1">
            <a:off x="1609841" y="1339755"/>
            <a:ext cx="263526" cy="3292087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21" name="AutoShape 13"/>
          <p:cNvSpPr/>
          <p:nvPr/>
        </p:nvSpPr>
        <p:spPr bwMode="auto">
          <a:xfrm flipH="1">
            <a:off x="1609839" y="517342"/>
            <a:ext cx="263526" cy="822414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5" name="Text Box 8"/>
          <p:cNvSpPr txBox="1">
            <a:spLocks noChangeArrowheads="1"/>
          </p:cNvSpPr>
          <p:nvPr/>
        </p:nvSpPr>
        <p:spPr bwMode="auto">
          <a:xfrm rot="5400000">
            <a:off x="1802850" y="729926"/>
            <a:ext cx="6286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</a:rPr>
              <a:t>1 : 4</a:t>
            </a:r>
            <a:endParaRPr lang="en-US" altLang="zh-CN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311899" y="2832705"/>
            <a:ext cx="42883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每份的体积：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÷(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＋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mL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endParaRPr lang="zh-CN" altLang="en-US" sz="200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311899" y="3308321"/>
            <a:ext cx="3903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浓缩液的体积：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×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mL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endParaRPr lang="zh-CN" altLang="en-US" sz="200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3311899" y="3783937"/>
            <a:ext cx="41916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水的体积：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×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400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mL</a:t>
            </a:r>
            <a:r>
              <a:rPr lang="en-US" altLang="zh-CN" sz="200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endParaRPr lang="zh-CN" altLang="en-US" sz="200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908674" y="2710534"/>
            <a:ext cx="8606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91625" y="541798"/>
            <a:ext cx="3856375" cy="1923998"/>
            <a:chOff x="3091625" y="541798"/>
            <a:chExt cx="3856375" cy="1923998"/>
          </a:xfrm>
        </p:grpSpPr>
        <p:grpSp>
          <p:nvGrpSpPr>
            <p:cNvPr id="2" name="组合 1"/>
            <p:cNvGrpSpPr/>
            <p:nvPr/>
          </p:nvGrpSpPr>
          <p:grpSpPr>
            <a:xfrm>
              <a:off x="3091625" y="541798"/>
              <a:ext cx="3856375" cy="1923998"/>
              <a:chOff x="3091625" y="541798"/>
              <a:chExt cx="3856375" cy="1923998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3091625" y="541798"/>
                <a:ext cx="3856375" cy="1923998"/>
                <a:chOff x="2126968" y="3733920"/>
                <a:chExt cx="3619648" cy="1923998"/>
              </a:xfrm>
            </p:grpSpPr>
            <p:sp>
              <p:nvSpPr>
                <p:cNvPr id="4" name="对话气泡: 圆角矩形 3"/>
                <p:cNvSpPr/>
                <p:nvPr/>
              </p:nvSpPr>
              <p:spPr>
                <a:xfrm>
                  <a:off x="2126968" y="3733920"/>
                  <a:ext cx="3619648" cy="1923998"/>
                </a:xfrm>
                <a:prstGeom prst="wedgeRoundRectCallout">
                  <a:avLst>
                    <a:gd name="adj1" fmla="val 57445"/>
                    <a:gd name="adj2" fmla="val 18021"/>
                    <a:gd name="adj3" fmla="val 16667"/>
                  </a:avLst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/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>
                  <a:off x="2257828" y="3831777"/>
                  <a:ext cx="3421208" cy="163602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zh-CN" altLang="en-US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我把总体积平均分成</a:t>
                  </a:r>
                  <a:r>
                    <a:rPr lang="en-US" altLang="zh-CN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5</a:t>
                  </a:r>
                  <a:r>
                    <a:rPr lang="zh-CN" altLang="en-US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份，浓缩液占其中的</a:t>
                  </a:r>
                  <a:r>
                    <a:rPr lang="en-US" altLang="zh-CN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1</a:t>
                  </a:r>
                  <a:r>
                    <a:rPr lang="zh-CN" altLang="en-US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份，也就是占总体积的   ，其余的是水，占了</a:t>
                  </a:r>
                  <a:r>
                    <a:rPr lang="en-US" altLang="zh-CN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4</a:t>
                  </a:r>
                  <a:r>
                    <a:rPr lang="zh-CN" altLang="en-US" sz="2000">
                      <a:solidFill>
                        <a:srgbClr val="0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份，也就是占总体积的   。 </a:t>
                  </a:r>
                  <a:endParaRPr lang="zh-CN" altLang="en-US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</p:grpSp>
          <p:sp>
            <p:nvSpPr>
              <p:cNvPr id="58" name="矩形 57"/>
              <p:cNvSpPr/>
              <p:nvPr/>
            </p:nvSpPr>
            <p:spPr>
              <a:xfrm>
                <a:off x="3736574" y="1342805"/>
                <a:ext cx="58163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(</a:t>
                </a:r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)</a:t>
                </a:r>
                <a:endParaRPr lang="zh-CN" altLang="en-US" sz="2000">
                  <a:solidFill>
                    <a:srgbClr val="000000"/>
                  </a:solidFill>
                  <a:latin typeface="+mj-ea"/>
                  <a:ea typeface="+mj-ea"/>
                  <a:cs typeface="taozhishuxue" panose="02010600040101010101" pitchFamily="2" charset="-128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3736574" y="1598666"/>
                <a:ext cx="58163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(</a:t>
                </a:r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)</a:t>
                </a:r>
                <a:endParaRPr lang="zh-CN" altLang="en-US" sz="2000">
                  <a:solidFill>
                    <a:srgbClr val="000000"/>
                  </a:solidFill>
                  <a:latin typeface="+mj-ea"/>
                  <a:ea typeface="+mj-ea"/>
                  <a:cs typeface="taozhishuxue" panose="02010600040101010101" pitchFamily="2" charset="-128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5772188" y="1748797"/>
                <a:ext cx="58163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(</a:t>
                </a:r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)</a:t>
                </a:r>
                <a:endParaRPr lang="zh-CN" altLang="en-US" sz="2000">
                  <a:solidFill>
                    <a:srgbClr val="000000"/>
                  </a:solidFill>
                  <a:latin typeface="+mj-ea"/>
                  <a:ea typeface="+mj-ea"/>
                  <a:cs typeface="taozhishuxue" panose="02010600040101010101" pitchFamily="2" charset="-128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5772188" y="2004658"/>
                <a:ext cx="58163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(</a:t>
                </a:r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000">
                    <a:solidFill>
                      <a:srgbClr val="000000"/>
                    </a:solidFill>
                    <a:latin typeface="+mj-ea"/>
                    <a:ea typeface="+mj-ea"/>
                    <a:cs typeface="taozhishuxue" panose="02010600040101010101" pitchFamily="2" charset="-128"/>
                  </a:rPr>
                  <a:t>)</a:t>
                </a:r>
                <a:endParaRPr lang="zh-CN" altLang="en-US" sz="2000">
                  <a:solidFill>
                    <a:srgbClr val="000000"/>
                  </a:solidFill>
                  <a:latin typeface="+mj-ea"/>
                  <a:ea typeface="+mj-ea"/>
                  <a:cs typeface="taozhishuxue" panose="02010600040101010101" pitchFamily="2" charset="-128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>
              <a:off x="3894920" y="1687382"/>
              <a:ext cx="252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935468" y="2092551"/>
              <a:ext cx="252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ectangle 6"/>
          <p:cNvSpPr>
            <a:spLocks noChangeArrowheads="1"/>
          </p:cNvSpPr>
          <p:nvPr/>
        </p:nvSpPr>
        <p:spPr bwMode="auto">
          <a:xfrm>
            <a:off x="1833199" y="510831"/>
            <a:ext cx="392763" cy="412183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auto">
          <a:xfrm>
            <a:off x="1833199" y="517341"/>
            <a:ext cx="392763" cy="823499"/>
          </a:xfrm>
          <a:prstGeom prst="rect">
            <a:avLst/>
          </a:prstGeom>
          <a:gradFill rotWithShape="1">
            <a:gsLst>
              <a:gs pos="0">
                <a:srgbClr val="002F76"/>
              </a:gs>
              <a:gs pos="50000">
                <a:srgbClr val="0066FF"/>
              </a:gs>
              <a:gs pos="100000">
                <a:srgbClr val="002F76"/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6" name="Rectangle 9"/>
          <p:cNvSpPr>
            <a:spLocks noChangeArrowheads="1"/>
          </p:cNvSpPr>
          <p:nvPr/>
        </p:nvSpPr>
        <p:spPr bwMode="auto">
          <a:xfrm>
            <a:off x="1833199" y="1339755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7" name="Rectangle 10"/>
          <p:cNvSpPr>
            <a:spLocks noChangeArrowheads="1"/>
          </p:cNvSpPr>
          <p:nvPr/>
        </p:nvSpPr>
        <p:spPr bwMode="auto">
          <a:xfrm>
            <a:off x="1833199" y="2162170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8" name="Rectangle 11"/>
          <p:cNvSpPr>
            <a:spLocks noChangeArrowheads="1"/>
          </p:cNvSpPr>
          <p:nvPr/>
        </p:nvSpPr>
        <p:spPr bwMode="auto">
          <a:xfrm>
            <a:off x="1833199" y="2984584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09" name="Rectangle 12"/>
          <p:cNvSpPr>
            <a:spLocks noChangeArrowheads="1"/>
          </p:cNvSpPr>
          <p:nvPr/>
        </p:nvSpPr>
        <p:spPr bwMode="auto">
          <a:xfrm>
            <a:off x="1833199" y="3806999"/>
            <a:ext cx="392763" cy="823499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25400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>
              <a:latin typeface="Arial" panose="020B0604020202020204" pitchFamily="34" charset="0"/>
              <a:ea typeface="+mn-ea"/>
            </a:endParaRPr>
          </a:p>
        </p:txBody>
      </p:sp>
      <p:sp>
        <p:nvSpPr>
          <p:cNvPr id="110" name="AutoShape 13"/>
          <p:cNvSpPr/>
          <p:nvPr/>
        </p:nvSpPr>
        <p:spPr bwMode="auto">
          <a:xfrm>
            <a:off x="2265054" y="517341"/>
            <a:ext cx="201312" cy="4107747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11" name="Text Box 14"/>
          <p:cNvSpPr txBox="1">
            <a:spLocks noChangeArrowheads="1"/>
          </p:cNvSpPr>
          <p:nvPr/>
        </p:nvSpPr>
        <p:spPr bwMode="auto">
          <a:xfrm>
            <a:off x="2445277" y="2342614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500mL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5" name="Text Box 20"/>
          <p:cNvSpPr txBox="1">
            <a:spLocks noChangeArrowheads="1"/>
          </p:cNvSpPr>
          <p:nvPr/>
        </p:nvSpPr>
        <p:spPr bwMode="auto">
          <a:xfrm>
            <a:off x="836831" y="691799"/>
            <a:ext cx="853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0" name="AutoShape 13"/>
          <p:cNvSpPr/>
          <p:nvPr/>
        </p:nvSpPr>
        <p:spPr bwMode="auto">
          <a:xfrm flipH="1">
            <a:off x="1533641" y="1339755"/>
            <a:ext cx="263526" cy="3292087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21" name="AutoShape 13"/>
          <p:cNvSpPr/>
          <p:nvPr/>
        </p:nvSpPr>
        <p:spPr bwMode="auto">
          <a:xfrm flipH="1">
            <a:off x="1533639" y="517342"/>
            <a:ext cx="263526" cy="822414"/>
          </a:xfrm>
          <a:prstGeom prst="rightBrace">
            <a:avLst>
              <a:gd name="adj1" fmla="val 37359"/>
              <a:gd name="adj2" fmla="val 50000"/>
            </a:avLst>
          </a:prstGeom>
          <a:noFill/>
          <a:ln w="12700">
            <a:solidFill>
              <a:srgbClr val="007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>
              <a:latin typeface="Calibri" panose="020F0502020204030204" pitchFamily="34" charset="0"/>
            </a:endParaRPr>
          </a:p>
        </p:txBody>
      </p:sp>
      <p:sp>
        <p:nvSpPr>
          <p:cNvPr id="105" name="Text Box 8"/>
          <p:cNvSpPr txBox="1">
            <a:spLocks noChangeArrowheads="1"/>
          </p:cNvSpPr>
          <p:nvPr/>
        </p:nvSpPr>
        <p:spPr bwMode="auto">
          <a:xfrm rot="5400000">
            <a:off x="1726650" y="729926"/>
            <a:ext cx="6286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</a:rPr>
              <a:t>1 : 4</a:t>
            </a:r>
            <a:endParaRPr lang="en-US" altLang="zh-CN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246005" y="2677704"/>
            <a:ext cx="39036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总体积平均分成的份数：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＋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246005" y="3153320"/>
            <a:ext cx="19800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浓缩液的体积：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3246005" y="3628936"/>
            <a:ext cx="18643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水的体积：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4527299" y="4133128"/>
            <a:ext cx="40318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答：浓缩液有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100mL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，水有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400mL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21042" y="1341247"/>
            <a:ext cx="418788" cy="664028"/>
            <a:chOff x="4309912" y="1341247"/>
            <a:chExt cx="418788" cy="664028"/>
          </a:xfrm>
        </p:grpSpPr>
        <p:sp>
          <p:nvSpPr>
            <p:cNvPr id="19" name="矩形 18"/>
            <p:cNvSpPr/>
            <p:nvPr/>
          </p:nvSpPr>
          <p:spPr>
            <a:xfrm>
              <a:off x="4309912" y="1605165"/>
              <a:ext cx="4187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309912" y="1341247"/>
              <a:ext cx="4187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858476" y="1743465"/>
            <a:ext cx="418788" cy="664028"/>
            <a:chOff x="5967733" y="1744653"/>
            <a:chExt cx="418788" cy="664028"/>
          </a:xfrm>
        </p:grpSpPr>
        <p:sp>
          <p:nvSpPr>
            <p:cNvPr id="42" name="矩形 41"/>
            <p:cNvSpPr/>
            <p:nvPr/>
          </p:nvSpPr>
          <p:spPr>
            <a:xfrm>
              <a:off x="5967733" y="2008571"/>
              <a:ext cx="4187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967733" y="1744653"/>
              <a:ext cx="4187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4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47239" y="3017699"/>
            <a:ext cx="2280458" cy="664028"/>
            <a:chOff x="5580417" y="3017699"/>
            <a:chExt cx="2280458" cy="664028"/>
          </a:xfrm>
        </p:grpSpPr>
        <p:sp>
          <p:nvSpPr>
            <p:cNvPr id="6" name="矩形 5"/>
            <p:cNvSpPr/>
            <p:nvPr/>
          </p:nvSpPr>
          <p:spPr>
            <a:xfrm>
              <a:off x="5580417" y="3150284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500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522047" y="3150284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100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mL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latin typeface="+mj-ea"/>
                <a:ea typeface="+mj-ea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243431" y="3017699"/>
              <a:ext cx="418788" cy="664028"/>
              <a:chOff x="3457234" y="1234060"/>
              <a:chExt cx="418788" cy="664028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3457234" y="1497978"/>
                <a:ext cx="4187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457234" y="1234060"/>
                <a:ext cx="4187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3539835" y="1580195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组合 12"/>
          <p:cNvGrpSpPr/>
          <p:nvPr/>
        </p:nvGrpSpPr>
        <p:grpSpPr>
          <a:xfrm>
            <a:off x="4527299" y="3512154"/>
            <a:ext cx="2261406" cy="664028"/>
            <a:chOff x="5027136" y="3512154"/>
            <a:chExt cx="2261406" cy="664028"/>
          </a:xfrm>
        </p:grpSpPr>
        <p:sp>
          <p:nvSpPr>
            <p:cNvPr id="51" name="矩形 50"/>
            <p:cNvSpPr/>
            <p:nvPr/>
          </p:nvSpPr>
          <p:spPr>
            <a:xfrm>
              <a:off x="5027136" y="3638389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500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949714" y="3641563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400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mL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latin typeface="+mj-ea"/>
                <a:ea typeface="+mj-ea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5683802" y="3512154"/>
              <a:ext cx="418788" cy="664028"/>
              <a:chOff x="3450886" y="1265810"/>
              <a:chExt cx="418788" cy="664028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3450886" y="1529728"/>
                <a:ext cx="4187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3450886" y="1265810"/>
                <a:ext cx="4187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4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>
                <a:off x="3533487" y="1611945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Text Box 19"/>
          <p:cNvSpPr txBox="1">
            <a:spLocks noChangeArrowheads="1"/>
          </p:cNvSpPr>
          <p:nvPr/>
        </p:nvSpPr>
        <p:spPr bwMode="auto">
          <a:xfrm>
            <a:off x="832474" y="2710534"/>
            <a:ext cx="8606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mL</a:t>
            </a:r>
            <a:endParaRPr lang="en-US" altLang="zh-CN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: 圆角 29"/>
          <p:cNvSpPr/>
          <p:nvPr/>
        </p:nvSpPr>
        <p:spPr>
          <a:xfrm>
            <a:off x="1370906" y="758177"/>
            <a:ext cx="6405893" cy="3862455"/>
          </a:xfrm>
          <a:prstGeom prst="roundRect">
            <a:avLst>
              <a:gd name="adj" fmla="val 12822"/>
            </a:avLst>
          </a:prstGeom>
          <a:solidFill>
            <a:schemeClr val="bg1"/>
          </a:solidFill>
          <a:ln>
            <a:solidFill>
              <a:srgbClr val="B9E2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PA-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92669" y="992055"/>
            <a:ext cx="15953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结构特征：</a:t>
            </a:r>
            <a:endParaRPr lang="zh-CN" altLang="en-US" sz="2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PA-文本框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92669" y="1444168"/>
            <a:ext cx="52629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已知总数和各部分数的比，求各部分数。</a:t>
            </a:r>
            <a:endParaRPr lang="zh-CN" altLang="en-US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PA-文本框 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92669" y="1914868"/>
            <a:ext cx="18774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方法与步骤：</a:t>
            </a:r>
            <a:endParaRPr lang="zh-CN" altLang="en-US" sz="2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PA-文本框 1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92669" y="2324100"/>
            <a:ext cx="5545108" cy="2044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根据比先求出总份数。</a:t>
            </a:r>
            <a:endParaRPr lang="zh-CN" altLang="en-US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求出各部分数占总数的几分之几。</a:t>
            </a:r>
            <a:endParaRPr lang="zh-CN" altLang="en-US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运用分数乘法列式计算，求出各部分数。</a:t>
            </a:r>
            <a:endParaRPr lang="zh-CN" altLang="en-US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答题并检验。</a:t>
            </a:r>
            <a:endParaRPr lang="zh-CN" altLang="en-US" sz="2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01650" y="548268"/>
            <a:ext cx="793258" cy="471163"/>
            <a:chOff x="5214955" y="673887"/>
            <a:chExt cx="793258" cy="471163"/>
          </a:xfrm>
        </p:grpSpPr>
        <p:grpSp>
          <p:nvGrpSpPr>
            <p:cNvPr id="26" name="组合 25"/>
            <p:cNvGrpSpPr/>
            <p:nvPr/>
          </p:nvGrpSpPr>
          <p:grpSpPr>
            <a:xfrm>
              <a:off x="5214955" y="684674"/>
              <a:ext cx="793258" cy="460376"/>
              <a:chOff x="2156498" y="666658"/>
              <a:chExt cx="559608" cy="324774"/>
            </a:xfrm>
          </p:grpSpPr>
          <p:sp>
            <p:nvSpPr>
              <p:cNvPr id="28" name="圆角矩形 1"/>
              <p:cNvSpPr/>
              <p:nvPr/>
            </p:nvSpPr>
            <p:spPr bwMode="auto">
              <a:xfrm>
                <a:off x="2156498" y="666658"/>
                <a:ext cx="559608" cy="324774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32233" y="684474"/>
                <a:ext cx="55564" cy="55564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5214956" y="673887"/>
              <a:ext cx="74892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总结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82579" y="1100557"/>
            <a:ext cx="7904221" cy="943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某妇产医院上月新生婴儿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303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名，男女婴儿人数之比是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51</a:t>
            </a:r>
            <a:r>
              <a:rPr lang="en-US" altLang="zh-CN" sz="2000">
                <a:solidFill>
                  <a:srgbClr val="000000"/>
                </a:solidFill>
                <a:latin typeface="+mj-ea"/>
                <a:cs typeface="taozhishuxue" panose="02010600040101010101" pitchFamily="2" charset="-128"/>
              </a:rPr>
              <a:t>: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。上月新生男、女婴儿各有多少人？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1366650" y="2259030"/>
            <a:ext cx="46730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新生婴儿平均分成的份数：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51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＋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solidFill>
                  <a:srgbClr val="000000"/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101</a:t>
            </a:r>
            <a:endParaRPr lang="en-US" altLang="zh-CN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1366650" y="2889885"/>
            <a:ext cx="295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新生男婴儿的人数：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1366650" y="3520740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新生女婴儿的人数：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1730665" y="4151596"/>
            <a:ext cx="60837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答：上月新生男婴儿有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153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人，新生女婴儿有</a:t>
            </a: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150</a:t>
            </a: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人。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59778" y="2733162"/>
            <a:ext cx="2393594" cy="664028"/>
            <a:chOff x="4096208" y="2428362"/>
            <a:chExt cx="2393594" cy="664028"/>
          </a:xfrm>
        </p:grpSpPr>
        <p:sp>
          <p:nvSpPr>
            <p:cNvPr id="29" name="矩形 28"/>
            <p:cNvSpPr/>
            <p:nvPr/>
          </p:nvSpPr>
          <p:spPr>
            <a:xfrm>
              <a:off x="4096208" y="2577354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303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738024" y="2428362"/>
              <a:ext cx="576000" cy="664028"/>
              <a:chOff x="3495336" y="1253110"/>
              <a:chExt cx="576000" cy="664028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3495336" y="1517028"/>
                <a:ext cx="5760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101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531336" y="1253110"/>
                <a:ext cx="5040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51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3575556" y="1599245"/>
                <a:ext cx="39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矩形 33"/>
            <p:cNvSpPr/>
            <p:nvPr/>
          </p:nvSpPr>
          <p:spPr>
            <a:xfrm>
              <a:off x="5150974" y="2577354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153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人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latin typeface="+mj-ea"/>
                <a:ea typeface="+mj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9778" y="3376922"/>
            <a:ext cx="2393594" cy="664028"/>
            <a:chOff x="4096208" y="3033067"/>
            <a:chExt cx="2393594" cy="664028"/>
          </a:xfrm>
        </p:grpSpPr>
        <p:sp>
          <p:nvSpPr>
            <p:cNvPr id="42" name="矩形 41"/>
            <p:cNvSpPr/>
            <p:nvPr/>
          </p:nvSpPr>
          <p:spPr>
            <a:xfrm>
              <a:off x="4096208" y="3178884"/>
              <a:ext cx="82586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303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4738024" y="3033067"/>
              <a:ext cx="576000" cy="664028"/>
              <a:chOff x="3495336" y="1253110"/>
              <a:chExt cx="576000" cy="664028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3495336" y="1517028"/>
                <a:ext cx="5760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101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531336" y="1253110"/>
                <a:ext cx="50400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50</a:t>
                </a:r>
                <a:endPara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3575556" y="1599245"/>
                <a:ext cx="39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矩形 46"/>
            <p:cNvSpPr/>
            <p:nvPr/>
          </p:nvSpPr>
          <p:spPr>
            <a:xfrm>
              <a:off x="5150974" y="3178884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rgbClr val="000000"/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150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人</a:t>
              </a:r>
              <a:r>
                <a:rPr lang="en-US" altLang="zh-CN" sz="2000">
                  <a:solidFill>
                    <a:srgbClr val="000000"/>
                  </a:solidFill>
                  <a:latin typeface="+mj-ea"/>
                  <a:ea typeface="+mj-ea"/>
                </a:rPr>
                <a:t>)</a:t>
              </a:r>
              <a:endParaRPr lang="zh-CN" altLang="en-US" sz="2000"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0082" y="509071"/>
            <a:ext cx="1386764" cy="467070"/>
            <a:chOff x="4621456" y="677981"/>
            <a:chExt cx="1386764" cy="467070"/>
          </a:xfrm>
        </p:grpSpPr>
        <p:grpSp>
          <p:nvGrpSpPr>
            <p:cNvPr id="9" name="组合 8"/>
            <p:cNvGrpSpPr/>
            <p:nvPr/>
          </p:nvGrpSpPr>
          <p:grpSpPr>
            <a:xfrm>
              <a:off x="4621456" y="684675"/>
              <a:ext cx="1386764" cy="460376"/>
              <a:chOff x="1737809" y="666659"/>
              <a:chExt cx="978299" cy="324774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737809" y="666659"/>
                <a:ext cx="978299" cy="324774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680961" y="677981"/>
              <a:ext cx="131318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44" name="Text Box 2"/>
          <p:cNvSpPr txBox="1">
            <a:spLocks noChangeArrowheads="1"/>
          </p:cNvSpPr>
          <p:nvPr/>
        </p:nvSpPr>
        <p:spPr bwMode="auto">
          <a:xfrm>
            <a:off x="2072272" y="525130"/>
            <a:ext cx="4319588" cy="4603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教材第</a:t>
            </a:r>
            <a:r>
              <a:rPr lang="en-US" altLang="zh-CN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55</a:t>
            </a: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页练习十二第</a:t>
            </a:r>
            <a:r>
              <a:rPr lang="en-US" altLang="zh-CN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2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PA-文本框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629" y="1100557"/>
            <a:ext cx="411395" cy="48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5" grpId="0"/>
      <p:bldP spid="26" grpId="0"/>
      <p:bldP spid="27" grpId="0"/>
      <p:bldP spid="28" grpId="0"/>
    </p:bldLst>
  </p:timing>
</p:sld>
</file>

<file path=ppt/tags/tag1.xml><?xml version="1.0" encoding="utf-8"?>
<p:tagLst xmlns:p="http://schemas.openxmlformats.org/presentationml/2006/main">
  <p:tag name="PA" val="v5.2.5"/>
</p:tagLst>
</file>

<file path=ppt/tags/tag1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PA" val="v5.2.5"/>
</p:tagLst>
</file>

<file path=ppt/tags/tag3.xml><?xml version="1.0" encoding="utf-8"?>
<p:tagLst xmlns:p="http://schemas.openxmlformats.org/presentationml/2006/main">
  <p:tag name="PA" val="v5.2.5"/>
</p:tagLst>
</file>

<file path=ppt/tags/tag4.xml><?xml version="1.0" encoding="utf-8"?>
<p:tagLst xmlns:p="http://schemas.openxmlformats.org/presentationml/2006/main">
  <p:tag name="PA" val="v5.2.5"/>
</p:tagLst>
</file>

<file path=ppt/tags/tag5.xml><?xml version="1.0" encoding="utf-8"?>
<p:tagLst xmlns:p="http://schemas.openxmlformats.org/presentationml/2006/main">
  <p:tag name="PA" val="v5.2.5"/>
</p:tagLst>
</file>

<file path=ppt/tags/tag6.xml><?xml version="1.0" encoding="utf-8"?>
<p:tagLst xmlns:p="http://schemas.openxmlformats.org/presentationml/2006/main">
  <p:tag name="PA" val="v5.2.5"/>
</p:tagLst>
</file>

<file path=ppt/tags/tag7.xml><?xml version="1.0" encoding="utf-8"?>
<p:tagLst xmlns:p="http://schemas.openxmlformats.org/presentationml/2006/main">
  <p:tag name="PA" val="v5.2.5"/>
</p:tagLst>
</file>

<file path=ppt/tags/tag8.xml><?xml version="1.0" encoding="utf-8"?>
<p:tagLst xmlns:p="http://schemas.openxmlformats.org/presentationml/2006/main">
  <p:tag name="PA" val="v5.2.5"/>
</p:tagLst>
</file>

<file path=ppt/tags/tag9.xml><?xml version="1.0" encoding="utf-8"?>
<p:tagLst xmlns:p="http://schemas.openxmlformats.org/presentationml/2006/main">
  <p:tag name="PA" val="v5.2.5"/>
</p:tagLst>
</file>

<file path=ppt/theme/theme1.xml><?xml version="1.0" encoding="utf-8"?>
<a:theme xmlns:a="http://schemas.openxmlformats.org/drawingml/2006/main" name="第一PPT模板网-WWW.1PPT.COM​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2934</Words>
  <Application>WPS 演示</Application>
  <PresentationFormat>全屏显示(16:9)</PresentationFormat>
  <Paragraphs>301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20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黑体</vt:lpstr>
      <vt:lpstr>Calibri</vt:lpstr>
      <vt:lpstr>Calibri</vt:lpstr>
      <vt:lpstr>楷体</vt:lpstr>
      <vt:lpstr>taozhishuxue</vt:lpstr>
      <vt:lpstr>Yu Gothic UI</vt:lpstr>
      <vt:lpstr>Times New Roman</vt:lpstr>
      <vt:lpstr>Arial Unicode MS</vt:lpstr>
      <vt:lpstr>Times New Roman</vt:lpstr>
      <vt:lpstr>Courier New</vt:lpstr>
      <vt:lpstr>楷体_GB2312</vt:lpstr>
      <vt:lpstr>新宋体</vt:lpstr>
      <vt:lpstr>Arial</vt:lpstr>
      <vt:lpstr>Calibri Light</vt:lpstr>
      <vt:lpstr>第一PPT模板网-WWW.1PPT.COM​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《比的应用》比PPT精品课件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2021-08-26T08:31:00Z</cp:lastPrinted>
  <dcterms:created xsi:type="dcterms:W3CDTF">2021-08-26T08:31:00Z</dcterms:created>
  <dcterms:modified xsi:type="dcterms:W3CDTF">2023-10-29T08:13:29Z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F780D8AF9B7B4BB0B302A5B63E00930F_12</vt:lpwstr>
  </property>
  <property fmtid="{D5CDD505-2E9C-101B-9397-08002B2CF9AE}" pid="3" name="KSOProductBuildVer">
    <vt:lpwstr>2052-12.1.0.15712</vt:lpwstr>
  </property>
</Properties>
</file>