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4" r:id="rId3"/>
    <p:sldId id="365" r:id="rId5"/>
    <p:sldId id="366" r:id="rId6"/>
    <p:sldId id="367" r:id="rId7"/>
    <p:sldId id="368" r:id="rId8"/>
    <p:sldId id="369" r:id="rId9"/>
    <p:sldId id="370" r:id="rId10"/>
    <p:sldId id="371" r:id="rId11"/>
    <p:sldId id="372" r:id="rId12"/>
    <p:sldId id="373" r:id="rId13"/>
    <p:sldId id="374" r:id="rId14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EEB"/>
    <a:srgbClr val="FF6600"/>
    <a:srgbClr val="ED7D31"/>
    <a:srgbClr val="000099"/>
    <a:srgbClr val="F6B300"/>
    <a:srgbClr val="F68920"/>
    <a:srgbClr val="FFC800"/>
    <a:srgbClr val="5A8E2A"/>
    <a:srgbClr val="BED63A"/>
    <a:srgbClr val="B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3" autoAdjust="0"/>
    <p:restoredTop sz="94414" autoAdjust="0"/>
  </p:normalViewPr>
  <p:slideViewPr>
    <p:cSldViewPr snapToGrid="0" showGuides="1">
      <p:cViewPr varScale="1">
        <p:scale>
          <a:sx n="107" d="100"/>
          <a:sy n="107" d="100"/>
        </p:scale>
        <p:origin x="-84" y="-642"/>
      </p:cViewPr>
      <p:guideLst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243871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 userDrawn="1"/>
        </p:nvSpPr>
        <p:spPr>
          <a:xfrm>
            <a:off x="502574" y="20692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4729" y="214597"/>
            <a:ext cx="523847" cy="5238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4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4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microsoft.com/office/2007/relationships/hdphoto" Target="../media/image22.wdp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0" y="1916748"/>
            <a:ext cx="914400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扇形的认识</a:t>
            </a:r>
            <a:endParaRPr lang="en-US" altLang="zh-CN" sz="4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8915236" y="5565607"/>
            <a:ext cx="825587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/>
          <p:nvPr/>
        </p:nvSpPr>
        <p:spPr>
          <a:xfrm rot="20342484">
            <a:off x="-420579" y="3570776"/>
            <a:ext cx="183086" cy="23852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zh-CN" altLang="en-US" sz="1100" b="1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93265" y="493374"/>
            <a:ext cx="337015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人教版小学数学六年级上册</a:t>
            </a:r>
            <a:endParaRPr lang="zh-CN" altLang="en-US" sz="21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49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知识总结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 t="8657" b="20309"/>
          <a:stretch>
            <a:fillRect/>
          </a:stretch>
        </p:blipFill>
        <p:spPr>
          <a:xfrm flipH="1">
            <a:off x="235532" y="664519"/>
            <a:ext cx="7917867" cy="40281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11488" y="2187847"/>
            <a:ext cx="6110112" cy="553998"/>
          </a:xfrm>
          <a:prstGeom prst="rect">
            <a:avLst/>
          </a:prstGeom>
          <a:noFill/>
          <a:ln w="2857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组成扇形的曲线叫做弧，弧所对的角叫做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圆心角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97792" y="2910865"/>
            <a:ext cx="6123809" cy="1038746"/>
          </a:xfrm>
          <a:prstGeom prst="rect">
            <a:avLst/>
          </a:prstGeom>
          <a:noFill/>
          <a:ln w="2857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一条弧和经过这条弧两端的两条半径所围成的图形叫做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扇形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总结收获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3" name="Picture 17" descr="00-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07470" y="885826"/>
            <a:ext cx="7134814" cy="3409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081886" y="2590434"/>
            <a:ext cx="4985981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defRPr/>
            </a:pP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同学们，这节课你们都学会了哪些知识？</a:t>
            </a:r>
            <a:endParaRPr lang="zh-CN" altLang="en-US" sz="21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3" name="Picture 20" descr="7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4468" y="937432"/>
            <a:ext cx="2458133" cy="248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9" descr="7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6052" y="937432"/>
            <a:ext cx="2436296" cy="248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1" descr="7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96179" y="937432"/>
            <a:ext cx="2436296" cy="2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1142549" y="3632448"/>
            <a:ext cx="3831818" cy="4016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这些物体的外形有什么相同的地方？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45723" y="4091051"/>
            <a:ext cx="4572000" cy="4847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都是</a:t>
            </a:r>
            <a:r>
              <a: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圆面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的</a:t>
            </a:r>
            <a:r>
              <a: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一部分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，和</a:t>
            </a:r>
            <a:r>
              <a: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扇子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的形状差不多。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57092" y="3952518"/>
            <a:ext cx="67710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扇形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9" name="饼形 7"/>
          <p:cNvSpPr/>
          <p:nvPr/>
        </p:nvSpPr>
        <p:spPr>
          <a:xfrm rot="18016193">
            <a:off x="1660496" y="1829456"/>
            <a:ext cx="1405900" cy="1449698"/>
          </a:xfrm>
          <a:prstGeom prst="pie">
            <a:avLst>
              <a:gd name="adj1" fmla="val 16635604"/>
              <a:gd name="adj2" fmla="val 3532079"/>
            </a:avLst>
          </a:prstGeom>
          <a:solidFill>
            <a:srgbClr val="F6892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0" name="饼形 7"/>
          <p:cNvSpPr/>
          <p:nvPr/>
        </p:nvSpPr>
        <p:spPr>
          <a:xfrm rot="18016193">
            <a:off x="6119007" y="1132100"/>
            <a:ext cx="2446405" cy="2522617"/>
          </a:xfrm>
          <a:prstGeom prst="pie">
            <a:avLst>
              <a:gd name="adj1" fmla="val 14262559"/>
              <a:gd name="adj2" fmla="val 2502544"/>
            </a:avLst>
          </a:prstGeom>
          <a:solidFill>
            <a:srgbClr val="F6892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1" name="饼形 7"/>
          <p:cNvSpPr/>
          <p:nvPr/>
        </p:nvSpPr>
        <p:spPr>
          <a:xfrm rot="18016193">
            <a:off x="3593864" y="1296926"/>
            <a:ext cx="2040926" cy="2104506"/>
          </a:xfrm>
          <a:prstGeom prst="pie">
            <a:avLst>
              <a:gd name="adj1" fmla="val 17388351"/>
              <a:gd name="adj2" fmla="val 4221111"/>
            </a:avLst>
          </a:prstGeom>
          <a:solidFill>
            <a:srgbClr val="F6892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2" name="饼形 7"/>
          <p:cNvSpPr/>
          <p:nvPr/>
        </p:nvSpPr>
        <p:spPr>
          <a:xfrm rot="18016193">
            <a:off x="1064012" y="1157938"/>
            <a:ext cx="1405900" cy="1449698"/>
          </a:xfrm>
          <a:prstGeom prst="pie">
            <a:avLst>
              <a:gd name="adj1" fmla="val 14714484"/>
              <a:gd name="adj2" fmla="val 1188220"/>
            </a:avLst>
          </a:prstGeom>
          <a:solidFill>
            <a:srgbClr val="F6892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8589" y="930415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FF45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认识扇形</a:t>
            </a:r>
            <a:endParaRPr lang="zh-CN" altLang="en-US" sz="2100" b="1" dirty="0">
              <a:ln w="0"/>
              <a:solidFill>
                <a:srgbClr val="FF45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4" name="组合 6"/>
          <p:cNvGrpSpPr/>
          <p:nvPr/>
        </p:nvGrpSpPr>
        <p:grpSpPr bwMode="auto">
          <a:xfrm>
            <a:off x="976777" y="1644938"/>
            <a:ext cx="2619375" cy="2619000"/>
            <a:chOff x="2366755" y="1223755"/>
            <a:chExt cx="4365485" cy="4362217"/>
          </a:xfrm>
        </p:grpSpPr>
        <p:sp>
          <p:nvSpPr>
            <p:cNvPr id="5" name="椭圆 4"/>
            <p:cNvSpPr/>
            <p:nvPr/>
          </p:nvSpPr>
          <p:spPr>
            <a:xfrm>
              <a:off x="2366755" y="1223755"/>
              <a:ext cx="4365485" cy="436221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 b="1" dirty="0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4546852" y="3405175"/>
              <a:ext cx="44979" cy="47595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7" name="弧形 6"/>
          <p:cNvSpPr/>
          <p:nvPr/>
        </p:nvSpPr>
        <p:spPr>
          <a:xfrm rot="1628598">
            <a:off x="974026" y="1639269"/>
            <a:ext cx="2621700" cy="2621700"/>
          </a:xfrm>
          <a:prstGeom prst="arc">
            <a:avLst>
              <a:gd name="adj1" fmla="val 16433456"/>
              <a:gd name="adj2" fmla="val 48788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2930988" y="1479838"/>
            <a:ext cx="309219" cy="37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i="1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A</a:t>
            </a:r>
            <a:endParaRPr lang="zh-CN" altLang="en-US" sz="2000" b="1" i="1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 flipH="1">
            <a:off x="3450101" y="3478500"/>
            <a:ext cx="85725" cy="37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i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B</a:t>
            </a:r>
            <a:endParaRPr lang="zh-CN" altLang="en-US" sz="2000" b="1" i="1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1889588" y="2824450"/>
            <a:ext cx="323646" cy="37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i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O</a:t>
            </a:r>
            <a:endParaRPr lang="zh-CN" altLang="en-US" sz="2000" b="1" i="1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 flipH="1" flipV="1">
            <a:off x="2039607" y="2039432"/>
            <a:ext cx="1143000" cy="6651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278527" y="2924463"/>
            <a:ext cx="1128713" cy="7540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弧形 4"/>
          <p:cNvSpPr>
            <a:spLocks noChangeArrowheads="1"/>
          </p:cNvSpPr>
          <p:nvPr/>
        </p:nvSpPr>
        <p:spPr bwMode="auto">
          <a:xfrm rot="367462">
            <a:off x="2192802" y="2821277"/>
            <a:ext cx="338138" cy="404813"/>
          </a:xfrm>
          <a:custGeom>
            <a:avLst/>
            <a:gdLst>
              <a:gd name="T0" fmla="*/ 169069 w 338137"/>
              <a:gd name="T1" fmla="*/ 0 h 404812"/>
              <a:gd name="T2" fmla="*/ 169069 w 338137"/>
              <a:gd name="T3" fmla="*/ 202406 h 404812"/>
              <a:gd name="T4" fmla="*/ 303358 w 338137"/>
              <a:gd name="T5" fmla="*/ 325376 h 404812"/>
              <a:gd name="T6" fmla="*/ 11796480 60000 65536"/>
              <a:gd name="T7" fmla="*/ 11796480 60000 65536"/>
              <a:gd name="T8" fmla="*/ 5898240 60000 65536"/>
              <a:gd name="T9" fmla="*/ 169069 w 338137"/>
              <a:gd name="T10" fmla="*/ 0 h 404812"/>
              <a:gd name="T11" fmla="*/ 338137 w 338137"/>
              <a:gd name="T12" fmla="*/ 325376 h 404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8137" h="404812" stroke="0">
                <a:moveTo>
                  <a:pt x="169069" y="0"/>
                </a:moveTo>
                <a:lnTo>
                  <a:pt x="169068" y="0"/>
                </a:lnTo>
                <a:cubicBezTo>
                  <a:pt x="262443" y="0"/>
                  <a:pt x="338138" y="90620"/>
                  <a:pt x="338138" y="202406"/>
                </a:cubicBezTo>
                <a:cubicBezTo>
                  <a:pt x="338138" y="246856"/>
                  <a:pt x="325915" y="290070"/>
                  <a:pt x="303358" y="325376"/>
                </a:cubicBezTo>
                <a:lnTo>
                  <a:pt x="169069" y="202406"/>
                </a:lnTo>
                <a:close/>
              </a:path>
              <a:path w="338137" h="404812" fill="none">
                <a:moveTo>
                  <a:pt x="169069" y="0"/>
                </a:moveTo>
                <a:lnTo>
                  <a:pt x="169068" y="0"/>
                </a:lnTo>
                <a:cubicBezTo>
                  <a:pt x="262443" y="0"/>
                  <a:pt x="338138" y="90620"/>
                  <a:pt x="338138" y="202406"/>
                </a:cubicBezTo>
                <a:cubicBezTo>
                  <a:pt x="338138" y="246856"/>
                  <a:pt x="325915" y="290070"/>
                  <a:pt x="303358" y="325376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000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3311990" y="1159165"/>
            <a:ext cx="46037" cy="4603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FF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000" b="1">
              <a:solidFill>
                <a:srgbClr val="00B0F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 flipH="1">
            <a:off x="2257890" y="2995901"/>
            <a:ext cx="46037" cy="6667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tx2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000" b="1" dirty="0">
              <a:solidFill>
                <a:schemeClr val="tx2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6" name="TextBox 28"/>
          <p:cNvSpPr txBox="1">
            <a:spLocks noChangeArrowheads="1"/>
          </p:cNvSpPr>
          <p:nvPr/>
        </p:nvSpPr>
        <p:spPr bwMode="auto">
          <a:xfrm>
            <a:off x="4213689" y="1562676"/>
            <a:ext cx="4059238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圆上</a:t>
            </a:r>
            <a:r>
              <a:rPr lang="en-US" altLang="zh-CN" sz="2100" b="1" i="1" dirty="0">
                <a:latin typeface="Times New Roman" panose="02020603050405020304" pitchFamily="18" charset="0"/>
                <a:ea typeface="微软雅黑" panose="020B0503020204020204" charset="-122"/>
              </a:rPr>
              <a:t>A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、</a:t>
            </a:r>
            <a:r>
              <a:rPr lang="en-US" altLang="zh-CN" sz="2100" b="1" i="1" dirty="0">
                <a:latin typeface="Times New Roman" panose="02020603050405020304" pitchFamily="18" charset="0"/>
                <a:ea typeface="微软雅黑" panose="020B0503020204020204" charset="-122"/>
              </a:rPr>
              <a:t>B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两点之间的部分叫做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弧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，</a:t>
            </a:r>
            <a:endParaRPr lang="en-US" altLang="zh-CN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读作“弧</a:t>
            </a:r>
            <a:r>
              <a:rPr lang="en-US" altLang="zh-CN" sz="2100" b="1" i="1" dirty="0">
                <a:latin typeface="Times New Roman" panose="02020603050405020304" pitchFamily="18" charset="0"/>
                <a:ea typeface="微软雅黑" panose="020B0503020204020204" charset="-122"/>
              </a:rPr>
              <a:t>AB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”。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7" name="TextBox 30"/>
          <p:cNvSpPr txBox="1">
            <a:spLocks noChangeArrowheads="1"/>
          </p:cNvSpPr>
          <p:nvPr/>
        </p:nvSpPr>
        <p:spPr bwMode="auto">
          <a:xfrm>
            <a:off x="4217329" y="2607847"/>
            <a:ext cx="4059238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一条弧和经过这条弧两端的两条半径所围成的图形叫做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扇形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4213690" y="3857355"/>
            <a:ext cx="368141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顶点在圆心的角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叫做圆心角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9" name="椭圆 18"/>
          <p:cNvSpPr>
            <a:spLocks noChangeArrowheads="1"/>
          </p:cNvSpPr>
          <p:nvPr/>
        </p:nvSpPr>
        <p:spPr bwMode="auto">
          <a:xfrm>
            <a:off x="4072400" y="4230975"/>
            <a:ext cx="46038" cy="460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FF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solidFill>
                <a:srgbClr val="00B0F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235665" y="3281652"/>
            <a:ext cx="6001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半径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989601" y="2178339"/>
            <a:ext cx="711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>
                <a:latin typeface="Times New Roman" panose="02020603050405020304" pitchFamily="18" charset="0"/>
                <a:ea typeface="微软雅黑" panose="020B0503020204020204" charset="-122"/>
              </a:rPr>
              <a:t>半径</a:t>
            </a:r>
            <a:endParaRPr lang="zh-CN" altLang="en-US" sz="1800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2" name="饼形 7"/>
          <p:cNvSpPr/>
          <p:nvPr/>
        </p:nvSpPr>
        <p:spPr>
          <a:xfrm rot="18016193">
            <a:off x="1017258" y="1614549"/>
            <a:ext cx="2547938" cy="2627313"/>
          </a:xfrm>
          <a:prstGeom prst="pie">
            <a:avLst>
              <a:gd name="adj1" fmla="val 0"/>
              <a:gd name="adj2" fmla="val 5591330"/>
            </a:avLst>
          </a:prstGeom>
          <a:solidFill>
            <a:srgbClr val="F6892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607264" y="2383127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弧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2612329" y="2665614"/>
            <a:ext cx="83099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圆心角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216615" y="2887952"/>
            <a:ext cx="117475" cy="11112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856377" y="1744952"/>
            <a:ext cx="117475" cy="1111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319927" y="3624552"/>
            <a:ext cx="117475" cy="1111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800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8" name="Arc 21"/>
          <p:cNvSpPr/>
          <p:nvPr/>
        </p:nvSpPr>
        <p:spPr bwMode="auto">
          <a:xfrm rot="5722043" flipH="1">
            <a:off x="2326152" y="2770477"/>
            <a:ext cx="379412" cy="188912"/>
          </a:xfrm>
          <a:custGeom>
            <a:avLst/>
            <a:gdLst>
              <a:gd name="T0" fmla="*/ 0 w 42225"/>
              <a:gd name="T1" fmla="*/ 0 h 23141"/>
              <a:gd name="T2" fmla="*/ 0 w 42225"/>
              <a:gd name="T3" fmla="*/ 0 h 23141"/>
              <a:gd name="T4" fmla="*/ 0 w 42225"/>
              <a:gd name="T5" fmla="*/ 0 h 231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2225" h="23141" fill="none" extrusionOk="0">
                <a:moveTo>
                  <a:pt x="-1" y="15183"/>
                </a:moveTo>
                <a:cubicBezTo>
                  <a:pt x="2809" y="6152"/>
                  <a:pt x="11167" y="0"/>
                  <a:pt x="20625" y="0"/>
                </a:cubicBezTo>
                <a:cubicBezTo>
                  <a:pt x="32554" y="0"/>
                  <a:pt x="42225" y="9670"/>
                  <a:pt x="42225" y="21600"/>
                </a:cubicBezTo>
                <a:cubicBezTo>
                  <a:pt x="42225" y="22114"/>
                  <a:pt x="42206" y="22628"/>
                  <a:pt x="42169" y="23140"/>
                </a:cubicBezTo>
              </a:path>
              <a:path w="42225" h="23141" stroke="0" extrusionOk="0">
                <a:moveTo>
                  <a:pt x="-1" y="15183"/>
                </a:moveTo>
                <a:cubicBezTo>
                  <a:pt x="2809" y="6152"/>
                  <a:pt x="11167" y="0"/>
                  <a:pt x="20625" y="0"/>
                </a:cubicBezTo>
                <a:cubicBezTo>
                  <a:pt x="32554" y="0"/>
                  <a:pt x="42225" y="9670"/>
                  <a:pt x="42225" y="21600"/>
                </a:cubicBezTo>
                <a:cubicBezTo>
                  <a:pt x="42225" y="22114"/>
                  <a:pt x="42206" y="22628"/>
                  <a:pt x="42169" y="23140"/>
                </a:cubicBezTo>
                <a:lnTo>
                  <a:pt x="20625" y="21600"/>
                </a:lnTo>
                <a:lnTo>
                  <a:pt x="-1" y="15183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/>
          <a:lstStyle/>
          <a:p>
            <a:endParaRPr lang="zh-CN" altLang="en-US" sz="1800" b="1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6" grpId="0"/>
      <p:bldP spid="19" grpId="0"/>
      <p:bldP spid="20" grpId="0"/>
      <p:bldP spid="21" grpId="0"/>
      <p:bldP spid="23" grpId="0"/>
      <p:bldP spid="24" grpId="0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TextBox 32"/>
          <p:cNvSpPr txBox="1">
            <a:spLocks noChangeArrowheads="1"/>
          </p:cNvSpPr>
          <p:nvPr/>
        </p:nvSpPr>
        <p:spPr bwMode="auto">
          <a:xfrm>
            <a:off x="2888007" y="949730"/>
            <a:ext cx="3100849" cy="3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algn="ctr">
              <a:defRPr sz="4400" b="0" cap="none" spc="0">
                <a:ln w="0"/>
                <a:solidFill>
                  <a:srgbClr val="FF45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卡通简体" panose="03000509000000000000" pitchFamily="65" charset="-122"/>
                <a:ea typeface="方正卡通简体" panose="03000509000000000000" pitchFamily="65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半径相同的两个扇形比较</a:t>
            </a:r>
            <a:endParaRPr lang="zh-CN" altLang="en-US" sz="21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TextBox 32"/>
          <p:cNvSpPr txBox="1">
            <a:spLocks noChangeArrowheads="1"/>
          </p:cNvSpPr>
          <p:nvPr/>
        </p:nvSpPr>
        <p:spPr bwMode="auto">
          <a:xfrm>
            <a:off x="3042817" y="3972450"/>
            <a:ext cx="368141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圆心角大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的那个扇形大。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76388" y="1636660"/>
            <a:ext cx="1944216" cy="1944216"/>
            <a:chOff x="1763688" y="2043059"/>
            <a:chExt cx="1944216" cy="1944216"/>
          </a:xfrm>
        </p:grpSpPr>
        <p:grpSp>
          <p:nvGrpSpPr>
            <p:cNvPr id="6" name="组合 5"/>
            <p:cNvGrpSpPr/>
            <p:nvPr/>
          </p:nvGrpSpPr>
          <p:grpSpPr>
            <a:xfrm>
              <a:off x="1763688" y="2043059"/>
              <a:ext cx="1944216" cy="1944216"/>
              <a:chOff x="1475548" y="2085047"/>
              <a:chExt cx="1944216" cy="1944216"/>
            </a:xfrm>
          </p:grpSpPr>
          <p:sp>
            <p:nvSpPr>
              <p:cNvPr id="9" name="不完整圆 8"/>
              <p:cNvSpPr/>
              <p:nvPr/>
            </p:nvSpPr>
            <p:spPr>
              <a:xfrm flipH="1">
                <a:off x="1475548" y="2085047"/>
                <a:ext cx="1944216" cy="1944216"/>
              </a:xfrm>
              <a:prstGeom prst="pie">
                <a:avLst>
                  <a:gd name="adj1" fmla="val 14095482"/>
                  <a:gd name="adj2" fmla="val 16200000"/>
                </a:avLst>
              </a:prstGeom>
              <a:solidFill>
                <a:srgbClr val="F6892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475656" y="2085155"/>
                <a:ext cx="1944000" cy="1944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p:grpSp>
        <p:sp>
          <p:nvSpPr>
            <p:cNvPr id="7" name="TextBox 14"/>
            <p:cNvSpPr txBox="1">
              <a:spLocks noChangeArrowheads="1"/>
            </p:cNvSpPr>
            <p:nvPr/>
          </p:nvSpPr>
          <p:spPr bwMode="auto">
            <a:xfrm>
              <a:off x="2337671" y="2815112"/>
              <a:ext cx="37061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i="1" dirty="0"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O</a:t>
              </a:r>
              <a:endParaRPr lang="zh-CN" altLang="en-US" sz="2000" b="1" i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677059" y="2959605"/>
              <a:ext cx="117475" cy="11112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16748" y="1636660"/>
            <a:ext cx="1944216" cy="1944216"/>
            <a:chOff x="5004048" y="2043059"/>
            <a:chExt cx="1944216" cy="1944216"/>
          </a:xfrm>
        </p:grpSpPr>
        <p:grpSp>
          <p:nvGrpSpPr>
            <p:cNvPr id="12" name="组合 11"/>
            <p:cNvGrpSpPr/>
            <p:nvPr/>
          </p:nvGrpSpPr>
          <p:grpSpPr>
            <a:xfrm>
              <a:off x="5004048" y="2043059"/>
              <a:ext cx="1944216" cy="1944216"/>
              <a:chOff x="5870117" y="1809033"/>
              <a:chExt cx="1944216" cy="1944216"/>
            </a:xfrm>
          </p:grpSpPr>
          <p:sp>
            <p:nvSpPr>
              <p:cNvPr id="15" name="不完整圆 14"/>
              <p:cNvSpPr/>
              <p:nvPr/>
            </p:nvSpPr>
            <p:spPr>
              <a:xfrm flipH="1">
                <a:off x="5870117" y="1809033"/>
                <a:ext cx="1944216" cy="1944216"/>
              </a:xfrm>
              <a:prstGeom prst="pie">
                <a:avLst>
                  <a:gd name="adj1" fmla="val 10694198"/>
                  <a:gd name="adj2" fmla="val 18004074"/>
                </a:avLst>
              </a:prstGeom>
              <a:solidFill>
                <a:srgbClr val="F6892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5870225" y="1809141"/>
                <a:ext cx="1944000" cy="1944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p:grpSp>
        <p:sp>
          <p:nvSpPr>
            <p:cNvPr id="13" name="椭圆 12"/>
            <p:cNvSpPr/>
            <p:nvPr/>
          </p:nvSpPr>
          <p:spPr>
            <a:xfrm>
              <a:off x="5917419" y="2959605"/>
              <a:ext cx="117475" cy="11112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14" name="TextBox 14"/>
            <p:cNvSpPr txBox="1">
              <a:spLocks noChangeArrowheads="1"/>
            </p:cNvSpPr>
            <p:nvPr/>
          </p:nvSpPr>
          <p:spPr bwMode="auto">
            <a:xfrm>
              <a:off x="5594485" y="2827264"/>
              <a:ext cx="37061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i="1" dirty="0"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O</a:t>
              </a:r>
              <a:endParaRPr lang="zh-CN" altLang="en-US" sz="2000" b="1" i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TextBox 32"/>
          <p:cNvSpPr txBox="1">
            <a:spLocks noChangeArrowheads="1"/>
          </p:cNvSpPr>
          <p:nvPr/>
        </p:nvSpPr>
        <p:spPr bwMode="auto">
          <a:xfrm>
            <a:off x="2714311" y="1104616"/>
            <a:ext cx="3370154" cy="3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algn="ctr">
              <a:defRPr sz="4400" b="0" cap="none" spc="0">
                <a:ln w="0"/>
                <a:solidFill>
                  <a:srgbClr val="FF45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卡通简体" panose="03000509000000000000" pitchFamily="65" charset="-122"/>
                <a:ea typeface="方正卡通简体" panose="03000509000000000000" pitchFamily="65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圆心角相同的两个扇形比较</a:t>
            </a:r>
            <a:endParaRPr lang="zh-CN" altLang="en-US" sz="21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TextBox 32"/>
          <p:cNvSpPr txBox="1">
            <a:spLocks noChangeArrowheads="1"/>
          </p:cNvSpPr>
          <p:nvPr/>
        </p:nvSpPr>
        <p:spPr bwMode="auto">
          <a:xfrm>
            <a:off x="2953915" y="3966866"/>
            <a:ext cx="368141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半径大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的那个扇形大。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45804" y="1966204"/>
            <a:ext cx="1506854" cy="1506854"/>
            <a:chOff x="1763688" y="2043059"/>
            <a:chExt cx="1944216" cy="1944216"/>
          </a:xfrm>
        </p:grpSpPr>
        <p:grpSp>
          <p:nvGrpSpPr>
            <p:cNvPr id="6" name="组合 5"/>
            <p:cNvGrpSpPr/>
            <p:nvPr/>
          </p:nvGrpSpPr>
          <p:grpSpPr>
            <a:xfrm>
              <a:off x="1763688" y="2043059"/>
              <a:ext cx="1944216" cy="1944216"/>
              <a:chOff x="1475548" y="2085047"/>
              <a:chExt cx="1944216" cy="1944216"/>
            </a:xfrm>
          </p:grpSpPr>
          <p:sp>
            <p:nvSpPr>
              <p:cNvPr id="9" name="不完整圆 8"/>
              <p:cNvSpPr/>
              <p:nvPr/>
            </p:nvSpPr>
            <p:spPr>
              <a:xfrm flipH="1">
                <a:off x="1475548" y="2085047"/>
                <a:ext cx="1944216" cy="1944216"/>
              </a:xfrm>
              <a:prstGeom prst="pie">
                <a:avLst>
                  <a:gd name="adj1" fmla="val 12240645"/>
                  <a:gd name="adj2" fmla="val 16200000"/>
                </a:avLst>
              </a:prstGeom>
              <a:solidFill>
                <a:srgbClr val="F6892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475656" y="2085155"/>
                <a:ext cx="1944000" cy="1944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p:grpSp>
        <p:sp>
          <p:nvSpPr>
            <p:cNvPr id="7" name="TextBox 14"/>
            <p:cNvSpPr txBox="1">
              <a:spLocks noChangeArrowheads="1"/>
            </p:cNvSpPr>
            <p:nvPr/>
          </p:nvSpPr>
          <p:spPr bwMode="auto">
            <a:xfrm>
              <a:off x="2337670" y="2815111"/>
              <a:ext cx="478184" cy="516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i="1" dirty="0"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O</a:t>
              </a:r>
              <a:endParaRPr lang="zh-CN" altLang="en-US" sz="2000" b="1" i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677059" y="2959605"/>
              <a:ext cx="117475" cy="11112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94622" y="1560444"/>
            <a:ext cx="2232248" cy="2232248"/>
            <a:chOff x="1763688" y="2043059"/>
            <a:chExt cx="1944216" cy="1944216"/>
          </a:xfrm>
        </p:grpSpPr>
        <p:grpSp>
          <p:nvGrpSpPr>
            <p:cNvPr id="12" name="组合 11"/>
            <p:cNvGrpSpPr/>
            <p:nvPr/>
          </p:nvGrpSpPr>
          <p:grpSpPr>
            <a:xfrm>
              <a:off x="1763688" y="2043059"/>
              <a:ext cx="1944216" cy="1944216"/>
              <a:chOff x="1475548" y="2085047"/>
              <a:chExt cx="1944216" cy="1944216"/>
            </a:xfrm>
          </p:grpSpPr>
          <p:sp>
            <p:nvSpPr>
              <p:cNvPr id="15" name="不完整圆 14"/>
              <p:cNvSpPr/>
              <p:nvPr/>
            </p:nvSpPr>
            <p:spPr>
              <a:xfrm flipH="1">
                <a:off x="1475548" y="2085047"/>
                <a:ext cx="1944216" cy="1944216"/>
              </a:xfrm>
              <a:prstGeom prst="pie">
                <a:avLst>
                  <a:gd name="adj1" fmla="val 12240645"/>
                  <a:gd name="adj2" fmla="val 16200000"/>
                </a:avLst>
              </a:prstGeom>
              <a:solidFill>
                <a:srgbClr val="F6892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475656" y="2085155"/>
                <a:ext cx="1944000" cy="1944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p:grpSp>
        <p:sp>
          <p:nvSpPr>
            <p:cNvPr id="13" name="TextBox 14"/>
            <p:cNvSpPr txBox="1">
              <a:spLocks noChangeArrowheads="1"/>
            </p:cNvSpPr>
            <p:nvPr/>
          </p:nvSpPr>
          <p:spPr bwMode="auto">
            <a:xfrm>
              <a:off x="2337671" y="2815112"/>
              <a:ext cx="322793" cy="348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i="1" dirty="0"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O</a:t>
              </a:r>
              <a:endParaRPr lang="zh-CN" altLang="en-US" sz="2000" b="1" i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677059" y="2959605"/>
              <a:ext cx="117475" cy="11112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" name="饼形 7"/>
          <p:cNvSpPr/>
          <p:nvPr/>
        </p:nvSpPr>
        <p:spPr>
          <a:xfrm>
            <a:off x="1764875" y="2075631"/>
            <a:ext cx="1360800" cy="1360800"/>
          </a:xfrm>
          <a:prstGeom prst="pie">
            <a:avLst>
              <a:gd name="adj1" fmla="val 10756422"/>
              <a:gd name="adj2" fmla="val 53853"/>
            </a:avLst>
          </a:prstGeom>
          <a:solidFill>
            <a:srgbClr val="F68920"/>
          </a:solidFill>
          <a:ln>
            <a:solidFill>
              <a:srgbClr val="F68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58161" y="2075631"/>
            <a:ext cx="1949614" cy="1360800"/>
            <a:chOff x="3207013" y="2873844"/>
            <a:chExt cx="2599485" cy="1814400"/>
          </a:xfrm>
        </p:grpSpPr>
        <p:sp>
          <p:nvSpPr>
            <p:cNvPr id="8" name="椭圆 7"/>
            <p:cNvSpPr/>
            <p:nvPr/>
          </p:nvSpPr>
          <p:spPr bwMode="auto">
            <a:xfrm>
              <a:off x="3616173" y="2873844"/>
              <a:ext cx="1813985" cy="18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pic>
          <p:nvPicPr>
            <p:cNvPr id="9" name="Picture 5" descr="77"/>
            <p:cNvPicPr>
              <a:picLocks noChangeAspect="1" noChangeArrowheads="1"/>
            </p:cNvPicPr>
            <p:nvPr/>
          </p:nvPicPr>
          <p:blipFill rotWithShape="1">
            <a:blip r:embed="rId1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3207013" y="3600411"/>
              <a:ext cx="2599485" cy="513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966710" y="3869048"/>
                <a:ext cx="3107409" cy="392415"/>
              </a:xfrm>
              <a:prstGeom prst="rect">
                <a:avLst/>
              </a:prstGeom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整圆的圆心角是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</a:rPr>
                      <m:t>360</m:t>
                    </m:r>
                    <m:r>
                      <a:rPr lang="en-US" altLang="zh-CN" sz="21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charset="-122"/>
                      </a:rPr>
                      <m:t>°</m:t>
                    </m:r>
                  </m:oMath>
                </a14:m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。</a:t>
                </a:r>
                <a:endParaRPr lang="zh-CN" altLang="en-US" sz="2100" b="1" dirty="0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710" y="3869048"/>
                <a:ext cx="3107409" cy="392415"/>
              </a:xfrm>
              <a:prstGeom prst="rect">
                <a:avLst/>
              </a:prstGeom>
              <a:blipFill rotWithShape="1">
                <a:blip r:embed="rId2"/>
                <a:stretch>
                  <a:fillRect l="-8" t="-160" r="19" b="1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 Box 22"/>
              <p:cNvSpPr txBox="1">
                <a:spLocks noChangeArrowheads="1"/>
              </p:cNvSpPr>
              <p:nvPr/>
            </p:nvSpPr>
            <p:spPr bwMode="auto">
              <a:xfrm>
                <a:off x="4965993" y="3611992"/>
                <a:ext cx="2398712" cy="6830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1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</a:rPr>
                        <m:t>360</m:t>
                      </m:r>
                      <m:r>
                        <a:rPr lang="en-US" altLang="zh-CN" sz="21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微软雅黑" panose="020B0503020204020204" charset="-122"/>
                        </a:rPr>
                        <m:t>°×</m:t>
                      </m:r>
                      <m:f>
                        <m:fPr>
                          <m:ctrlPr>
                            <a:rPr lang="en-US" altLang="zh-CN" sz="2100" b="1" i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ea typeface="微软雅黑" panose="020B0503020204020204" charset="-122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100" b="1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100" b="1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</a:rPr>
                            <m:t>2</m:t>
                          </m:r>
                        </m:den>
                      </m:f>
                      <m:r>
                        <a:rPr lang="en-US" altLang="zh-CN" sz="21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微软雅黑" panose="020B0503020204020204" charset="-122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21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</a:rPr>
                        <m:t>180</m:t>
                      </m:r>
                      <m:r>
                        <a:rPr lang="en-US" altLang="zh-CN" sz="21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微软雅黑" panose="020B0503020204020204" charset="-122"/>
                        </a:rPr>
                        <m:t>°</m:t>
                      </m:r>
                    </m:oMath>
                  </m:oMathPara>
                </a14:m>
                <a:endParaRPr lang="zh-CN" altLang="en-US" sz="21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11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65993" y="3611992"/>
                <a:ext cx="2398712" cy="683024"/>
              </a:xfrm>
              <a:prstGeom prst="rect">
                <a:avLst/>
              </a:prstGeom>
              <a:blipFill rotWithShape="1">
                <a:blip r:embed="rId3"/>
                <a:stretch>
                  <a:fillRect l="-12" t="-16" r="25" b="7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/>
          <p:cNvSpPr/>
          <p:nvPr/>
        </p:nvSpPr>
        <p:spPr>
          <a:xfrm>
            <a:off x="4621661" y="1855564"/>
            <a:ext cx="3646480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以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半圆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为弧的扇形是所在</a:t>
            </a:r>
            <a:endParaRPr lang="en-US" altLang="zh-CN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圆的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面积的一半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。所对的</a:t>
            </a:r>
            <a:endParaRPr lang="en-US" altLang="zh-CN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圆心角是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360°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的一半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en-US" altLang="zh-CN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10715" y="2346723"/>
            <a:ext cx="58333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FFFF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180°</a:t>
            </a:r>
            <a:endParaRPr lang="zh-CN" altLang="en-US" sz="1800" b="1" dirty="0">
              <a:solidFill>
                <a:srgbClr val="FFFF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4" name="AutoShape 27"/>
          <p:cNvSpPr>
            <a:spLocks noChangeArrowheads="1"/>
          </p:cNvSpPr>
          <p:nvPr/>
        </p:nvSpPr>
        <p:spPr bwMode="auto">
          <a:xfrm>
            <a:off x="2210715" y="1091841"/>
            <a:ext cx="4218474" cy="434162"/>
          </a:xfrm>
          <a:prstGeom prst="wedgeRoundRectCallout">
            <a:avLst>
              <a:gd name="adj1" fmla="val -49806"/>
              <a:gd name="adj2" fmla="val -11944"/>
              <a:gd name="adj3" fmla="val 1666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以半圆为弧的扇形的圆心角的度数</a:t>
            </a:r>
            <a:endParaRPr lang="zh-CN" altLang="en-US" sz="2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15" name="Picture 31" descr="02200701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0" b="95000" l="2639" r="98056">
                        <a14:foregroundMark x1="10694" y1="82963" x2="8750" y2="20370"/>
                        <a14:foregroundMark x1="7083" y1="18889" x2="7222" y2="14259"/>
                        <a14:foregroundMark x1="90833" y1="65370" x2="91528" y2="21111"/>
                        <a14:foregroundMark x1="89583" y1="10556" x2="94583" y2="9815"/>
                        <a14:foregroundMark x1="7500" y1="11296" x2="13750" y2="10926"/>
                        <a14:foregroundMark x1="6667" y1="12407" x2="10278" y2="10926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454015" y="1396417"/>
            <a:ext cx="5552311" cy="347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1" descr="0220070117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5000" b="95000" l="2639" r="98056">
                        <a14:foregroundMark x1="10694" y1="82963" x2="8750" y2="20370"/>
                        <a14:foregroundMark x1="7083" y1="18889" x2="7222" y2="14259"/>
                        <a14:foregroundMark x1="90833" y1="65370" x2="91528" y2="21111"/>
                        <a14:foregroundMark x1="89583" y1="10556" x2="94583" y2="9815"/>
                        <a14:foregroundMark x1="7500" y1="11296" x2="13750" y2="10926"/>
                        <a14:foregroundMark x1="6667" y1="12407" x2="10278" y2="10926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454015" y="1396417"/>
            <a:ext cx="5552311" cy="347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饼形 7"/>
          <p:cNvSpPr/>
          <p:nvPr/>
        </p:nvSpPr>
        <p:spPr>
          <a:xfrm flipH="1">
            <a:off x="1517372" y="2164131"/>
            <a:ext cx="1367934" cy="1367934"/>
          </a:xfrm>
          <a:prstGeom prst="pie">
            <a:avLst>
              <a:gd name="adj1" fmla="val 10757313"/>
              <a:gd name="adj2" fmla="val 16219531"/>
            </a:avLst>
          </a:prstGeom>
          <a:solidFill>
            <a:srgbClr val="F68920"/>
          </a:solidFill>
          <a:ln>
            <a:solidFill>
              <a:srgbClr val="F68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96431" y="2713459"/>
            <a:ext cx="171450" cy="1394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/>
              <p:nvPr/>
            </p:nvSpPr>
            <p:spPr>
              <a:xfrm>
                <a:off x="1168384" y="3883440"/>
                <a:ext cx="3107409" cy="392415"/>
              </a:xfrm>
              <a:prstGeom prst="rect">
                <a:avLst/>
              </a:prstGeom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整圆的圆心角是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</a:rPr>
                      <m:t>360</m:t>
                    </m:r>
                    <m:r>
                      <a:rPr lang="en-US" altLang="zh-CN" sz="21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charset="-122"/>
                      </a:rPr>
                      <m:t>°</m:t>
                    </m:r>
                    <m:r>
                      <a:rPr lang="en-US" altLang="zh-CN" sz="2100" b="1" i="1">
                        <a:solidFill>
                          <a:srgbClr val="FF452D"/>
                        </a:solidFill>
                        <a:latin typeface="Cambria Math" panose="02040503050406030204" pitchFamily="18" charset="0"/>
                        <a:ea typeface="微软雅黑" panose="020B0503020204020204" charset="-122"/>
                      </a:rPr>
                      <m:t> </m:t>
                    </m:r>
                  </m:oMath>
                </a14:m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。</a:t>
                </a:r>
                <a:endParaRPr lang="zh-CN" altLang="en-US" sz="2100" b="1" dirty="0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384" y="3883440"/>
                <a:ext cx="3107409" cy="392415"/>
              </a:xfrm>
              <a:prstGeom prst="rect">
                <a:avLst/>
              </a:prstGeom>
              <a:blipFill rotWithShape="1">
                <a:blip r:embed="rId3"/>
                <a:stretch>
                  <a:fillRect l="-20" t="-106" r="11" b="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/>
              <p:nvPr/>
            </p:nvSpPr>
            <p:spPr>
              <a:xfrm>
                <a:off x="4567021" y="1948948"/>
                <a:ext cx="3771609" cy="1613087"/>
              </a:xfrm>
              <a:prstGeom prst="rect">
                <a:avLst/>
              </a:prstGeom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solidFill>
                              <a:srgbClr val="FF0000"/>
                            </a:solidFill>
                            <a:latin typeface="Cambria Math" panose="02040503050406030204"/>
                            <a:ea typeface="微软雅黑" panose="020B0503020204020204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100" b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100" b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</a:rPr>
                          <m:t>4</m:t>
                        </m:r>
                      </m:den>
                    </m:f>
                  </m:oMath>
                </a14:m>
                <a:r>
                  <a:rPr lang="zh-CN" altLang="en-US" sz="21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圆</a:t>
                </a:r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为弧的</a:t>
                </a:r>
                <a:r>
                  <a:rPr lang="zh-CN" altLang="en-US" sz="21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扇形</a:t>
                </a:r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是所在</a:t>
                </a:r>
                <a:endParaRPr lang="en-US" altLang="zh-CN" sz="2100" b="1" dirty="0">
                  <a:latin typeface="Times New Roman" panose="02020603050405020304" pitchFamily="18" charset="0"/>
                  <a:ea typeface="微软雅黑" panose="020B0503020204020204" charset="-122"/>
                </a:endParaRPr>
              </a:p>
              <a:p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圆的</a:t>
                </a:r>
                <a:r>
                  <a:rPr lang="zh-CN" altLang="en-US" sz="21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面积的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solidFill>
                              <a:srgbClr val="FF0000"/>
                            </a:solidFill>
                            <a:latin typeface="Cambria Math" panose="02040503050406030204"/>
                            <a:ea typeface="微软雅黑" panose="020B0503020204020204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100" b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100" b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</a:rPr>
                          <m:t>4</m:t>
                        </m:r>
                      </m:den>
                    </m:f>
                    <m:r>
                      <a:rPr lang="en-US" altLang="zh-CN" sz="21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charset="-122"/>
                      </a:rPr>
                      <m:t> </m:t>
                    </m:r>
                  </m:oMath>
                </a14:m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。所对的圆</a:t>
                </a:r>
                <a:endParaRPr lang="en-US" altLang="zh-CN" sz="2100" b="1" dirty="0">
                  <a:latin typeface="Times New Roman" panose="02020603050405020304" pitchFamily="18" charset="0"/>
                  <a:ea typeface="微软雅黑" panose="020B0503020204020204" charset="-122"/>
                </a:endParaRPr>
              </a:p>
              <a:p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心角是</a:t>
                </a:r>
                <a:r>
                  <a:rPr lang="en-US" altLang="zh-CN" sz="21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360°</a:t>
                </a:r>
                <a:r>
                  <a:rPr lang="zh-CN" altLang="en-US" sz="21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solidFill>
                              <a:srgbClr val="FF0000"/>
                            </a:solidFill>
                            <a:latin typeface="Cambria Math" panose="02040503050406030204"/>
                            <a:ea typeface="微软雅黑" panose="020B0503020204020204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100" b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100" b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</a:rPr>
                          <m:t>4</m:t>
                        </m:r>
                      </m:den>
                    </m:f>
                    <m:r>
                      <a:rPr lang="en-US" altLang="zh-CN" sz="21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charset="-122"/>
                      </a:rPr>
                      <m:t> </m:t>
                    </m:r>
                  </m:oMath>
                </a14:m>
                <a:r>
                  <a:rPr lang="zh-CN" altLang="en-US" sz="21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。</a:t>
                </a:r>
                <a:endParaRPr lang="en-US" altLang="zh-CN" sz="2100" b="1" dirty="0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7021" y="1948948"/>
                <a:ext cx="3771609" cy="1613087"/>
              </a:xfrm>
              <a:prstGeom prst="rect">
                <a:avLst/>
              </a:prstGeom>
              <a:blipFill rotWithShape="1">
                <a:blip r:embed="rId4"/>
                <a:stretch>
                  <a:fillRect l="-3" t="-8" r="12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1163003" y="864932"/>
                <a:ext cx="4582024" cy="583862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zh-CN" altLang="en-US" sz="2100" b="1" dirty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ea typeface="微软雅黑" panose="020B0503020204020204" charset="-122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100" b="1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ea typeface="微软雅黑" panose="020B0503020204020204" charset="-122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100" b="1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ea typeface="微软雅黑" panose="020B0503020204020204" charset="-122"/>
                          </a:rPr>
                          <m:t>4</m:t>
                        </m:r>
                      </m:den>
                    </m:f>
                  </m:oMath>
                </a14:m>
                <a:r>
                  <a:rPr lang="zh-CN" altLang="en-US" sz="2100" b="1" dirty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ea typeface="微软雅黑" panose="020B0503020204020204" charset="-122"/>
                  </a:rPr>
                  <a:t>圆为弧的扇形的圆心角是多少度？</a:t>
                </a:r>
                <a:endParaRPr lang="zh-CN" altLang="en-US" sz="2100" b="1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003" y="864932"/>
                <a:ext cx="4582024" cy="583862"/>
              </a:xfrm>
              <a:prstGeom prst="rect">
                <a:avLst/>
              </a:prstGeom>
              <a:blipFill rotWithShape="1">
                <a:blip r:embed="rId5"/>
                <a:stretch>
                  <a:fillRect l="-7" t="-11" r="4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组合 10"/>
          <p:cNvGrpSpPr/>
          <p:nvPr/>
        </p:nvGrpSpPr>
        <p:grpSpPr>
          <a:xfrm>
            <a:off x="1504120" y="1802242"/>
            <a:ext cx="1507354" cy="1739349"/>
            <a:chOff x="2005493" y="2402989"/>
            <a:chExt cx="2009805" cy="2319132"/>
          </a:xfrm>
        </p:grpSpPr>
        <p:sp>
          <p:nvSpPr>
            <p:cNvPr id="12" name="TextBox 12"/>
            <p:cNvSpPr txBox="1">
              <a:spLocks noChangeArrowheads="1"/>
            </p:cNvSpPr>
            <p:nvPr/>
          </p:nvSpPr>
          <p:spPr bwMode="auto">
            <a:xfrm>
              <a:off x="2849244" y="2402989"/>
              <a:ext cx="474917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i="1"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A</a:t>
              </a:r>
              <a:endParaRPr lang="zh-CN" altLang="en-US" sz="2000" b="1" i="1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 flipH="1">
              <a:off x="3900998" y="3549257"/>
              <a:ext cx="114300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i="1" dirty="0"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B</a:t>
              </a:r>
              <a:endParaRPr lang="zh-CN" altLang="en-US" sz="2000" b="1" i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 flipH="1">
              <a:off x="2608140" y="3623164"/>
              <a:ext cx="542283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i="1" dirty="0"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o</a:t>
              </a:r>
              <a:endParaRPr lang="zh-CN" altLang="en-US" sz="2000" b="1" i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2005493" y="2879158"/>
              <a:ext cx="1842963" cy="1842963"/>
              <a:chOff x="2005493" y="2879158"/>
              <a:chExt cx="1842963" cy="1842963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2005493" y="2879158"/>
                <a:ext cx="1842963" cy="1842963"/>
                <a:chOff x="2005493" y="2879158"/>
                <a:chExt cx="1842963" cy="1842963"/>
              </a:xfrm>
            </p:grpSpPr>
            <p:sp>
              <p:nvSpPr>
                <p:cNvPr id="18" name="椭圆 17"/>
                <p:cNvSpPr/>
                <p:nvPr/>
              </p:nvSpPr>
              <p:spPr bwMode="auto">
                <a:xfrm>
                  <a:off x="2005493" y="2883915"/>
                  <a:ext cx="1842963" cy="183345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800" b="1">
                    <a:latin typeface="Times New Roman" panose="02020603050405020304" pitchFamily="18" charset="0"/>
                    <a:ea typeface="微软雅黑" panose="020B0503020204020204" charset="-122"/>
                  </a:endParaRPr>
                </a:p>
              </p:txBody>
            </p:sp>
            <p:cxnSp>
              <p:nvCxnSpPr>
                <p:cNvPr id="19" name="直接连接符 18"/>
                <p:cNvCxnSpPr>
                  <a:stCxn id="18" idx="2"/>
                  <a:endCxn id="18" idx="6"/>
                </p:cNvCxnSpPr>
                <p:nvPr/>
              </p:nvCxnSpPr>
              <p:spPr>
                <a:xfrm>
                  <a:off x="2005493" y="3800641"/>
                  <a:ext cx="1842963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rot="16200000">
                  <a:off x="2005493" y="3800640"/>
                  <a:ext cx="18429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椭圆 16"/>
              <p:cNvSpPr/>
              <p:nvPr/>
            </p:nvSpPr>
            <p:spPr>
              <a:xfrm>
                <a:off x="2866275" y="3743221"/>
                <a:ext cx="121398" cy="114836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00" b="1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 Box 22"/>
              <p:cNvSpPr txBox="1">
                <a:spLocks noChangeArrowheads="1"/>
              </p:cNvSpPr>
              <p:nvPr/>
            </p:nvSpPr>
            <p:spPr bwMode="auto">
              <a:xfrm>
                <a:off x="4843466" y="3580105"/>
                <a:ext cx="2398712" cy="6830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1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</a:rPr>
                        <m:t>360</m:t>
                      </m:r>
                      <m:r>
                        <a:rPr lang="en-US" altLang="zh-CN" sz="21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微软雅黑" panose="020B0503020204020204" charset="-122"/>
                        </a:rPr>
                        <m:t>°×</m:t>
                      </m:r>
                      <m:f>
                        <m:fPr>
                          <m:ctrlPr>
                            <a:rPr lang="en-US" altLang="zh-CN" sz="2100" b="1" i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ea typeface="微软雅黑" panose="020B0503020204020204" charset="-122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100" b="1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100" b="1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</a:rPr>
                            <m:t>4</m:t>
                          </m:r>
                        </m:den>
                      </m:f>
                      <m:r>
                        <a:rPr lang="en-US" altLang="zh-CN" sz="21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微软雅黑" panose="020B0503020204020204" charset="-122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21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</a:rPr>
                        <m:t>90</m:t>
                      </m:r>
                      <m:r>
                        <a:rPr lang="en-US" altLang="zh-CN" sz="21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微软雅黑" panose="020B0503020204020204" charset="-122"/>
                        </a:rPr>
                        <m:t>°</m:t>
                      </m:r>
                    </m:oMath>
                  </m:oMathPara>
                </a14:m>
                <a:endParaRPr lang="zh-CN" altLang="en-US" sz="21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21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3466" y="3580105"/>
                <a:ext cx="2398712" cy="683024"/>
              </a:xfrm>
              <a:prstGeom prst="rect">
                <a:avLst/>
              </a:prstGeom>
              <a:blipFill rotWithShape="1">
                <a:blip r:embed="rId6"/>
                <a:stretch>
                  <a:fillRect l="-13" t="-89" b="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矩形 21"/>
          <p:cNvSpPr/>
          <p:nvPr/>
        </p:nvSpPr>
        <p:spPr>
          <a:xfrm>
            <a:off x="2218931" y="2411419"/>
            <a:ext cx="409007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latin typeface="Times New Roman" panose="02020603050405020304" pitchFamily="18" charset="0"/>
                <a:ea typeface="微软雅黑" panose="020B0503020204020204" charset="-122"/>
              </a:rPr>
              <a:t>90°</a:t>
            </a:r>
            <a:endParaRPr lang="zh-CN" altLang="en-US" sz="15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/>
      <p:bldP spid="1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28881" y="1005255"/>
            <a:ext cx="3302828" cy="3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algn="ctr">
              <a:defRPr sz="32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imSun-ExtB" panose="02010609060101010101" pitchFamily="49" charset="-122"/>
                <a:ea typeface="方正卡通简体" panose="03000509000000000000" pitchFamily="65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1.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rPr>
              <a:t>指出下列物体中的扇形。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4" name="Picture 6" descr="7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0504" y="2007175"/>
            <a:ext cx="7719266" cy="236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饼形 7"/>
          <p:cNvSpPr/>
          <p:nvPr/>
        </p:nvSpPr>
        <p:spPr>
          <a:xfrm rot="10991695">
            <a:off x="4614257" y="3013943"/>
            <a:ext cx="1693387" cy="787601"/>
          </a:xfrm>
          <a:prstGeom prst="pie">
            <a:avLst>
              <a:gd name="adj1" fmla="val 4243700"/>
              <a:gd name="adj2" fmla="val 6152335"/>
            </a:avLst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" name="饼形 7"/>
          <p:cNvSpPr/>
          <p:nvPr/>
        </p:nvSpPr>
        <p:spPr>
          <a:xfrm rot="16200000">
            <a:off x="6955297" y="2263701"/>
            <a:ext cx="1058098" cy="1091060"/>
          </a:xfrm>
          <a:prstGeom prst="pie">
            <a:avLst>
              <a:gd name="adj1" fmla="val 16208482"/>
              <a:gd name="adj2" fmla="val 5386620"/>
            </a:avLst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075720" y="2874191"/>
            <a:ext cx="1542962" cy="570309"/>
            <a:chOff x="4041716" y="3607954"/>
            <a:chExt cx="2057283" cy="760412"/>
          </a:xfrm>
        </p:grpSpPr>
        <p:sp>
          <p:nvSpPr>
            <p:cNvPr id="8" name="弧形 7"/>
            <p:cNvSpPr/>
            <p:nvPr/>
          </p:nvSpPr>
          <p:spPr>
            <a:xfrm rot="6239450" flipV="1">
              <a:off x="4728776" y="2920894"/>
              <a:ext cx="683163" cy="2057283"/>
            </a:xfrm>
            <a:prstGeom prst="arc">
              <a:avLst>
                <a:gd name="adj1" fmla="val 16200000"/>
                <a:gd name="adj2" fmla="val 3929237"/>
              </a:avLst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072231" y="3700844"/>
              <a:ext cx="1532060" cy="667522"/>
              <a:chOff x="4072231" y="3700844"/>
              <a:chExt cx="1532060" cy="667522"/>
            </a:xfrm>
          </p:grpSpPr>
          <p:cxnSp>
            <p:nvCxnSpPr>
              <p:cNvPr id="10" name="直接连接符 9"/>
              <p:cNvCxnSpPr/>
              <p:nvPr/>
            </p:nvCxnSpPr>
            <p:spPr>
              <a:xfrm flipH="1" flipV="1">
                <a:off x="5324086" y="3746939"/>
                <a:ext cx="280205" cy="621427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>
                <a:endCxn id="8" idx="0"/>
              </p:cNvCxnSpPr>
              <p:nvPr/>
            </p:nvCxnSpPr>
            <p:spPr>
              <a:xfrm flipH="1" flipV="1">
                <a:off x="4072231" y="3700844"/>
                <a:ext cx="1251855" cy="46095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组合 11"/>
          <p:cNvGrpSpPr/>
          <p:nvPr/>
        </p:nvGrpSpPr>
        <p:grpSpPr>
          <a:xfrm>
            <a:off x="1117106" y="2117269"/>
            <a:ext cx="1542962" cy="731189"/>
            <a:chOff x="1430231" y="2613475"/>
            <a:chExt cx="2057283" cy="974919"/>
          </a:xfrm>
        </p:grpSpPr>
        <p:sp>
          <p:nvSpPr>
            <p:cNvPr id="13" name="弧形 12"/>
            <p:cNvSpPr/>
            <p:nvPr/>
          </p:nvSpPr>
          <p:spPr>
            <a:xfrm rot="5076068" flipV="1">
              <a:off x="2117291" y="2218171"/>
              <a:ext cx="683163" cy="2057283"/>
            </a:xfrm>
            <a:prstGeom prst="arc">
              <a:avLst>
                <a:gd name="adj1" fmla="val 16200000"/>
                <a:gd name="adj2" fmla="val 4668852"/>
              </a:avLst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 rot="20104721">
              <a:off x="1472689" y="2613475"/>
              <a:ext cx="1817342" cy="901611"/>
              <a:chOff x="4259172" y="3465307"/>
              <a:chExt cx="1817342" cy="901611"/>
            </a:xfrm>
          </p:grpSpPr>
          <p:cxnSp>
            <p:nvCxnSpPr>
              <p:cNvPr id="15" name="直接连接符 14"/>
              <p:cNvCxnSpPr/>
              <p:nvPr/>
            </p:nvCxnSpPr>
            <p:spPr>
              <a:xfrm rot="1495279" flipH="1" flipV="1">
                <a:off x="5045518" y="3866893"/>
                <a:ext cx="1030996" cy="500025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>
                <a:endCxn id="13" idx="0"/>
              </p:cNvCxnSpPr>
              <p:nvPr/>
            </p:nvCxnSpPr>
            <p:spPr>
              <a:xfrm rot="1495279" flipH="1">
                <a:off x="4259172" y="3465307"/>
                <a:ext cx="872241" cy="512903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3" name="Group 3"/>
          <p:cNvGrpSpPr/>
          <p:nvPr/>
        </p:nvGrpSpPr>
        <p:grpSpPr bwMode="auto">
          <a:xfrm>
            <a:off x="973188" y="1300948"/>
            <a:ext cx="4429125" cy="3238500"/>
            <a:chOff x="2925" y="799"/>
            <a:chExt cx="3720" cy="2720"/>
          </a:xfrm>
        </p:grpSpPr>
        <p:pic>
          <p:nvPicPr>
            <p:cNvPr id="4" name="Picture 4" descr="8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925" y="799"/>
              <a:ext cx="3720" cy="2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4002" y="2845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800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5833" y="2829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800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rot="300000" flipV="1">
              <a:off x="4078" y="1233"/>
              <a:ext cx="444" cy="29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rot="20160000" flipV="1">
              <a:off x="3692" y="1598"/>
              <a:ext cx="444" cy="29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4035" y="149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800" b="1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89088" y="1624798"/>
            <a:ext cx="323850" cy="3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A</a:t>
            </a:r>
            <a:endParaRPr lang="en-US" altLang="zh-CN" sz="1500" b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200201" y="3136097"/>
            <a:ext cx="323850" cy="3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B</a:t>
            </a:r>
            <a:endParaRPr lang="en-US" altLang="zh-CN" sz="1500" b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389363" y="1624798"/>
            <a:ext cx="323850" cy="3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C</a:t>
            </a:r>
            <a:endParaRPr lang="en-US" altLang="zh-CN" sz="1500" b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398888" y="3136097"/>
            <a:ext cx="323850" cy="3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D</a:t>
            </a:r>
            <a:endParaRPr lang="en-US" altLang="zh-CN" sz="1500" b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103488" y="1893085"/>
            <a:ext cx="323850" cy="3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 i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O</a:t>
            </a:r>
            <a:endParaRPr lang="en-US" altLang="zh-CN" sz="1500" b="1" i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4281538" y="2139148"/>
            <a:ext cx="323850" cy="3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 i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O</a:t>
            </a:r>
            <a:endParaRPr lang="en-US" altLang="zh-CN" sz="1500" b="1" i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998713" y="3675847"/>
            <a:ext cx="323850" cy="3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 i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O</a:t>
            </a:r>
            <a:endParaRPr lang="en-US" altLang="zh-CN" sz="1500" b="1" i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4303763" y="3710773"/>
            <a:ext cx="323850" cy="3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 i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O</a:t>
            </a:r>
            <a:endParaRPr lang="en-US" altLang="zh-CN" sz="1500" b="1" i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9" name="TextBox 19"/>
          <p:cNvSpPr txBox="1">
            <a:spLocks noChangeArrowheads="1"/>
          </p:cNvSpPr>
          <p:nvPr/>
        </p:nvSpPr>
        <p:spPr bwMode="auto">
          <a:xfrm>
            <a:off x="960489" y="805648"/>
            <a:ext cx="44418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b="1" dirty="0">
                <a:latin typeface="Times New Roman" panose="02020603050405020304" pitchFamily="18" charset="0"/>
                <a:ea typeface="微软雅黑" panose="020B0503020204020204" charset="-122"/>
              </a:rPr>
              <a:t>2.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下面各图中的实线围成的图形是扇形吗？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0" name="TextBox 2"/>
          <p:cNvSpPr txBox="1"/>
          <p:nvPr/>
        </p:nvSpPr>
        <p:spPr>
          <a:xfrm>
            <a:off x="1117652" y="1580348"/>
            <a:ext cx="701675" cy="56174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1" name="TextBox 6"/>
          <p:cNvSpPr txBox="1"/>
          <p:nvPr/>
        </p:nvSpPr>
        <p:spPr>
          <a:xfrm>
            <a:off x="3349677" y="3110698"/>
            <a:ext cx="701675" cy="56174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2340027" y="2020086"/>
            <a:ext cx="26987" cy="285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800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4459338" y="2047073"/>
            <a:ext cx="26988" cy="2698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800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4479977" y="3605998"/>
            <a:ext cx="26987" cy="2698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800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2301927" y="3629811"/>
            <a:ext cx="26987" cy="285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800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29" name="Picture 2" descr="http://v1.qzone.cc/pic/201311/14/19/18/5284b1795471a991.jpg!600x60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6441" y="2949632"/>
            <a:ext cx="1661996" cy="18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组合 29"/>
          <p:cNvGrpSpPr/>
          <p:nvPr/>
        </p:nvGrpSpPr>
        <p:grpSpPr>
          <a:xfrm flipH="1">
            <a:off x="5265405" y="805648"/>
            <a:ext cx="3564269" cy="2305049"/>
            <a:chOff x="5600257" y="2950793"/>
            <a:chExt cx="4522758" cy="2042988"/>
          </a:xfrm>
        </p:grpSpPr>
        <p:sp>
          <p:nvSpPr>
            <p:cNvPr id="31" name="云形标注 3"/>
            <p:cNvSpPr/>
            <p:nvPr/>
          </p:nvSpPr>
          <p:spPr>
            <a:xfrm>
              <a:off x="5600257" y="2950793"/>
              <a:ext cx="4522758" cy="2042988"/>
            </a:xfrm>
            <a:prstGeom prst="cloudCallout">
              <a:avLst>
                <a:gd name="adj1" fmla="val -7136"/>
                <a:gd name="adj2" fmla="val 36684"/>
              </a:avLst>
            </a:prstGeom>
            <a:solidFill>
              <a:schemeClr val="bg1"/>
            </a:solidFill>
            <a:ln w="19050">
              <a:solidFill>
                <a:srgbClr val="EA61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b="1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894185" y="3364681"/>
              <a:ext cx="4125726" cy="137074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100" b="1" dirty="0">
                  <a:latin typeface="Times New Roman" panose="02020603050405020304" pitchFamily="18" charset="0"/>
                  <a:ea typeface="微软雅黑" panose="020B0503020204020204" charset="-122"/>
                </a:rPr>
                <a:t> </a:t>
              </a:r>
              <a:r>
                <a:rPr lang="zh-CN" altLang="en-US" sz="21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一条弧</a:t>
              </a:r>
              <a:r>
                <a:rPr lang="zh-CN" altLang="en-US" sz="2100" b="1" dirty="0">
                  <a:latin typeface="Times New Roman" panose="02020603050405020304" pitchFamily="18" charset="0"/>
                  <a:ea typeface="微软雅黑" panose="020B0503020204020204" charset="-122"/>
                </a:rPr>
                <a:t>和经过这条弧两端的</a:t>
              </a:r>
              <a:r>
                <a:rPr lang="zh-CN" altLang="en-US" sz="21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两条半径</a:t>
              </a:r>
              <a:r>
                <a:rPr lang="zh-CN" altLang="en-US" sz="2100" b="1" dirty="0">
                  <a:latin typeface="Times New Roman" panose="02020603050405020304" pitchFamily="18" charset="0"/>
                  <a:ea typeface="微软雅黑" panose="020B0503020204020204" charset="-122"/>
                </a:rPr>
                <a:t>所围成的图形叫做</a:t>
              </a:r>
              <a:r>
                <a:rPr lang="zh-CN" altLang="en-US" sz="21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扇形</a:t>
              </a:r>
              <a:r>
                <a:rPr lang="zh-CN" altLang="en-US" sz="2100" b="1" dirty="0">
                  <a:latin typeface="Times New Roman" panose="02020603050405020304" pitchFamily="18" charset="0"/>
                  <a:ea typeface="微软雅黑" panose="020B0503020204020204" charset="-122"/>
                </a:rPr>
                <a:t>。</a:t>
              </a:r>
              <a:endPara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539</Words>
  <Application>WPS 演示</Application>
  <PresentationFormat>全屏显示(16:9)</PresentationFormat>
  <Paragraphs>131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Times New Roman</vt:lpstr>
      <vt:lpstr>Calibri</vt:lpstr>
      <vt:lpstr>方正卡通简体</vt:lpstr>
      <vt:lpstr>Cambria Math</vt:lpstr>
      <vt:lpstr>Cambria Math</vt:lpstr>
      <vt:lpstr>SimSun-ExtB</vt:lpstr>
      <vt:lpstr>楷体_GB2312</vt:lpstr>
      <vt:lpstr>新宋体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第一PPT模板网-WWW.1PPT.COM第一PPT模板网-WWW.1PPT.COM</dc:creator>
  <cp:keywords>第一PPT模板网-WWW.1PPT.COM</cp:keywords>
  <dc:subject>第一PPT模板网-WWW.1PPT.COM</dc:subject>
  <cp:lastModifiedBy>罗</cp:lastModifiedBy>
  <cp:revision>720</cp:revision>
  <dcterms:created xsi:type="dcterms:W3CDTF">2016-02-25T11:28:00Z</dcterms:created>
  <dcterms:modified xsi:type="dcterms:W3CDTF">2023-10-29T08:17:32Z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FC5375FB124A4161934136E5BA5CD793_12</vt:lpwstr>
  </property>
</Properties>
</file>