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64" r:id="rId3"/>
    <p:sldId id="365" r:id="rId5"/>
    <p:sldId id="366" r:id="rId6"/>
    <p:sldId id="367" r:id="rId7"/>
    <p:sldId id="368" r:id="rId8"/>
    <p:sldId id="369" r:id="rId9"/>
    <p:sldId id="370" r:id="rId10"/>
    <p:sldId id="371" r:id="rId11"/>
    <p:sldId id="372" r:id="rId12"/>
    <p:sldId id="373" r:id="rId13"/>
    <p:sldId id="374" r:id="rId14"/>
  </p:sldIdLst>
  <p:sldSz cx="9144000" cy="5143500" type="screen16x9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0EEB"/>
    <a:srgbClr val="FF6600"/>
    <a:srgbClr val="ED7D31"/>
    <a:srgbClr val="000099"/>
    <a:srgbClr val="F6B300"/>
    <a:srgbClr val="F68920"/>
    <a:srgbClr val="FFC800"/>
    <a:srgbClr val="5A8E2A"/>
    <a:srgbClr val="BED63A"/>
    <a:srgbClr val="BF9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4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0.jpeg"/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4.png"/><Relationship Id="rId2" Type="http://schemas.openxmlformats.org/officeDocument/2006/relationships/image" Target="../media/image21.png"/><Relationship Id="rId1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0" y="1834070"/>
            <a:ext cx="9144000" cy="7463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解决问题（</a:t>
            </a:r>
            <a:r>
              <a:rPr lang="en-US" altLang="zh-CN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</a:t>
            </a:r>
            <a:r>
              <a:rPr lang="zh-CN" altLang="en-US" sz="4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）</a:t>
            </a:r>
            <a:endParaRPr lang="en-US" altLang="zh-CN" sz="4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8915236" y="5565607"/>
            <a:ext cx="825587" cy="0"/>
          </a:xfrm>
          <a:prstGeom prst="line">
            <a:avLst/>
          </a:prstGeom>
          <a:ln>
            <a:solidFill>
              <a:srgbClr val="865B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b="1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531556" y="374861"/>
            <a:ext cx="337015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人教版小学数学六年级上册</a:t>
            </a:r>
            <a:endParaRPr lang="zh-CN" altLang="en-US" sz="21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49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 t="8657" b="20309"/>
          <a:stretch>
            <a:fillRect/>
          </a:stretch>
        </p:blipFill>
        <p:spPr>
          <a:xfrm flipH="1">
            <a:off x="219659" y="134823"/>
            <a:ext cx="7917867" cy="4743449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70063" y="1422341"/>
            <a:ext cx="316835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小数化为百分数：</a:t>
            </a: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70063" y="2743329"/>
            <a:ext cx="3168352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分数化为百分数：</a:t>
            </a:r>
            <a:endParaRPr lang="en-US" altLang="zh-CN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521255" y="1942732"/>
            <a:ext cx="5834320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把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改写成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分母是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分数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再化成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百分数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;</a:t>
            </a:r>
            <a:endParaRPr lang="en-US" altLang="zh-CN" sz="1800" b="1" dirty="0">
              <a:solidFill>
                <a:srgbClr val="1C1C1C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521255" y="2336770"/>
            <a:ext cx="5966309" cy="4847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把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小数点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向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右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移动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两位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，再在后面添上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“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%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521255" y="3235020"/>
            <a:ext cx="581115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把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分数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化成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分母是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100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的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分数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，然后再写成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百分数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形式。</a:t>
            </a:r>
            <a:endParaRPr lang="en-US" altLang="zh-CN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521255" y="3539659"/>
            <a:ext cx="6962657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不能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直接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改写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成分母是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的分数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,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 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先化成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,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再</a:t>
            </a:r>
            <a:endParaRPr lang="en-US" altLang="zh-CN" sz="1800" b="1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改写成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百分数</a:t>
            </a:r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31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总结收获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" name="Picture 17" descr="00-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07470" y="885826"/>
            <a:ext cx="7134814" cy="340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2081886" y="2590434"/>
            <a:ext cx="4985981" cy="39241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defRPr/>
            </a:pP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同学们，这节课你们都学会了哪些知识？</a:t>
            </a:r>
            <a:endParaRPr lang="zh-CN" altLang="en-US" sz="21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0229" y="938878"/>
            <a:ext cx="7704855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他们两人的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分别是多少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谁的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命中率高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endParaRPr lang="zh-CN" altLang="zh-CN" sz="2100" b="1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9875" y="3829368"/>
            <a:ext cx="734152" cy="73415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62851" y="3238450"/>
            <a:ext cx="75405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102879" y="1890217"/>
            <a:ext cx="1465822" cy="648072"/>
            <a:chOff x="3163564" y="770511"/>
            <a:chExt cx="1366410" cy="648072"/>
          </a:xfrm>
        </p:grpSpPr>
        <p:sp>
          <p:nvSpPr>
            <p:cNvPr id="8" name="矩形标注 4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-63611"/>
                <a:gd name="adj2" fmla="val 51938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273535" y="901637"/>
              <a:ext cx="10328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5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3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683591" y="3238450"/>
            <a:ext cx="75405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4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endParaRPr lang="zh-CN" altLang="en-US" sz="24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307801" y="1804730"/>
            <a:ext cx="1452005" cy="648072"/>
            <a:chOff x="3163564" y="770511"/>
            <a:chExt cx="1366410" cy="648072"/>
          </a:xfrm>
        </p:grpSpPr>
        <p:sp>
          <p:nvSpPr>
            <p:cNvPr id="12" name="矩形标注 32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37169"/>
                <a:gd name="adj2" fmla="val 89360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3318701" y="875256"/>
              <a:ext cx="10426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6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4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76220" y="1678778"/>
            <a:ext cx="1078115" cy="3119345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260120" y="1890218"/>
            <a:ext cx="1664741" cy="2896497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3" grpId="0"/>
      <p:bldP spid="6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86840" y="1905001"/>
            <a:ext cx="3261231" cy="261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0229" y="938878"/>
            <a:ext cx="7704855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他们两人的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分别是多少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谁的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命中率高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endParaRPr lang="zh-CN" altLang="zh-CN" sz="2100" b="1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3153" y="3836566"/>
            <a:ext cx="734152" cy="7341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20229" y="3238398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77156" y="3238398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6580" y="2402323"/>
            <a:ext cx="813560" cy="23539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32633" y="2593272"/>
            <a:ext cx="1243142" cy="216295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71249" y="2042036"/>
            <a:ext cx="1120849" cy="457347"/>
            <a:chOff x="3163564" y="770511"/>
            <a:chExt cx="1428405" cy="648072"/>
          </a:xfrm>
        </p:grpSpPr>
        <p:sp>
          <p:nvSpPr>
            <p:cNvPr id="7" name="矩形标注 4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-43475"/>
                <a:gd name="adj2" fmla="val 85261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179943" y="859538"/>
              <a:ext cx="1412026" cy="523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5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3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77156" y="2042036"/>
            <a:ext cx="1163915" cy="429099"/>
            <a:chOff x="3163564" y="770511"/>
            <a:chExt cx="1366410" cy="653694"/>
          </a:xfrm>
        </p:grpSpPr>
        <p:sp>
          <p:nvSpPr>
            <p:cNvPr id="11" name="矩形标注 32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37169"/>
                <a:gd name="adj2" fmla="val 89360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190762" y="861561"/>
              <a:ext cx="1300762" cy="562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6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4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3302773" y="1041400"/>
            <a:ext cx="812027" cy="428791"/>
          </a:xfrm>
          <a:prstGeom prst="roundRect">
            <a:avLst/>
          </a:prstGeom>
          <a:noFill/>
          <a:ln w="38100">
            <a:solidFill>
              <a:srgbClr val="FF534D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921544" y="2887897"/>
            <a:ext cx="3426871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</a:t>
            </a:r>
            <a:r>
              <a:rPr lang="zh-CN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指的是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投中</a:t>
            </a:r>
            <a:r>
              <a:rPr lang="zh-CN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endParaRPr lang="en-US" altLang="zh-CN" sz="18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次数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占</a:t>
            </a:r>
            <a:r>
              <a:rPr lang="zh-CN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投篮</a:t>
            </a: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总次数</a:t>
            </a:r>
            <a:r>
              <a:rPr lang="zh-CN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endParaRPr lang="en-US" altLang="zh-CN" sz="1800" b="1" dirty="0"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百分之几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20229" y="938878"/>
            <a:ext cx="7704855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他们两人的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分别是多少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r>
              <a:rPr lang="zh-CN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谁的</a:t>
            </a:r>
            <a:r>
              <a:rPr lang="zh-CN" altLang="zh-CN" sz="21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命中率高</a:t>
            </a:r>
            <a:r>
              <a:rPr lang="en-US" altLang="zh-CN" sz="21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?</a:t>
            </a:r>
            <a:endParaRPr lang="zh-CN" altLang="zh-CN" sz="2100" b="1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3153" y="3836566"/>
            <a:ext cx="734152" cy="7341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20229" y="3238398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77156" y="3238398"/>
            <a:ext cx="60016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6580" y="2402323"/>
            <a:ext cx="813560" cy="23539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632633" y="2593272"/>
            <a:ext cx="1243142" cy="2162952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171249" y="2042036"/>
            <a:ext cx="1120849" cy="457347"/>
            <a:chOff x="3163564" y="770511"/>
            <a:chExt cx="1428405" cy="648072"/>
          </a:xfrm>
        </p:grpSpPr>
        <p:sp>
          <p:nvSpPr>
            <p:cNvPr id="7" name="矩形标注 4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-43475"/>
                <a:gd name="adj2" fmla="val 85261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179943" y="859538"/>
              <a:ext cx="1412026" cy="5233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5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3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377156" y="2042036"/>
            <a:ext cx="1163915" cy="429099"/>
            <a:chOff x="3163564" y="770511"/>
            <a:chExt cx="1366410" cy="653694"/>
          </a:xfrm>
        </p:grpSpPr>
        <p:sp>
          <p:nvSpPr>
            <p:cNvPr id="11" name="矩形标注 32"/>
            <p:cNvSpPr/>
            <p:nvPr/>
          </p:nvSpPr>
          <p:spPr>
            <a:xfrm>
              <a:off x="3163564" y="770511"/>
              <a:ext cx="1366410" cy="648072"/>
            </a:xfrm>
            <a:prstGeom prst="wedgeRectCallout">
              <a:avLst>
                <a:gd name="adj1" fmla="val 37169"/>
                <a:gd name="adj2" fmla="val 89360"/>
              </a:avLst>
            </a:prstGeom>
            <a:noFill/>
            <a:ln>
              <a:solidFill>
                <a:srgbClr val="0070C0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190762" y="861561"/>
              <a:ext cx="1300762" cy="5626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我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6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投</a:t>
              </a:r>
              <a:r>
                <a:rPr lang="en-US" altLang="zh-CN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4</a:t>
              </a:r>
              <a:r>
                <a:rPr lang="zh-CN" altLang="en-US" sz="18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微软雅黑" panose="020B0503020204020204" charset="-122"/>
                </a:rPr>
                <a:t>中</a:t>
              </a:r>
              <a:endPara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15" name="矩形: 圆角 14"/>
          <p:cNvSpPr/>
          <p:nvPr/>
        </p:nvSpPr>
        <p:spPr>
          <a:xfrm>
            <a:off x="3302773" y="1041400"/>
            <a:ext cx="812027" cy="428791"/>
          </a:xfrm>
          <a:prstGeom prst="roundRect">
            <a:avLst/>
          </a:prstGeom>
          <a:noFill/>
          <a:ln w="38100">
            <a:solidFill>
              <a:srgbClr val="FF534D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4883177" y="1882512"/>
            <a:ext cx="234207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en-US" altLang="zh-CN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928971" y="2486729"/>
            <a:ext cx="54486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3÷5</a:t>
            </a:r>
            <a:endParaRPr lang="en-US" altLang="zh-CN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4943085" y="3189443"/>
            <a:ext cx="24367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zh-CN" altLang="en-US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1" name="Text Box 32"/>
          <p:cNvSpPr txBox="1">
            <a:spLocks noChangeArrowheads="1"/>
          </p:cNvSpPr>
          <p:nvPr/>
        </p:nvSpPr>
        <p:spPr bwMode="auto">
          <a:xfrm>
            <a:off x="4992765" y="3795881"/>
            <a:ext cx="544861" cy="3462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0070C0"/>
                </a:solidFill>
                <a:latin typeface="SimSun-ExtB" panose="02010609060101010101" pitchFamily="49" charset="-122"/>
                <a:ea typeface="方正卡通简体" panose="03000509000000000000" pitchFamily="65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>
                <a:latin typeface="Times New Roman" panose="02020603050405020304" pitchFamily="18" charset="0"/>
                <a:ea typeface="微软雅黑" panose="020B0503020204020204" charset="-122"/>
              </a:rPr>
              <a:t>4÷6</a:t>
            </a:r>
            <a:endParaRPr lang="en-US" altLang="zh-CN" sz="18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925832" y="1927355"/>
            <a:ext cx="234207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en-US" altLang="zh-CN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78950" y="2652234"/>
            <a:ext cx="54486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3÷5</a:t>
            </a:r>
            <a:endParaRPr lang="en-US" altLang="zh-CN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522929" y="1927355"/>
            <a:ext cx="24367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zh-CN" altLang="en-US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Text Box 32"/>
          <p:cNvSpPr txBox="1">
            <a:spLocks noChangeArrowheads="1"/>
          </p:cNvSpPr>
          <p:nvPr/>
        </p:nvSpPr>
        <p:spPr bwMode="auto">
          <a:xfrm>
            <a:off x="4646355" y="2652234"/>
            <a:ext cx="544861" cy="3462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0070C0"/>
                </a:solidFill>
                <a:latin typeface="SimSun-ExtB" panose="02010609060101010101" pitchFamily="49" charset="-122"/>
                <a:ea typeface="方正卡通简体" panose="03000509000000000000" pitchFamily="65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>
                <a:latin typeface="Times New Roman" panose="02020603050405020304" pitchFamily="18" charset="0"/>
                <a:ea typeface="微软雅黑" panose="020B0503020204020204" charset="-122"/>
              </a:rPr>
              <a:t>4÷6</a:t>
            </a:r>
            <a:endParaRPr lang="en-US" altLang="zh-CN" sz="18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67654" y="2674773"/>
            <a:ext cx="55808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=0.6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2182273" y="2588256"/>
                <a:ext cx="615794" cy="513554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rgbClr val="0070C0"/>
                            </a:solidFill>
                            <a:latin typeface="Cambria Math" panose="02040503050406030204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60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2273" y="2588256"/>
                <a:ext cx="615794" cy="513554"/>
              </a:xfrm>
              <a:prstGeom prst="rect">
                <a:avLst/>
              </a:prstGeom>
              <a:blipFill rotWithShape="1">
                <a:blip r:embed="rId1"/>
                <a:stretch>
                  <a:fillRect l="-67" t="-123" r="42" b="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矩形 8"/>
          <p:cNvSpPr/>
          <p:nvPr/>
        </p:nvSpPr>
        <p:spPr>
          <a:xfrm>
            <a:off x="2779981" y="2690907"/>
            <a:ext cx="73121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=60%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04688" y="1145068"/>
            <a:ext cx="894413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方法一：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先用小数表示商，然后把小数转化成百分数。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989399" y="3020234"/>
            <a:ext cx="1149455" cy="385763"/>
            <a:chOff x="2762250" y="4419600"/>
            <a:chExt cx="2000250" cy="51435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2762250" y="4419600"/>
              <a:ext cx="0" cy="514350"/>
            </a:xfrm>
            <a:prstGeom prst="line">
              <a:avLst/>
            </a:prstGeom>
            <a:ln w="28575">
              <a:solidFill>
                <a:srgbClr val="FF53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762250" y="4933950"/>
              <a:ext cx="2000250" cy="0"/>
            </a:xfrm>
            <a:prstGeom prst="line">
              <a:avLst/>
            </a:prstGeom>
            <a:ln w="28575">
              <a:solidFill>
                <a:srgbClr val="FF53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V="1">
              <a:off x="4762500" y="4419600"/>
              <a:ext cx="0" cy="514350"/>
            </a:xfrm>
            <a:prstGeom prst="straightConnector1">
              <a:avLst/>
            </a:prstGeom>
            <a:ln w="28575">
              <a:solidFill>
                <a:srgbClr val="FF53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6726557" y="2637455"/>
            <a:ext cx="1470025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=66.7%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6" name="AutoShape 27"/>
          <p:cNvSpPr>
            <a:spLocks noChangeArrowheads="1"/>
          </p:cNvSpPr>
          <p:nvPr/>
        </p:nvSpPr>
        <p:spPr bwMode="auto">
          <a:xfrm>
            <a:off x="4318531" y="3377114"/>
            <a:ext cx="4246269" cy="440322"/>
          </a:xfrm>
          <a:prstGeom prst="wedgeRoundRectCallout">
            <a:avLst>
              <a:gd name="adj1" fmla="val -25691"/>
              <a:gd name="adj2" fmla="val -46466"/>
              <a:gd name="adj3" fmla="val 16667"/>
            </a:avLst>
          </a:prstGeom>
          <a:solidFill>
            <a:srgbClr val="FFFFFF"/>
          </a:solidFill>
          <a:ln w="19050">
            <a:solidFill>
              <a:srgbClr val="FF534D"/>
            </a:solidFill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68580" tIns="34290" rIns="68580" bIns="34290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just" eaLnBrk="1" hangingPunct="1">
              <a:lnSpc>
                <a:spcPct val="100000"/>
              </a:lnSpc>
            </a:pPr>
            <a:r>
              <a:rPr lang="zh-CN" altLang="en-US" sz="18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除不尽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时，通常保留</a:t>
            </a:r>
            <a:r>
              <a:rPr lang="zh-CN" altLang="en-US" sz="18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三位小数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zh-CN" sz="1800" dirty="0">
              <a:solidFill>
                <a:srgbClr val="1C1C1C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  <a:p>
            <a:pPr eaLnBrk="1" hangingPunct="1">
              <a:lnSpc>
                <a:spcPct val="100000"/>
              </a:lnSpc>
            </a:pPr>
            <a:endParaRPr lang="zh-CN" altLang="zh-CN" sz="18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186395" y="2652234"/>
            <a:ext cx="78410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≈</a:t>
            </a:r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0.667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矩形 17"/>
              <p:cNvSpPr/>
              <p:nvPr/>
            </p:nvSpPr>
            <p:spPr>
              <a:xfrm>
                <a:off x="5871051" y="2525631"/>
                <a:ext cx="893899" cy="591316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667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051" y="2525631"/>
                <a:ext cx="893899" cy="591316"/>
              </a:xfrm>
              <a:prstGeom prst="rect">
                <a:avLst/>
              </a:prstGeom>
              <a:blipFill rotWithShape="1">
                <a:blip r:embed="rId2"/>
                <a:stretch>
                  <a:fillRect l="-53" t="-40" r="33" b="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矩形 18"/>
          <p:cNvSpPr/>
          <p:nvPr/>
        </p:nvSpPr>
        <p:spPr>
          <a:xfrm>
            <a:off x="1544134" y="4129842"/>
            <a:ext cx="660180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化为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百分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小数点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向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右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移动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两位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，再在后面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添上“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%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”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578450" y="2989653"/>
            <a:ext cx="1675205" cy="385763"/>
            <a:chOff x="2762250" y="4419600"/>
            <a:chExt cx="2000250" cy="51435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2762250" y="4419600"/>
              <a:ext cx="0" cy="514350"/>
            </a:xfrm>
            <a:prstGeom prst="line">
              <a:avLst/>
            </a:prstGeom>
            <a:ln w="28575">
              <a:solidFill>
                <a:srgbClr val="FF53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2762250" y="4933950"/>
              <a:ext cx="2000250" cy="0"/>
            </a:xfrm>
            <a:prstGeom prst="line">
              <a:avLst/>
            </a:prstGeom>
            <a:ln w="28575">
              <a:solidFill>
                <a:srgbClr val="FF53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V="1">
              <a:off x="4762500" y="4419600"/>
              <a:ext cx="0" cy="514350"/>
            </a:xfrm>
            <a:prstGeom prst="straightConnector1">
              <a:avLst/>
            </a:prstGeom>
            <a:ln w="28575">
              <a:solidFill>
                <a:srgbClr val="FF534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5" grpId="0"/>
      <p:bldP spid="16" grpId="0" animBg="1"/>
      <p:bldP spid="16" grpId="1" animBg="1"/>
      <p:bldP spid="17" grpId="0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969952" y="1715175"/>
            <a:ext cx="234207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en-US" altLang="zh-CN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9211" y="2426677"/>
            <a:ext cx="54486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3÷5</a:t>
            </a:r>
            <a:endParaRPr lang="en-US" altLang="zh-CN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4567049" y="1715175"/>
            <a:ext cx="24367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zh-CN" altLang="en-US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4790333" y="2426676"/>
            <a:ext cx="544861" cy="3462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0070C0"/>
                </a:solidFill>
                <a:latin typeface="SimSun-ExtB" panose="02010609060101010101" pitchFamily="49" charset="-122"/>
                <a:ea typeface="方正卡通简体" panose="03000509000000000000" pitchFamily="65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>
                <a:latin typeface="Times New Roman" panose="02020603050405020304" pitchFamily="18" charset="0"/>
                <a:ea typeface="微软雅黑" panose="020B0503020204020204" charset="-122"/>
              </a:rPr>
              <a:t>4÷6</a:t>
            </a:r>
            <a:endParaRPr lang="en-US" altLang="zh-CN" sz="18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69952" y="887953"/>
            <a:ext cx="894413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方法二：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先把商写成分数形式，再把分数改写成百分数。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矩形 28"/>
              <p:cNvSpPr/>
              <p:nvPr/>
            </p:nvSpPr>
            <p:spPr>
              <a:xfrm>
                <a:off x="1625040" y="2303290"/>
                <a:ext cx="791323" cy="513602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rgbClr val="0070C0"/>
                            </a:solidFill>
                            <a:latin typeface="Cambria Math" panose="02040503050406030204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040" y="2303290"/>
                <a:ext cx="791323" cy="513602"/>
              </a:xfrm>
              <a:prstGeom prst="rect">
                <a:avLst/>
              </a:prstGeom>
              <a:blipFill rotWithShape="1">
                <a:blip r:embed="rId1"/>
                <a:stretch>
                  <a:fillRect l="-9" t="-28" r="24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/>
              <p:cNvSpPr/>
              <p:nvPr/>
            </p:nvSpPr>
            <p:spPr>
              <a:xfrm>
                <a:off x="2338846" y="2303290"/>
                <a:ext cx="615794" cy="513554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rgbClr val="0070C0"/>
                            </a:solidFill>
                            <a:latin typeface="Cambria Math" panose="02040503050406030204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60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846" y="2303290"/>
                <a:ext cx="615794" cy="513554"/>
              </a:xfrm>
              <a:prstGeom prst="rect">
                <a:avLst/>
              </a:prstGeom>
              <a:blipFill rotWithShape="1">
                <a:blip r:embed="rId2"/>
                <a:stretch>
                  <a:fillRect l="-23" t="-28" r="101" b="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2926070" y="2440054"/>
            <a:ext cx="73121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=60%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5292490" y="2264409"/>
                <a:ext cx="547650" cy="591316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490" y="2264409"/>
                <a:ext cx="547650" cy="591316"/>
              </a:xfrm>
              <a:prstGeom prst="rect">
                <a:avLst/>
              </a:prstGeom>
              <a:blipFill rotWithShape="1">
                <a:blip r:embed="rId3"/>
                <a:stretch>
                  <a:fillRect l="-73" t="-107" r="8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矩形 32"/>
          <p:cNvSpPr/>
          <p:nvPr/>
        </p:nvSpPr>
        <p:spPr>
          <a:xfrm>
            <a:off x="5078822" y="3130017"/>
            <a:ext cx="244682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分母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6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不能直接化成</a:t>
            </a:r>
            <a:r>
              <a:rPr lang="en-US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100</a:t>
            </a:r>
            <a:endParaRPr lang="zh-CN" altLang="en-US" sz="1800" b="1" dirty="0">
              <a:solidFill>
                <a:srgbClr val="FF452D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矩形 33"/>
              <p:cNvSpPr/>
              <p:nvPr/>
            </p:nvSpPr>
            <p:spPr>
              <a:xfrm>
                <a:off x="5745363" y="2235238"/>
                <a:ext cx="1045815" cy="614351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4</m:t>
                          </m:r>
                          <m: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方正卡通简体" panose="03000509000000000000" pitchFamily="65" charset="-122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zh-CN" altLang="en-US" sz="1800" b="1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方正卡通简体" panose="03000509000000000000" pitchFamily="65" charset="-122"/>
                              <a:cs typeface="Times New Roman" panose="02020603050405020304" pitchFamily="18" charset="0"/>
                            </a:rPr>
                            <m:t>？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6</m:t>
                          </m:r>
                          <m: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方正卡通简体" panose="03000509000000000000" pitchFamily="65" charset="-122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zh-CN" altLang="en-US" sz="1800" b="1" i="1" dirty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方正卡通简体" panose="03000509000000000000" pitchFamily="65" charset="-122"/>
                              <a:cs typeface="Times New Roman" panose="02020603050405020304" pitchFamily="18" charset="0"/>
                            </a:rPr>
                            <m:t>？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34" name="矩形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363" y="2235238"/>
                <a:ext cx="1045815" cy="614351"/>
              </a:xfrm>
              <a:prstGeom prst="rect">
                <a:avLst/>
              </a:prstGeom>
              <a:blipFill rotWithShape="1">
                <a:blip r:embed="rId4"/>
                <a:stretch>
                  <a:fillRect l="-50" t="-6" r="47" b="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矩形 34"/>
          <p:cNvSpPr/>
          <p:nvPr/>
        </p:nvSpPr>
        <p:spPr>
          <a:xfrm>
            <a:off x="1342870" y="3833767"/>
            <a:ext cx="694805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分数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化为</a:t>
            </a:r>
            <a:r>
              <a:rPr lang="zh-CN" altLang="zh-CN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百分</a:t>
            </a:r>
            <a:r>
              <a:rPr lang="zh-CN" altLang="en-US" sz="1800" b="1" dirty="0">
                <a:solidFill>
                  <a:srgbClr val="FF452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数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，把分数改写成分母是</a:t>
            </a:r>
            <a:r>
              <a:rPr lang="en-US" altLang="zh-CN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100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的分数，再化成百分数。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94731" y="1806544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行不通！</a:t>
            </a:r>
            <a:endParaRPr lang="zh-CN" altLang="en-US" sz="18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10993" y="2447252"/>
            <a:ext cx="178077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≈0.667=66.7%</a:t>
            </a:r>
            <a:r>
              <a:rPr lang="zh-CN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4" grpId="1"/>
      <p:bldP spid="35" grpId="0"/>
      <p:bldP spid="36" grpId="0"/>
      <p:bldP spid="36" grpId="1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969952" y="1715175"/>
            <a:ext cx="2342070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en-US" altLang="zh-CN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139211" y="2426677"/>
            <a:ext cx="54486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3÷5</a:t>
            </a:r>
            <a:endParaRPr lang="en-US" altLang="zh-CN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4567049" y="1715175"/>
            <a:ext cx="243676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r>
              <a:rPr lang="zh-CN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的命中率：</a:t>
            </a:r>
            <a:endParaRPr lang="zh-CN" altLang="en-US" sz="18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7" name="Text Box 32"/>
          <p:cNvSpPr txBox="1">
            <a:spLocks noChangeArrowheads="1"/>
          </p:cNvSpPr>
          <p:nvPr/>
        </p:nvSpPr>
        <p:spPr bwMode="auto">
          <a:xfrm>
            <a:off x="4790333" y="2426676"/>
            <a:ext cx="544861" cy="34624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>
              <a:defRPr sz="3200" b="1">
                <a:solidFill>
                  <a:srgbClr val="0070C0"/>
                </a:solidFill>
                <a:latin typeface="SimSun-ExtB" panose="02010609060101010101" pitchFamily="49" charset="-122"/>
                <a:ea typeface="方正卡通简体" panose="03000509000000000000" pitchFamily="65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sz="1800" dirty="0">
                <a:latin typeface="Times New Roman" panose="02020603050405020304" pitchFamily="18" charset="0"/>
                <a:ea typeface="微软雅黑" panose="020B0503020204020204" charset="-122"/>
              </a:rPr>
              <a:t>4÷6</a:t>
            </a:r>
            <a:endParaRPr lang="en-US" altLang="zh-CN" sz="18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69952" y="887953"/>
            <a:ext cx="894413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方法二：</a:t>
            </a:r>
            <a:r>
              <a:rPr lang="zh-CN" altLang="en-US" sz="1800" b="1" dirty="0">
                <a:latin typeface="Times New Roman" panose="02020603050405020304" pitchFamily="18" charset="0"/>
                <a:ea typeface="微软雅黑" panose="020B0503020204020204" charset="-122"/>
              </a:rPr>
              <a:t>先把商写成分数形式，再把分数改写成百分数。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矩形 28"/>
              <p:cNvSpPr/>
              <p:nvPr/>
            </p:nvSpPr>
            <p:spPr>
              <a:xfrm>
                <a:off x="1625040" y="2303290"/>
                <a:ext cx="791323" cy="513602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rgbClr val="0070C0"/>
                            </a:solidFill>
                            <a:latin typeface="Cambria Math" panose="02040503050406030204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20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5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×</m:t>
                        </m:r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20</m:t>
                        </m:r>
                      </m:den>
                    </m:f>
                  </m:oMath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29" name="矩形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5040" y="2303290"/>
                <a:ext cx="791323" cy="513602"/>
              </a:xfrm>
              <a:prstGeom prst="rect">
                <a:avLst/>
              </a:prstGeom>
              <a:blipFill rotWithShape="1">
                <a:blip r:embed="rId1"/>
                <a:stretch>
                  <a:fillRect l="-9" t="-28" r="24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/>
              <p:cNvSpPr/>
              <p:nvPr/>
            </p:nvSpPr>
            <p:spPr>
              <a:xfrm>
                <a:off x="2338846" y="2303290"/>
                <a:ext cx="615794" cy="513554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:r>
                  <a:rPr lang="en-US" altLang="zh-CN" sz="18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1" i="1" dirty="0">
                            <a:solidFill>
                              <a:srgbClr val="0070C0"/>
                            </a:solidFill>
                            <a:latin typeface="Cambria Math" panose="02040503050406030204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60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altLang="zh-CN" sz="1800" b="1" dirty="0">
                            <a:solidFill>
                              <a:srgbClr val="0070C0"/>
                            </a:solidFill>
                            <a:latin typeface="Times New Roman" panose="02020603050405020304" pitchFamily="18" charset="0"/>
                            <a:ea typeface="微软雅黑" panose="020B0503020204020204" charset="-122"/>
                            <a:cs typeface="Times New Roman" panose="02020603050405020304" pitchFamily="18" charset="0"/>
                          </a:rPr>
                          <m:t>100</m:t>
                        </m:r>
                      </m:den>
                    </m:f>
                  </m:oMath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30" name="矩形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846" y="2303290"/>
                <a:ext cx="615794" cy="513554"/>
              </a:xfrm>
              <a:prstGeom prst="rect">
                <a:avLst/>
              </a:prstGeom>
              <a:blipFill rotWithShape="1">
                <a:blip r:embed="rId2"/>
                <a:stretch>
                  <a:fillRect l="-23" t="-28" r="101" b="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2926070" y="2440054"/>
            <a:ext cx="73121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=60%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/>
              <p:cNvSpPr/>
              <p:nvPr/>
            </p:nvSpPr>
            <p:spPr>
              <a:xfrm>
                <a:off x="5292490" y="2264409"/>
                <a:ext cx="547650" cy="591316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800" b="1" i="1" dirty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800" b="1" i="1" dirty="0">
                              <a:solidFill>
                                <a:srgbClr val="0070C0"/>
                              </a:solidFill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1800" b="1" dirty="0">
                              <a:solidFill>
                                <a:srgbClr val="0070C0"/>
                              </a:solidFill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zh-CN" altLang="en-US" sz="1800" b="1" dirty="0">
                  <a:solidFill>
                    <a:srgbClr val="0070C0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32" name="矩形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490" y="2264409"/>
                <a:ext cx="547650" cy="591316"/>
              </a:xfrm>
              <a:prstGeom prst="rect">
                <a:avLst/>
              </a:prstGeom>
              <a:blipFill rotWithShape="1">
                <a:blip r:embed="rId3"/>
                <a:stretch>
                  <a:fillRect l="-73" t="-107" r="8" b="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矩形 35"/>
          <p:cNvSpPr/>
          <p:nvPr/>
        </p:nvSpPr>
        <p:spPr>
          <a:xfrm>
            <a:off x="6994731" y="1806544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行不通！</a:t>
            </a:r>
            <a:endParaRPr lang="zh-CN" altLang="en-US" sz="1800" b="1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810993" y="2447252"/>
            <a:ext cx="178077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≈0.667=66.7%</a:t>
            </a:r>
            <a:r>
              <a:rPr lang="zh-CN" altLang="en-US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　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69952" y="3805653"/>
            <a:ext cx="7683839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667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答</a:t>
            </a:r>
            <a:r>
              <a:rPr lang="en-US" altLang="zh-CN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: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王涛和李强的命中率分别是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60%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和</a:t>
            </a:r>
            <a:r>
              <a:rPr lang="en-US" altLang="zh-CN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66.7%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李强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的</a:t>
            </a:r>
            <a:r>
              <a:rPr lang="zh-CN" altLang="en-US" sz="18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命中率高</a:t>
            </a:r>
            <a:r>
              <a:rPr lang="zh-CN" altLang="en-US" sz="1800" b="1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。</a:t>
            </a:r>
            <a:endParaRPr lang="zh-CN" altLang="en-US" sz="1800" b="1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73983" y="3155010"/>
            <a:ext cx="136599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60%&lt;66.7%</a:t>
            </a:r>
            <a:endParaRPr lang="zh-CN" altLang="en-US" sz="18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1473017" y="1002155"/>
            <a:ext cx="565432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latin typeface="Times New Roman" panose="02020603050405020304" pitchFamily="18" charset="0"/>
                <a:ea typeface="微软雅黑" panose="020B0503020204020204" charset="-122"/>
              </a:rPr>
              <a:t>1.</a:t>
            </a:r>
            <a:r>
              <a:rPr lang="zh-CN" altLang="en-US" sz="2100" dirty="0">
                <a:latin typeface="Times New Roman" panose="02020603050405020304" pitchFamily="18" charset="0"/>
                <a:ea typeface="微软雅黑" panose="020B0503020204020204" charset="-122"/>
              </a:rPr>
              <a:t>把下面的</a:t>
            </a:r>
            <a:r>
              <a:rPr lang="zh-CN" altLang="en-US" sz="21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小数</a:t>
            </a:r>
            <a:r>
              <a:rPr lang="zh-CN" altLang="en-US" sz="2100" dirty="0">
                <a:latin typeface="Times New Roman" panose="02020603050405020304" pitchFamily="18" charset="0"/>
                <a:ea typeface="微软雅黑" panose="020B0503020204020204" charset="-122"/>
              </a:rPr>
              <a:t>和</a:t>
            </a:r>
            <a:r>
              <a:rPr lang="zh-CN" altLang="en-US" sz="21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分数</a:t>
            </a:r>
            <a:r>
              <a:rPr lang="zh-CN" altLang="en-US" sz="2100" dirty="0">
                <a:latin typeface="Times New Roman" panose="02020603050405020304" pitchFamily="18" charset="0"/>
                <a:ea typeface="微软雅黑" panose="020B0503020204020204" charset="-122"/>
              </a:rPr>
              <a:t>改成</a:t>
            </a:r>
            <a:r>
              <a:rPr lang="zh-CN" altLang="en-US" sz="210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百分数</a:t>
            </a:r>
            <a:r>
              <a:rPr lang="zh-CN" altLang="en-US" sz="2100" dirty="0">
                <a:latin typeface="Times New Roman" panose="02020603050405020304" pitchFamily="18" charset="0"/>
                <a:ea typeface="微软雅黑" panose="020B0503020204020204" charset="-122"/>
              </a:rPr>
              <a:t>。</a:t>
            </a:r>
            <a:endParaRPr lang="zh-CN" altLang="en-US" sz="21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1690048" y="2101742"/>
            <a:ext cx="162044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latin typeface="Times New Roman" panose="02020603050405020304" pitchFamily="18" charset="0"/>
                <a:ea typeface="微软雅黑" panose="020B0503020204020204" charset="-122"/>
              </a:rPr>
              <a:t>1.97</a:t>
            </a:r>
            <a:endParaRPr lang="zh-CN" altLang="en-US" sz="21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040924" y="2969224"/>
            <a:ext cx="35102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latin typeface="Times New Roman" panose="02020603050405020304" pitchFamily="18" charset="0"/>
                <a:ea typeface="微软雅黑" panose="020B0503020204020204" charset="-122"/>
              </a:rPr>
              <a:t>8 </a:t>
            </a:r>
            <a:endParaRPr lang="zh-CN" altLang="en-US" sz="21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636470" y="3754329"/>
            <a:ext cx="107989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latin typeface="Times New Roman" panose="02020603050405020304" pitchFamily="18" charset="0"/>
                <a:ea typeface="微软雅黑" panose="020B0503020204020204" charset="-122"/>
              </a:rPr>
              <a:t>0.005</a:t>
            </a:r>
            <a:endParaRPr lang="zh-CN" altLang="en-US" sz="21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7" name="TextBox 8"/>
          <p:cNvSpPr txBox="1">
            <a:spLocks noChangeArrowheads="1"/>
          </p:cNvSpPr>
          <p:nvPr/>
        </p:nvSpPr>
        <p:spPr bwMode="auto">
          <a:xfrm>
            <a:off x="2413949" y="2080310"/>
            <a:ext cx="135016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 197%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2441334" y="2958992"/>
            <a:ext cx="115966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 800%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2441334" y="3743613"/>
            <a:ext cx="132159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 0.5%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5466223" y="2079828"/>
            <a:ext cx="1350169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 25%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5466223" y="2969225"/>
            <a:ext cx="1350169" cy="39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= 37.5%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5466223" y="3813111"/>
            <a:ext cx="1620441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/>
            <a:r>
              <a:rPr lang="zh-CN" altLang="en-US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≈</a:t>
            </a:r>
            <a:r>
              <a:rPr lang="en-US" altLang="zh-CN" sz="2100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16.7%</a:t>
            </a:r>
            <a:endParaRPr lang="zh-CN" altLang="en-US" sz="2100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5105469" y="1902839"/>
                <a:ext cx="340478" cy="674608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100" b="1" i="1" dirty="0"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69" y="1902839"/>
                <a:ext cx="340478" cy="674608"/>
              </a:xfrm>
              <a:prstGeom prst="rect">
                <a:avLst/>
              </a:prstGeom>
              <a:blipFill rotWithShape="1">
                <a:blip r:embed="rId1"/>
                <a:stretch>
                  <a:fillRect l="-20" t="-56" r="55" b="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5105469" y="2761432"/>
                <a:ext cx="340478" cy="678263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100" b="1" i="1" dirty="0"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69" y="2761432"/>
                <a:ext cx="340478" cy="678263"/>
              </a:xfrm>
              <a:prstGeom prst="rect">
                <a:avLst/>
              </a:prstGeom>
              <a:blipFill rotWithShape="1">
                <a:blip r:embed="rId2"/>
                <a:stretch>
                  <a:fillRect l="-20" t="-67" r="55" b="7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5105469" y="3620028"/>
                <a:ext cx="340478" cy="678311"/>
              </a:xfrm>
              <a:prstGeom prst="rect">
                <a:avLst/>
              </a:prstGeom>
            </p:spPr>
            <p:txBody>
              <a:bodyPr wrap="none" lIns="68580" tIns="34290" rIns="68580" bIns="3429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100" b="1" i="1" dirty="0">
                              <a:latin typeface="Cambria Math" panose="02040503050406030204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altLang="zh-CN" sz="2100" b="1" dirty="0">
                              <a:latin typeface="Times New Roman" panose="02020603050405020304" pitchFamily="18" charset="0"/>
                              <a:ea typeface="微软雅黑" panose="020B0503020204020204" charset="-122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zh-CN" altLang="en-US" sz="21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69" y="3620028"/>
                <a:ext cx="340478" cy="678311"/>
              </a:xfrm>
              <a:prstGeom prst="rect">
                <a:avLst/>
              </a:prstGeom>
              <a:blipFill rotWithShape="1">
                <a:blip r:embed="rId3"/>
                <a:stretch>
                  <a:fillRect l="-20" t="-78" r="55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sp>
        <p:nvSpPr>
          <p:cNvPr id="28" name="TextBox 4"/>
          <p:cNvSpPr txBox="1">
            <a:spLocks noChangeArrowheads="1"/>
          </p:cNvSpPr>
          <p:nvPr/>
        </p:nvSpPr>
        <p:spPr bwMode="auto">
          <a:xfrm>
            <a:off x="721866" y="821603"/>
            <a:ext cx="7986026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2.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某地区总面积为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8000km</a:t>
            </a:r>
            <a:r>
              <a:rPr lang="en-US" altLang="zh-CN" sz="2100" b="1" baseline="30000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2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，有</a:t>
            </a:r>
            <a:r>
              <a:rPr lang="en-US" altLang="zh-CN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240km</a:t>
            </a:r>
            <a:r>
              <a:rPr lang="en-US" altLang="zh-CN" sz="2100" b="1" baseline="30000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2</a:t>
            </a:r>
            <a:r>
              <a:rPr lang="zh-CN" altLang="en-US" sz="2100" b="1" dirty="0"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的森林区。这个地区的森林覆盖率是多少？</a:t>
            </a:r>
            <a:endParaRPr lang="zh-CN" altLang="en-US" sz="2100" b="1" dirty="0"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4"/>
              <p:cNvSpPr txBox="1">
                <a:spLocks noChangeArrowheads="1"/>
              </p:cNvSpPr>
              <p:nvPr/>
            </p:nvSpPr>
            <p:spPr bwMode="auto">
              <a:xfrm>
                <a:off x="2786794" y="2995785"/>
                <a:ext cx="3133994" cy="553998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8580" tIns="34290" rIns="68580" bIns="34290">
                <a:spAutoFit/>
              </a:bodyPr>
              <a:lstStyle>
                <a:defPPr>
                  <a:defRPr lang="zh-CN"/>
                </a:defPPr>
                <a:lvl1pPr>
                  <a:lnSpc>
                    <a:spcPct val="150000"/>
                  </a:lnSpc>
                  <a:defRPr sz="24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100" dirty="0">
                    <a:solidFill>
                      <a:srgbClr val="0070C0"/>
                    </a:solidFill>
                    <a:sym typeface="Times New Roman" panose="02020603050405020304" pitchFamily="18" charset="0"/>
                  </a:rPr>
                  <a:t>240÷8000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21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m:rPr>
                        <m:nor/>
                      </m:rPr>
                      <a:rPr lang="en-US" altLang="zh-CN" sz="21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100</m:t>
                    </m:r>
                    <m:r>
                      <m:rPr>
                        <m:nor/>
                      </m:rPr>
                      <a:rPr lang="zh-CN" altLang="en-US" sz="210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％</m:t>
                    </m:r>
                  </m:oMath>
                </a14:m>
                <a:r>
                  <a:rPr lang="zh-CN" altLang="en-US" sz="2100" dirty="0">
                    <a:solidFill>
                      <a:srgbClr val="0070C0"/>
                    </a:solidFill>
                    <a:sym typeface="Times New Roman" panose="02020603050405020304" pitchFamily="18" charset="0"/>
                  </a:rPr>
                  <a:t>＝</a:t>
                </a:r>
                <a:r>
                  <a:rPr lang="en-US" altLang="zh-CN" sz="2100" dirty="0">
                    <a:solidFill>
                      <a:srgbClr val="0070C0"/>
                    </a:solidFill>
                    <a:sym typeface="Times New Roman" panose="02020603050405020304" pitchFamily="18" charset="0"/>
                  </a:rPr>
                  <a:t>3%</a:t>
                </a:r>
                <a:endParaRPr lang="zh-CN" altLang="en-US" sz="2100" dirty="0">
                  <a:solidFill>
                    <a:srgbClr val="0070C0"/>
                  </a:solidFill>
                  <a:sym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9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86794" y="2995785"/>
                <a:ext cx="3133994" cy="553998"/>
              </a:xfrm>
              <a:prstGeom prst="rect">
                <a:avLst/>
              </a:prstGeom>
              <a:blipFill rotWithShape="1">
                <a:blip r:embed="rId1"/>
                <a:stretch>
                  <a:fillRect l="-13" t="-88" r="2" b="-24505"/>
                </a:stretch>
              </a:blipFill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文本框 29"/>
              <p:cNvSpPr txBox="1"/>
              <p:nvPr/>
            </p:nvSpPr>
            <p:spPr>
              <a:xfrm>
                <a:off x="2786793" y="2097886"/>
                <a:ext cx="4083382" cy="684995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r>
                  <a:rPr lang="zh-CN" altLang="en-US" sz="2100" b="1" dirty="0">
                    <a:solidFill>
                      <a:srgbClr val="0070C0"/>
                    </a:solidFill>
                    <a:latin typeface="Times New Roman" panose="02020603050405020304" pitchFamily="18" charset="0"/>
                    <a:ea typeface="微软雅黑" panose="020B0503020204020204" charset="-122"/>
                    <a:cs typeface="Times New Roman" panose="02020603050405020304" pitchFamily="18" charset="0"/>
                    <a:sym typeface="Times New Roman" panose="02020603050405020304" pitchFamily="18" charset="0"/>
                  </a:rPr>
                  <a:t>森林覆盖率</a:t>
                </a:r>
                <a:r>
                  <a:rPr lang="en-US" altLang="zh-CN" sz="2100" b="1" dirty="0">
                    <a:solidFill>
                      <a:srgbClr val="0070C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100" b="1" i="1">
                            <a:solidFill>
                              <a:srgbClr val="0070C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zh-CN" altLang="en-US" sz="21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森林面积</m:t>
                        </m:r>
                      </m:num>
                      <m:den>
                        <m:r>
                          <m:rPr>
                            <m:nor/>
                          </m:rPr>
                          <a:rPr lang="zh-CN" altLang="en-US" sz="21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总面积</m:t>
                        </m:r>
                      </m:den>
                    </m:f>
                    <m:r>
                      <a:rPr lang="en-US" altLang="zh-CN" sz="21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21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zh-CN" altLang="en-US" sz="2100" b="1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％</m:t>
                    </m:r>
                  </m:oMath>
                </a14:m>
                <a:endParaRPr lang="zh-CN" altLang="en-US" sz="2100" b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6793" y="2097886"/>
                <a:ext cx="4083382" cy="684995"/>
              </a:xfrm>
              <a:prstGeom prst="rect">
                <a:avLst/>
              </a:prstGeom>
              <a:blipFill rotWithShape="1">
                <a:blip r:embed="rId2"/>
                <a:stretch>
                  <a:fillRect l="-10" t="-70" r="3" b="4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2786793" y="3762688"/>
            <a:ext cx="4306770" cy="3924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答：这个地区的森林覆盖率是</a:t>
            </a:r>
            <a:r>
              <a:rPr lang="en-US" altLang="zh-CN" sz="2100" b="1" dirty="0">
                <a:solidFill>
                  <a:srgbClr val="0070C0"/>
                </a:solidFill>
                <a:latin typeface="Times New Roman" panose="02020603050405020304" pitchFamily="18" charset="0"/>
                <a:ea typeface="微软雅黑" panose="020B0503020204020204" charset="-122"/>
                <a:sym typeface="Times New Roman" panose="02020603050405020304" pitchFamily="18" charset="0"/>
              </a:rPr>
              <a:t>3%</a:t>
            </a:r>
            <a:r>
              <a:rPr lang="zh-CN" altLang="en-US" sz="2100" b="1" dirty="0">
                <a:solidFill>
                  <a:srgbClr val="0070C0"/>
                </a:solidFill>
                <a:sym typeface="Times New Roman" panose="02020603050405020304" pitchFamily="18" charset="0"/>
              </a:rPr>
              <a:t>。</a:t>
            </a:r>
            <a:endParaRPr lang="zh-CN" altLang="en-US" sz="2100" b="1" dirty="0">
              <a:solidFill>
                <a:srgbClr val="0070C0"/>
              </a:solidFill>
              <a:latin typeface="Times New Roman" panose="02020603050405020304" pitchFamily="18" charset="0"/>
              <a:ea typeface="微软雅黑" panose="020B050302020402020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927</Words>
  <Application>WPS 演示</Application>
  <PresentationFormat>全屏显示(16:9)</PresentationFormat>
  <Paragraphs>196</Paragraphs>
  <Slides>11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Times New Roman</vt:lpstr>
      <vt:lpstr>楷体_GB2312</vt:lpstr>
      <vt:lpstr>新宋体</vt:lpstr>
      <vt:lpstr>SimSun-ExtB</vt:lpstr>
      <vt:lpstr>方正卡通简体</vt:lpstr>
      <vt:lpstr>Cambria Math</vt:lpstr>
      <vt:lpstr>Cambria Math</vt:lpstr>
      <vt:lpstr>Arial</vt:lpstr>
      <vt:lpstr>Arial Unicode MS</vt:lpstr>
      <vt:lpstr>Calibri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720</cp:revision>
  <dcterms:created xsi:type="dcterms:W3CDTF">2016-02-25T11:28:00Z</dcterms:created>
  <dcterms:modified xsi:type="dcterms:W3CDTF">2023-10-29T08:19:12Z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29B3A26E358141B28BA277A1926B0016_12</vt:lpwstr>
  </property>
</Properties>
</file>