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24"/>
  </p:handoutMasterIdLst>
  <p:sldIdLst>
    <p:sldId id="256" r:id="rId3"/>
    <p:sldId id="266" r:id="rId4"/>
    <p:sldId id="267" r:id="rId5"/>
    <p:sldId id="268" r:id="rId6"/>
    <p:sldId id="269" r:id="rId7"/>
    <p:sldId id="270" r:id="rId8"/>
    <p:sldId id="271" r:id="rId9"/>
    <p:sldId id="280" r:id="rId10"/>
    <p:sldId id="273" r:id="rId11"/>
    <p:sldId id="275" r:id="rId12"/>
    <p:sldId id="276" r:id="rId13"/>
    <p:sldId id="277" r:id="rId14"/>
    <p:sldId id="278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81" r:id="rId23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6387" autoAdjust="0"/>
  </p:normalViewPr>
  <p:slideViewPr>
    <p:cSldViewPr snapToGrid="0">
      <p:cViewPr varScale="1">
        <p:scale>
          <a:sx n="140" d="100"/>
          <a:sy n="140" d="100"/>
        </p:scale>
        <p:origin x="-108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4344" y="-7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738CB-7780-4812-980C-37C7C36709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08509-9CAF-42B7-84D3-96050C325EE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993" y="3813888"/>
            <a:ext cx="8229815" cy="85725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FF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088" y="786242"/>
            <a:ext cx="8504195" cy="521681"/>
          </a:xfrm>
        </p:spPr>
        <p:txBody>
          <a:bodyPr wrap="square">
            <a:spAutoFit/>
          </a:bodyPr>
          <a:lstStyle>
            <a:lvl1pPr marL="0" indent="606425" algn="just" hangingPunct="0">
              <a:lnSpc>
                <a:spcPct val="140000"/>
              </a:lnSpc>
              <a:spcBef>
                <a:spcPct val="0"/>
              </a:spcBef>
              <a:buFontTx/>
              <a:buNone/>
              <a:tabLst>
                <a:tab pos="1435100" algn="l"/>
                <a:tab pos="5645150" algn="l"/>
                <a:tab pos="9862820" algn="l"/>
              </a:tabLst>
              <a:defRPr sz="2100" b="1"/>
            </a:lvl1pPr>
            <a:lvl2pPr marL="342900" indent="0">
              <a:buFontTx/>
              <a:buNone/>
              <a:defRPr sz="2100" b="1"/>
            </a:lvl2pPr>
            <a:lvl3pPr marL="685800" indent="0">
              <a:buFontTx/>
              <a:buNone/>
              <a:defRPr sz="2100" b="1"/>
            </a:lvl3pPr>
            <a:lvl4pPr marL="1028700" indent="0">
              <a:buFontTx/>
              <a:buNone/>
              <a:defRPr sz="2100" b="1"/>
            </a:lvl4pPr>
            <a:lvl5pPr marL="1371600" indent="0">
              <a:buFontTx/>
              <a:buNone/>
              <a:defRPr sz="21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6.tiff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emf"/><Relationship Id="rId2" Type="http://schemas.openxmlformats.org/officeDocument/2006/relationships/oleObject" Target="../embeddings/Document2.doc"/><Relationship Id="rId1" Type="http://schemas.openxmlformats.org/officeDocument/2006/relationships/image" Target="../media/image8.tiff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.emf"/><Relationship Id="rId2" Type="http://schemas.openxmlformats.org/officeDocument/2006/relationships/oleObject" Target="../embeddings/Document3.doc"/><Relationship Id="rId1" Type="http://schemas.openxmlformats.org/officeDocument/2006/relationships/image" Target="../media/image11.tif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5.emf"/><Relationship Id="rId3" Type="http://schemas.openxmlformats.org/officeDocument/2006/relationships/oleObject" Target="../embeddings/Document4.doc"/><Relationship Id="rId2" Type="http://schemas.openxmlformats.org/officeDocument/2006/relationships/image" Target="../media/image14.tiff"/><Relationship Id="rId1" Type="http://schemas.openxmlformats.org/officeDocument/2006/relationships/image" Target="../media/image13.tiff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7.emf"/><Relationship Id="rId2" Type="http://schemas.openxmlformats.org/officeDocument/2006/relationships/oleObject" Target="../embeddings/Document5.doc"/><Relationship Id="rId1" Type="http://schemas.openxmlformats.org/officeDocument/2006/relationships/image" Target="../media/image16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1.emf"/><Relationship Id="rId4" Type="http://schemas.openxmlformats.org/officeDocument/2006/relationships/oleObject" Target="../embeddings/Document7.doc"/><Relationship Id="rId3" Type="http://schemas.openxmlformats.org/officeDocument/2006/relationships/image" Target="../media/image20.emf"/><Relationship Id="rId2" Type="http://schemas.openxmlformats.org/officeDocument/2006/relationships/oleObject" Target="../embeddings/Document6.doc"/><Relationship Id="rId1" Type="http://schemas.openxmlformats.org/officeDocument/2006/relationships/image" Target="../media/image1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575818"/>
            <a:ext cx="91440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百分数和分数、小数的互化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Box 4"/>
          <p:cNvSpPr txBox="1"/>
          <p:nvPr/>
        </p:nvSpPr>
        <p:spPr>
          <a:xfrm>
            <a:off x="386398" y="1034613"/>
            <a:ext cx="8391842" cy="11326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Tx/>
            </a:pPr>
            <a:r>
              <a:rPr lang="en-US" altLang="zh-CN" sz="26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  <a:sym typeface="Times New Roman" panose="02020603050405020304" pitchFamily="18" charset="0"/>
              </a:rPr>
              <a:t>(</a:t>
            </a:r>
            <a:r>
              <a:rPr lang="en-US" altLang="zh-CN" sz="26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en-US" altLang="zh-CN" sz="26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  <a:sym typeface="Times New Roman" panose="02020603050405020304" pitchFamily="18" charset="0"/>
              </a:rPr>
              <a:t>)</a:t>
            </a:r>
            <a:r>
              <a:rPr lang="zh-CN" altLang="en-US" sz="26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把</a:t>
            </a:r>
            <a:r>
              <a:rPr lang="zh-CN" altLang="en-US" sz="26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下面的小数和分数改成百分数</a:t>
            </a:r>
            <a:r>
              <a:rPr lang="zh-CN" altLang="en-US" sz="26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。</a:t>
            </a:r>
            <a:r>
              <a:rPr lang="en-US" altLang="zh-CN" sz="2600" smtClean="0">
                <a:solidFill>
                  <a:schemeClr val="accent6"/>
                </a:solidFill>
                <a:latin typeface="+mj-ea"/>
                <a:ea typeface="+mj-ea"/>
                <a:cs typeface="Times New Roman" panose="02020603050405020304" pitchFamily="18" charset="0"/>
                <a:sym typeface="Times New Roman" panose="02020603050405020304" pitchFamily="18" charset="0"/>
              </a:rPr>
              <a:t>(</a:t>
            </a:r>
            <a:r>
              <a:rPr lang="zh-CN" altLang="en-US" sz="2600" smtClean="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选题</a:t>
            </a:r>
            <a:r>
              <a:rPr lang="zh-CN" altLang="en-US" sz="260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源于教材</a:t>
            </a:r>
            <a:r>
              <a:rPr lang="en-US" altLang="zh-CN" sz="2600" smtClean="0">
                <a:solidFill>
                  <a:schemeClr val="accent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P</a:t>
            </a:r>
            <a:r>
              <a:rPr lang="en-US" altLang="zh-CN" sz="2600" smtClean="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85</a:t>
            </a:r>
            <a:endParaRPr lang="en-US" altLang="zh-CN" sz="2600" smtClean="0">
              <a:solidFill>
                <a:schemeClr val="accent6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lnSpc>
                <a:spcPct val="130000"/>
              </a:lnSpc>
              <a:buFontTx/>
            </a:pPr>
            <a:r>
              <a:rPr lang="zh-CN" altLang="en-US" sz="260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　 </a:t>
            </a:r>
            <a:r>
              <a:rPr lang="zh-CN" altLang="en-US" sz="2600" smtClean="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做一做</a:t>
            </a:r>
            <a:r>
              <a:rPr lang="zh-CN" altLang="en-US" sz="260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第</a:t>
            </a:r>
            <a:r>
              <a:rPr lang="en-US" altLang="zh-CN" sz="260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zh-CN" sz="2600" smtClean="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题</a:t>
            </a:r>
            <a:r>
              <a:rPr lang="en-US" altLang="zh-CN" sz="2600" smtClean="0">
                <a:solidFill>
                  <a:schemeClr val="accent6"/>
                </a:solidFill>
                <a:latin typeface="+mj-ea"/>
                <a:ea typeface="+mj-ea"/>
                <a:cs typeface="Times New Roman" panose="02020603050405020304" pitchFamily="18" charset="0"/>
                <a:sym typeface="Times New Roman" panose="02020603050405020304" pitchFamily="18" charset="0"/>
              </a:rPr>
              <a:t>)</a:t>
            </a:r>
            <a:endParaRPr lang="zh-CN" altLang="en-US" sz="2600">
              <a:solidFill>
                <a:schemeClr val="accent6"/>
              </a:solidFill>
              <a:latin typeface="+mj-ea"/>
              <a:ea typeface="+mj-ea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8438" name="TextBox 5"/>
          <p:cNvSpPr txBox="1"/>
          <p:nvPr/>
        </p:nvSpPr>
        <p:spPr>
          <a:xfrm>
            <a:off x="2105025" y="2374411"/>
            <a:ext cx="912813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0.97</a:t>
            </a:r>
            <a:endParaRPr lang="en-US" altLang="zh-CN" sz="26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8439" name="TextBox 6"/>
          <p:cNvSpPr txBox="1"/>
          <p:nvPr/>
        </p:nvSpPr>
        <p:spPr>
          <a:xfrm>
            <a:off x="2081213" y="3264826"/>
            <a:ext cx="1476375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0.08 </a:t>
            </a:r>
            <a:endParaRPr lang="en-US" altLang="zh-CN" sz="26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8440" name="TextBox 7"/>
          <p:cNvSpPr txBox="1"/>
          <p:nvPr/>
        </p:nvSpPr>
        <p:spPr>
          <a:xfrm>
            <a:off x="2051050" y="4108044"/>
            <a:ext cx="1638300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0.005</a:t>
            </a:r>
            <a:endParaRPr lang="en-US" altLang="zh-CN" sz="26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782888" y="2374411"/>
            <a:ext cx="2047875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C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＝</a:t>
            </a:r>
            <a:r>
              <a:rPr lang="en-US" altLang="zh-CN" sz="2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97</a:t>
            </a:r>
            <a:r>
              <a:rPr lang="en-US" altLang="zh-CN" sz="26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%</a:t>
            </a:r>
            <a:endParaRPr lang="zh-CN" altLang="en-US" sz="26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2782888" y="3264826"/>
            <a:ext cx="1760538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C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＝</a:t>
            </a:r>
            <a:r>
              <a:rPr lang="en-US" altLang="zh-CN" sz="2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8</a:t>
            </a:r>
            <a:r>
              <a:rPr lang="en-US" altLang="zh-CN" sz="26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%</a:t>
            </a:r>
            <a:endParaRPr lang="zh-CN" altLang="en-US" sz="26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899268" y="4108044"/>
            <a:ext cx="2006600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C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＝</a:t>
            </a:r>
            <a:r>
              <a:rPr lang="en-US" altLang="zh-CN" sz="2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0.5</a:t>
            </a:r>
            <a:r>
              <a:rPr lang="en-US" altLang="zh-CN" sz="26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%</a:t>
            </a:r>
            <a:endParaRPr lang="zh-CN" altLang="en-US" sz="26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22875" y="2374411"/>
            <a:ext cx="2047875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C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＝</a:t>
            </a:r>
            <a:r>
              <a:rPr lang="en-US" altLang="zh-CN" sz="2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25</a:t>
            </a:r>
            <a:r>
              <a:rPr lang="en-US" altLang="zh-CN" sz="26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%</a:t>
            </a:r>
            <a:endParaRPr lang="zh-CN" altLang="en-US" sz="26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19700" y="3264826"/>
            <a:ext cx="2049463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C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＝</a:t>
            </a:r>
            <a:r>
              <a:rPr lang="en-US" altLang="zh-CN" sz="2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12.5</a:t>
            </a:r>
            <a:r>
              <a:rPr lang="en-US" altLang="zh-CN" sz="26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%</a:t>
            </a:r>
            <a:endParaRPr lang="zh-CN" altLang="en-US" sz="26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53038" y="4108044"/>
            <a:ext cx="1711324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600" smtClean="0">
                <a:solidFill>
                  <a:srgbClr val="C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≈</a:t>
            </a:r>
            <a:r>
              <a:rPr lang="en-US" altLang="zh-CN" sz="2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16.7</a:t>
            </a:r>
            <a:r>
              <a:rPr lang="en-US" altLang="zh-CN" sz="26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%</a:t>
            </a:r>
            <a:endParaRPr lang="zh-CN" altLang="en-US" sz="26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1836" y="560934"/>
            <a:ext cx="1479118" cy="459360"/>
            <a:chOff x="540152" y="650222"/>
            <a:chExt cx="1479118" cy="459360"/>
          </a:xfrm>
        </p:grpSpPr>
        <p:grpSp>
          <p:nvGrpSpPr>
            <p:cNvPr id="18" name="组合 17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0" name="圆角矩形 1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巩固练习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7565" y="2174356"/>
            <a:ext cx="338023" cy="892552"/>
            <a:chOff x="4125912" y="2376381"/>
            <a:chExt cx="338023" cy="892552"/>
          </a:xfrm>
        </p:grpSpPr>
        <p:sp>
          <p:nvSpPr>
            <p:cNvPr id="22" name="TextBox 5"/>
            <p:cNvSpPr txBox="1"/>
            <p:nvPr/>
          </p:nvSpPr>
          <p:spPr>
            <a:xfrm>
              <a:off x="4125912" y="2376381"/>
              <a:ext cx="338023" cy="8925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rPr>
                <a:t>1</a:t>
              </a:r>
              <a:endParaRPr lang="en-US" altLang="zh-CN" sz="2600" smtClean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endParaRPr>
            </a:p>
            <a:p>
              <a:pPr algn="ctr"/>
              <a:r>
                <a:rPr lang="en-US" altLang="zh-CN" sz="26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rPr>
                <a:t>4</a:t>
              </a:r>
              <a:endPara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4150923" y="2839283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4997565" y="3064771"/>
            <a:ext cx="338023" cy="892552"/>
            <a:chOff x="4125912" y="2376381"/>
            <a:chExt cx="338023" cy="892552"/>
          </a:xfrm>
        </p:grpSpPr>
        <p:sp>
          <p:nvSpPr>
            <p:cNvPr id="27" name="TextBox 5"/>
            <p:cNvSpPr txBox="1"/>
            <p:nvPr/>
          </p:nvSpPr>
          <p:spPr>
            <a:xfrm>
              <a:off x="4125912" y="2376381"/>
              <a:ext cx="338023" cy="8925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rPr>
                <a:t>1</a:t>
              </a:r>
              <a:endParaRPr lang="en-US" altLang="zh-CN" sz="2600" smtClean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endParaRPr>
            </a:p>
            <a:p>
              <a:pPr algn="ctr"/>
              <a:r>
                <a:rPr lang="en-US" altLang="zh-CN" sz="26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rPr>
                <a:t>8</a:t>
              </a:r>
              <a:endPara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150923" y="2839283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4997565" y="3907989"/>
            <a:ext cx="338023" cy="892552"/>
            <a:chOff x="4125912" y="2376381"/>
            <a:chExt cx="338023" cy="892552"/>
          </a:xfrm>
        </p:grpSpPr>
        <p:sp>
          <p:nvSpPr>
            <p:cNvPr id="30" name="TextBox 5"/>
            <p:cNvSpPr txBox="1"/>
            <p:nvPr/>
          </p:nvSpPr>
          <p:spPr>
            <a:xfrm>
              <a:off x="4125912" y="2376381"/>
              <a:ext cx="338023" cy="8925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rPr>
                <a:t>1</a:t>
              </a:r>
              <a:endParaRPr lang="en-US" altLang="zh-CN" sz="2600" smtClean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endParaRPr>
            </a:p>
            <a:p>
              <a:pPr algn="ctr"/>
              <a:r>
                <a:rPr lang="en-US" altLang="zh-CN" sz="26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rPr>
                <a:t>6</a:t>
              </a:r>
              <a:endPara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4150923" y="2839283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Box 16"/>
          <p:cNvSpPr txBox="1">
            <a:spLocks noChangeArrowheads="1"/>
          </p:cNvSpPr>
          <p:nvPr/>
        </p:nvSpPr>
        <p:spPr bwMode="auto">
          <a:xfrm>
            <a:off x="349280" y="975762"/>
            <a:ext cx="8445440" cy="14957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六年级有学生</a:t>
            </a: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160</a:t>
            </a:r>
            <a:r>
              <a:rPr lang="zh-CN" altLang="en-US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人，已达到国家体育锻炼标准的有</a:t>
            </a: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120</a:t>
            </a:r>
            <a:r>
              <a:rPr lang="zh-CN" altLang="en-US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人。</a:t>
            </a:r>
            <a:endParaRPr lang="en-US" altLang="zh-CN" sz="2400" smtClean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buFontTx/>
            </a:pP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zh-CN" altLang="en-US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六年级学生的体育达标率是多少？</a:t>
            </a: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选题源于教材</a:t>
            </a:r>
            <a:r>
              <a:rPr lang="en-US" altLang="zh-CN" sz="240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</a:t>
            </a: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</a:t>
            </a:r>
            <a:r>
              <a:rPr lang="zh-CN" altLang="en-US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en-US" altLang="zh-CN" sz="2400" smtClean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buFontTx/>
            </a:pPr>
            <a:r>
              <a:rPr lang="zh-CN" altLang="en-US" sz="24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 做</a:t>
            </a: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en-US" altLang="zh-CN" sz="24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endParaRPr lang="zh-CN" altLang="en-US" sz="24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796746" y="2557141"/>
            <a:ext cx="1645388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达标率</a:t>
            </a:r>
            <a:r>
              <a:rPr lang="zh-CN" altLang="en-US" sz="2400" smtClean="0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endParaRPr lang="zh-CN" altLang="en-US" sz="240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2969611" y="2722425"/>
            <a:ext cx="2349104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六年级总人数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3363206" y="2350916"/>
            <a:ext cx="1561914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达标人数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5087145" y="2557141"/>
            <a:ext cx="1885950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C00000"/>
                </a:solidFill>
                <a:latin typeface="+mj-ea"/>
                <a:ea typeface="+mj-ea"/>
              </a:rPr>
              <a:t>×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4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endParaRPr lang="zh-CN" altLang="en-US" sz="24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3172163" y="2784062"/>
            <a:ext cx="1944000" cy="6533"/>
          </a:xfrm>
          <a:prstGeom prst="line">
            <a:avLst/>
          </a:prstGeom>
          <a:noFill/>
          <a:ln w="12700">
            <a:solidFill>
              <a:srgbClr val="C00000"/>
            </a:solidFill>
            <a:round/>
          </a:ln>
          <a:effectLst/>
        </p:spPr>
        <p:txBody>
          <a:bodyPr/>
          <a:lstStyle/>
          <a:p>
            <a:pPr algn="ctr"/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2710588" y="3485487"/>
            <a:ext cx="491663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smtClean="0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endParaRPr lang="zh-CN" altLang="en-US" sz="240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3239892" y="3650771"/>
            <a:ext cx="676542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160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3202251" y="3259663"/>
            <a:ext cx="751824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120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3923928" y="3485487"/>
            <a:ext cx="1885950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+mj-ea"/>
                <a:ea typeface="+mj-ea"/>
              </a:rPr>
              <a:t>×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400" i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endParaRPr lang="zh-CN" altLang="en-US" sz="24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 flipV="1">
            <a:off x="3218163" y="3712408"/>
            <a:ext cx="720000" cy="6533"/>
          </a:xfrm>
          <a:prstGeom prst="line">
            <a:avLst/>
          </a:prstGeom>
          <a:noFill/>
          <a:ln w="12700">
            <a:solidFill>
              <a:srgbClr val="C00000"/>
            </a:solidFill>
            <a:round/>
          </a:ln>
          <a:effectLst/>
        </p:spPr>
        <p:txBody>
          <a:bodyPr/>
          <a:lstStyle/>
          <a:p>
            <a:pPr algn="ctr"/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4950042" y="3485487"/>
            <a:ext cx="1645388" cy="460375"/>
          </a:xfrm>
          <a:prstGeom prst="rect">
            <a:avLst/>
          </a:prstGeom>
          <a:noFill/>
          <a:ln w="9525">
            <a:noFill/>
            <a:bevel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75</a:t>
            </a:r>
            <a:r>
              <a:rPr lang="en-US" altLang="zh-CN" sz="2400" i="1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endParaRPr lang="zh-CN" altLang="en-US" sz="2400" i="1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10588" y="4248549"/>
            <a:ext cx="507656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答：六年级学生的体育达标率是</a:t>
            </a:r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75</a:t>
            </a:r>
            <a:r>
              <a:rPr lang="en-US" altLang="zh-CN" sz="2400" i="1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61836" y="427236"/>
            <a:ext cx="1479118" cy="459360"/>
            <a:chOff x="540152" y="650222"/>
            <a:chExt cx="1479118" cy="459360"/>
          </a:xfrm>
        </p:grpSpPr>
        <p:grpSp>
          <p:nvGrpSpPr>
            <p:cNvPr id="26" name="组合 2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9" name="圆角矩形 28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巩固练习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8" grpId="0"/>
      <p:bldP spid="32" grpId="0" animBg="1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1468877" y="1676400"/>
            <a:ext cx="6206246" cy="132397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C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70280" y="1020386"/>
            <a:ext cx="72034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en-US" altLang="zh-CN" sz="2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8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sz="2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</a:t>
            </a: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下面各数按从小到大的顺序排列</a:t>
            </a:r>
            <a:r>
              <a:rPr lang="zh-CN" altLang="en-US" sz="2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836" y="511056"/>
            <a:ext cx="1479118" cy="459360"/>
            <a:chOff x="540152" y="650222"/>
            <a:chExt cx="1479118" cy="459360"/>
          </a:xfrm>
        </p:grpSpPr>
        <p:grpSp>
          <p:nvGrpSpPr>
            <p:cNvPr id="10" name="组合 9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2" name="圆角矩形 11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巩固练习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979349" y="1843124"/>
            <a:ext cx="5185302" cy="954107"/>
            <a:chOff x="2095703" y="1814549"/>
            <a:chExt cx="5620669" cy="954107"/>
          </a:xfrm>
        </p:grpSpPr>
        <p:sp>
          <p:nvSpPr>
            <p:cNvPr id="14" name="文本框 13"/>
            <p:cNvSpPr txBox="1"/>
            <p:nvPr/>
          </p:nvSpPr>
          <p:spPr>
            <a:xfrm>
              <a:off x="2970012" y="2060771"/>
              <a:ext cx="47463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0.67</a:t>
              </a:r>
              <a:r>
                <a:rPr lang="en-US" altLang="zh-CN" sz="2800" i="1" smtClean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%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0.67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66.7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%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095703" y="1814549"/>
              <a:ext cx="338023" cy="954107"/>
              <a:chOff x="4864819" y="2376381"/>
              <a:chExt cx="338023" cy="954107"/>
            </a:xfrm>
          </p:grpSpPr>
          <p:sp>
            <p:nvSpPr>
              <p:cNvPr id="16" name="TextBox 5"/>
              <p:cNvSpPr txBox="1"/>
              <p:nvPr/>
            </p:nvSpPr>
            <p:spPr>
              <a:xfrm>
                <a:off x="4864819" y="2376381"/>
                <a:ext cx="338023" cy="9541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smtClean="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pitchFamily="18" charset="0"/>
                  </a:rPr>
                  <a:t>3</a:t>
                </a:r>
                <a:endPara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endParaRPr>
              </a:p>
              <a:p>
                <a:pPr algn="ctr"/>
                <a:r>
                  <a:rPr lang="en-US" altLang="zh-CN" sz="2800" smtClean="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pitchFamily="18" charset="0"/>
                  </a:rPr>
                  <a:t>5</a:t>
                </a:r>
                <a:endParaRPr lang="en-US" altLang="zh-CN" sz="2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4889830" y="2872484"/>
                <a:ext cx="288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/>
          <p:cNvGrpSpPr/>
          <p:nvPr/>
        </p:nvGrpSpPr>
        <p:grpSpPr>
          <a:xfrm>
            <a:off x="2275454" y="3148049"/>
            <a:ext cx="4593092" cy="954107"/>
            <a:chOff x="2445884" y="3128999"/>
            <a:chExt cx="4593092" cy="954107"/>
          </a:xfrm>
        </p:grpSpPr>
        <p:sp>
          <p:nvSpPr>
            <p:cNvPr id="19" name="文本框 18"/>
            <p:cNvSpPr txBox="1"/>
            <p:nvPr/>
          </p:nvSpPr>
          <p:spPr>
            <a:xfrm>
              <a:off x="2445884" y="3344442"/>
              <a:ext cx="45930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0.67</a:t>
              </a:r>
              <a:r>
                <a:rPr lang="en-US" altLang="zh-CN" sz="2800" i="1" smtClean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%</a:t>
              </a:r>
              <a:r>
                <a:rPr lang="zh-CN" altLang="en-US" sz="2800" smtClean="0">
                  <a:latin typeface="+mj-ea"/>
                  <a:ea typeface="+mj-ea"/>
                  <a:cs typeface="Times New Roman" panose="02020603050405020304" pitchFamily="18" charset="0"/>
                </a:rPr>
                <a:t>＜</a:t>
              </a:r>
              <a:r>
                <a:rPr lang="zh-CN" altLang="en-US" sz="2800" smtClean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zh-CN" altLang="en-US" sz="2800" smtClean="0">
                  <a:latin typeface="+mj-ea"/>
                  <a:ea typeface="+mj-ea"/>
                  <a:cs typeface="Times New Roman" panose="02020603050405020304" pitchFamily="18" charset="0"/>
                </a:rPr>
                <a:t>＜</a:t>
              </a:r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66.7</a:t>
              </a:r>
              <a:r>
                <a:rPr lang="en-US" altLang="zh-CN" sz="2800" i="1" smtClean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%</a:t>
              </a:r>
              <a:r>
                <a:rPr lang="zh-CN" altLang="en-US" sz="2800" smtClean="0">
                  <a:latin typeface="+mj-ea"/>
                  <a:ea typeface="+mj-ea"/>
                </a:rPr>
                <a:t>＜</a:t>
              </a:r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0.67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916248" y="3128999"/>
              <a:ext cx="338023" cy="954107"/>
              <a:chOff x="3925773" y="3128999"/>
              <a:chExt cx="338023" cy="954107"/>
            </a:xfrm>
          </p:grpSpPr>
          <p:sp>
            <p:nvSpPr>
              <p:cNvPr id="21" name="TextBox 5"/>
              <p:cNvSpPr txBox="1"/>
              <p:nvPr/>
            </p:nvSpPr>
            <p:spPr>
              <a:xfrm>
                <a:off x="3925773" y="3128999"/>
                <a:ext cx="338023" cy="9541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smtClean="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pitchFamily="18" charset="0"/>
                  </a:rPr>
                  <a:t>3</a:t>
                </a:r>
                <a:endPara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endParaRPr>
              </a:p>
              <a:p>
                <a:pPr algn="ctr"/>
                <a:r>
                  <a:rPr lang="en-US" altLang="zh-CN" sz="2800" smtClean="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pitchFamily="18" charset="0"/>
                  </a:rPr>
                  <a:t>5</a:t>
                </a:r>
                <a:endParaRPr lang="en-US" altLang="zh-CN" sz="2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pitchFamily="18" charset="0"/>
                </a:endParaRPr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3950784" y="3625102"/>
                <a:ext cx="288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61925" y="1334586"/>
            <a:ext cx="9467850" cy="38400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1836" y="558681"/>
            <a:ext cx="1479118" cy="459360"/>
            <a:chOff x="540152" y="650222"/>
            <a:chExt cx="1479118" cy="459360"/>
          </a:xfrm>
        </p:grpSpPr>
        <p:grpSp>
          <p:nvGrpSpPr>
            <p:cNvPr id="7" name="组合 6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0" name="圆角矩形 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课堂总结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95575" y="1334586"/>
            <a:ext cx="3752850" cy="2798178"/>
            <a:chOff x="2695575" y="1172661"/>
            <a:chExt cx="3752850" cy="279817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695575" y="1172661"/>
              <a:ext cx="3752850" cy="2798178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3371849" y="1790700"/>
              <a:ext cx="25717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这节课你有什么收获？</a:t>
              </a:r>
              <a:endParaRPr lang="zh-CN" altLang="en-US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27751" y="3759882"/>
            <a:ext cx="8502866" cy="144716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smtClean="0">
                <a:cs typeface="Courier New" panose="02070309020205020404"/>
              </a:rPr>
              <a:t>(2)</a:t>
            </a:r>
            <a:r>
              <a:rPr lang="zh-CN" altLang="zh-CN" kern="100" smtClean="0">
                <a:cs typeface="Times New Roman" panose="02020603050405020304"/>
              </a:rPr>
              <a:t>若用</a:t>
            </a:r>
            <a:r>
              <a:rPr lang="en-US" altLang="zh-CN" kern="100" smtClean="0">
                <a:cs typeface="Courier New" panose="02070309020205020404"/>
              </a:rPr>
              <a:t>400 kg</a:t>
            </a:r>
            <a:r>
              <a:rPr lang="zh-CN" altLang="zh-CN" kern="100" smtClean="0">
                <a:cs typeface="Times New Roman" panose="02020603050405020304"/>
              </a:rPr>
              <a:t>油菜籽榨出菜籽油</a:t>
            </a:r>
            <a:r>
              <a:rPr lang="en-US" altLang="zh-CN" kern="100" smtClean="0">
                <a:cs typeface="Courier New" panose="02070309020205020404"/>
              </a:rPr>
              <a:t>158 kg</a:t>
            </a:r>
            <a:r>
              <a:rPr lang="zh-CN" altLang="zh-CN" kern="100" smtClean="0">
                <a:cs typeface="Times New Roman" panose="02020603050405020304"/>
              </a:rPr>
              <a:t>，则这批油菜籽的出油率是</a:t>
            </a:r>
            <a:r>
              <a:rPr lang="en-US" altLang="zh-CN" kern="100" smtClean="0">
                <a:cs typeface="Courier New" panose="02070309020205020404"/>
              </a:rPr>
              <a:t>(</a:t>
            </a:r>
            <a:r>
              <a:rPr lang="zh-CN" altLang="zh-CN" kern="100" smtClean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smtClean="0">
                <a:cs typeface="Courier New" panose="02070309020205020404"/>
              </a:rPr>
              <a:t>)</a:t>
            </a:r>
            <a:r>
              <a:rPr lang="zh-CN" altLang="zh-CN" kern="100" smtClean="0">
                <a:cs typeface="Times New Roman" panose="02020603050405020304"/>
              </a:rPr>
              <a:t>。</a:t>
            </a:r>
            <a:endParaRPr lang="zh-CN" altLang="zh-CN" sz="790" kern="100" smtClean="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569035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655713"/>
          <a:ext cx="8361760" cy="2212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2" imgW="11130915" imgH="2946400" progId="Word.Document.8">
                  <p:embed/>
                </p:oleObj>
              </mc:Choice>
              <mc:Fallback>
                <p:oleObj name="文档" r:id="rId2" imgW="11130915" imgH="294640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655713"/>
                        <a:ext cx="8361760" cy="2212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041363" y="2302348"/>
            <a:ext cx="81089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424672" y="2896414"/>
            <a:ext cx="869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28%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695688" y="2896414"/>
            <a:ext cx="54038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7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654175" y="2896414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25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614582" y="3382468"/>
            <a:ext cx="869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28%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21020" y="4287870"/>
            <a:ext cx="107632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39.5%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843558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判一判。</a:t>
            </a:r>
            <a:r>
              <a:rPr lang="en-US" altLang="zh-CN" kern="100">
                <a:ea typeface="黑体" panose="02010609060101010101" pitchFamily="49" charset="-122"/>
                <a:cs typeface="Courier New" panose="02070309020205020404"/>
              </a:rPr>
              <a:t>(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对的画</a:t>
            </a:r>
            <a:r>
              <a:rPr lang="en-US" altLang="zh-CN" kern="100"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zh-CN" altLang="zh-CN" kern="100">
                <a:latin typeface="宋体" panose="02010600030101010101" pitchFamily="2" charset="-122"/>
                <a:cs typeface="Times New Roman" panose="02020603050405020304"/>
              </a:rPr>
              <a:t>√</a:t>
            </a:r>
            <a:r>
              <a:rPr lang="en-US" altLang="zh-CN" kern="100"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，错的画</a:t>
            </a:r>
            <a:r>
              <a:rPr lang="en-US" altLang="zh-CN" kern="100"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zh-CN" altLang="zh-CN" kern="100"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 kern="100"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en-US" altLang="zh-CN" kern="100">
                <a:ea typeface="黑体" panose="02010609060101010101" pitchFamily="49" charset="-122"/>
                <a:cs typeface="Courier New" panose="02070309020205020404"/>
              </a:rPr>
              <a:t>)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491630"/>
          <a:ext cx="8361760" cy="1756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2" imgW="11130915" imgH="2338705" progId="Word.Document.8">
                  <p:embed/>
                </p:oleObj>
              </mc:Choice>
              <mc:Fallback>
                <p:oleObj name="文档" r:id="rId2" imgW="11130915" imgH="23387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491630"/>
                        <a:ext cx="8361760" cy="1756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854157" y="1600269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</a:rPr>
              <a:t>×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854156" y="2734396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</a:rPr>
              <a:t>×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pic>
        <p:nvPicPr>
          <p:cNvPr id="9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2369800" y="111252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735546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88858" y="787004"/>
          <a:ext cx="8306991" cy="370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文档" r:id="rId2" imgW="11149330" imgH="4971415" progId="Word.Document.8">
                  <p:embed/>
                </p:oleObj>
              </mc:Choice>
              <mc:Fallback>
                <p:oleObj name="文档" r:id="rId2" imgW="11149330" imgH="497141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8858" y="787004"/>
                        <a:ext cx="8306991" cy="3709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884612" y="1276234"/>
            <a:ext cx="869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67%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286990" y="1222228"/>
            <a:ext cx="869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80%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849052" y="1762288"/>
            <a:ext cx="94107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0.4%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057345" y="1750099"/>
            <a:ext cx="100520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200%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794660" y="2410360"/>
            <a:ext cx="100520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302%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286990" y="2406603"/>
            <a:ext cx="869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30%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396992" y="3112438"/>
            <a:ext cx="107632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62.5%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040801" y="3112438"/>
            <a:ext cx="107632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28.6%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422136" y="3922528"/>
            <a:ext cx="100520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120%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213615" y="3922528"/>
            <a:ext cx="100520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125%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1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彩虹小区</a:t>
            </a:r>
            <a:r>
              <a:rPr lang="en-US" altLang="zh-CN" kern="100">
                <a:cs typeface="Courier New" panose="02070309020205020404"/>
              </a:rPr>
              <a:t>60</a:t>
            </a:r>
            <a:r>
              <a:rPr lang="zh-CN" altLang="zh-CN" kern="100">
                <a:cs typeface="Times New Roman" panose="02020603050405020304"/>
              </a:rPr>
              <a:t>岁以上的老人参加社会养老保险参保率是多少？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5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2049" name="Picture 1" descr="G:\小样\彩虹作业帮·人6数（上）教用-增强版\TQ19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789921" y="1371551"/>
            <a:ext cx="4271963" cy="200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3001733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文档" r:id="rId3" imgW="11149330" imgH="1657350" progId="Word.Document.8">
                  <p:embed/>
                </p:oleObj>
              </mc:Choice>
              <mc:Fallback>
                <p:oleObj name="文档" r:id="rId3" imgW="11149330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3001733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1"/>
            <a:ext cx="8502866" cy="235140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在一次产品质量检验中，某产品</a:t>
            </a:r>
            <a:r>
              <a:rPr lang="en-US" altLang="zh-CN" kern="100">
                <a:cs typeface="Courier New" panose="02070309020205020404"/>
              </a:rPr>
              <a:t>392</a:t>
            </a:r>
            <a:r>
              <a:rPr lang="zh-CN" altLang="zh-CN" kern="100">
                <a:cs typeface="Times New Roman" panose="02020603050405020304"/>
              </a:rPr>
              <a:t>件合格，</a:t>
            </a:r>
            <a:r>
              <a:rPr lang="en-US" altLang="zh-CN" kern="100">
                <a:cs typeface="Courier New" panose="02070309020205020404"/>
              </a:rPr>
              <a:t>8</a:t>
            </a:r>
            <a:r>
              <a:rPr lang="zh-CN" altLang="zh-CN" kern="100">
                <a:cs typeface="Times New Roman" panose="02020603050405020304"/>
              </a:rPr>
              <a:t>件不合格。这批产品是否达到了质检规定的要求？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 algn="ctr">
              <a:tabLst>
                <a:tab pos="5600700" algn="l"/>
                <a:tab pos="9734550" algn="l"/>
              </a:tabLst>
            </a:pPr>
            <a:r>
              <a:rPr lang="zh-CN" altLang="zh-CN" kern="100">
                <a:latin typeface="宋体" panose="02010600030101010101" pitchFamily="2" charset="-122"/>
                <a:ea typeface="楷体_GB2312"/>
                <a:cs typeface="宋体" panose="02010600030101010101" pitchFamily="2" charset="-122"/>
              </a:rPr>
              <a:t>◎</a:t>
            </a:r>
            <a:r>
              <a:rPr lang="zh-CN" altLang="zh-CN" kern="100">
                <a:ea typeface="楷体_GB2312"/>
                <a:cs typeface="Times New Roman" panose="02020603050405020304"/>
              </a:rPr>
              <a:t>质检规定</a:t>
            </a:r>
            <a:r>
              <a:rPr lang="zh-CN" altLang="zh-CN" kern="100">
                <a:latin typeface="宋体" panose="02010600030101010101" pitchFamily="2" charset="-122"/>
                <a:ea typeface="楷体_GB2312"/>
                <a:cs typeface="宋体" panose="02010600030101010101" pitchFamily="2" charset="-122"/>
              </a:rPr>
              <a:t>◎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 algn="ctr">
              <a:tabLst>
                <a:tab pos="5600700" algn="l"/>
                <a:tab pos="9734550" algn="l"/>
              </a:tabLst>
            </a:pPr>
            <a:r>
              <a:rPr lang="zh-CN" altLang="zh-CN" kern="100">
                <a:ea typeface="楷体_GB2312"/>
                <a:cs typeface="Times New Roman" panose="02020603050405020304"/>
              </a:rPr>
              <a:t>每批产品的合格率不能低于</a:t>
            </a:r>
            <a:r>
              <a:rPr lang="en-US" altLang="zh-CN" kern="100">
                <a:ea typeface="楷体_GB2312"/>
                <a:cs typeface="Courier New" panose="02070309020205020404"/>
              </a:rPr>
              <a:t>98%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7" descr="K:\AAA课件原稿文件夹\2021·天府原稿\彩虹作业帮·北师5数上教用(改版)\X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2746418"/>
          <a:ext cx="8361760" cy="1283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文档" r:id="rId2" imgW="11130915" imgH="1709420" progId="Word.Document.8">
                  <p:embed/>
                </p:oleObj>
              </mc:Choice>
              <mc:Fallback>
                <p:oleObj name="文档" r:id="rId2" imgW="11130915" imgH="170942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2746418"/>
                        <a:ext cx="8361760" cy="1283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2843927" y="1959695"/>
            <a:ext cx="3942438" cy="414020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2100" b="1" kern="100">
              <a:solidFill>
                <a:srgbClr val="FF0000"/>
              </a:solidFill>
              <a:ea typeface="楷体_GB2312"/>
              <a:cs typeface="Courier New" panose="020703090202050204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519522"/>
            <a:ext cx="8502866" cy="432117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六</a:t>
            </a:r>
            <a:r>
              <a:rPr lang="en-US" altLang="zh-CN" kern="100">
                <a:cs typeface="Courier New" panose="02070309020205020404"/>
              </a:rPr>
              <a:t>(1)</a:t>
            </a:r>
            <a:r>
              <a:rPr lang="zh-CN" altLang="zh-CN" kern="100">
                <a:cs typeface="Times New Roman" panose="02020603050405020304"/>
              </a:rPr>
              <a:t>班准备选出一个同学去参加学校组织的六年级数学知识竞赛，下表是四个同学近期做模拟题的情况，请分别计算出他们的正确率。</a:t>
            </a:r>
            <a:r>
              <a:rPr lang="en-US" altLang="zh-CN" kern="100">
                <a:cs typeface="Courier New" panose="02070309020205020404"/>
              </a:rPr>
              <a:t>(</a:t>
            </a:r>
            <a:r>
              <a:rPr lang="zh-CN" altLang="zh-CN" kern="100">
                <a:cs typeface="Times New Roman" panose="02020603050405020304"/>
              </a:rPr>
              <a:t>除不尽时，百分号前保留一位小数</a:t>
            </a:r>
            <a:r>
              <a:rPr lang="en-US" altLang="zh-CN" kern="100">
                <a:cs typeface="Courier New" panose="02070309020205020404"/>
              </a:rPr>
              <a:t>)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z="750" smtClean="0"/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你认为选谁去参加竞赛较合适？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答：选李欣参加竞赛较合适</a:t>
            </a:r>
            <a:r>
              <a:rPr lang="zh-CN" altLang="zh-CN" kern="100" smtClean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7" name="Picture 8" descr="K:\AAA课件原稿文件夹\2021·天府原稿\彩虹作业帮·北师5数上教用(改版)\X6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522833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26626" y="1937266"/>
          <a:ext cx="7890510" cy="1920875"/>
        </p:xfrm>
        <a:graphic>
          <a:graphicData uri="http://schemas.openxmlformats.org/drawingml/2006/table">
            <a:tbl>
              <a:tblPr/>
              <a:tblGrid>
                <a:gridCol w="1484630"/>
                <a:gridCol w="2134870"/>
                <a:gridCol w="2135505"/>
                <a:gridCol w="2135505"/>
              </a:tblGrid>
              <a:tr h="3841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姓名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做对题数</a:t>
                      </a: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(</a:t>
                      </a: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道</a:t>
                      </a: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)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题目总数</a:t>
                      </a: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(</a:t>
                      </a: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道</a:t>
                      </a: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)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正确率</a:t>
                      </a: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(%)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张晓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45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50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陈希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42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45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李欣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46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48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王明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42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49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220349" y="2302348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90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139727" y="2720023"/>
            <a:ext cx="88201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93.3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139727" y="3108415"/>
            <a:ext cx="88201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95.8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149264" y="3476107"/>
            <a:ext cx="88201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85.7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295400" y="1748347"/>
            <a:ext cx="6449543" cy="1957982"/>
            <a:chOff x="1295400" y="1748347"/>
            <a:chExt cx="6449543" cy="1957982"/>
          </a:xfrm>
        </p:grpSpPr>
        <p:sp>
          <p:nvSpPr>
            <p:cNvPr id="3" name="圆角矩形 2"/>
            <p:cNvSpPr/>
            <p:nvPr/>
          </p:nvSpPr>
          <p:spPr>
            <a:xfrm>
              <a:off x="1295400" y="1748347"/>
              <a:ext cx="6449543" cy="1957982"/>
            </a:xfrm>
            <a:prstGeom prst="roundRect">
              <a:avLst>
                <a:gd name="adj" fmla="val 11316"/>
              </a:avLst>
            </a:prstGeom>
            <a:solidFill>
              <a:schemeClr val="bg1"/>
            </a:solidFill>
            <a:ln w="38100"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341718" y="1925900"/>
              <a:ext cx="152400" cy="152400"/>
            </a:xfrm>
            <a:prstGeom prst="ellipse">
              <a:avLst/>
            </a:prstGeom>
            <a:solidFill>
              <a:srgbClr val="E1F5F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848880" y="2064399"/>
            <a:ext cx="564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</a:t>
            </a:r>
            <a:r>
              <a:rPr lang="zh-CN" altLang="en-US" sz="1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40"/>
          <p:cNvSpPr>
            <a:spLocks noChangeArrowheads="1"/>
          </p:cNvSpPr>
          <p:nvPr/>
        </p:nvSpPr>
        <p:spPr bwMode="auto">
          <a:xfrm>
            <a:off x="1447688" y="1202077"/>
            <a:ext cx="624862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把下面的小数化成分数，并说一说你是怎样转化的。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840880" y="3876358"/>
            <a:ext cx="5250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先化成分母是10、100、1000的分数</a:t>
            </a:r>
            <a:r>
              <a:rPr lang="zh-CN" altLang="en-US" sz="18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，再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约分。</a:t>
            </a:r>
            <a:endParaRPr lang="zh-CN" altLang="en-US" sz="1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201269" y="4061024"/>
            <a:ext cx="679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7090893" y="4061024"/>
            <a:ext cx="654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分数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箭头 36"/>
          <p:cNvSpPr>
            <a:spLocks noChangeShapeType="1"/>
          </p:cNvSpPr>
          <p:nvPr/>
        </p:nvSpPr>
        <p:spPr bwMode="auto">
          <a:xfrm flipV="1">
            <a:off x="1855319" y="4301046"/>
            <a:ext cx="5235574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1848880" y="2885708"/>
            <a:ext cx="5306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1.6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4974756" y="2064399"/>
            <a:ext cx="7778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0.125              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974756" y="2885708"/>
            <a:ext cx="7708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3.375         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780516" y="1925900"/>
            <a:ext cx="554915" cy="646331"/>
            <a:chOff x="2780516" y="1834544"/>
            <a:chExt cx="554915" cy="646331"/>
          </a:xfrm>
        </p:grpSpPr>
        <p:grpSp>
          <p:nvGrpSpPr>
            <p:cNvPr id="41" name="组合 40"/>
            <p:cNvGrpSpPr/>
            <p:nvPr/>
          </p:nvGrpSpPr>
          <p:grpSpPr>
            <a:xfrm>
              <a:off x="3083522" y="1834544"/>
              <a:ext cx="251909" cy="646331"/>
              <a:chOff x="4238626" y="2158097"/>
              <a:chExt cx="251909" cy="646331"/>
            </a:xfrm>
          </p:grpSpPr>
          <p:sp>
            <p:nvSpPr>
              <p:cNvPr id="42" name="Text Box 17"/>
              <p:cNvSpPr txBox="1">
                <a:spLocks noChangeArrowheads="1"/>
              </p:cNvSpPr>
              <p:nvPr/>
            </p:nvSpPr>
            <p:spPr bwMode="auto">
              <a:xfrm>
                <a:off x="4238626" y="2158097"/>
                <a:ext cx="25190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3" name="Line 18"/>
              <p:cNvSpPr>
                <a:spLocks noChangeShapeType="1"/>
              </p:cNvSpPr>
              <p:nvPr/>
            </p:nvSpPr>
            <p:spPr bwMode="auto">
              <a:xfrm>
                <a:off x="4256580" y="2490789"/>
                <a:ext cx="21600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2780516" y="1973043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80516" y="2747209"/>
            <a:ext cx="558116" cy="646331"/>
            <a:chOff x="2780516" y="2655853"/>
            <a:chExt cx="558116" cy="646331"/>
          </a:xfrm>
        </p:grpSpPr>
        <p:grpSp>
          <p:nvGrpSpPr>
            <p:cNvPr id="53" name="组合 52"/>
            <p:cNvGrpSpPr/>
            <p:nvPr/>
          </p:nvGrpSpPr>
          <p:grpSpPr>
            <a:xfrm>
              <a:off x="3086723" y="2655853"/>
              <a:ext cx="251909" cy="646331"/>
              <a:chOff x="4229100" y="2158097"/>
              <a:chExt cx="251909" cy="646331"/>
            </a:xfrm>
          </p:grpSpPr>
          <p:sp>
            <p:nvSpPr>
              <p:cNvPr id="54" name="Text Box 17"/>
              <p:cNvSpPr txBox="1">
                <a:spLocks noChangeArrowheads="1"/>
              </p:cNvSpPr>
              <p:nvPr/>
            </p:nvSpPr>
            <p:spPr bwMode="auto">
              <a:xfrm>
                <a:off x="4229100" y="2158097"/>
                <a:ext cx="25190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5" name="Line 18"/>
              <p:cNvSpPr>
                <a:spLocks noChangeShapeType="1"/>
              </p:cNvSpPr>
              <p:nvPr/>
            </p:nvSpPr>
            <p:spPr bwMode="auto">
              <a:xfrm>
                <a:off x="4247054" y="2488406"/>
                <a:ext cx="21600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2780516" y="2794352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34959" y="1925900"/>
            <a:ext cx="566313" cy="646331"/>
            <a:chOff x="6334959" y="1834544"/>
            <a:chExt cx="566313" cy="646331"/>
          </a:xfrm>
        </p:grpSpPr>
        <p:grpSp>
          <p:nvGrpSpPr>
            <p:cNvPr id="47" name="组合 46"/>
            <p:cNvGrpSpPr/>
            <p:nvPr/>
          </p:nvGrpSpPr>
          <p:grpSpPr>
            <a:xfrm>
              <a:off x="6649363" y="1834544"/>
              <a:ext cx="251909" cy="646331"/>
              <a:chOff x="4229100" y="2158097"/>
              <a:chExt cx="251909" cy="646331"/>
            </a:xfrm>
          </p:grpSpPr>
          <p:sp>
            <p:nvSpPr>
              <p:cNvPr id="48" name="Text Box 17"/>
              <p:cNvSpPr txBox="1">
                <a:spLocks noChangeArrowheads="1"/>
              </p:cNvSpPr>
              <p:nvPr/>
            </p:nvSpPr>
            <p:spPr bwMode="auto">
              <a:xfrm>
                <a:off x="4229100" y="2158097"/>
                <a:ext cx="25190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9" name="Line 18"/>
              <p:cNvSpPr>
                <a:spLocks noChangeShapeType="1"/>
              </p:cNvSpPr>
              <p:nvPr/>
            </p:nvSpPr>
            <p:spPr bwMode="auto">
              <a:xfrm>
                <a:off x="4247054" y="2490788"/>
                <a:ext cx="21600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6334959" y="1973043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34959" y="2747209"/>
            <a:ext cx="678516" cy="646331"/>
            <a:chOff x="6334959" y="2655853"/>
            <a:chExt cx="678516" cy="646331"/>
          </a:xfrm>
        </p:grpSpPr>
        <p:grpSp>
          <p:nvGrpSpPr>
            <p:cNvPr id="59" name="组合 58"/>
            <p:cNvGrpSpPr/>
            <p:nvPr/>
          </p:nvGrpSpPr>
          <p:grpSpPr>
            <a:xfrm>
              <a:off x="6597701" y="2655853"/>
              <a:ext cx="415774" cy="646331"/>
              <a:chOff x="4229100" y="2158097"/>
              <a:chExt cx="415774" cy="646331"/>
            </a:xfrm>
          </p:grpSpPr>
          <p:sp>
            <p:nvSpPr>
              <p:cNvPr id="60" name="Text Box 17"/>
              <p:cNvSpPr txBox="1">
                <a:spLocks noChangeArrowheads="1"/>
              </p:cNvSpPr>
              <p:nvPr/>
            </p:nvSpPr>
            <p:spPr bwMode="auto">
              <a:xfrm>
                <a:off x="4229100" y="2158097"/>
                <a:ext cx="41577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27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1" name="Line 18"/>
              <p:cNvSpPr>
                <a:spLocks noChangeShapeType="1"/>
              </p:cNvSpPr>
              <p:nvPr/>
            </p:nvSpPr>
            <p:spPr bwMode="auto">
              <a:xfrm>
                <a:off x="4292987" y="2486024"/>
                <a:ext cx="28800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6334959" y="2794352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93880" y="1925900"/>
            <a:ext cx="701866" cy="646331"/>
            <a:chOff x="2193880" y="1834544"/>
            <a:chExt cx="701866" cy="646331"/>
          </a:xfrm>
        </p:grpSpPr>
        <p:grpSp>
          <p:nvGrpSpPr>
            <p:cNvPr id="30" name="组合 29"/>
            <p:cNvGrpSpPr/>
            <p:nvPr/>
          </p:nvGrpSpPr>
          <p:grpSpPr>
            <a:xfrm>
              <a:off x="2481762" y="1834544"/>
              <a:ext cx="413984" cy="646331"/>
              <a:chOff x="4229100" y="2158097"/>
              <a:chExt cx="413984" cy="646331"/>
            </a:xfrm>
          </p:grpSpPr>
          <p:sp>
            <p:nvSpPr>
              <p:cNvPr id="31" name="Text Box 17"/>
              <p:cNvSpPr txBox="1">
                <a:spLocks noChangeArrowheads="1"/>
              </p:cNvSpPr>
              <p:nvPr/>
            </p:nvSpPr>
            <p:spPr bwMode="auto">
              <a:xfrm>
                <a:off x="4229100" y="2158097"/>
                <a:ext cx="41398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 dirty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 dirty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</a:t>
                </a:r>
                <a:endPara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Line 18"/>
              <p:cNvSpPr>
                <a:spLocks noChangeShapeType="1"/>
              </p:cNvSpPr>
              <p:nvPr/>
            </p:nvSpPr>
            <p:spPr bwMode="auto">
              <a:xfrm>
                <a:off x="4292092" y="2490788"/>
                <a:ext cx="28800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2193880" y="1973043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n-ea"/>
                </a:rPr>
                <a:t>＝</a:t>
              </a:r>
              <a:endParaRPr lang="zh-CN" altLang="en-US" sz="1800"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93880" y="2747209"/>
            <a:ext cx="708759" cy="646331"/>
            <a:chOff x="2193880" y="2655853"/>
            <a:chExt cx="708759" cy="646331"/>
          </a:xfrm>
        </p:grpSpPr>
        <p:grpSp>
          <p:nvGrpSpPr>
            <p:cNvPr id="50" name="组合 49"/>
            <p:cNvGrpSpPr/>
            <p:nvPr/>
          </p:nvGrpSpPr>
          <p:grpSpPr>
            <a:xfrm>
              <a:off x="2488655" y="2655853"/>
              <a:ext cx="413984" cy="646331"/>
              <a:chOff x="4172492" y="2158097"/>
              <a:chExt cx="413984" cy="646331"/>
            </a:xfrm>
          </p:grpSpPr>
          <p:sp>
            <p:nvSpPr>
              <p:cNvPr id="51" name="Text Box 17"/>
              <p:cNvSpPr txBox="1">
                <a:spLocks noChangeArrowheads="1"/>
              </p:cNvSpPr>
              <p:nvPr/>
            </p:nvSpPr>
            <p:spPr bwMode="auto">
              <a:xfrm>
                <a:off x="4172492" y="2158097"/>
                <a:ext cx="41398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16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2" name="Line 18"/>
              <p:cNvSpPr>
                <a:spLocks noChangeShapeType="1"/>
              </p:cNvSpPr>
              <p:nvPr/>
            </p:nvSpPr>
            <p:spPr bwMode="auto">
              <a:xfrm>
                <a:off x="4235484" y="2490788"/>
                <a:ext cx="28800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2193880" y="2794352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574786" y="1925900"/>
            <a:ext cx="903761" cy="646331"/>
            <a:chOff x="5574786" y="1834544"/>
            <a:chExt cx="903761" cy="646331"/>
          </a:xfrm>
        </p:grpSpPr>
        <p:grpSp>
          <p:nvGrpSpPr>
            <p:cNvPr id="44" name="组合 43"/>
            <p:cNvGrpSpPr/>
            <p:nvPr/>
          </p:nvGrpSpPr>
          <p:grpSpPr>
            <a:xfrm>
              <a:off x="5837035" y="1834544"/>
              <a:ext cx="641512" cy="646331"/>
              <a:chOff x="4229100" y="2158097"/>
              <a:chExt cx="641512" cy="646331"/>
            </a:xfrm>
          </p:grpSpPr>
          <p:sp>
            <p:nvSpPr>
              <p:cNvPr id="45" name="Text Box 17"/>
              <p:cNvSpPr txBox="1">
                <a:spLocks noChangeArrowheads="1"/>
              </p:cNvSpPr>
              <p:nvPr/>
            </p:nvSpPr>
            <p:spPr bwMode="auto">
              <a:xfrm>
                <a:off x="4229100" y="2158097"/>
                <a:ext cx="64151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125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1000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6" name="Line 18"/>
              <p:cNvSpPr>
                <a:spLocks noChangeShapeType="1"/>
              </p:cNvSpPr>
              <p:nvPr/>
            </p:nvSpPr>
            <p:spPr bwMode="auto">
              <a:xfrm>
                <a:off x="4305362" y="2490788"/>
                <a:ext cx="488989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5574786" y="1973043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74786" y="2747209"/>
            <a:ext cx="903761" cy="646331"/>
            <a:chOff x="5574786" y="2655853"/>
            <a:chExt cx="903761" cy="646331"/>
          </a:xfrm>
        </p:grpSpPr>
        <p:grpSp>
          <p:nvGrpSpPr>
            <p:cNvPr id="56" name="组合 55"/>
            <p:cNvGrpSpPr/>
            <p:nvPr/>
          </p:nvGrpSpPr>
          <p:grpSpPr>
            <a:xfrm>
              <a:off x="5837035" y="2655853"/>
              <a:ext cx="641512" cy="646331"/>
              <a:chOff x="4229100" y="2158097"/>
              <a:chExt cx="641512" cy="646331"/>
            </a:xfrm>
          </p:grpSpPr>
          <p:sp>
            <p:nvSpPr>
              <p:cNvPr id="57" name="Text Box 17"/>
              <p:cNvSpPr txBox="1">
                <a:spLocks noChangeArrowheads="1"/>
              </p:cNvSpPr>
              <p:nvPr/>
            </p:nvSpPr>
            <p:spPr bwMode="auto">
              <a:xfrm>
                <a:off x="4229100" y="2158097"/>
                <a:ext cx="64151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3375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1000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8" name="Line 18"/>
              <p:cNvSpPr>
                <a:spLocks noChangeShapeType="1"/>
              </p:cNvSpPr>
              <p:nvPr/>
            </p:nvSpPr>
            <p:spPr bwMode="auto">
              <a:xfrm>
                <a:off x="4305362" y="2486024"/>
                <a:ext cx="488989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>
                  <a:ln>
                    <a:solidFill>
                      <a:sysClr val="windowText" lastClr="000000"/>
                    </a:solidFill>
                  </a:ln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5574786" y="2794352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1800">
                <a:latin typeface="+mj-ea"/>
                <a:ea typeface="+mj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44820" y="579724"/>
            <a:ext cx="1479118" cy="459360"/>
            <a:chOff x="540152" y="1259822"/>
            <a:chExt cx="1479118" cy="459360"/>
          </a:xfrm>
        </p:grpSpPr>
        <p:grpSp>
          <p:nvGrpSpPr>
            <p:cNvPr id="75" name="组合 74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77" name="圆角矩形 76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A965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6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6"/>
      <p:bldP spid="20" grpId="0"/>
      <p:bldP spid="23" grpId="0"/>
      <p:bldP spid="24" grpId="3"/>
      <p:bldP spid="25" grpId="2"/>
      <p:bldP spid="26" grpId="0" animBg="1"/>
      <p:bldP spid="37" grpId="16"/>
      <p:bldP spid="39" grpId="16"/>
      <p:bldP spid="40" grpId="16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K:\AAA课件原稿文件夹\2021·天府原稿\彩虹作业帮·北师5数上教用(改版)\X7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711" y="1674860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557398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文档" r:id="rId2" imgW="11130915" imgH="2025650" progId="Word.Document.8">
                  <p:embed/>
                </p:oleObj>
              </mc:Choice>
              <mc:Fallback>
                <p:oleObj name="文档" r:id="rId2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557398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936978"/>
          <a:ext cx="836176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文档" r:id="rId4" imgW="11130915" imgH="2129790" progId="Word.Document.8">
                  <p:embed/>
                </p:oleObj>
              </mc:Choice>
              <mc:Fallback>
                <p:oleObj name="文档" r:id="rId4" imgW="11130915" imgH="212979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2936978"/>
                        <a:ext cx="836176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61925" y="1334586"/>
            <a:ext cx="9467850" cy="38400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1836" y="558681"/>
            <a:ext cx="1479118" cy="459360"/>
            <a:chOff x="540152" y="650222"/>
            <a:chExt cx="1479118" cy="459360"/>
          </a:xfrm>
        </p:grpSpPr>
        <p:grpSp>
          <p:nvGrpSpPr>
            <p:cNvPr id="7" name="组合 6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0" name="圆角矩形 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布置作业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95575" y="1334586"/>
            <a:ext cx="3752850" cy="2798178"/>
            <a:chOff x="2695575" y="1172661"/>
            <a:chExt cx="3752850" cy="279817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695575" y="1172661"/>
              <a:ext cx="3752850" cy="2798178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3143249" y="2011144"/>
              <a:ext cx="27717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教材</a:t>
              </a:r>
              <a:r>
                <a:rPr lang="en-US" altLang="zh-CN" sz="3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86</a:t>
              </a:r>
              <a:r>
                <a:rPr lang="zh-CN" altLang="en-US" sz="3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页</a:t>
              </a:r>
              <a:r>
                <a:rPr lang="en-US" altLang="zh-CN" sz="3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3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题。</a:t>
              </a:r>
              <a:endParaRPr lang="zh-CN" altLang="en-US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95400" y="1748347"/>
            <a:ext cx="6449543" cy="1314632"/>
            <a:chOff x="1295400" y="1748347"/>
            <a:chExt cx="6449543" cy="1314632"/>
          </a:xfrm>
        </p:grpSpPr>
        <p:sp>
          <p:nvSpPr>
            <p:cNvPr id="31" name="圆角矩形 30"/>
            <p:cNvSpPr/>
            <p:nvPr/>
          </p:nvSpPr>
          <p:spPr>
            <a:xfrm>
              <a:off x="1295400" y="1748347"/>
              <a:ext cx="6449543" cy="1314632"/>
            </a:xfrm>
            <a:prstGeom prst="roundRect">
              <a:avLst>
                <a:gd name="adj" fmla="val 11316"/>
              </a:avLst>
            </a:prstGeom>
            <a:solidFill>
              <a:schemeClr val="bg1"/>
            </a:solidFill>
            <a:ln w="38100"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7365703" y="1903450"/>
              <a:ext cx="152400" cy="152400"/>
            </a:xfrm>
            <a:prstGeom prst="ellipse">
              <a:avLst/>
            </a:prstGeom>
            <a:solidFill>
              <a:srgbClr val="E1F5F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 Box 40"/>
          <p:cNvSpPr>
            <a:spLocks noChangeArrowheads="1"/>
          </p:cNvSpPr>
          <p:nvPr/>
        </p:nvSpPr>
        <p:spPr bwMode="auto">
          <a:xfrm>
            <a:off x="1562100" y="1207556"/>
            <a:ext cx="6019800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把下面的分数化成小数，并说一说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你是怎样转化的。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384069" y="3324315"/>
            <a:ext cx="4324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用分子除以分母，除不尽的保留两位小数。</a:t>
            </a:r>
            <a:endParaRPr lang="zh-CN" altLang="en-US" sz="1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97643" y="3548279"/>
            <a:ext cx="6864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分数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61907" y="3548279"/>
            <a:ext cx="6475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475120" y="2194349"/>
            <a:ext cx="393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_GB2312" pitchFamily="49" charset="-122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j-ea"/>
              <a:ea typeface="+mj-ea"/>
              <a:cs typeface="楷体_GB2312" pitchFamily="49" charset="-122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5210348" y="2194349"/>
            <a:ext cx="390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_GB2312" pitchFamily="49" charset="-122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j-ea"/>
              <a:ea typeface="+mj-ea"/>
              <a:cs typeface="楷体_GB2312" pitchFamily="49" charset="-122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18972" y="2194349"/>
            <a:ext cx="6588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itchFamily="49" charset="-122"/>
              </a:rPr>
              <a:t>3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_GB2312" pitchFamily="49" charset="-122"/>
                <a:sym typeface="Arial" panose="020B0604020202020204" pitchFamily="34" charset="0"/>
              </a:rPr>
              <a:t>÷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itchFamily="49" charset="-122"/>
                <a:sym typeface="Arial" panose="020B0604020202020204" pitchFamily="34" charset="0"/>
              </a:rPr>
              <a:t>8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415351" y="2194349"/>
            <a:ext cx="7741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itchFamily="49" charset="-122"/>
              </a:rPr>
              <a:t>0.375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itchFamily="49" charset="-122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5453237" y="2194349"/>
            <a:ext cx="6551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itchFamily="49" charset="-122"/>
              </a:rPr>
              <a:t>7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_GB2312" pitchFamily="49" charset="-122"/>
                <a:sym typeface="Arial" panose="020B0604020202020204" pitchFamily="34" charset="0"/>
              </a:rPr>
              <a:t>÷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itchFamily="49" charset="-122"/>
                <a:sym typeface="Arial" panose="020B0604020202020204" pitchFamily="34" charset="0"/>
              </a:rPr>
              <a:t>6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6149837" y="2194349"/>
            <a:ext cx="6423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itchFamily="49" charset="-122"/>
              </a:rPr>
              <a:t>1.17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304440" y="2055850"/>
            <a:ext cx="251909" cy="646331"/>
            <a:chOff x="4229100" y="2158097"/>
            <a:chExt cx="251909" cy="599326"/>
          </a:xfrm>
        </p:grpSpPr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251909" cy="59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4247054" y="2466594"/>
              <a:ext cx="21600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67507" y="2055850"/>
            <a:ext cx="251909" cy="646331"/>
            <a:chOff x="4229100" y="2158097"/>
            <a:chExt cx="251909" cy="646331"/>
          </a:xfrm>
        </p:grpSpPr>
        <p:sp>
          <p:nvSpPr>
            <p:cNvPr id="23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2519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247054" y="2490788"/>
              <a:ext cx="21600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5" name="箭头 36"/>
          <p:cNvSpPr>
            <a:spLocks noChangeShapeType="1"/>
          </p:cNvSpPr>
          <p:nvPr/>
        </p:nvSpPr>
        <p:spPr bwMode="auto">
          <a:xfrm flipV="1">
            <a:off x="2334401" y="3772242"/>
            <a:ext cx="453832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3184435" y="2194349"/>
            <a:ext cx="3921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_GB2312" pitchFamily="49" charset="-122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j-ea"/>
              <a:ea typeface="+mj-ea"/>
              <a:cs typeface="楷体_GB2312" pitchFamily="49" charset="-122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5923019" y="2194349"/>
            <a:ext cx="3921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_GB2312" pitchFamily="49" charset="-122"/>
                <a:sym typeface="Arial" panose="020B0604020202020204" pitchFamily="34" charset="0"/>
              </a:rPr>
              <a:t>≈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j-ea"/>
              <a:ea typeface="+mj-ea"/>
              <a:cs typeface="楷体_GB2312" pitchFamily="49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44820" y="579724"/>
            <a:ext cx="1479118" cy="459360"/>
            <a:chOff x="540152" y="1259822"/>
            <a:chExt cx="1479118" cy="459360"/>
          </a:xfrm>
        </p:grpSpPr>
        <p:grpSp>
          <p:nvGrpSpPr>
            <p:cNvPr id="35" name="组合 34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37" name="圆角矩形 36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A965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6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3"/>
      <p:bldP spid="5" grpId="2"/>
      <p:bldP spid="7" grpId="0"/>
      <p:bldP spid="8" grpId="0"/>
      <p:bldP spid="11" grpId="1"/>
      <p:bldP spid="12" grpId="0"/>
      <p:bldP spid="13" grpId="0"/>
      <p:bldP spid="14" grpId="0"/>
      <p:bldP spid="25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0"/>
          <p:cNvSpPr>
            <a:spLocks noChangeArrowheads="1"/>
          </p:cNvSpPr>
          <p:nvPr/>
        </p:nvSpPr>
        <p:spPr bwMode="auto">
          <a:xfrm flipH="1">
            <a:off x="1992312" y="3765465"/>
            <a:ext cx="5159376" cy="469916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66CBD7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命中率指的是投中的次数占投篮次数的百分之几。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Box 40"/>
          <p:cNvSpPr>
            <a:spLocks noChangeArrowheads="1"/>
          </p:cNvSpPr>
          <p:nvPr/>
        </p:nvSpPr>
        <p:spPr bwMode="auto">
          <a:xfrm>
            <a:off x="2154618" y="3228299"/>
            <a:ext cx="483476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他们两人的命中率分别是多少？谁的命中率高？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1836" y="560934"/>
            <a:ext cx="1479118" cy="467844"/>
            <a:chOff x="540152" y="650222"/>
            <a:chExt cx="1479118" cy="467844"/>
          </a:xfrm>
        </p:grpSpPr>
        <p:grpSp>
          <p:nvGrpSpPr>
            <p:cNvPr id="25" name="组合 24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7" name="圆角矩形 26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68603" y="1011899"/>
            <a:ext cx="5060099" cy="2073286"/>
            <a:chOff x="1968603" y="1011899"/>
            <a:chExt cx="5060099" cy="207328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561155" y="1011899"/>
              <a:ext cx="4077328" cy="20507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2870351" y="2693315"/>
              <a:ext cx="6930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王涛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5317694" y="2715853"/>
              <a:ext cx="6657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李强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3" name="圆角矩形标注 2"/>
            <p:cNvSpPr/>
            <p:nvPr/>
          </p:nvSpPr>
          <p:spPr>
            <a:xfrm>
              <a:off x="1968603" y="1460030"/>
              <a:ext cx="1349575" cy="442769"/>
            </a:xfrm>
            <a:prstGeom prst="wedgeRoundRectCallout">
              <a:avLst>
                <a:gd name="adj1" fmla="val 59626"/>
                <a:gd name="adj2" fmla="val -23843"/>
                <a:gd name="adj3" fmla="val 16667"/>
              </a:avLst>
            </a:prstGeom>
            <a:solidFill>
              <a:schemeClr val="bg1"/>
            </a:solidFill>
            <a:ln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 Box 40"/>
            <p:cNvSpPr>
              <a:spLocks noChangeArrowheads="1"/>
            </p:cNvSpPr>
            <p:nvPr/>
          </p:nvSpPr>
          <p:spPr bwMode="auto">
            <a:xfrm>
              <a:off x="2046977" y="1495659"/>
              <a:ext cx="116987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投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9" name="圆角矩形标注 28"/>
            <p:cNvSpPr/>
            <p:nvPr/>
          </p:nvSpPr>
          <p:spPr>
            <a:xfrm>
              <a:off x="5679127" y="1435037"/>
              <a:ext cx="1349575" cy="442769"/>
            </a:xfrm>
            <a:prstGeom prst="wedgeRoundRectCallout">
              <a:avLst>
                <a:gd name="adj1" fmla="val -60356"/>
                <a:gd name="adj2" fmla="val -17389"/>
                <a:gd name="adj3" fmla="val 16667"/>
              </a:avLst>
            </a:prstGeom>
            <a:solidFill>
              <a:schemeClr val="bg1"/>
            </a:solidFill>
            <a:ln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 Box 40"/>
            <p:cNvSpPr>
              <a:spLocks noChangeArrowheads="1"/>
            </p:cNvSpPr>
            <p:nvPr/>
          </p:nvSpPr>
          <p:spPr bwMode="auto">
            <a:xfrm>
              <a:off x="5783721" y="1470664"/>
              <a:ext cx="119735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投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0"/>
          <p:cNvSpPr>
            <a:spLocks noChangeArrowheads="1"/>
          </p:cNvSpPr>
          <p:nvPr/>
        </p:nvSpPr>
        <p:spPr bwMode="auto">
          <a:xfrm>
            <a:off x="2154618" y="3227357"/>
            <a:ext cx="483476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他们两人的命中率分别是多少？谁的命中率高？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661127" y="3767501"/>
            <a:ext cx="646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÷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5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154619" y="3775439"/>
            <a:ext cx="7812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0.6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3361013" y="3769112"/>
            <a:ext cx="1016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r>
              <a:rPr lang="en-US" altLang="zh-CN" sz="1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en-US" altLang="zh-CN" sz="1800" i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%</a:t>
            </a:r>
            <a:endParaRPr lang="zh-CN" altLang="en-US" sz="1800" i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4429627" y="3766734"/>
            <a:ext cx="6530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÷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6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4893790" y="3774671"/>
            <a:ext cx="1030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</a:rPr>
              <a:t>≈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0.667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424674" y="3766734"/>
            <a:ext cx="12905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66.7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%</a:t>
            </a:r>
            <a:endParaRPr lang="zh-CN" altLang="en-US" sz="1800" i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Text Box 40"/>
          <p:cNvSpPr>
            <a:spLocks noChangeArrowheads="1"/>
          </p:cNvSpPr>
          <p:nvPr/>
        </p:nvSpPr>
        <p:spPr bwMode="auto">
          <a:xfrm>
            <a:off x="1104476" y="4299209"/>
            <a:ext cx="6935049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答：王涛和李强的命中率分别是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66.7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，李强的命中率高些。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973678" y="3648457"/>
            <a:ext cx="570574" cy="646331"/>
            <a:chOff x="4229100" y="2158097"/>
            <a:chExt cx="570574" cy="646331"/>
          </a:xfrm>
        </p:grpSpPr>
        <p:sp>
          <p:nvSpPr>
            <p:cNvPr id="33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5705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4" name="Line 18"/>
            <p:cNvSpPr>
              <a:spLocks noChangeShapeType="1"/>
            </p:cNvSpPr>
            <p:nvPr/>
          </p:nvSpPr>
          <p:spPr bwMode="auto">
            <a:xfrm>
              <a:off x="4316478" y="2481263"/>
              <a:ext cx="380163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928228" y="3636171"/>
            <a:ext cx="668552" cy="646331"/>
            <a:chOff x="4229100" y="2158097"/>
            <a:chExt cx="668552" cy="646331"/>
          </a:xfrm>
        </p:grpSpPr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66855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667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1000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>
              <a:off x="4345634" y="2481262"/>
              <a:ext cx="435484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2726245" y="3775439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5691053" y="377483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61836" y="560934"/>
            <a:ext cx="1479118" cy="467844"/>
            <a:chOff x="540152" y="650222"/>
            <a:chExt cx="1479118" cy="467844"/>
          </a:xfrm>
        </p:grpSpPr>
        <p:grpSp>
          <p:nvGrpSpPr>
            <p:cNvPr id="31" name="组合 30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50" name="圆角矩形 4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9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968603" y="1011899"/>
            <a:ext cx="5060099" cy="2073286"/>
            <a:chOff x="1968603" y="1011899"/>
            <a:chExt cx="5060099" cy="2073286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561155" y="1011899"/>
              <a:ext cx="4077328" cy="20507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54" name="Text Box 19"/>
            <p:cNvSpPr txBox="1">
              <a:spLocks noChangeArrowheads="1"/>
            </p:cNvSpPr>
            <p:nvPr/>
          </p:nvSpPr>
          <p:spPr bwMode="auto">
            <a:xfrm>
              <a:off x="2870351" y="2693315"/>
              <a:ext cx="6930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王涛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Box 19"/>
            <p:cNvSpPr txBox="1">
              <a:spLocks noChangeArrowheads="1"/>
            </p:cNvSpPr>
            <p:nvPr/>
          </p:nvSpPr>
          <p:spPr bwMode="auto">
            <a:xfrm>
              <a:off x="5317694" y="2715853"/>
              <a:ext cx="6657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李强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6" name="圆角矩形标注 55"/>
            <p:cNvSpPr/>
            <p:nvPr/>
          </p:nvSpPr>
          <p:spPr>
            <a:xfrm>
              <a:off x="1968603" y="1460030"/>
              <a:ext cx="1349575" cy="442769"/>
            </a:xfrm>
            <a:prstGeom prst="wedgeRoundRectCallout">
              <a:avLst>
                <a:gd name="adj1" fmla="val 59626"/>
                <a:gd name="adj2" fmla="val -23843"/>
                <a:gd name="adj3" fmla="val 16667"/>
              </a:avLst>
            </a:prstGeom>
            <a:solidFill>
              <a:schemeClr val="bg1"/>
            </a:solidFill>
            <a:ln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 Box 40"/>
            <p:cNvSpPr>
              <a:spLocks noChangeArrowheads="1"/>
            </p:cNvSpPr>
            <p:nvPr/>
          </p:nvSpPr>
          <p:spPr bwMode="auto">
            <a:xfrm>
              <a:off x="2046977" y="1495659"/>
              <a:ext cx="116987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投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8" name="圆角矩形标注 57"/>
            <p:cNvSpPr/>
            <p:nvPr/>
          </p:nvSpPr>
          <p:spPr>
            <a:xfrm>
              <a:off x="5679127" y="1435037"/>
              <a:ext cx="1349575" cy="442769"/>
            </a:xfrm>
            <a:prstGeom prst="wedgeRoundRectCallout">
              <a:avLst>
                <a:gd name="adj1" fmla="val -60356"/>
                <a:gd name="adj2" fmla="val -17389"/>
                <a:gd name="adj3" fmla="val 16667"/>
              </a:avLst>
            </a:prstGeom>
            <a:solidFill>
              <a:schemeClr val="bg1"/>
            </a:solidFill>
            <a:ln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Text Box 40"/>
            <p:cNvSpPr>
              <a:spLocks noChangeArrowheads="1"/>
            </p:cNvSpPr>
            <p:nvPr/>
          </p:nvSpPr>
          <p:spPr bwMode="auto">
            <a:xfrm>
              <a:off x="5783721" y="1470664"/>
              <a:ext cx="119735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投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4" grpId="1"/>
      <p:bldP spid="15" grpId="1"/>
      <p:bldP spid="17" grpId="1"/>
      <p:bldP spid="19" grpId="1"/>
      <p:bldP spid="20" grpId="1"/>
      <p:bldP spid="21" grpId="0"/>
      <p:bldP spid="38" grpId="1"/>
      <p:bldP spid="3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292525" y="3755806"/>
            <a:ext cx="641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÷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5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660862" y="3755806"/>
            <a:ext cx="1163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endParaRPr lang="zh-CN" altLang="en-US" sz="1800" i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5992417" y="3755806"/>
            <a:ext cx="9935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</a:rPr>
              <a:t>≈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0.667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7480343" y="3755806"/>
            <a:ext cx="11582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66.7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endParaRPr lang="zh-CN" altLang="en-US" sz="1800" i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579719" y="3755806"/>
            <a:ext cx="6448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÷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6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4" name="Text Box 40"/>
          <p:cNvSpPr>
            <a:spLocks noChangeArrowheads="1"/>
          </p:cNvSpPr>
          <p:nvPr/>
        </p:nvSpPr>
        <p:spPr bwMode="auto">
          <a:xfrm>
            <a:off x="1134500" y="4323542"/>
            <a:ext cx="703228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答：王涛和李强的命中率分别是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66.7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%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，李强的命中率高些。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254458" y="3617307"/>
            <a:ext cx="570574" cy="646331"/>
            <a:chOff x="4229100" y="2158097"/>
            <a:chExt cx="570574" cy="646331"/>
          </a:xfrm>
        </p:grpSpPr>
        <p:sp>
          <p:nvSpPr>
            <p:cNvPr id="35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5705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auto">
            <a:xfrm>
              <a:off x="4324306" y="2486024"/>
              <a:ext cx="380163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11159" y="3617307"/>
            <a:ext cx="668552" cy="646331"/>
            <a:chOff x="4229100" y="2158097"/>
            <a:chExt cx="668552" cy="646331"/>
          </a:xfrm>
        </p:grpSpPr>
        <p:sp>
          <p:nvSpPr>
            <p:cNvPr id="38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66855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667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1000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Line 18"/>
            <p:cNvSpPr>
              <a:spLocks noChangeShapeType="1"/>
            </p:cNvSpPr>
            <p:nvPr/>
          </p:nvSpPr>
          <p:spPr bwMode="auto">
            <a:xfrm>
              <a:off x="4345634" y="2487612"/>
              <a:ext cx="435484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3007025" y="375580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6793034" y="375580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037252" y="3617307"/>
            <a:ext cx="251909" cy="646331"/>
            <a:chOff x="4229100" y="2158097"/>
            <a:chExt cx="251909" cy="646331"/>
          </a:xfrm>
        </p:grpSpPr>
        <p:sp>
          <p:nvSpPr>
            <p:cNvPr id="43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2519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4" name="Line 18"/>
            <p:cNvSpPr>
              <a:spLocks noChangeShapeType="1"/>
            </p:cNvSpPr>
            <p:nvPr/>
          </p:nvSpPr>
          <p:spPr bwMode="auto">
            <a:xfrm>
              <a:off x="4254544" y="2486024"/>
              <a:ext cx="20102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2179219" y="375580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422043" y="3617307"/>
            <a:ext cx="759393" cy="646331"/>
            <a:chOff x="4229099" y="2158097"/>
            <a:chExt cx="759393" cy="646331"/>
          </a:xfrm>
        </p:grpSpPr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4229099" y="2158097"/>
              <a:ext cx="75939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+mn-ea"/>
                  <a:ea typeface="+mn-ea"/>
                </a:rPr>
                <a:t>×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+mn-ea"/>
                  <a:ea typeface="+mn-ea"/>
                </a:rPr>
                <a:t>×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8" name="Line 18"/>
            <p:cNvSpPr>
              <a:spLocks noChangeShapeType="1"/>
            </p:cNvSpPr>
            <p:nvPr/>
          </p:nvSpPr>
          <p:spPr bwMode="auto">
            <a:xfrm>
              <a:off x="4324345" y="2486024"/>
              <a:ext cx="56890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27546" y="3617307"/>
            <a:ext cx="251909" cy="646331"/>
            <a:chOff x="4229100" y="2158097"/>
            <a:chExt cx="251909" cy="646331"/>
          </a:xfrm>
        </p:grpSpPr>
        <p:sp>
          <p:nvSpPr>
            <p:cNvPr id="50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2519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1" name="Line 18"/>
            <p:cNvSpPr>
              <a:spLocks noChangeShapeType="1"/>
            </p:cNvSpPr>
            <p:nvPr/>
          </p:nvSpPr>
          <p:spPr bwMode="auto">
            <a:xfrm>
              <a:off x="4254544" y="2486024"/>
              <a:ext cx="20102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5" name="Text Box 19"/>
          <p:cNvSpPr txBox="1">
            <a:spLocks noChangeArrowheads="1"/>
          </p:cNvSpPr>
          <p:nvPr/>
        </p:nvSpPr>
        <p:spPr bwMode="auto">
          <a:xfrm>
            <a:off x="1777558" y="375580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66" name="Text Box 19"/>
          <p:cNvSpPr txBox="1">
            <a:spLocks noChangeArrowheads="1"/>
          </p:cNvSpPr>
          <p:nvPr/>
        </p:nvSpPr>
        <p:spPr bwMode="auto">
          <a:xfrm>
            <a:off x="5034400" y="375580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79" name="Text Box 19"/>
          <p:cNvSpPr txBox="1">
            <a:spLocks noChangeArrowheads="1"/>
          </p:cNvSpPr>
          <p:nvPr/>
        </p:nvSpPr>
        <p:spPr bwMode="auto">
          <a:xfrm>
            <a:off x="5509432" y="3755806"/>
            <a:ext cx="339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355107" y="3617307"/>
            <a:ext cx="251909" cy="646331"/>
            <a:chOff x="4229100" y="2158097"/>
            <a:chExt cx="251909" cy="646331"/>
          </a:xfrm>
        </p:grpSpPr>
        <p:sp>
          <p:nvSpPr>
            <p:cNvPr id="84" name="Text Box 17"/>
            <p:cNvSpPr txBox="1">
              <a:spLocks noChangeArrowheads="1"/>
            </p:cNvSpPr>
            <p:nvPr/>
          </p:nvSpPr>
          <p:spPr bwMode="auto">
            <a:xfrm>
              <a:off x="4229100" y="2158097"/>
              <a:ext cx="2519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5" name="Line 18"/>
            <p:cNvSpPr>
              <a:spLocks noChangeShapeType="1"/>
            </p:cNvSpPr>
            <p:nvPr/>
          </p:nvSpPr>
          <p:spPr bwMode="auto">
            <a:xfrm>
              <a:off x="4254544" y="2486024"/>
              <a:ext cx="20102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3" name="Text Box 40"/>
          <p:cNvSpPr>
            <a:spLocks noChangeArrowheads="1"/>
          </p:cNvSpPr>
          <p:nvPr/>
        </p:nvSpPr>
        <p:spPr bwMode="auto">
          <a:xfrm>
            <a:off x="2154618" y="3227357"/>
            <a:ext cx="483476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他们两人的命中率分别是多少？谁的命中率高？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61836" y="560934"/>
            <a:ext cx="1479118" cy="467844"/>
            <a:chOff x="540152" y="650222"/>
            <a:chExt cx="1479118" cy="467844"/>
          </a:xfrm>
        </p:grpSpPr>
        <p:grpSp>
          <p:nvGrpSpPr>
            <p:cNvPr id="55" name="组合 54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71" name="圆角矩形 70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0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968603" y="1011899"/>
            <a:ext cx="5060099" cy="2073286"/>
            <a:chOff x="1968603" y="1011899"/>
            <a:chExt cx="5060099" cy="2073286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561155" y="1011899"/>
              <a:ext cx="4077328" cy="20507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75" name="Text Box 19"/>
            <p:cNvSpPr txBox="1">
              <a:spLocks noChangeArrowheads="1"/>
            </p:cNvSpPr>
            <p:nvPr/>
          </p:nvSpPr>
          <p:spPr bwMode="auto">
            <a:xfrm>
              <a:off x="2870351" y="2693315"/>
              <a:ext cx="6930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王涛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9"/>
            <p:cNvSpPr txBox="1">
              <a:spLocks noChangeArrowheads="1"/>
            </p:cNvSpPr>
            <p:nvPr/>
          </p:nvSpPr>
          <p:spPr bwMode="auto">
            <a:xfrm>
              <a:off x="5317694" y="2715853"/>
              <a:ext cx="6657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李强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7" name="圆角矩形标注 76"/>
            <p:cNvSpPr/>
            <p:nvPr/>
          </p:nvSpPr>
          <p:spPr>
            <a:xfrm>
              <a:off x="1968603" y="1460030"/>
              <a:ext cx="1349575" cy="442769"/>
            </a:xfrm>
            <a:prstGeom prst="wedgeRoundRectCallout">
              <a:avLst>
                <a:gd name="adj1" fmla="val 59626"/>
                <a:gd name="adj2" fmla="val -23843"/>
                <a:gd name="adj3" fmla="val 16667"/>
              </a:avLst>
            </a:prstGeom>
            <a:solidFill>
              <a:schemeClr val="bg1"/>
            </a:solidFill>
            <a:ln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Text Box 40"/>
            <p:cNvSpPr>
              <a:spLocks noChangeArrowheads="1"/>
            </p:cNvSpPr>
            <p:nvPr/>
          </p:nvSpPr>
          <p:spPr bwMode="auto">
            <a:xfrm>
              <a:off x="2046977" y="1495659"/>
              <a:ext cx="116987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投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0" name="圆角矩形标注 79"/>
            <p:cNvSpPr/>
            <p:nvPr/>
          </p:nvSpPr>
          <p:spPr>
            <a:xfrm>
              <a:off x="5679127" y="1435037"/>
              <a:ext cx="1349575" cy="442769"/>
            </a:xfrm>
            <a:prstGeom prst="wedgeRoundRectCallout">
              <a:avLst>
                <a:gd name="adj1" fmla="val -60356"/>
                <a:gd name="adj2" fmla="val -17389"/>
                <a:gd name="adj3" fmla="val 16667"/>
              </a:avLst>
            </a:prstGeom>
            <a:solidFill>
              <a:schemeClr val="bg1"/>
            </a:solidFill>
            <a:ln>
              <a:solidFill>
                <a:srgbClr val="66CB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Text Box 40"/>
            <p:cNvSpPr>
              <a:spLocks noChangeArrowheads="1"/>
            </p:cNvSpPr>
            <p:nvPr/>
          </p:nvSpPr>
          <p:spPr bwMode="auto">
            <a:xfrm>
              <a:off x="5783721" y="1470664"/>
              <a:ext cx="119735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投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4" grpId="1"/>
      <p:bldP spid="18" grpId="1"/>
      <p:bldP spid="19" grpId="1"/>
      <p:bldP spid="20" grpId="1"/>
      <p:bldP spid="24" grpId="0"/>
      <p:bldP spid="40" grpId="1"/>
      <p:bldP spid="41" grpId="1"/>
      <p:bldP spid="45" grpId="1"/>
      <p:bldP spid="65" grpId="1"/>
      <p:bldP spid="66" grpId="1"/>
      <p:bldP spid="7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552337" y="1442332"/>
            <a:ext cx="6039327" cy="2469267"/>
            <a:chOff x="939007" y="1190688"/>
            <a:chExt cx="6654800" cy="2720912"/>
          </a:xfrm>
        </p:grpSpPr>
        <p:sp>
          <p:nvSpPr>
            <p:cNvPr id="13" name="圆角矩形 12"/>
            <p:cNvSpPr/>
            <p:nvPr/>
          </p:nvSpPr>
          <p:spPr>
            <a:xfrm>
              <a:off x="939007" y="1190688"/>
              <a:ext cx="6654800" cy="2720912"/>
            </a:xfrm>
            <a:prstGeom prst="roundRect">
              <a:avLst>
                <a:gd name="adj" fmla="val 9666"/>
              </a:avLst>
            </a:prstGeom>
            <a:solidFill>
              <a:srgbClr val="C1DBF1"/>
            </a:solidFill>
            <a:ln w="19050">
              <a:solidFill>
                <a:srgbClr val="6916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60861" y="1406588"/>
              <a:ext cx="6211093" cy="2289112"/>
            </a:xfrm>
            <a:prstGeom prst="roundRect">
              <a:avLst>
                <a:gd name="adj" fmla="val 9666"/>
              </a:avLst>
            </a:prstGeom>
            <a:solidFill>
              <a:srgbClr val="FFFCD5"/>
            </a:solidFill>
            <a:ln w="19050">
              <a:solidFill>
                <a:srgbClr val="69161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035131" y="1283058"/>
              <a:ext cx="190500" cy="190500"/>
              <a:chOff x="1036320" y="1283058"/>
              <a:chExt cx="210462" cy="210462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7315457" y="1283058"/>
              <a:ext cx="190500" cy="190500"/>
              <a:chOff x="1036320" y="1283058"/>
              <a:chExt cx="210462" cy="21046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035131" y="3644504"/>
              <a:ext cx="190500" cy="190500"/>
              <a:chOff x="1036320" y="1283058"/>
              <a:chExt cx="210462" cy="210462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315457" y="3644504"/>
              <a:ext cx="190500" cy="190500"/>
              <a:chOff x="1036320" y="1283058"/>
              <a:chExt cx="210462" cy="21046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322553" y="821393"/>
            <a:ext cx="24988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小数化成百分数</a:t>
            </a:r>
            <a:endParaRPr lang="zh-CN" altLang="en-US" sz="24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989292" y="2480376"/>
            <a:ext cx="8744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百分数                                          </a:t>
            </a:r>
            <a:endParaRPr lang="zh-CN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800717" y="2665042"/>
            <a:ext cx="324008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880455" y="3034374"/>
            <a:ext cx="4576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2.把小数点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向右移动两位，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再加上百分号。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194671" y="2480376"/>
            <a:ext cx="6662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</a:t>
            </a:r>
            <a:endParaRPr lang="zh-CN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880455" y="1949874"/>
            <a:ext cx="51879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1.把小数化成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分母是100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的分数，再改写成百分数。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603986" y="2487928"/>
            <a:ext cx="2390266" cy="2269167"/>
            <a:chOff x="6643682" y="2510173"/>
            <a:chExt cx="2390266" cy="226916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5400000">
              <a:off x="6704231" y="2449624"/>
              <a:ext cx="2269167" cy="2390266"/>
            </a:xfrm>
            <a:prstGeom prst="rect">
              <a:avLst/>
            </a:prstGeom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6961330" y="3155712"/>
              <a:ext cx="186054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注意：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位数不够时用“0”补足。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2779927" y="1941426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52337" y="1442332"/>
            <a:ext cx="6039327" cy="2469267"/>
            <a:chOff x="939007" y="1190688"/>
            <a:chExt cx="6654800" cy="2720912"/>
          </a:xfrm>
        </p:grpSpPr>
        <p:sp>
          <p:nvSpPr>
            <p:cNvPr id="13" name="圆角矩形 12"/>
            <p:cNvSpPr/>
            <p:nvPr/>
          </p:nvSpPr>
          <p:spPr>
            <a:xfrm>
              <a:off x="939007" y="1190688"/>
              <a:ext cx="6654800" cy="2720912"/>
            </a:xfrm>
            <a:prstGeom prst="roundRect">
              <a:avLst>
                <a:gd name="adj" fmla="val 9666"/>
              </a:avLst>
            </a:prstGeom>
            <a:solidFill>
              <a:srgbClr val="C1DBF1"/>
            </a:solidFill>
            <a:ln w="19050">
              <a:solidFill>
                <a:srgbClr val="6916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60861" y="1406588"/>
              <a:ext cx="6211093" cy="2289112"/>
            </a:xfrm>
            <a:prstGeom prst="roundRect">
              <a:avLst>
                <a:gd name="adj" fmla="val 9666"/>
              </a:avLst>
            </a:prstGeom>
            <a:solidFill>
              <a:srgbClr val="FFFCD5"/>
            </a:solidFill>
            <a:ln w="19050">
              <a:solidFill>
                <a:srgbClr val="69161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035131" y="1283058"/>
              <a:ext cx="190500" cy="190500"/>
              <a:chOff x="1036320" y="1283058"/>
              <a:chExt cx="210462" cy="210462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7315457" y="1283058"/>
              <a:ext cx="190500" cy="190500"/>
              <a:chOff x="1036320" y="1283058"/>
              <a:chExt cx="210462" cy="21046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035131" y="3644504"/>
              <a:ext cx="190500" cy="190500"/>
              <a:chOff x="1036320" y="1283058"/>
              <a:chExt cx="210462" cy="210462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315457" y="3644504"/>
              <a:ext cx="190500" cy="190500"/>
              <a:chOff x="1036320" y="1283058"/>
              <a:chExt cx="210462" cy="21046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036320" y="1283058"/>
                <a:ext cx="210462" cy="210462"/>
              </a:xfrm>
              <a:prstGeom prst="ellipse">
                <a:avLst/>
              </a:prstGeom>
              <a:solidFill>
                <a:srgbClr val="FBDD75"/>
              </a:solidFill>
              <a:ln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079143" y="1325881"/>
                <a:ext cx="124818" cy="124818"/>
              </a:xfrm>
              <a:prstGeom prst="ellipse">
                <a:avLst/>
              </a:prstGeom>
              <a:solidFill>
                <a:srgbClr val="FBDD75"/>
              </a:solidFill>
              <a:ln w="9525">
                <a:solidFill>
                  <a:srgbClr val="6916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322553" y="821393"/>
            <a:ext cx="24988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百分数化成小数</a:t>
            </a:r>
            <a:endParaRPr lang="zh-CN" altLang="en-US" sz="24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603986" y="2487928"/>
            <a:ext cx="2390266" cy="2269167"/>
            <a:chOff x="6643682" y="2510173"/>
            <a:chExt cx="2390266" cy="226916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 rot="5400000">
              <a:off x="6704231" y="2449624"/>
              <a:ext cx="2269167" cy="2390266"/>
            </a:xfrm>
            <a:prstGeom prst="rect">
              <a:avLst/>
            </a:prstGeom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6961330" y="3155712"/>
              <a:ext cx="1860549" cy="85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注意：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位数不够时用“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0”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补足</a:t>
              </a:r>
              <a:r>
                <a:rPr lang="zh-CN" altLang="en-US" sz="18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2166732" y="2477708"/>
            <a:ext cx="874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百分数                                          </a:t>
            </a:r>
            <a:endParaRPr lang="zh-CN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933256" y="3019686"/>
            <a:ext cx="4895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2.把百分号去掉，同时把小数点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向左移动两位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192773" y="2493891"/>
            <a:ext cx="700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</a:t>
            </a:r>
            <a:endParaRPr lang="zh-CN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933256" y="1935730"/>
            <a:ext cx="51611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1.先把百分数写成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分母是100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的分数，再化成小数。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Line 4"/>
          <p:cNvSpPr>
            <a:spLocks noChangeShapeType="1"/>
          </p:cNvSpPr>
          <p:nvPr/>
        </p:nvSpPr>
        <p:spPr bwMode="auto">
          <a:xfrm>
            <a:off x="2984881" y="2701337"/>
            <a:ext cx="324008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  <p:bldP spid="31" grpId="0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1891" y="1074266"/>
            <a:ext cx="79802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在实际生活中，像上面这样常用的百分率还有许多。如学生的出勤率、绿豆的发芽率、产品的合格率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、树木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的成活率等。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2631482" y="3499941"/>
            <a:ext cx="11538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发芽率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2631482" y="2498082"/>
            <a:ext cx="11538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出勤率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＝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         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57670" y="2326272"/>
            <a:ext cx="1836740" cy="712952"/>
            <a:chOff x="7516811" y="2642543"/>
            <a:chExt cx="1836740" cy="712952"/>
          </a:xfrm>
        </p:grpSpPr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7516811" y="2642543"/>
              <a:ext cx="1836740" cy="71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出勤的学生人数学生总人数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7577276" y="3017043"/>
              <a:ext cx="1700074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81469" y="3306042"/>
            <a:ext cx="1836740" cy="757130"/>
            <a:chOff x="7555798" y="2636104"/>
            <a:chExt cx="1836740" cy="757130"/>
          </a:xfrm>
        </p:grpSpPr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7555798" y="2636104"/>
              <a:ext cx="1836740" cy="757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发芽的种子数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试验的种子总数</a:t>
              </a:r>
              <a:endPara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7646168" y="3017043"/>
              <a:ext cx="165600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5418209" y="2498082"/>
            <a:ext cx="10632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×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100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%</a:t>
            </a:r>
            <a:endParaRPr lang="zh-CN" altLang="en-US" sz="1800" i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5304914" y="3499941"/>
            <a:ext cx="10632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×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100</a:t>
            </a:r>
            <a:r>
              <a:rPr lang="en-US" altLang="zh-CN" sz="1800" i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%</a:t>
            </a:r>
            <a:endParaRPr lang="zh-CN" altLang="en-US" sz="1800" i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1836" y="560934"/>
            <a:ext cx="1479118" cy="459360"/>
            <a:chOff x="540152" y="650222"/>
            <a:chExt cx="1479118" cy="459360"/>
          </a:xfrm>
        </p:grpSpPr>
        <p:grpSp>
          <p:nvGrpSpPr>
            <p:cNvPr id="22" name="组合 2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4" name="圆角矩形 2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3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拓展延伸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16" grpId="0"/>
      <p:bldP spid="1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​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2411</Words>
  <Application>WPS 演示</Application>
  <PresentationFormat>全屏显示(16:9)</PresentationFormat>
  <Paragraphs>437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21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黑体</vt:lpstr>
      <vt:lpstr>Calibri</vt:lpstr>
      <vt:lpstr>楷体_GB2312</vt:lpstr>
      <vt:lpstr>新宋体</vt:lpstr>
      <vt:lpstr>Times New Roman</vt:lpstr>
      <vt:lpstr>Calibri</vt:lpstr>
      <vt:lpstr>Arial Unicode MS</vt:lpstr>
      <vt:lpstr>Courier New</vt:lpstr>
      <vt:lpstr>Times New Roman</vt:lpstr>
      <vt:lpstr>楷体_GB2312</vt:lpstr>
      <vt:lpstr>Arial</vt:lpstr>
      <vt:lpstr>Calibri Light</vt:lpstr>
      <vt:lpstr>第一PPT模板网-WWW.1PPT.COM​​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2021-08-27T18:14:00Z</cp:lastPrinted>
  <dcterms:created xsi:type="dcterms:W3CDTF">2021-08-27T18:14:00Z</dcterms:created>
  <dcterms:modified xsi:type="dcterms:W3CDTF">2023-10-29T08:24:22Z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0C3038B20EA84FFAA778E2CC5AE58ADC_12</vt:lpwstr>
  </property>
  <property fmtid="{D5CDD505-2E9C-101B-9397-08002B2CF9AE}" pid="3" name="KSOProductBuildVer">
    <vt:lpwstr>2052-12.1.0.15712</vt:lpwstr>
  </property>
</Properties>
</file>