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19"/>
  </p:handoutMasterIdLst>
  <p:sldIdLst>
    <p:sldId id="277" r:id="rId3"/>
    <p:sldId id="281" r:id="rId4"/>
    <p:sldId id="283" r:id="rId5"/>
    <p:sldId id="286" r:id="rId6"/>
    <p:sldId id="285" r:id="rId7"/>
    <p:sldId id="292" r:id="rId8"/>
    <p:sldId id="282" r:id="rId9"/>
    <p:sldId id="262" r:id="rId10"/>
    <p:sldId id="264" r:id="rId11"/>
    <p:sldId id="288" r:id="rId12"/>
    <p:sldId id="270" r:id="rId13"/>
    <p:sldId id="263" r:id="rId14"/>
    <p:sldId id="275" r:id="rId15"/>
    <p:sldId id="291" r:id="rId16"/>
    <p:sldId id="290" r:id="rId17"/>
    <p:sldId id="279" r:id="rId18"/>
  </p:sldIdLst>
  <p:sldSz cx="9144000" cy="6858000" type="screen4x3"/>
  <p:notesSz cx="6797675" cy="9872345"/>
  <p:custDataLst>
    <p:tags r:id="rId23"/>
  </p:custDataLst>
  <p:defaultTextStyle>
    <a:defPPr>
      <a:defRPr lang="zh-CN"/>
    </a:defPPr>
    <a:lvl1pPr algn="l" rtl="0" eaLnBrk="0" fontAlgn="base" hangingPunct="0">
      <a:spcBef>
        <a:spcPct val="0"/>
      </a:spcBef>
      <a:spcAft>
        <a:spcPct val="0"/>
      </a:spcAft>
      <a:defRPr sz="2000" b="1" kern="1200">
        <a:solidFill>
          <a:schemeClr val="tx1"/>
        </a:solidFill>
        <a:latin typeface="楷体_GB2312" panose="02010609030101010101" pitchFamily="49" charset="-122"/>
        <a:ea typeface="楷体_GB2312" panose="02010609030101010101" pitchFamily="49" charset="-122"/>
        <a:cs typeface="+mn-cs"/>
      </a:defRPr>
    </a:lvl1pPr>
    <a:lvl2pPr marL="457200" algn="l" rtl="0" eaLnBrk="0" fontAlgn="base" hangingPunct="0">
      <a:spcBef>
        <a:spcPct val="0"/>
      </a:spcBef>
      <a:spcAft>
        <a:spcPct val="0"/>
      </a:spcAft>
      <a:defRPr sz="2000" b="1" kern="1200">
        <a:solidFill>
          <a:schemeClr val="tx1"/>
        </a:solidFill>
        <a:latin typeface="楷体_GB2312" panose="02010609030101010101" pitchFamily="49" charset="-122"/>
        <a:ea typeface="楷体_GB2312" panose="02010609030101010101" pitchFamily="49" charset="-122"/>
        <a:cs typeface="+mn-cs"/>
      </a:defRPr>
    </a:lvl2pPr>
    <a:lvl3pPr marL="914400" algn="l" rtl="0" eaLnBrk="0" fontAlgn="base" hangingPunct="0">
      <a:spcBef>
        <a:spcPct val="0"/>
      </a:spcBef>
      <a:spcAft>
        <a:spcPct val="0"/>
      </a:spcAft>
      <a:defRPr sz="2000" b="1" kern="1200">
        <a:solidFill>
          <a:schemeClr val="tx1"/>
        </a:solidFill>
        <a:latin typeface="楷体_GB2312" panose="02010609030101010101" pitchFamily="49" charset="-122"/>
        <a:ea typeface="楷体_GB2312" panose="02010609030101010101" pitchFamily="49" charset="-122"/>
        <a:cs typeface="+mn-cs"/>
      </a:defRPr>
    </a:lvl3pPr>
    <a:lvl4pPr marL="1371600" algn="l" rtl="0" eaLnBrk="0" fontAlgn="base" hangingPunct="0">
      <a:spcBef>
        <a:spcPct val="0"/>
      </a:spcBef>
      <a:spcAft>
        <a:spcPct val="0"/>
      </a:spcAft>
      <a:defRPr sz="2000" b="1" kern="1200">
        <a:solidFill>
          <a:schemeClr val="tx1"/>
        </a:solidFill>
        <a:latin typeface="楷体_GB2312" panose="02010609030101010101" pitchFamily="49" charset="-122"/>
        <a:ea typeface="楷体_GB2312" panose="02010609030101010101" pitchFamily="49" charset="-122"/>
        <a:cs typeface="+mn-cs"/>
      </a:defRPr>
    </a:lvl4pPr>
    <a:lvl5pPr marL="1828800" algn="l" rtl="0" eaLnBrk="0" fontAlgn="base" hangingPunct="0">
      <a:spcBef>
        <a:spcPct val="0"/>
      </a:spcBef>
      <a:spcAft>
        <a:spcPct val="0"/>
      </a:spcAft>
      <a:defRPr sz="2000" b="1" kern="1200">
        <a:solidFill>
          <a:schemeClr val="tx1"/>
        </a:solidFill>
        <a:latin typeface="楷体_GB2312" panose="02010609030101010101" pitchFamily="49" charset="-122"/>
        <a:ea typeface="楷体_GB2312" panose="02010609030101010101" pitchFamily="49" charset="-122"/>
        <a:cs typeface="+mn-cs"/>
      </a:defRPr>
    </a:lvl5pPr>
    <a:lvl6pPr marL="2286000" algn="l" defTabSz="914400" rtl="0" eaLnBrk="1" latinLnBrk="0" hangingPunct="1">
      <a:defRPr sz="2000" b="1" kern="1200">
        <a:solidFill>
          <a:schemeClr val="tx1"/>
        </a:solidFill>
        <a:latin typeface="楷体_GB2312" panose="02010609030101010101" pitchFamily="49" charset="-122"/>
        <a:ea typeface="楷体_GB2312" panose="02010609030101010101" pitchFamily="49" charset="-122"/>
        <a:cs typeface="+mn-cs"/>
      </a:defRPr>
    </a:lvl6pPr>
    <a:lvl7pPr marL="2743200" algn="l" defTabSz="914400" rtl="0" eaLnBrk="1" latinLnBrk="0" hangingPunct="1">
      <a:defRPr sz="2000" b="1" kern="1200">
        <a:solidFill>
          <a:schemeClr val="tx1"/>
        </a:solidFill>
        <a:latin typeface="楷体_GB2312" panose="02010609030101010101" pitchFamily="49" charset="-122"/>
        <a:ea typeface="楷体_GB2312" panose="02010609030101010101" pitchFamily="49" charset="-122"/>
        <a:cs typeface="+mn-cs"/>
      </a:defRPr>
    </a:lvl7pPr>
    <a:lvl8pPr marL="3200400" algn="l" defTabSz="914400" rtl="0" eaLnBrk="1" latinLnBrk="0" hangingPunct="1">
      <a:defRPr sz="2000" b="1" kern="1200">
        <a:solidFill>
          <a:schemeClr val="tx1"/>
        </a:solidFill>
        <a:latin typeface="楷体_GB2312" panose="02010609030101010101" pitchFamily="49" charset="-122"/>
        <a:ea typeface="楷体_GB2312" panose="02010609030101010101" pitchFamily="49" charset="-122"/>
        <a:cs typeface="+mn-cs"/>
      </a:defRPr>
    </a:lvl8pPr>
    <a:lvl9pPr marL="3657600" algn="l" defTabSz="914400" rtl="0" eaLnBrk="1" latinLnBrk="0" hangingPunct="1">
      <a:defRPr sz="2000" b="1" kern="1200">
        <a:solidFill>
          <a:schemeClr val="tx1"/>
        </a:solidFill>
        <a:latin typeface="楷体_GB2312" panose="02010609030101010101" pitchFamily="49" charset="-122"/>
        <a:ea typeface="楷体_GB2312" panose="02010609030101010101" pitchFamily="49" charset="-122"/>
        <a:cs typeface="+mn-cs"/>
      </a:defRPr>
    </a:lvl9pPr>
  </p:defaultTextStyle>
  <p:extLst>
    <p:ext uri="{EFAFB233-063F-42B5-8137-9DF3F51BA10A}">
      <p15:sldGuideLst xmlns:p15="http://schemas.microsoft.com/office/powerpoint/2012/main">
        <p15:guide id="1" orient="horz" pos="2159" userDrawn="1">
          <p15:clr>
            <a:srgbClr val="A4A3A4"/>
          </p15:clr>
        </p15:guide>
        <p15:guide id="2" pos="28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A095C"/>
    <a:srgbClr val="CC6601"/>
    <a:srgbClr val="FF0000"/>
    <a:srgbClr val="FFCCFF"/>
    <a:srgbClr val="CCFF33"/>
    <a:srgbClr val="33CCFF"/>
    <a:srgbClr val="FFFFCC"/>
    <a:srgbClr val="FFFF99"/>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49" autoAdjust="0"/>
    <p:restoredTop sz="94660"/>
  </p:normalViewPr>
  <p:slideViewPr>
    <p:cSldViewPr>
      <p:cViewPr varScale="1">
        <p:scale>
          <a:sx n="109" d="100"/>
          <a:sy n="109" d="100"/>
        </p:scale>
        <p:origin x="-1704" y="-90"/>
      </p:cViewPr>
      <p:guideLst>
        <p:guide orient="horz" pos="2159"/>
        <p:guide pos="287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gs" Target="tags/tag63.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46400" cy="493713"/>
          </a:xfrm>
          <a:prstGeom prst="rect">
            <a:avLst/>
          </a:prstGeom>
          <a:noFill/>
          <a:ln w="9525">
            <a:noFill/>
            <a:miter lim="800000"/>
          </a:ln>
          <a:effectLst/>
        </p:spPr>
        <p:txBody>
          <a:bodyPr vert="horz" wrap="square" lIns="91440" tIns="45720" rIns="91440" bIns="45720" numCol="1" anchor="t" anchorCtr="0" compatLnSpc="1"/>
          <a:lstStyle>
            <a:lvl1pPr eaLnBrk="0" hangingPunct="0">
              <a:lnSpc>
                <a:spcPct val="100000"/>
              </a:lnSpc>
              <a:defRPr sz="1200" b="0">
                <a:latin typeface="Arial" panose="020B0604020202020204" pitchFamily="34" charset="0"/>
                <a:ea typeface="宋体" panose="02010600030101010101" pitchFamily="2" charset="-122"/>
              </a:defRPr>
            </a:lvl1pPr>
          </a:lstStyle>
          <a:p>
            <a:pPr>
              <a:defRPr/>
            </a:pPr>
            <a:endParaRPr lang="zh-CN" altLang="en-US"/>
          </a:p>
        </p:txBody>
      </p:sp>
      <p:sp>
        <p:nvSpPr>
          <p:cNvPr id="15363" name="Rectangle 3"/>
          <p:cNvSpPr>
            <a:spLocks noGrp="1" noChangeArrowheads="1"/>
          </p:cNvSpPr>
          <p:nvPr>
            <p:ph type="dt" sz="quarter" idx="1"/>
          </p:nvPr>
        </p:nvSpPr>
        <p:spPr bwMode="auto">
          <a:xfrm>
            <a:off x="3849688" y="0"/>
            <a:ext cx="2946400" cy="493713"/>
          </a:xfrm>
          <a:prstGeom prst="rect">
            <a:avLst/>
          </a:prstGeom>
          <a:noFill/>
          <a:ln w="9525">
            <a:noFill/>
            <a:miter lim="800000"/>
          </a:ln>
          <a:effectLst/>
        </p:spPr>
        <p:txBody>
          <a:bodyPr vert="horz" wrap="square" lIns="91440" tIns="45720" rIns="91440" bIns="45720" numCol="1" anchor="t" anchorCtr="0" compatLnSpc="1"/>
          <a:lstStyle>
            <a:lvl1pPr algn="r" eaLnBrk="0" hangingPunct="0">
              <a:lnSpc>
                <a:spcPct val="100000"/>
              </a:lnSpc>
              <a:defRPr sz="1200" b="0">
                <a:latin typeface="Arial" panose="020B0604020202020204" pitchFamily="34" charset="0"/>
                <a:ea typeface="宋体" panose="02010600030101010101" pitchFamily="2" charset="-122"/>
              </a:defRPr>
            </a:lvl1pPr>
          </a:lstStyle>
          <a:p>
            <a:pPr>
              <a:defRPr/>
            </a:pPr>
            <a:fld id="{6B3F39DC-470E-47D4-AFB1-481F6522A653}" type="datetimeFigureOut">
              <a:rPr lang="zh-CN" altLang="en-US"/>
            </a:fld>
            <a:endParaRPr lang="en-US" altLang="zh-CN"/>
          </a:p>
        </p:txBody>
      </p:sp>
      <p:sp>
        <p:nvSpPr>
          <p:cNvPr id="15364" name="Rectangle 4"/>
          <p:cNvSpPr>
            <a:spLocks noGrp="1" noChangeArrowheads="1"/>
          </p:cNvSpPr>
          <p:nvPr>
            <p:ph type="ftr" sz="quarter" idx="2"/>
          </p:nvPr>
        </p:nvSpPr>
        <p:spPr bwMode="auto">
          <a:xfrm>
            <a:off x="0" y="9377363"/>
            <a:ext cx="2946400" cy="493712"/>
          </a:xfrm>
          <a:prstGeom prst="rect">
            <a:avLst/>
          </a:prstGeom>
          <a:noFill/>
          <a:ln w="9525">
            <a:noFill/>
            <a:miter lim="800000"/>
          </a:ln>
          <a:effectLst/>
        </p:spPr>
        <p:txBody>
          <a:bodyPr vert="horz" wrap="square" lIns="91440" tIns="45720" rIns="91440" bIns="45720" numCol="1" anchor="b" anchorCtr="0" compatLnSpc="1"/>
          <a:lstStyle>
            <a:lvl1pPr eaLnBrk="0" hangingPunct="0">
              <a:lnSpc>
                <a:spcPct val="100000"/>
              </a:lnSpc>
              <a:defRPr sz="1200" b="0">
                <a:latin typeface="Arial" panose="020B0604020202020204" pitchFamily="34" charset="0"/>
                <a:ea typeface="宋体" panose="02010600030101010101" pitchFamily="2" charset="-122"/>
              </a:defRPr>
            </a:lvl1pPr>
          </a:lstStyle>
          <a:p>
            <a:pPr>
              <a:defRPr/>
            </a:pPr>
            <a:endParaRPr lang="en-US" altLang="zh-CN"/>
          </a:p>
        </p:txBody>
      </p:sp>
      <p:sp>
        <p:nvSpPr>
          <p:cNvPr id="15365" name="Rectangle 5"/>
          <p:cNvSpPr>
            <a:spLocks noGrp="1" noChangeArrowheads="1"/>
          </p:cNvSpPr>
          <p:nvPr>
            <p:ph type="sldNum" sz="quarter" idx="3"/>
          </p:nvPr>
        </p:nvSpPr>
        <p:spPr bwMode="auto">
          <a:xfrm>
            <a:off x="3849688" y="9377363"/>
            <a:ext cx="2946400" cy="493712"/>
          </a:xfrm>
          <a:prstGeom prst="rect">
            <a:avLst/>
          </a:prstGeom>
          <a:noFill/>
          <a:ln w="9525">
            <a:noFill/>
            <a:miter lim="800000"/>
          </a:ln>
          <a:effectLst/>
        </p:spPr>
        <p:txBody>
          <a:bodyPr vert="horz" wrap="square" lIns="91440" tIns="45720" rIns="91440" bIns="45720" numCol="1" anchor="b" anchorCtr="0" compatLnSpc="1"/>
          <a:lstStyle>
            <a:lvl1pPr algn="r" eaLnBrk="0" hangingPunct="0">
              <a:lnSpc>
                <a:spcPct val="100000"/>
              </a:lnSpc>
              <a:defRPr sz="1200" b="0" smtClean="0">
                <a:latin typeface="Arial" panose="020B0604020202020204" pitchFamily="34" charset="0"/>
                <a:ea typeface="宋体" panose="02010600030101010101" pitchFamily="2" charset="-122"/>
              </a:defRPr>
            </a:lvl1pPr>
          </a:lstStyle>
          <a:p>
            <a:pPr>
              <a:defRPr/>
            </a:pPr>
            <a:fld id="{2C3BEFD5-093B-495F-A6B8-7741CF00AB3C}" type="slidenum">
              <a:rPr lang="zh-CN" altLang="en-US"/>
            </a:fld>
            <a:endParaRPr lang="en-US" altLang="zh-CN"/>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914400"/>
            <a:ext cx="7349400" cy="2570400"/>
          </a:xfrm>
        </p:spPr>
        <p:txBody>
          <a:bodyPr lIns="90000" tIns="46800" rIns="90000" bIns="46800" anchor="b" anchorCtr="0">
            <a:normAutofit/>
          </a:bodyPr>
          <a:lstStyle>
            <a:lvl1pPr algn="ctr">
              <a:defRPr sz="45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3560400"/>
            <a:ext cx="7349400" cy="1472400"/>
          </a:xfrm>
        </p:spPr>
        <p:txBody>
          <a:bodyPr lIns="90000" tIns="46800" rIns="90000" bIns="46800">
            <a:normAutofit/>
          </a:bodyPr>
          <a:lstStyle>
            <a:lvl1pPr marL="0" indent="0" algn="ctr" eaLnBrk="1" fontAlgn="auto" latinLnBrk="0" hangingPunct="1">
              <a:lnSpc>
                <a:spcPct val="110000"/>
              </a:lnSpc>
              <a:buNone/>
              <a:defRPr sz="1800" u="none" strike="noStrike" kern="1200" cap="none" spc="200" normalizeH="0" baseline="0">
                <a:solidFill>
                  <a:schemeClr val="tx1">
                    <a:lumMod val="65000"/>
                    <a:lumOff val="35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774000"/>
            <a:ext cx="8229600" cy="54828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2484000"/>
            <a:ext cx="73494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3560400"/>
            <a:ext cx="7349400" cy="471600"/>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608400"/>
            <a:ext cx="82269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490400"/>
            <a:ext cx="8226900" cy="47592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vl6pPr marL="17145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3848400"/>
            <a:ext cx="5826600" cy="766800"/>
          </a:xfrm>
        </p:spPr>
        <p:txBody>
          <a:bodyPr lIns="90000" tIns="46800" rIns="90000" bIns="46800" anchor="b" anchorCtr="0">
            <a:normAutofit/>
          </a:bodyPr>
          <a:lstStyle>
            <a:lvl1pPr>
              <a:defRPr sz="33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4615200"/>
            <a:ext cx="5826600" cy="867600"/>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608400"/>
            <a:ext cx="82269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501200"/>
            <a:ext cx="3882600" cy="47484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501200"/>
            <a:ext cx="3882600" cy="4748400"/>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微软雅黑" panose="020B0503020204020204"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608400"/>
            <a:ext cx="82269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429200"/>
            <a:ext cx="40068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854000"/>
            <a:ext cx="4006800" cy="43956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421729"/>
            <a:ext cx="40068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854000"/>
            <a:ext cx="4006800" cy="43956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608400"/>
            <a:ext cx="82269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300" y="1555200"/>
            <a:ext cx="3924808"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555200"/>
            <a:ext cx="39204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914400"/>
            <a:ext cx="783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914400"/>
            <a:ext cx="6876900" cy="502920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608400"/>
            <a:ext cx="82269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490400"/>
            <a:ext cx="82269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6314400"/>
            <a:ext cx="2025000" cy="3168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6314400"/>
            <a:ext cx="2970000" cy="3168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6314400"/>
            <a:ext cx="2025000" cy="3168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9.png"/><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0" y="2276872"/>
            <a:ext cx="914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lnSpc>
                <a:spcPct val="120000"/>
              </a:lnSpc>
              <a:spcBef>
                <a:spcPct val="0"/>
              </a:spcBef>
              <a:buFontTx/>
              <a:buNone/>
            </a:pPr>
            <a:r>
              <a:rPr lang="zh-CN" altLang="en-US" sz="6000" dirty="0">
                <a:solidFill>
                  <a:schemeClr val="tx1"/>
                </a:solidFill>
                <a:latin typeface="微软雅黑" panose="020B0503020204020204" charset="-122"/>
                <a:ea typeface="微软雅黑" panose="020B0503020204020204" charset="-122"/>
              </a:rPr>
              <a:t>扇形统计</a:t>
            </a:r>
            <a:r>
              <a:rPr lang="zh-CN" altLang="en-US" sz="6000" dirty="0" smtClean="0">
                <a:solidFill>
                  <a:schemeClr val="tx1"/>
                </a:solidFill>
                <a:latin typeface="微软雅黑" panose="020B0503020204020204" charset="-122"/>
                <a:ea typeface="微软雅黑" panose="020B0503020204020204" charset="-122"/>
              </a:rPr>
              <a:t>图</a:t>
            </a:r>
            <a:endParaRPr lang="zh-CN" altLang="en-US" sz="4800" dirty="0">
              <a:solidFill>
                <a:schemeClr val="tx1"/>
              </a:solidFill>
              <a:latin typeface="微软雅黑" panose="020B0503020204020204" charset="-122"/>
              <a:ea typeface="微软雅黑" panose="020B0503020204020204" charset="-122"/>
            </a:endParaRPr>
          </a:p>
        </p:txBody>
      </p:sp>
      <p:grpSp>
        <p:nvGrpSpPr>
          <p:cNvPr id="3075" name="组合 24"/>
          <p:cNvGrpSpPr/>
          <p:nvPr/>
        </p:nvGrpSpPr>
        <p:grpSpPr bwMode="auto">
          <a:xfrm>
            <a:off x="820738" y="5373216"/>
            <a:ext cx="1368425" cy="360362"/>
            <a:chOff x="2028" y="9149"/>
            <a:chExt cx="2606" cy="744"/>
          </a:xfrm>
        </p:grpSpPr>
        <p:pic>
          <p:nvPicPr>
            <p:cNvPr id="3089"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0"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探究新知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3076" name="组合 24"/>
          <p:cNvGrpSpPr/>
          <p:nvPr/>
        </p:nvGrpSpPr>
        <p:grpSpPr bwMode="auto">
          <a:xfrm>
            <a:off x="2360613" y="5373216"/>
            <a:ext cx="1368425" cy="360362"/>
            <a:chOff x="2028" y="9149"/>
            <a:chExt cx="2606" cy="744"/>
          </a:xfrm>
        </p:grpSpPr>
        <p:pic>
          <p:nvPicPr>
            <p:cNvPr id="3087"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8"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基础练习</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3077" name="组合 24"/>
          <p:cNvGrpSpPr/>
          <p:nvPr/>
        </p:nvGrpSpPr>
        <p:grpSpPr bwMode="auto">
          <a:xfrm>
            <a:off x="3895725" y="5373216"/>
            <a:ext cx="1368425" cy="360362"/>
            <a:chOff x="2028" y="9149"/>
            <a:chExt cx="2606" cy="744"/>
          </a:xfrm>
        </p:grpSpPr>
        <p:pic>
          <p:nvPicPr>
            <p:cNvPr id="3085"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拓展练习</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3078" name="组合 24"/>
          <p:cNvGrpSpPr/>
          <p:nvPr/>
        </p:nvGrpSpPr>
        <p:grpSpPr bwMode="auto">
          <a:xfrm>
            <a:off x="5413375" y="5373216"/>
            <a:ext cx="1368425" cy="360362"/>
            <a:chOff x="2028" y="9149"/>
            <a:chExt cx="2606" cy="744"/>
          </a:xfrm>
        </p:grpSpPr>
        <p:pic>
          <p:nvPicPr>
            <p:cNvPr id="3083"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课堂小结</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3079" name="组合 24"/>
          <p:cNvGrpSpPr/>
          <p:nvPr/>
        </p:nvGrpSpPr>
        <p:grpSpPr bwMode="auto">
          <a:xfrm>
            <a:off x="6969125" y="5373216"/>
            <a:ext cx="1368425" cy="360362"/>
            <a:chOff x="2028" y="9149"/>
            <a:chExt cx="2606" cy="744"/>
          </a:xfrm>
        </p:grpSpPr>
        <p:pic>
          <p:nvPicPr>
            <p:cNvPr id="3081"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数学阅读</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3080" name="文本框 1"/>
          <p:cNvSpPr txBox="1">
            <a:spLocks noChangeArrowheads="1"/>
          </p:cNvSpPr>
          <p:nvPr/>
        </p:nvSpPr>
        <p:spPr bwMode="auto">
          <a:xfrm>
            <a:off x="392113" y="541338"/>
            <a:ext cx="5784850"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400">
                <a:solidFill>
                  <a:schemeClr val="tx1"/>
                </a:solidFill>
                <a:latin typeface="楷体_GB2312" panose="02010609030101010101" pitchFamily="49" charset="-122"/>
                <a:sym typeface="Calibri" panose="020F0502020204030204" pitchFamily="34" charset="0"/>
              </a:rPr>
              <a:t>人教版数学六年级上册     第七单元</a:t>
            </a:r>
            <a:endParaRPr lang="zh-CN" altLang="en-US" sz="2400">
              <a:solidFill>
                <a:schemeClr val="tx1"/>
              </a:solidFill>
              <a:latin typeface="楷体_GB2312" panose="02010609030101010101" pitchFamily="49" charset="-122"/>
              <a:sym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2" name="Group 33"/>
          <p:cNvGrpSpPr/>
          <p:nvPr/>
        </p:nvGrpSpPr>
        <p:grpSpPr bwMode="auto">
          <a:xfrm>
            <a:off x="971550" y="1773238"/>
            <a:ext cx="5616575" cy="3240087"/>
            <a:chOff x="3424" y="1706"/>
            <a:chExt cx="2540" cy="1474"/>
          </a:xfrm>
        </p:grpSpPr>
        <p:grpSp>
          <p:nvGrpSpPr>
            <p:cNvPr id="12309" name="Group 31"/>
            <p:cNvGrpSpPr/>
            <p:nvPr/>
          </p:nvGrpSpPr>
          <p:grpSpPr bwMode="auto">
            <a:xfrm>
              <a:off x="3833" y="1933"/>
              <a:ext cx="1296" cy="1247"/>
              <a:chOff x="3588" y="1661"/>
              <a:chExt cx="1296" cy="1247"/>
            </a:xfrm>
          </p:grpSpPr>
          <p:pic>
            <p:nvPicPr>
              <p:cNvPr id="12311" name="Picture 25" descr="86"/>
              <p:cNvPicPr>
                <a:picLocks noChangeAspect="1" noChangeArrowheads="1"/>
              </p:cNvPicPr>
              <p:nvPr/>
            </p:nvPicPr>
            <p:blipFill>
              <a:blip r:embed="rId1" cstate="email"/>
              <a:srcRect/>
              <a:stretch>
                <a:fillRect/>
              </a:stretch>
            </p:blipFill>
            <p:spPr bwMode="auto">
              <a:xfrm>
                <a:off x="3651" y="1661"/>
                <a:ext cx="1233" cy="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2" name="Text Box 26"/>
              <p:cNvSpPr txBox="1">
                <a:spLocks noChangeArrowheads="1"/>
              </p:cNvSpPr>
              <p:nvPr/>
            </p:nvSpPr>
            <p:spPr bwMode="auto">
              <a:xfrm>
                <a:off x="4231" y="1888"/>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乒乓球</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30</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2313" name="Text Box 27"/>
              <p:cNvSpPr txBox="1">
                <a:spLocks noChangeArrowheads="1"/>
              </p:cNvSpPr>
              <p:nvPr/>
            </p:nvSpPr>
            <p:spPr bwMode="auto">
              <a:xfrm>
                <a:off x="4199" y="2474"/>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足球</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20</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2314" name="Text Box 28"/>
              <p:cNvSpPr txBox="1">
                <a:spLocks noChangeArrowheads="1"/>
              </p:cNvSpPr>
              <p:nvPr/>
            </p:nvSpPr>
            <p:spPr bwMode="auto">
              <a:xfrm>
                <a:off x="3739" y="1884"/>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其他</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22.5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2315" name="Text Box 29"/>
              <p:cNvSpPr txBox="1">
                <a:spLocks noChangeArrowheads="1"/>
              </p:cNvSpPr>
              <p:nvPr/>
            </p:nvSpPr>
            <p:spPr bwMode="auto">
              <a:xfrm>
                <a:off x="3588" y="2227"/>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踢毽</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15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2316" name="Text Box 30"/>
              <p:cNvSpPr txBox="1">
                <a:spLocks noChangeArrowheads="1"/>
              </p:cNvSpPr>
              <p:nvPr/>
            </p:nvSpPr>
            <p:spPr bwMode="auto">
              <a:xfrm>
                <a:off x="3821" y="2469"/>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跳绳</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12.5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grpSp>
        <p:sp>
          <p:nvSpPr>
            <p:cNvPr id="12310" name="Text Box 32"/>
            <p:cNvSpPr txBox="1">
              <a:spLocks noChangeArrowheads="1"/>
            </p:cNvSpPr>
            <p:nvPr/>
          </p:nvSpPr>
          <p:spPr bwMode="auto">
            <a:xfrm>
              <a:off x="3424" y="1706"/>
              <a:ext cx="254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六（</a:t>
              </a:r>
              <a:r>
                <a:rPr lang="en-US" altLang="zh-CN" sz="1600">
                  <a:solidFill>
                    <a:schemeClr val="tx1"/>
                  </a:solidFill>
                </a:rPr>
                <a:t>1</a:t>
              </a:r>
              <a:r>
                <a:rPr lang="zh-CN" altLang="en-US" sz="1600">
                  <a:solidFill>
                    <a:schemeClr val="tx1"/>
                  </a:solidFill>
                  <a:latin typeface="楷体_GB2312" panose="02010609030101010101" pitchFamily="49" charset="-122"/>
                </a:rPr>
                <a:t>）班同学最喜欢体育活动项目统计图</a:t>
              </a:r>
              <a:endParaRPr lang="zh-CN" altLang="en-US" sz="1600">
                <a:solidFill>
                  <a:schemeClr val="tx1"/>
                </a:solidFill>
                <a:latin typeface="楷体_GB2312" panose="02010609030101010101" pitchFamily="49" charset="-122"/>
              </a:endParaRPr>
            </a:p>
          </p:txBody>
        </p:sp>
      </p:grpSp>
      <p:grpSp>
        <p:nvGrpSpPr>
          <p:cNvPr id="4" name="Group 40"/>
          <p:cNvGrpSpPr/>
          <p:nvPr/>
        </p:nvGrpSpPr>
        <p:grpSpPr bwMode="auto">
          <a:xfrm>
            <a:off x="5076825" y="4652963"/>
            <a:ext cx="3662363" cy="1798637"/>
            <a:chOff x="3560" y="1616"/>
            <a:chExt cx="2307" cy="1133"/>
          </a:xfrm>
        </p:grpSpPr>
        <p:sp>
          <p:nvSpPr>
            <p:cNvPr id="12307" name="AutoShape 27"/>
            <p:cNvSpPr>
              <a:spLocks noChangeArrowheads="1"/>
            </p:cNvSpPr>
            <p:nvPr/>
          </p:nvSpPr>
          <p:spPr bwMode="auto">
            <a:xfrm>
              <a:off x="3560" y="1752"/>
              <a:ext cx="1300" cy="635"/>
            </a:xfrm>
            <a:prstGeom prst="wedgeRoundRectCallout">
              <a:avLst>
                <a:gd name="adj1" fmla="val 62306"/>
                <a:gd name="adj2" fmla="val 24958"/>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你认识这幅统计图吗？</a:t>
              </a:r>
              <a:endParaRPr lang="zh-CN" altLang="en-US" sz="2000">
                <a:solidFill>
                  <a:schemeClr val="tx1"/>
                </a:solidFill>
                <a:latin typeface="楷体_GB2312" panose="02010609030101010101" pitchFamily="49" charset="-122"/>
              </a:endParaRPr>
            </a:p>
          </p:txBody>
        </p:sp>
        <p:pic>
          <p:nvPicPr>
            <p:cNvPr id="12308" name="Picture 39" descr="49"/>
            <p:cNvPicPr>
              <a:picLocks noChangeAspect="1" noChangeArrowheads="1"/>
            </p:cNvPicPr>
            <p:nvPr/>
          </p:nvPicPr>
          <p:blipFill>
            <a:blip r:embed="rId2" cstate="email"/>
            <a:srcRect/>
            <a:stretch>
              <a:fillRect/>
            </a:stretch>
          </p:blipFill>
          <p:spPr bwMode="auto">
            <a:xfrm>
              <a:off x="4967" y="1616"/>
              <a:ext cx="900" cy="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292" name="组合 24"/>
          <p:cNvGrpSpPr/>
          <p:nvPr/>
        </p:nvGrpSpPr>
        <p:grpSpPr bwMode="auto">
          <a:xfrm>
            <a:off x="684213" y="260350"/>
            <a:ext cx="1368425" cy="360363"/>
            <a:chOff x="2028" y="9149"/>
            <a:chExt cx="2606" cy="744"/>
          </a:xfrm>
        </p:grpSpPr>
        <p:pic>
          <p:nvPicPr>
            <p:cNvPr id="12305" name="图片 25" descr="标志1"/>
            <p:cNvPicPr>
              <a:picLocks noChangeAspect="1" noChangeArrowheads="1"/>
            </p:cNvPicPr>
            <p:nvPr/>
          </p:nvPicPr>
          <p:blipFill>
            <a:blip r:embed="rId3"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6"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探究新知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12293" name="Rectangle 2"/>
          <p:cNvSpPr txBox="1">
            <a:spLocks noChangeArrowheads="1"/>
          </p:cNvSpPr>
          <p:nvPr/>
        </p:nvSpPr>
        <p:spPr bwMode="auto">
          <a:xfrm>
            <a:off x="1403350" y="836613"/>
            <a:ext cx="28813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（三）认识扇形统计图</a:t>
            </a:r>
            <a:endParaRPr lang="zh-CN" altLang="en-US" sz="2000">
              <a:solidFill>
                <a:schemeClr val="tx1"/>
              </a:solidFill>
              <a:latin typeface="宋体" panose="02010600030101010101" pitchFamily="2" charset="-122"/>
              <a:ea typeface="宋体" panose="02010600030101010101" pitchFamily="2" charset="-122"/>
            </a:endParaRPr>
          </a:p>
        </p:txBody>
      </p:sp>
      <p:grpSp>
        <p:nvGrpSpPr>
          <p:cNvPr id="6" name="Group 29"/>
          <p:cNvGrpSpPr/>
          <p:nvPr/>
        </p:nvGrpSpPr>
        <p:grpSpPr bwMode="auto">
          <a:xfrm>
            <a:off x="5148263" y="1125538"/>
            <a:ext cx="3816350" cy="1582737"/>
            <a:chOff x="2911" y="1570"/>
            <a:chExt cx="2517" cy="891"/>
          </a:xfrm>
        </p:grpSpPr>
        <p:pic>
          <p:nvPicPr>
            <p:cNvPr id="12303" name="Picture 15" descr="男天使"/>
            <p:cNvPicPr>
              <a:picLocks noChangeAspect="1" noChangeArrowheads="1"/>
            </p:cNvPicPr>
            <p:nvPr/>
          </p:nvPicPr>
          <p:blipFill>
            <a:blip r:embed="rId4" cstate="email"/>
            <a:srcRect/>
            <a:stretch>
              <a:fillRect/>
            </a:stretch>
          </p:blipFill>
          <p:spPr bwMode="auto">
            <a:xfrm>
              <a:off x="4468" y="1570"/>
              <a:ext cx="960" cy="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4" name="AutoShape 27"/>
            <p:cNvSpPr>
              <a:spLocks noChangeArrowheads="1"/>
            </p:cNvSpPr>
            <p:nvPr/>
          </p:nvSpPr>
          <p:spPr bwMode="auto">
            <a:xfrm>
              <a:off x="2911" y="1661"/>
              <a:ext cx="1542" cy="358"/>
            </a:xfrm>
            <a:prstGeom prst="wedgeRoundRectCallout">
              <a:avLst>
                <a:gd name="adj1" fmla="val 58819"/>
                <a:gd name="adj2" fmla="val 44412"/>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楷体_GB2312" panose="02010609030101010101" pitchFamily="49" charset="-122"/>
                </a:rPr>
                <a:t>这叫扇形统计图。</a:t>
              </a:r>
              <a:endParaRPr lang="en-US" altLang="zh-CN" sz="2000">
                <a:solidFill>
                  <a:srgbClr val="FF0000"/>
                </a:solidFill>
                <a:latin typeface="楷体_GB2312" panose="02010609030101010101" pitchFamily="49" charset="-122"/>
              </a:endParaRPr>
            </a:p>
          </p:txBody>
        </p:sp>
      </p:grpSp>
      <p:sp>
        <p:nvSpPr>
          <p:cNvPr id="37" name="TextBox 13"/>
          <p:cNvSpPr txBox="1">
            <a:spLocks noChangeArrowheads="1"/>
          </p:cNvSpPr>
          <p:nvPr/>
        </p:nvSpPr>
        <p:spPr bwMode="auto">
          <a:xfrm>
            <a:off x="971550" y="5300663"/>
            <a:ext cx="4071938"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nSpc>
                <a:spcPct val="120000"/>
              </a:lnSpc>
              <a:spcBef>
                <a:spcPct val="0"/>
              </a:spcBef>
              <a:buFontTx/>
              <a:buNone/>
            </a:pPr>
            <a:r>
              <a:rPr lang="zh-CN" altLang="en-US" sz="1600">
                <a:solidFill>
                  <a:schemeClr val="tx1"/>
                </a:solidFill>
                <a:latin typeface="楷体_GB2312" panose="02010609030101010101" pitchFamily="49" charset="-122"/>
              </a:rPr>
              <a:t>（</a:t>
            </a:r>
            <a:r>
              <a:rPr lang="en-US" altLang="zh-CN" sz="1600">
                <a:solidFill>
                  <a:schemeClr val="tx1"/>
                </a:solidFill>
              </a:rPr>
              <a:t>1</a:t>
            </a:r>
            <a:r>
              <a:rPr lang="zh-CN" altLang="en-US" sz="1600">
                <a:solidFill>
                  <a:schemeClr val="tx1"/>
                </a:solidFill>
                <a:latin typeface="楷体_GB2312" panose="02010609030101010101" pitchFamily="49" charset="-122"/>
              </a:rPr>
              <a:t>）</a:t>
            </a: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整个圆、每个小扇形分别表示什么？</a:t>
            </a:r>
            <a:r>
              <a:rPr lang="zh-CN" altLang="en-US" sz="1600">
                <a:solidFill>
                  <a:schemeClr val="tx1"/>
                </a:solidFill>
                <a:latin typeface="宋体" panose="02010600030101010101" pitchFamily="2" charset="-122"/>
                <a:ea typeface="宋体" panose="02010600030101010101" pitchFamily="2" charset="-122"/>
              </a:rPr>
              <a:t> </a:t>
            </a:r>
            <a:endParaRPr lang="zh-CN" altLang="en-US" sz="1600">
              <a:solidFill>
                <a:schemeClr val="tx1"/>
              </a:solidFill>
              <a:latin typeface="宋体" panose="02010600030101010101" pitchFamily="2" charset="-122"/>
              <a:ea typeface="宋体" panose="02010600030101010101" pitchFamily="2" charset="-122"/>
            </a:endParaRPr>
          </a:p>
        </p:txBody>
      </p:sp>
      <p:sp>
        <p:nvSpPr>
          <p:cNvPr id="38" name="TextBox 13"/>
          <p:cNvSpPr txBox="1">
            <a:spLocks noChangeArrowheads="1"/>
          </p:cNvSpPr>
          <p:nvPr/>
        </p:nvSpPr>
        <p:spPr bwMode="auto">
          <a:xfrm>
            <a:off x="900113" y="5300663"/>
            <a:ext cx="908685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nSpc>
                <a:spcPct val="120000"/>
              </a:lnSpc>
              <a:spcBef>
                <a:spcPct val="0"/>
              </a:spcBef>
              <a:buFontTx/>
              <a:buNone/>
            </a:pPr>
            <a:r>
              <a:rPr lang="zh-CN" altLang="en-US" sz="1600">
                <a:solidFill>
                  <a:schemeClr val="tx1"/>
                </a:solidFill>
                <a:latin typeface="宋体" panose="02010600030101010101" pitchFamily="2" charset="-122"/>
                <a:ea typeface="宋体" panose="02010600030101010101" pitchFamily="2" charset="-122"/>
              </a:rPr>
              <a:t>答：</a:t>
            </a: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整个圆表示六（</a:t>
            </a:r>
            <a:r>
              <a:rPr lang="en-US" altLang="zh-CN" sz="1600">
                <a:solidFill>
                  <a:srgbClr val="000000"/>
                </a:solidFill>
                <a:ea typeface="宋体" panose="02010600030101010101" pitchFamily="2" charset="-122"/>
                <a:cs typeface="Times New Roman" panose="02020603050405020304" pitchFamily="18" charset="0"/>
              </a:rPr>
              <a:t>1</a:t>
            </a: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）班同学的人数，粉色的扇形表示喜欢足球的人数占全班</a:t>
            </a:r>
            <a:endPar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nSpc>
                <a:spcPct val="120000"/>
              </a:lnSpc>
              <a:spcBef>
                <a:spcPct val="0"/>
              </a:spcBef>
              <a:buFontTx/>
              <a:buNone/>
            </a:pP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    人数的</a:t>
            </a:r>
            <a:r>
              <a:rPr lang="en-US" altLang="zh-CN" sz="1600">
                <a:solidFill>
                  <a:srgbClr val="000000"/>
                </a:solidFill>
                <a:ea typeface="宋体" panose="02010600030101010101" pitchFamily="2" charset="-122"/>
                <a:cs typeface="Times New Roman" panose="02020603050405020304" pitchFamily="18" charset="0"/>
              </a:rPr>
              <a:t>20%</a:t>
            </a: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；蓝色的扇形表示喜欢跳绳的人数占全班人数的</a:t>
            </a:r>
            <a:r>
              <a:rPr lang="en-US" altLang="zh-CN" sz="1600">
                <a:solidFill>
                  <a:srgbClr val="000000"/>
                </a:solidFill>
                <a:ea typeface="宋体" panose="02010600030101010101" pitchFamily="2" charset="-122"/>
                <a:cs typeface="Times New Roman" panose="02020603050405020304" pitchFamily="18" charset="0"/>
              </a:rPr>
              <a:t>12.5%</a:t>
            </a: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600">
                <a:solidFill>
                  <a:schemeClr val="tx1"/>
                </a:solidFill>
                <a:latin typeface="宋体" panose="02010600030101010101" pitchFamily="2" charset="-122"/>
                <a:ea typeface="宋体" panose="02010600030101010101" pitchFamily="2" charset="-122"/>
              </a:rPr>
              <a:t>……</a:t>
            </a:r>
            <a:endParaRPr lang="en-US" altLang="zh-CN" sz="1600">
              <a:solidFill>
                <a:schemeClr val="tx1"/>
              </a:solidFill>
              <a:latin typeface="宋体" panose="02010600030101010101" pitchFamily="2" charset="-122"/>
              <a:ea typeface="宋体" panose="02010600030101010101" pitchFamily="2" charset="-122"/>
            </a:endParaRPr>
          </a:p>
        </p:txBody>
      </p:sp>
      <p:sp>
        <p:nvSpPr>
          <p:cNvPr id="39" name="TextBox 13"/>
          <p:cNvSpPr txBox="1">
            <a:spLocks noChangeArrowheads="1"/>
          </p:cNvSpPr>
          <p:nvPr/>
        </p:nvSpPr>
        <p:spPr bwMode="auto">
          <a:xfrm>
            <a:off x="1187450" y="5300663"/>
            <a:ext cx="5545138" cy="388937"/>
          </a:xfrm>
          <a:prstGeom prst="rect">
            <a:avLst/>
          </a:prstGeom>
          <a:noFill/>
          <a:ln>
            <a:noFill/>
          </a:ln>
        </p:spPr>
        <p:txBody>
          <a:bodyPr>
            <a:spAutoFit/>
          </a:bodyPr>
          <a:lstStyle>
            <a:lvl1pPr eaLnBrk="0" hangingPunct="0">
              <a:defRPr sz="2000" b="1">
                <a:solidFill>
                  <a:schemeClr val="tx1"/>
                </a:solidFill>
                <a:latin typeface="楷体_GB2312" panose="02010609030101010101" pitchFamily="49" charset="-122"/>
                <a:ea typeface="楷体_GB2312" panose="02010609030101010101" pitchFamily="49" charset="-122"/>
              </a:defRPr>
            </a:lvl1pPr>
            <a:lvl2pPr marL="742950" indent="-285750" eaLnBrk="0" hangingPunct="0">
              <a:defRPr sz="2000" b="1">
                <a:solidFill>
                  <a:schemeClr val="tx1"/>
                </a:solidFill>
                <a:latin typeface="楷体_GB2312" panose="02010609030101010101" pitchFamily="49" charset="-122"/>
                <a:ea typeface="楷体_GB2312" panose="02010609030101010101" pitchFamily="49" charset="-122"/>
              </a:defRPr>
            </a:lvl2pPr>
            <a:lvl3pPr marL="1143000" indent="-228600" eaLnBrk="0" hangingPunct="0">
              <a:defRPr sz="2000" b="1">
                <a:solidFill>
                  <a:schemeClr val="tx1"/>
                </a:solidFill>
                <a:latin typeface="楷体_GB2312" panose="02010609030101010101" pitchFamily="49" charset="-122"/>
                <a:ea typeface="楷体_GB2312" panose="02010609030101010101" pitchFamily="49" charset="-122"/>
              </a:defRPr>
            </a:lvl3pPr>
            <a:lvl4pPr marL="1600200" indent="-228600" eaLnBrk="0" hangingPunct="0">
              <a:defRPr sz="2000" b="1">
                <a:solidFill>
                  <a:schemeClr val="tx1"/>
                </a:solidFill>
                <a:latin typeface="楷体_GB2312" panose="02010609030101010101" pitchFamily="49" charset="-122"/>
                <a:ea typeface="楷体_GB2312" panose="02010609030101010101" pitchFamily="49" charset="-122"/>
              </a:defRPr>
            </a:lvl4pPr>
            <a:lvl5pPr marL="2057400" indent="-228600" eaLnBrk="0" hangingPunct="0">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a:lnSpc>
                <a:spcPct val="120000"/>
              </a:lnSpc>
              <a:defRPr/>
            </a:pPr>
            <a:r>
              <a:rPr lang="zh-CN" altLang="en-US" sz="1600" dirty="0">
                <a:latin typeface="+mn-ea"/>
                <a:ea typeface="+mn-ea"/>
              </a:rPr>
              <a:t>（</a:t>
            </a:r>
            <a:r>
              <a:rPr lang="en-US" altLang="zh-CN" sz="1600" dirty="0">
                <a:latin typeface="+mn-lt"/>
                <a:ea typeface="+mn-ea"/>
              </a:rPr>
              <a:t>2</a:t>
            </a:r>
            <a:r>
              <a:rPr lang="zh-CN" altLang="en-US" sz="1600" dirty="0">
                <a:latin typeface="+mn-ea"/>
                <a:ea typeface="+mn-ea"/>
              </a:rPr>
              <a:t>）</a:t>
            </a:r>
            <a:r>
              <a:rPr lang="zh-CN" altLang="en-US" sz="1600" dirty="0">
                <a:latin typeface="宋体" panose="02010600030101010101" pitchFamily="2" charset="-122"/>
                <a:ea typeface="宋体" panose="02010600030101010101" pitchFamily="2" charset="-122"/>
              </a:rPr>
              <a:t>喜欢踢毽的人数占总人数的百分之几？乒乓球的呢？</a:t>
            </a:r>
            <a:endParaRPr lang="zh-CN" altLang="en-US" sz="1600" dirty="0">
              <a:latin typeface="宋体" panose="02010600030101010101" pitchFamily="2" charset="-122"/>
              <a:ea typeface="宋体" panose="02010600030101010101" pitchFamily="2" charset="-122"/>
            </a:endParaRPr>
          </a:p>
        </p:txBody>
      </p:sp>
      <p:sp>
        <p:nvSpPr>
          <p:cNvPr id="40" name="TextBox 13"/>
          <p:cNvSpPr txBox="1">
            <a:spLocks noChangeArrowheads="1"/>
          </p:cNvSpPr>
          <p:nvPr/>
        </p:nvSpPr>
        <p:spPr bwMode="auto">
          <a:xfrm>
            <a:off x="684213" y="5300663"/>
            <a:ext cx="7488237"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nSpc>
                <a:spcPct val="120000"/>
              </a:lnSpc>
              <a:spcBef>
                <a:spcPct val="0"/>
              </a:spcBef>
              <a:buFontTx/>
              <a:buNone/>
            </a:pPr>
            <a:r>
              <a:rPr lang="zh-CN" altLang="en-US" sz="1600">
                <a:solidFill>
                  <a:schemeClr val="tx1"/>
                </a:solidFill>
                <a:latin typeface="宋体" panose="02010600030101010101" pitchFamily="2" charset="-122"/>
                <a:ea typeface="宋体" panose="02010600030101010101" pitchFamily="2" charset="-122"/>
              </a:rPr>
              <a:t>    答：喜欢踢毽的人数占总人数的</a:t>
            </a:r>
            <a:r>
              <a:rPr lang="en-US" altLang="zh-CN" sz="1600">
                <a:solidFill>
                  <a:schemeClr val="tx1"/>
                </a:solidFill>
                <a:ea typeface="宋体" panose="02010600030101010101" pitchFamily="2" charset="-122"/>
              </a:rPr>
              <a:t>15</a:t>
            </a:r>
            <a:r>
              <a:rPr lang="en-US" altLang="zh-CN" sz="1600">
                <a:solidFill>
                  <a:schemeClr val="tx1"/>
                </a:solidFill>
                <a:latin typeface="Times New Roman" panose="02020603050405020304" pitchFamily="18" charset="0"/>
                <a:ea typeface="宋体" panose="02010600030101010101" pitchFamily="2" charset="-122"/>
              </a:rPr>
              <a:t>%</a:t>
            </a:r>
            <a:r>
              <a:rPr lang="zh-CN" altLang="en-US" sz="1600">
                <a:solidFill>
                  <a:schemeClr val="tx1"/>
                </a:solidFill>
                <a:latin typeface="宋体" panose="02010600030101010101" pitchFamily="2" charset="-122"/>
                <a:ea typeface="宋体" panose="02010600030101010101" pitchFamily="2" charset="-122"/>
              </a:rPr>
              <a:t>；喜欢乒乓球的人数占总人数的</a:t>
            </a:r>
            <a:r>
              <a:rPr lang="en-US" altLang="zh-CN" sz="1600">
                <a:solidFill>
                  <a:schemeClr val="tx1"/>
                </a:solidFill>
                <a:ea typeface="宋体" panose="02010600030101010101" pitchFamily="2" charset="-122"/>
              </a:rPr>
              <a:t>30</a:t>
            </a:r>
            <a:r>
              <a:rPr lang="en-US" altLang="zh-CN" sz="1600">
                <a:solidFill>
                  <a:schemeClr val="tx1"/>
                </a:solidFill>
                <a:latin typeface="Times New Roman" panose="02020603050405020304" pitchFamily="18" charset="0"/>
                <a:ea typeface="宋体" panose="02010600030101010101" pitchFamily="2" charset="-122"/>
              </a:rPr>
              <a:t>%</a:t>
            </a:r>
            <a:r>
              <a:rPr lang="zh-CN" altLang="en-US" sz="1600">
                <a:solidFill>
                  <a:schemeClr val="tx1"/>
                </a:solidFill>
                <a:latin typeface="宋体" panose="02010600030101010101" pitchFamily="2" charset="-122"/>
                <a:ea typeface="宋体" panose="02010600030101010101" pitchFamily="2" charset="-122"/>
              </a:rPr>
              <a:t>。</a:t>
            </a:r>
            <a:endParaRPr lang="en-US" altLang="zh-CN" sz="1600">
              <a:solidFill>
                <a:schemeClr val="tx1"/>
              </a:solidFill>
              <a:latin typeface="宋体" panose="02010600030101010101" pitchFamily="2" charset="-122"/>
              <a:ea typeface="宋体" panose="02010600030101010101" pitchFamily="2" charset="-122"/>
            </a:endParaRPr>
          </a:p>
        </p:txBody>
      </p:sp>
      <p:sp>
        <p:nvSpPr>
          <p:cNvPr id="41" name="TextBox 13"/>
          <p:cNvSpPr txBox="1">
            <a:spLocks noChangeArrowheads="1"/>
          </p:cNvSpPr>
          <p:nvPr/>
        </p:nvSpPr>
        <p:spPr bwMode="auto">
          <a:xfrm>
            <a:off x="1116013" y="5300663"/>
            <a:ext cx="3671887" cy="388937"/>
          </a:xfrm>
          <a:prstGeom prst="rect">
            <a:avLst/>
          </a:prstGeom>
          <a:noFill/>
          <a:ln>
            <a:noFill/>
          </a:ln>
        </p:spPr>
        <p:txBody>
          <a:bodyPr>
            <a:spAutoFit/>
          </a:bodyPr>
          <a:lstStyle>
            <a:lvl1pPr eaLnBrk="0" hangingPunct="0">
              <a:defRPr sz="2000" b="1">
                <a:solidFill>
                  <a:schemeClr val="tx1"/>
                </a:solidFill>
                <a:latin typeface="楷体_GB2312" panose="02010609030101010101" pitchFamily="49" charset="-122"/>
                <a:ea typeface="楷体_GB2312" panose="02010609030101010101" pitchFamily="49" charset="-122"/>
              </a:defRPr>
            </a:lvl1pPr>
            <a:lvl2pPr marL="742950" indent="-285750" eaLnBrk="0" hangingPunct="0">
              <a:defRPr sz="2000" b="1">
                <a:solidFill>
                  <a:schemeClr val="tx1"/>
                </a:solidFill>
                <a:latin typeface="楷体_GB2312" panose="02010609030101010101" pitchFamily="49" charset="-122"/>
                <a:ea typeface="楷体_GB2312" panose="02010609030101010101" pitchFamily="49" charset="-122"/>
              </a:defRPr>
            </a:lvl2pPr>
            <a:lvl3pPr marL="1143000" indent="-228600" eaLnBrk="0" hangingPunct="0">
              <a:defRPr sz="2000" b="1">
                <a:solidFill>
                  <a:schemeClr val="tx1"/>
                </a:solidFill>
                <a:latin typeface="楷体_GB2312" panose="02010609030101010101" pitchFamily="49" charset="-122"/>
                <a:ea typeface="楷体_GB2312" panose="02010609030101010101" pitchFamily="49" charset="-122"/>
              </a:defRPr>
            </a:lvl3pPr>
            <a:lvl4pPr marL="1600200" indent="-228600" eaLnBrk="0" hangingPunct="0">
              <a:defRPr sz="2000" b="1">
                <a:solidFill>
                  <a:schemeClr val="tx1"/>
                </a:solidFill>
                <a:latin typeface="楷体_GB2312" panose="02010609030101010101" pitchFamily="49" charset="-122"/>
                <a:ea typeface="楷体_GB2312" panose="02010609030101010101" pitchFamily="49" charset="-122"/>
              </a:defRPr>
            </a:lvl4pPr>
            <a:lvl5pPr marL="2057400" indent="-228600" eaLnBrk="0" hangingPunct="0">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a:lnSpc>
                <a:spcPct val="120000"/>
              </a:lnSpc>
              <a:defRPr/>
            </a:pPr>
            <a:r>
              <a:rPr lang="zh-CN" altLang="en-US" sz="1600" dirty="0">
                <a:latin typeface="+mn-ea"/>
                <a:ea typeface="+mn-ea"/>
              </a:rPr>
              <a:t>（</a:t>
            </a:r>
            <a:r>
              <a:rPr lang="en-US" altLang="zh-CN" sz="1600" dirty="0">
                <a:latin typeface="+mn-lt"/>
                <a:ea typeface="+mn-ea"/>
              </a:rPr>
              <a:t>3</a:t>
            </a:r>
            <a:r>
              <a:rPr lang="zh-CN" altLang="en-US" sz="1600" dirty="0">
                <a:latin typeface="+mn-ea"/>
                <a:ea typeface="+mn-ea"/>
              </a:rPr>
              <a:t>）</a:t>
            </a:r>
            <a:r>
              <a:rPr lang="zh-CN" altLang="en-US" sz="1600" dirty="0">
                <a:latin typeface="宋体" panose="02010600030101010101" pitchFamily="2" charset="-122"/>
                <a:ea typeface="宋体" panose="02010600030101010101" pitchFamily="2" charset="-122"/>
              </a:rPr>
              <a:t>各个扇形的大小与什么有关系？</a:t>
            </a:r>
            <a:endParaRPr lang="zh-CN" altLang="en-US" sz="1600" dirty="0">
              <a:latin typeface="宋体" panose="02010600030101010101" pitchFamily="2" charset="-122"/>
              <a:ea typeface="宋体" panose="02010600030101010101" pitchFamily="2" charset="-122"/>
            </a:endParaRPr>
          </a:p>
        </p:txBody>
      </p:sp>
      <p:sp>
        <p:nvSpPr>
          <p:cNvPr id="42" name="TextBox 13"/>
          <p:cNvSpPr txBox="1">
            <a:spLocks noChangeArrowheads="1"/>
          </p:cNvSpPr>
          <p:nvPr/>
        </p:nvSpPr>
        <p:spPr bwMode="auto">
          <a:xfrm>
            <a:off x="971550" y="5300663"/>
            <a:ext cx="7885113"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nSpc>
                <a:spcPct val="120000"/>
              </a:lnSpc>
              <a:spcBef>
                <a:spcPct val="0"/>
              </a:spcBef>
              <a:buFontTx/>
              <a:buNone/>
            </a:pPr>
            <a:r>
              <a:rPr lang="zh-CN" altLang="en-US" sz="1600">
                <a:solidFill>
                  <a:schemeClr val="tx1"/>
                </a:solidFill>
                <a:latin typeface="楷体_GB2312" panose="02010609030101010101" pitchFamily="49" charset="-122"/>
              </a:rPr>
              <a:t>    </a:t>
            </a:r>
            <a:r>
              <a:rPr lang="zh-CN" altLang="en-US" sz="1600">
                <a:solidFill>
                  <a:schemeClr val="tx1"/>
                </a:solidFill>
                <a:latin typeface="宋体" panose="02010600030101010101" pitchFamily="2" charset="-122"/>
                <a:ea typeface="宋体" panose="02010600030101010101" pitchFamily="2" charset="-122"/>
              </a:rPr>
              <a:t>答：</a:t>
            </a: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各个扇形的大小与班中喜欢某项运动的人数占全班人数的百分之几有关系。</a:t>
            </a:r>
            <a:r>
              <a:rPr lang="zh-CN" altLang="en-US" sz="1600">
                <a:solidFill>
                  <a:schemeClr val="tx1"/>
                </a:solidFill>
                <a:latin typeface="宋体" panose="02010600030101010101" pitchFamily="2" charset="-122"/>
                <a:ea typeface="宋体" panose="02010600030101010101" pitchFamily="2" charset="-122"/>
              </a:rPr>
              <a:t> </a:t>
            </a:r>
            <a:endParaRPr lang="en-US" altLang="zh-CN" sz="1600">
              <a:solidFill>
                <a:schemeClr val="tx1"/>
              </a:solidFill>
              <a:latin typeface="宋体" panose="02010600030101010101" pitchFamily="2" charset="-122"/>
              <a:ea typeface="宋体" panose="02010600030101010101" pitchFamily="2" charset="-122"/>
            </a:endParaRPr>
          </a:p>
        </p:txBody>
      </p:sp>
      <p:sp>
        <p:nvSpPr>
          <p:cNvPr id="43" name="TextBox 13"/>
          <p:cNvSpPr txBox="1">
            <a:spLocks noChangeArrowheads="1"/>
          </p:cNvSpPr>
          <p:nvPr/>
        </p:nvSpPr>
        <p:spPr bwMode="auto">
          <a:xfrm>
            <a:off x="1042988" y="5373688"/>
            <a:ext cx="3600450" cy="387350"/>
          </a:xfrm>
          <a:prstGeom prst="rect">
            <a:avLst/>
          </a:prstGeom>
          <a:noFill/>
          <a:ln>
            <a:noFill/>
          </a:ln>
        </p:spPr>
        <p:txBody>
          <a:bodyPr>
            <a:spAutoFit/>
          </a:bodyPr>
          <a:lstStyle>
            <a:lvl1pPr eaLnBrk="0" hangingPunct="0">
              <a:defRPr sz="2000" b="1">
                <a:solidFill>
                  <a:schemeClr val="tx1"/>
                </a:solidFill>
                <a:latin typeface="楷体_GB2312" panose="02010609030101010101" pitchFamily="49" charset="-122"/>
                <a:ea typeface="楷体_GB2312" panose="02010609030101010101" pitchFamily="49" charset="-122"/>
              </a:defRPr>
            </a:lvl1pPr>
            <a:lvl2pPr marL="742950" indent="-285750" eaLnBrk="0" hangingPunct="0">
              <a:defRPr sz="2000" b="1">
                <a:solidFill>
                  <a:schemeClr val="tx1"/>
                </a:solidFill>
                <a:latin typeface="楷体_GB2312" panose="02010609030101010101" pitchFamily="49" charset="-122"/>
                <a:ea typeface="楷体_GB2312" panose="02010609030101010101" pitchFamily="49" charset="-122"/>
              </a:defRPr>
            </a:lvl2pPr>
            <a:lvl3pPr marL="1143000" indent="-228600" eaLnBrk="0" hangingPunct="0">
              <a:defRPr sz="2000" b="1">
                <a:solidFill>
                  <a:schemeClr val="tx1"/>
                </a:solidFill>
                <a:latin typeface="楷体_GB2312" panose="02010609030101010101" pitchFamily="49" charset="-122"/>
                <a:ea typeface="楷体_GB2312" panose="02010609030101010101" pitchFamily="49" charset="-122"/>
              </a:defRPr>
            </a:lvl3pPr>
            <a:lvl4pPr marL="1600200" indent="-228600" eaLnBrk="0" hangingPunct="0">
              <a:defRPr sz="2000" b="1">
                <a:solidFill>
                  <a:schemeClr val="tx1"/>
                </a:solidFill>
                <a:latin typeface="楷体_GB2312" panose="02010609030101010101" pitchFamily="49" charset="-122"/>
                <a:ea typeface="楷体_GB2312" panose="02010609030101010101" pitchFamily="49" charset="-122"/>
              </a:defRPr>
            </a:lvl4pPr>
            <a:lvl5pPr marL="2057400" indent="-228600" eaLnBrk="0" hangingPunct="0">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a:lnSpc>
                <a:spcPct val="120000"/>
              </a:lnSpc>
              <a:defRPr/>
            </a:pPr>
            <a:r>
              <a:rPr lang="zh-CN" altLang="en-US" sz="1600" dirty="0">
                <a:latin typeface="+mn-ea"/>
                <a:ea typeface="+mn-ea"/>
              </a:rPr>
              <a:t>（</a:t>
            </a:r>
            <a:r>
              <a:rPr lang="en-US" altLang="zh-CN" sz="1600" dirty="0">
                <a:latin typeface="+mn-lt"/>
                <a:ea typeface="+mn-ea"/>
              </a:rPr>
              <a:t>4</a:t>
            </a:r>
            <a:r>
              <a:rPr lang="zh-CN" altLang="en-US" sz="1600" dirty="0">
                <a:latin typeface="+mn-ea"/>
                <a:ea typeface="+mn-ea"/>
              </a:rPr>
              <a:t>）</a:t>
            </a:r>
            <a:r>
              <a:rPr lang="zh-CN" altLang="en-US" sz="1600" dirty="0">
                <a:latin typeface="宋体" panose="02010600030101010101" pitchFamily="2" charset="-122"/>
                <a:ea typeface="宋体" panose="02010600030101010101" pitchFamily="2" charset="-122"/>
              </a:rPr>
              <a:t>用这样的统计图有什么好处？</a:t>
            </a:r>
            <a:endParaRPr lang="zh-CN" altLang="en-US" sz="1600" dirty="0">
              <a:latin typeface="宋体" panose="02010600030101010101" pitchFamily="2" charset="-122"/>
              <a:ea typeface="宋体" panose="02010600030101010101" pitchFamily="2" charset="-122"/>
            </a:endParaRPr>
          </a:p>
        </p:txBody>
      </p:sp>
      <p:sp>
        <p:nvSpPr>
          <p:cNvPr id="44" name="TextBox 13"/>
          <p:cNvSpPr txBox="1">
            <a:spLocks noChangeArrowheads="1"/>
          </p:cNvSpPr>
          <p:nvPr/>
        </p:nvSpPr>
        <p:spPr bwMode="auto">
          <a:xfrm>
            <a:off x="684213" y="5373688"/>
            <a:ext cx="70929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chemeClr val="tx1"/>
                </a:solidFill>
                <a:latin typeface="宋体" panose="02010600030101010101" pitchFamily="2" charset="-122"/>
                <a:ea typeface="宋体" panose="02010600030101010101" pitchFamily="2" charset="-122"/>
              </a:rPr>
              <a:t>    答：</a:t>
            </a:r>
            <a:r>
              <a:rPr lang="zh-CN" altLang="en-US" sz="1600">
                <a:solidFill>
                  <a:srgbClr val="000000"/>
                </a:solidFill>
                <a:latin typeface="宋体" panose="02010600030101010101" pitchFamily="2" charset="-122"/>
                <a:ea typeface="宋体" panose="02010600030101010101" pitchFamily="2" charset="-122"/>
                <a:cs typeface="Times New Roman" panose="02020603050405020304" pitchFamily="18" charset="0"/>
              </a:rPr>
              <a:t>可以清楚地反映出喜欢每种运动项目的人数占总人数的百分之几。</a:t>
            </a:r>
            <a:r>
              <a:rPr lang="zh-CN" altLang="en-US" sz="1600">
                <a:solidFill>
                  <a:schemeClr val="tx1"/>
                </a:solidFill>
                <a:latin typeface="宋体" panose="02010600030101010101" pitchFamily="2" charset="-122"/>
                <a:ea typeface="宋体" panose="02010600030101010101" pitchFamily="2" charset="-122"/>
              </a:rPr>
              <a:t> </a:t>
            </a:r>
            <a:endParaRPr lang="zh-CN" altLang="en-US" sz="160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4"/>
                                        </p:tgtEl>
                                        <p:attrNameLst>
                                          <p:attrName>style.visibility</p:attrName>
                                        </p:attrNameLst>
                                      </p:cBhvr>
                                      <p:to>
                                        <p:strVal val="hidden"/>
                                      </p:to>
                                    </p:set>
                                  </p:childTnLst>
                                </p:cTn>
                              </p:par>
                              <p:par>
                                <p:cTn id="21" presetID="3" presetClass="entr" presetSubtype="1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linds(horizontal)">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37"/>
                                        </p:tgtEl>
                                        <p:attrNameLst>
                                          <p:attrName>style.visibility</p:attrName>
                                        </p:attrNameLst>
                                      </p:cBhvr>
                                      <p:to>
                                        <p:strVal val="hidden"/>
                                      </p:to>
                                    </p:set>
                                  </p:childTnLst>
                                </p:cTn>
                              </p:par>
                              <p:par>
                                <p:cTn id="28" presetID="3" presetClass="entr" presetSubtype="1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blinds(horizontal)">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4" presetClass="entr" presetSubtype="1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randombar(horizontal)">
                                      <p:cBhvr>
                                        <p:cTn id="37" dur="500"/>
                                        <p:tgtEl>
                                          <p:spTgt spid="39"/>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39"/>
                                        </p:tgtEl>
                                        <p:attrNameLst>
                                          <p:attrName>style.visibility</p:attrName>
                                        </p:attrNameLst>
                                      </p:cBhvr>
                                      <p:to>
                                        <p:strVal val="hidden"/>
                                      </p:to>
                                    </p:set>
                                  </p:childTnLst>
                                </p:cTn>
                              </p:par>
                              <p:par>
                                <p:cTn id="42" presetID="14" presetClass="entr" presetSubtype="1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randombar(horizontal)">
                                      <p:cBhvr>
                                        <p:cTn id="44" dur="500"/>
                                        <p:tgtEl>
                                          <p:spTgt spid="40"/>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40"/>
                                        </p:tgtEl>
                                        <p:attrNameLst>
                                          <p:attrName>style.visibility</p:attrName>
                                        </p:attrNameLst>
                                      </p:cBhvr>
                                      <p:to>
                                        <p:strVal val="hidden"/>
                                      </p:to>
                                    </p:set>
                                  </p:childTnLst>
                                </p:cTn>
                              </p:par>
                              <p:par>
                                <p:cTn id="49" presetID="14" presetClass="entr" presetSubtype="1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randombar(horizontal)">
                                      <p:cBhvr>
                                        <p:cTn id="51" dur="500"/>
                                        <p:tgtEl>
                                          <p:spTgt spid="41"/>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41"/>
                                        </p:tgtEl>
                                        <p:attrNameLst>
                                          <p:attrName>style.visibility</p:attrName>
                                        </p:attrNameLst>
                                      </p:cBhvr>
                                      <p:to>
                                        <p:strVal val="hidden"/>
                                      </p:to>
                                    </p:set>
                                  </p:childTnLst>
                                </p:cTn>
                              </p:par>
                              <p:par>
                                <p:cTn id="56" presetID="14" presetClass="entr" presetSubtype="1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randombar(horizontal)">
                                      <p:cBhvr>
                                        <p:cTn id="58" dur="500"/>
                                        <p:tgtEl>
                                          <p:spTgt spid="42"/>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42"/>
                                        </p:tgtEl>
                                        <p:attrNameLst>
                                          <p:attrName>style.visibility</p:attrName>
                                        </p:attrNameLst>
                                      </p:cBhvr>
                                      <p:to>
                                        <p:strVal val="hidden"/>
                                      </p:to>
                                    </p:set>
                                  </p:childTnLst>
                                </p:cTn>
                              </p:par>
                              <p:par>
                                <p:cTn id="63" presetID="14" presetClass="entr" presetSubtype="1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randombar(horizontal)">
                                      <p:cBhvr>
                                        <p:cTn id="65" dur="500"/>
                                        <p:tgtEl>
                                          <p:spTgt spid="43"/>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1" nodeType="clickEffect">
                                  <p:stCondLst>
                                    <p:cond delay="0"/>
                                  </p:stCondLst>
                                  <p:childTnLst>
                                    <p:set>
                                      <p:cBhvr>
                                        <p:cTn id="69" dur="1" fill="hold">
                                          <p:stCondLst>
                                            <p:cond delay="0"/>
                                          </p:stCondLst>
                                        </p:cTn>
                                        <p:tgtEl>
                                          <p:spTgt spid="43"/>
                                        </p:tgtEl>
                                        <p:attrNameLst>
                                          <p:attrName>style.visibility</p:attrName>
                                        </p:attrNameLst>
                                      </p:cBhvr>
                                      <p:to>
                                        <p:strVal val="hidden"/>
                                      </p:to>
                                    </p:set>
                                  </p:childTnLst>
                                </p:cTn>
                              </p:par>
                              <p:par>
                                <p:cTn id="70" presetID="14" presetClass="entr" presetSubtype="10"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randombar(horizontal)">
                                      <p:cBhvr>
                                        <p:cTn id="7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4" name="Rectangle 2"/>
          <p:cNvSpPr txBox="1">
            <a:spLocks noChangeArrowheads="1"/>
          </p:cNvSpPr>
          <p:nvPr/>
        </p:nvSpPr>
        <p:spPr bwMode="auto">
          <a:xfrm>
            <a:off x="1293813" y="411163"/>
            <a:ext cx="29083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（四）比较辨析</a:t>
            </a:r>
            <a:endParaRPr lang="zh-CN" altLang="en-US" sz="2000">
              <a:solidFill>
                <a:schemeClr val="tx1"/>
              </a:solidFill>
              <a:latin typeface="宋体" panose="02010600030101010101" pitchFamily="2" charset="-122"/>
              <a:ea typeface="宋体" panose="02010600030101010101" pitchFamily="2" charset="-122"/>
            </a:endParaRPr>
          </a:p>
        </p:txBody>
      </p:sp>
      <p:sp>
        <p:nvSpPr>
          <p:cNvPr id="63" name="TextBox 13"/>
          <p:cNvSpPr txBox="1">
            <a:spLocks noChangeArrowheads="1"/>
          </p:cNvSpPr>
          <p:nvPr/>
        </p:nvSpPr>
        <p:spPr bwMode="auto">
          <a:xfrm>
            <a:off x="26988" y="4572000"/>
            <a:ext cx="54895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nSpc>
                <a:spcPct val="120000"/>
              </a:lnSpc>
              <a:spcBef>
                <a:spcPct val="0"/>
              </a:spcBef>
              <a:buFontTx/>
              <a:buNone/>
            </a:pPr>
            <a:r>
              <a:rPr lang="zh-CN" altLang="en-US" sz="2000">
                <a:solidFill>
                  <a:schemeClr val="tx1"/>
                </a:solidFill>
                <a:latin typeface="宋体" panose="02010600030101010101" pitchFamily="2" charset="-122"/>
                <a:ea typeface="宋体" panose="02010600030101010101" pitchFamily="2" charset="-122"/>
              </a:rPr>
              <a:t>  这两幅统计图有什么相同点和不同点？</a:t>
            </a:r>
            <a:endParaRPr lang="zh-CN" altLang="en-US" sz="2000">
              <a:solidFill>
                <a:schemeClr val="tx1"/>
              </a:solidFill>
              <a:latin typeface="宋体" panose="02010600030101010101" pitchFamily="2" charset="-122"/>
              <a:ea typeface="宋体" panose="02010600030101010101" pitchFamily="2" charset="-122"/>
            </a:endParaRPr>
          </a:p>
        </p:txBody>
      </p:sp>
      <p:sp>
        <p:nvSpPr>
          <p:cNvPr id="8" name="TextBox 13"/>
          <p:cNvSpPr txBox="1">
            <a:spLocks noChangeArrowheads="1"/>
          </p:cNvSpPr>
          <p:nvPr/>
        </p:nvSpPr>
        <p:spPr bwMode="auto">
          <a:xfrm>
            <a:off x="419100" y="5248275"/>
            <a:ext cx="81851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这两幅图都可以看出某项目和总量之间的百分比关系，但是扇形统计图更直观。</a:t>
            </a:r>
            <a:endParaRPr lang="zh-CN" altLang="en-US" sz="2000">
              <a:solidFill>
                <a:srgbClr val="FF0000"/>
              </a:solidFill>
              <a:latin typeface="宋体" panose="02010600030101010101" pitchFamily="2" charset="-122"/>
              <a:ea typeface="宋体" panose="02010600030101010101" pitchFamily="2" charset="-122"/>
            </a:endParaRPr>
          </a:p>
        </p:txBody>
      </p:sp>
      <p:grpSp>
        <p:nvGrpSpPr>
          <p:cNvPr id="9" name="Group 45"/>
          <p:cNvGrpSpPr/>
          <p:nvPr/>
        </p:nvGrpSpPr>
        <p:grpSpPr bwMode="auto">
          <a:xfrm>
            <a:off x="4892675" y="1720850"/>
            <a:ext cx="4032250" cy="2339975"/>
            <a:chOff x="3424" y="1706"/>
            <a:chExt cx="2540" cy="1474"/>
          </a:xfrm>
        </p:grpSpPr>
        <p:grpSp>
          <p:nvGrpSpPr>
            <p:cNvPr id="13356" name="Group 46"/>
            <p:cNvGrpSpPr/>
            <p:nvPr/>
          </p:nvGrpSpPr>
          <p:grpSpPr bwMode="auto">
            <a:xfrm>
              <a:off x="3833" y="1933"/>
              <a:ext cx="1296" cy="1247"/>
              <a:chOff x="3588" y="1661"/>
              <a:chExt cx="1296" cy="1247"/>
            </a:xfrm>
          </p:grpSpPr>
          <p:pic>
            <p:nvPicPr>
              <p:cNvPr id="13358" name="Picture 47" descr="86"/>
              <p:cNvPicPr>
                <a:picLocks noChangeAspect="1" noChangeArrowheads="1"/>
              </p:cNvPicPr>
              <p:nvPr/>
            </p:nvPicPr>
            <p:blipFill>
              <a:blip r:embed="rId1" cstate="email"/>
              <a:srcRect/>
              <a:stretch>
                <a:fillRect/>
              </a:stretch>
            </p:blipFill>
            <p:spPr bwMode="auto">
              <a:xfrm>
                <a:off x="3651" y="1661"/>
                <a:ext cx="1233" cy="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9" name="Text Box 48"/>
              <p:cNvSpPr txBox="1">
                <a:spLocks noChangeArrowheads="1"/>
              </p:cNvSpPr>
              <p:nvPr/>
            </p:nvSpPr>
            <p:spPr bwMode="auto">
              <a:xfrm>
                <a:off x="4231" y="1888"/>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乒乓球</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30</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3360" name="Text Box 49"/>
              <p:cNvSpPr txBox="1">
                <a:spLocks noChangeArrowheads="1"/>
              </p:cNvSpPr>
              <p:nvPr/>
            </p:nvSpPr>
            <p:spPr bwMode="auto">
              <a:xfrm>
                <a:off x="4199" y="2474"/>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足球</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20</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3361" name="Text Box 50"/>
              <p:cNvSpPr txBox="1">
                <a:spLocks noChangeArrowheads="1"/>
              </p:cNvSpPr>
              <p:nvPr/>
            </p:nvSpPr>
            <p:spPr bwMode="auto">
              <a:xfrm>
                <a:off x="3739" y="1884"/>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其他</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22.5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3362" name="Text Box 51"/>
              <p:cNvSpPr txBox="1">
                <a:spLocks noChangeArrowheads="1"/>
              </p:cNvSpPr>
              <p:nvPr/>
            </p:nvSpPr>
            <p:spPr bwMode="auto">
              <a:xfrm>
                <a:off x="3588" y="2227"/>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踢毽</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15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3363" name="Text Box 52"/>
              <p:cNvSpPr txBox="1">
                <a:spLocks noChangeArrowheads="1"/>
              </p:cNvSpPr>
              <p:nvPr/>
            </p:nvSpPr>
            <p:spPr bwMode="auto">
              <a:xfrm>
                <a:off x="3821" y="2469"/>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跳绳</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12.5</a:t>
                </a:r>
                <a:r>
                  <a:rPr lang="en-US" altLang="zh-CN" sz="1600">
                    <a:solidFill>
                      <a:schemeClr val="tx1"/>
                    </a:solidFill>
                    <a:latin typeface="Times New Roman" panose="02020603050405020304" pitchFamily="18" charset="0"/>
                    <a:ea typeface="Adobe Gothic Std B" panose="020B0800000000000000" pitchFamily="34" charset="-128"/>
                  </a:rPr>
                  <a:t>%</a:t>
                </a:r>
                <a:endParaRPr lang="en-US" altLang="zh-CN" sz="1600">
                  <a:solidFill>
                    <a:schemeClr val="tx1"/>
                  </a:solidFill>
                  <a:latin typeface="Times New Roman" panose="02020603050405020304" pitchFamily="18" charset="0"/>
                  <a:ea typeface="Adobe Gothic Std B" panose="020B0800000000000000" pitchFamily="34" charset="-128"/>
                </a:endParaRPr>
              </a:p>
            </p:txBody>
          </p:sp>
        </p:grpSp>
        <p:sp>
          <p:nvSpPr>
            <p:cNvPr id="13357" name="Text Box 53"/>
            <p:cNvSpPr txBox="1">
              <a:spLocks noChangeArrowheads="1"/>
            </p:cNvSpPr>
            <p:nvPr/>
          </p:nvSpPr>
          <p:spPr bwMode="auto">
            <a:xfrm>
              <a:off x="3424" y="1706"/>
              <a:ext cx="254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六（</a:t>
              </a:r>
              <a:r>
                <a:rPr lang="en-US" altLang="zh-CN" sz="1600">
                  <a:solidFill>
                    <a:schemeClr val="tx1"/>
                  </a:solidFill>
                </a:rPr>
                <a:t>1</a:t>
              </a:r>
              <a:r>
                <a:rPr lang="zh-CN" altLang="en-US" sz="1600">
                  <a:solidFill>
                    <a:schemeClr val="tx1"/>
                  </a:solidFill>
                  <a:latin typeface="楷体_GB2312" panose="02010609030101010101" pitchFamily="49" charset="-122"/>
                </a:rPr>
                <a:t>）班同学最喜欢运动项目统计图</a:t>
              </a:r>
              <a:endParaRPr lang="zh-CN" altLang="en-US" sz="1600">
                <a:solidFill>
                  <a:schemeClr val="tx1"/>
                </a:solidFill>
                <a:latin typeface="楷体_GB2312" panose="02010609030101010101" pitchFamily="49" charset="-122"/>
              </a:endParaRPr>
            </a:p>
          </p:txBody>
        </p:sp>
      </p:grpSp>
      <p:grpSp>
        <p:nvGrpSpPr>
          <p:cNvPr id="13318" name="组合 24"/>
          <p:cNvGrpSpPr/>
          <p:nvPr/>
        </p:nvGrpSpPr>
        <p:grpSpPr bwMode="auto">
          <a:xfrm>
            <a:off x="684213" y="260350"/>
            <a:ext cx="1368425" cy="360363"/>
            <a:chOff x="2028" y="9149"/>
            <a:chExt cx="2606" cy="744"/>
          </a:xfrm>
        </p:grpSpPr>
        <p:pic>
          <p:nvPicPr>
            <p:cNvPr id="13354" name="图片 25" descr="标志1"/>
            <p:cNvPicPr>
              <a:picLocks noChangeAspect="1" noChangeArrowheads="1"/>
            </p:cNvPicPr>
            <p:nvPr/>
          </p:nvPicPr>
          <p:blipFill>
            <a:blip r:embed="rId2"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5"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探究新知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3" name="组合 2"/>
          <p:cNvGrpSpPr/>
          <p:nvPr/>
        </p:nvGrpSpPr>
        <p:grpSpPr bwMode="auto">
          <a:xfrm>
            <a:off x="466725" y="1476375"/>
            <a:ext cx="4278313" cy="3005138"/>
            <a:chOff x="467262" y="1476758"/>
            <a:chExt cx="4278312" cy="3005137"/>
          </a:xfrm>
        </p:grpSpPr>
        <p:grpSp>
          <p:nvGrpSpPr>
            <p:cNvPr id="13320" name="Group 29"/>
            <p:cNvGrpSpPr/>
            <p:nvPr/>
          </p:nvGrpSpPr>
          <p:grpSpPr bwMode="auto">
            <a:xfrm>
              <a:off x="862549" y="2008570"/>
              <a:ext cx="3754438" cy="2159000"/>
              <a:chOff x="872" y="2537"/>
              <a:chExt cx="2365" cy="1360"/>
            </a:xfrm>
          </p:grpSpPr>
          <p:sp>
            <p:nvSpPr>
              <p:cNvPr id="13345" name="Line 20"/>
              <p:cNvSpPr>
                <a:spLocks noChangeShapeType="1"/>
              </p:cNvSpPr>
              <p:nvPr/>
            </p:nvSpPr>
            <p:spPr bwMode="auto">
              <a:xfrm>
                <a:off x="878" y="3896"/>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46" name="Line 21"/>
              <p:cNvSpPr>
                <a:spLocks noChangeShapeType="1"/>
              </p:cNvSpPr>
              <p:nvPr/>
            </p:nvSpPr>
            <p:spPr bwMode="auto">
              <a:xfrm rot="-5400000">
                <a:off x="192" y="3217"/>
                <a:ext cx="1360"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47" name="Line 22"/>
              <p:cNvSpPr>
                <a:spLocks noChangeShapeType="1"/>
              </p:cNvSpPr>
              <p:nvPr/>
            </p:nvSpPr>
            <p:spPr bwMode="auto">
              <a:xfrm>
                <a:off x="878" y="3718"/>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48" name="Line 23"/>
              <p:cNvSpPr>
                <a:spLocks noChangeShapeType="1"/>
              </p:cNvSpPr>
              <p:nvPr/>
            </p:nvSpPr>
            <p:spPr bwMode="auto">
              <a:xfrm>
                <a:off x="875" y="3527"/>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49" name="Line 24"/>
              <p:cNvSpPr>
                <a:spLocks noChangeShapeType="1"/>
              </p:cNvSpPr>
              <p:nvPr/>
            </p:nvSpPr>
            <p:spPr bwMode="auto">
              <a:xfrm>
                <a:off x="872" y="3345"/>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50" name="Line 25"/>
              <p:cNvSpPr>
                <a:spLocks noChangeShapeType="1"/>
              </p:cNvSpPr>
              <p:nvPr/>
            </p:nvSpPr>
            <p:spPr bwMode="auto">
              <a:xfrm>
                <a:off x="875" y="3158"/>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51" name="Line 26"/>
              <p:cNvSpPr>
                <a:spLocks noChangeShapeType="1"/>
              </p:cNvSpPr>
              <p:nvPr/>
            </p:nvSpPr>
            <p:spPr bwMode="auto">
              <a:xfrm>
                <a:off x="872" y="2970"/>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52" name="Line 27"/>
              <p:cNvSpPr>
                <a:spLocks noChangeShapeType="1"/>
              </p:cNvSpPr>
              <p:nvPr/>
            </p:nvSpPr>
            <p:spPr bwMode="auto">
              <a:xfrm>
                <a:off x="872" y="2795"/>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3353" name="Line 28"/>
              <p:cNvSpPr>
                <a:spLocks noChangeShapeType="1"/>
              </p:cNvSpPr>
              <p:nvPr/>
            </p:nvSpPr>
            <p:spPr bwMode="auto">
              <a:xfrm>
                <a:off x="875" y="2620"/>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grpSp>
        <p:grpSp>
          <p:nvGrpSpPr>
            <p:cNvPr id="13321" name="组合 71"/>
            <p:cNvGrpSpPr/>
            <p:nvPr/>
          </p:nvGrpSpPr>
          <p:grpSpPr bwMode="auto">
            <a:xfrm>
              <a:off x="467262" y="1476758"/>
              <a:ext cx="4278312" cy="3005137"/>
              <a:chOff x="989013" y="3141663"/>
              <a:chExt cx="4278312" cy="3005137"/>
            </a:xfrm>
          </p:grpSpPr>
          <p:grpSp>
            <p:nvGrpSpPr>
              <p:cNvPr id="13322" name="Group 50"/>
              <p:cNvGrpSpPr/>
              <p:nvPr/>
            </p:nvGrpSpPr>
            <p:grpSpPr bwMode="auto">
              <a:xfrm>
                <a:off x="989013" y="3573463"/>
                <a:ext cx="4278312" cy="2573337"/>
                <a:chOff x="630" y="2472"/>
                <a:chExt cx="2695" cy="1621"/>
              </a:xfrm>
            </p:grpSpPr>
            <p:pic>
              <p:nvPicPr>
                <p:cNvPr id="13329" name="Picture 19" descr="85"/>
                <p:cNvPicPr>
                  <a:picLocks noChangeAspect="1" noChangeArrowheads="1"/>
                </p:cNvPicPr>
                <p:nvPr/>
              </p:nvPicPr>
              <p:blipFill>
                <a:blip r:embed="rId3" cstate="email"/>
                <a:srcRect/>
                <a:stretch>
                  <a:fillRect/>
                </a:stretch>
              </p:blipFill>
              <p:spPr bwMode="auto">
                <a:xfrm>
                  <a:off x="839" y="2568"/>
                  <a:ext cx="2446" cy="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30" name="Group 49"/>
                <p:cNvGrpSpPr/>
                <p:nvPr/>
              </p:nvGrpSpPr>
              <p:grpSpPr bwMode="auto">
                <a:xfrm>
                  <a:off x="630" y="2472"/>
                  <a:ext cx="2695" cy="1621"/>
                  <a:chOff x="630" y="2472"/>
                  <a:chExt cx="2695" cy="1621"/>
                </a:xfrm>
              </p:grpSpPr>
              <p:sp>
                <p:nvSpPr>
                  <p:cNvPr id="13331" name="Text Box 30"/>
                  <p:cNvSpPr txBox="1">
                    <a:spLocks noChangeArrowheads="1"/>
                  </p:cNvSpPr>
                  <p:nvPr/>
                </p:nvSpPr>
                <p:spPr bwMode="auto">
                  <a:xfrm>
                    <a:off x="839" y="3838"/>
                    <a:ext cx="68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乒乓球</a:t>
                    </a:r>
                    <a:endParaRPr lang="zh-CN" altLang="en-US" sz="1600">
                      <a:solidFill>
                        <a:schemeClr val="tx1"/>
                      </a:solidFill>
                      <a:latin typeface="楷体_GB2312" panose="02010609030101010101" pitchFamily="49" charset="-122"/>
                    </a:endParaRPr>
                  </a:p>
                </p:txBody>
              </p:sp>
              <p:sp>
                <p:nvSpPr>
                  <p:cNvPr id="13332" name="Text Box 31"/>
                  <p:cNvSpPr txBox="1">
                    <a:spLocks noChangeArrowheads="1"/>
                  </p:cNvSpPr>
                  <p:nvPr/>
                </p:nvSpPr>
                <p:spPr bwMode="auto">
                  <a:xfrm>
                    <a:off x="1380" y="3836"/>
                    <a:ext cx="63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足球</a:t>
                    </a:r>
                    <a:endParaRPr lang="zh-CN" altLang="en-US" sz="1600">
                      <a:solidFill>
                        <a:schemeClr val="tx1"/>
                      </a:solidFill>
                      <a:latin typeface="楷体_GB2312" panose="02010609030101010101" pitchFamily="49" charset="-122"/>
                    </a:endParaRPr>
                  </a:p>
                </p:txBody>
              </p:sp>
              <p:sp>
                <p:nvSpPr>
                  <p:cNvPr id="13333" name="Text Box 32"/>
                  <p:cNvSpPr txBox="1">
                    <a:spLocks noChangeArrowheads="1"/>
                  </p:cNvSpPr>
                  <p:nvPr/>
                </p:nvSpPr>
                <p:spPr bwMode="auto">
                  <a:xfrm>
                    <a:off x="1873" y="3844"/>
                    <a:ext cx="45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跳绳</a:t>
                    </a:r>
                    <a:endParaRPr lang="zh-CN" altLang="en-US" sz="1600">
                      <a:solidFill>
                        <a:schemeClr val="tx1"/>
                      </a:solidFill>
                      <a:latin typeface="楷体_GB2312" panose="02010609030101010101" pitchFamily="49" charset="-122"/>
                    </a:endParaRPr>
                  </a:p>
                </p:txBody>
              </p:sp>
              <p:sp>
                <p:nvSpPr>
                  <p:cNvPr id="13334" name="Text Box 33"/>
                  <p:cNvSpPr txBox="1">
                    <a:spLocks noChangeArrowheads="1"/>
                  </p:cNvSpPr>
                  <p:nvPr/>
                </p:nvSpPr>
                <p:spPr bwMode="auto">
                  <a:xfrm>
                    <a:off x="2351" y="3848"/>
                    <a:ext cx="45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踢毽</a:t>
                    </a:r>
                    <a:endParaRPr lang="zh-CN" altLang="en-US" sz="1600">
                      <a:solidFill>
                        <a:schemeClr val="tx1"/>
                      </a:solidFill>
                      <a:latin typeface="楷体_GB2312" panose="02010609030101010101" pitchFamily="49" charset="-122"/>
                    </a:endParaRPr>
                  </a:p>
                </p:txBody>
              </p:sp>
              <p:sp>
                <p:nvSpPr>
                  <p:cNvPr id="13335" name="Text Box 34"/>
                  <p:cNvSpPr txBox="1">
                    <a:spLocks noChangeArrowheads="1"/>
                  </p:cNvSpPr>
                  <p:nvPr/>
                </p:nvSpPr>
                <p:spPr bwMode="auto">
                  <a:xfrm>
                    <a:off x="2868" y="3850"/>
                    <a:ext cx="45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其他</a:t>
                    </a:r>
                    <a:endParaRPr lang="zh-CN" altLang="en-US" sz="1600">
                      <a:solidFill>
                        <a:schemeClr val="tx1"/>
                      </a:solidFill>
                      <a:latin typeface="楷体_GB2312" panose="02010609030101010101" pitchFamily="49" charset="-122"/>
                    </a:endParaRPr>
                  </a:p>
                </p:txBody>
              </p:sp>
              <p:grpSp>
                <p:nvGrpSpPr>
                  <p:cNvPr id="13336" name="Group 48"/>
                  <p:cNvGrpSpPr/>
                  <p:nvPr/>
                </p:nvGrpSpPr>
                <p:grpSpPr bwMode="auto">
                  <a:xfrm>
                    <a:off x="630" y="2472"/>
                    <a:ext cx="275" cy="1537"/>
                    <a:chOff x="630" y="2472"/>
                    <a:chExt cx="275" cy="1537"/>
                  </a:xfrm>
                </p:grpSpPr>
                <p:sp>
                  <p:nvSpPr>
                    <p:cNvPr id="13337" name="Text Box 35"/>
                    <p:cNvSpPr txBox="1">
                      <a:spLocks noChangeArrowheads="1"/>
                    </p:cNvSpPr>
                    <p:nvPr/>
                  </p:nvSpPr>
                  <p:spPr bwMode="auto">
                    <a:xfrm>
                      <a:off x="709" y="3766"/>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0</a:t>
                      </a:r>
                      <a:endParaRPr lang="en-US" altLang="zh-CN" sz="1600">
                        <a:solidFill>
                          <a:schemeClr val="tx1"/>
                        </a:solidFill>
                      </a:endParaRPr>
                    </a:p>
                  </p:txBody>
                </p:sp>
                <p:sp>
                  <p:nvSpPr>
                    <p:cNvPr id="13338" name="Text Box 36"/>
                    <p:cNvSpPr txBox="1">
                      <a:spLocks noChangeArrowheads="1"/>
                    </p:cNvSpPr>
                    <p:nvPr/>
                  </p:nvSpPr>
                  <p:spPr bwMode="auto">
                    <a:xfrm>
                      <a:off x="703" y="3566"/>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2</a:t>
                      </a:r>
                      <a:endParaRPr lang="en-US" altLang="zh-CN" sz="1600">
                        <a:solidFill>
                          <a:schemeClr val="tx1"/>
                        </a:solidFill>
                      </a:endParaRPr>
                    </a:p>
                  </p:txBody>
                </p:sp>
                <p:sp>
                  <p:nvSpPr>
                    <p:cNvPr id="13339" name="Text Box 37"/>
                    <p:cNvSpPr txBox="1">
                      <a:spLocks noChangeArrowheads="1"/>
                    </p:cNvSpPr>
                    <p:nvPr/>
                  </p:nvSpPr>
                  <p:spPr bwMode="auto">
                    <a:xfrm>
                      <a:off x="703" y="3385"/>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4</a:t>
                      </a:r>
                      <a:endParaRPr lang="en-US" altLang="zh-CN" sz="1600">
                        <a:solidFill>
                          <a:schemeClr val="tx1"/>
                        </a:solidFill>
                      </a:endParaRPr>
                    </a:p>
                  </p:txBody>
                </p:sp>
                <p:sp>
                  <p:nvSpPr>
                    <p:cNvPr id="13340" name="Text Box 38"/>
                    <p:cNvSpPr txBox="1">
                      <a:spLocks noChangeArrowheads="1"/>
                    </p:cNvSpPr>
                    <p:nvPr/>
                  </p:nvSpPr>
                  <p:spPr bwMode="auto">
                    <a:xfrm>
                      <a:off x="703" y="3207"/>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6</a:t>
                      </a:r>
                      <a:endParaRPr lang="en-US" altLang="zh-CN" sz="1600">
                        <a:solidFill>
                          <a:schemeClr val="tx1"/>
                        </a:solidFill>
                      </a:endParaRPr>
                    </a:p>
                  </p:txBody>
                </p:sp>
                <p:sp>
                  <p:nvSpPr>
                    <p:cNvPr id="13341" name="Text Box 39"/>
                    <p:cNvSpPr txBox="1">
                      <a:spLocks noChangeArrowheads="1"/>
                    </p:cNvSpPr>
                    <p:nvPr/>
                  </p:nvSpPr>
                  <p:spPr bwMode="auto">
                    <a:xfrm>
                      <a:off x="712" y="3028"/>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8</a:t>
                      </a:r>
                      <a:endParaRPr lang="en-US" altLang="zh-CN" sz="1600">
                        <a:solidFill>
                          <a:schemeClr val="tx1"/>
                        </a:solidFill>
                      </a:endParaRPr>
                    </a:p>
                  </p:txBody>
                </p:sp>
                <p:sp>
                  <p:nvSpPr>
                    <p:cNvPr id="13342" name="Text Box 40"/>
                    <p:cNvSpPr txBox="1">
                      <a:spLocks noChangeArrowheads="1"/>
                    </p:cNvSpPr>
                    <p:nvPr/>
                  </p:nvSpPr>
                  <p:spPr bwMode="auto">
                    <a:xfrm>
                      <a:off x="630" y="2840"/>
                      <a:ext cx="27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10</a:t>
                      </a:r>
                      <a:endParaRPr lang="en-US" altLang="zh-CN" sz="1600">
                        <a:solidFill>
                          <a:schemeClr val="tx1"/>
                        </a:solidFill>
                      </a:endParaRPr>
                    </a:p>
                  </p:txBody>
                </p:sp>
                <p:sp>
                  <p:nvSpPr>
                    <p:cNvPr id="13343" name="Text Box 41"/>
                    <p:cNvSpPr txBox="1">
                      <a:spLocks noChangeArrowheads="1"/>
                    </p:cNvSpPr>
                    <p:nvPr/>
                  </p:nvSpPr>
                  <p:spPr bwMode="auto">
                    <a:xfrm>
                      <a:off x="630" y="2659"/>
                      <a:ext cx="27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12</a:t>
                      </a:r>
                      <a:endParaRPr lang="en-US" altLang="zh-CN" sz="1600">
                        <a:solidFill>
                          <a:schemeClr val="tx1"/>
                        </a:solidFill>
                      </a:endParaRPr>
                    </a:p>
                  </p:txBody>
                </p:sp>
                <p:sp>
                  <p:nvSpPr>
                    <p:cNvPr id="13344" name="Text Box 42"/>
                    <p:cNvSpPr txBox="1">
                      <a:spLocks noChangeArrowheads="1"/>
                    </p:cNvSpPr>
                    <p:nvPr/>
                  </p:nvSpPr>
                  <p:spPr bwMode="auto">
                    <a:xfrm>
                      <a:off x="633" y="2472"/>
                      <a:ext cx="27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14</a:t>
                      </a:r>
                      <a:endParaRPr lang="en-US" altLang="zh-CN" sz="1600">
                        <a:solidFill>
                          <a:schemeClr val="tx1"/>
                        </a:solidFill>
                      </a:endParaRPr>
                    </a:p>
                  </p:txBody>
                </p:sp>
              </p:grpSp>
            </p:grpSp>
          </p:grpSp>
          <p:sp>
            <p:nvSpPr>
              <p:cNvPr id="13323" name="Rectangle 60"/>
              <p:cNvSpPr>
                <a:spLocks noChangeArrowheads="1"/>
              </p:cNvSpPr>
              <p:nvPr/>
            </p:nvSpPr>
            <p:spPr bwMode="auto">
              <a:xfrm>
                <a:off x="1258888" y="3141663"/>
                <a:ext cx="3983037"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chemeClr val="tx1"/>
                    </a:solidFill>
                    <a:latin typeface="楷体_GB2312" panose="02010609030101010101" pitchFamily="49" charset="-122"/>
                  </a:rPr>
                  <a:t>六（</a:t>
                </a:r>
                <a:r>
                  <a:rPr lang="en-US" altLang="zh-CN" sz="1600">
                    <a:solidFill>
                      <a:schemeClr val="tx1"/>
                    </a:solidFill>
                  </a:rPr>
                  <a:t>1</a:t>
                </a:r>
                <a:r>
                  <a:rPr lang="zh-CN" altLang="en-US" sz="1600">
                    <a:solidFill>
                      <a:schemeClr val="tx1"/>
                    </a:solidFill>
                    <a:latin typeface="楷体_GB2312" panose="02010609030101010101" pitchFamily="49" charset="-122"/>
                  </a:rPr>
                  <a:t>）班同学最喜欢体育活动项目统计图</a:t>
                </a:r>
                <a:endParaRPr lang="zh-CN" altLang="en-US" sz="1600">
                  <a:solidFill>
                    <a:schemeClr val="tx1"/>
                  </a:solidFill>
                  <a:latin typeface="楷体_GB2312" panose="02010609030101010101" pitchFamily="49" charset="-122"/>
                </a:endParaRPr>
              </a:p>
            </p:txBody>
          </p:sp>
          <p:sp>
            <p:nvSpPr>
              <p:cNvPr id="13324" name="文本框 74"/>
              <p:cNvSpPr txBox="1">
                <a:spLocks noChangeArrowheads="1"/>
              </p:cNvSpPr>
              <p:nvPr/>
            </p:nvSpPr>
            <p:spPr bwMode="auto">
              <a:xfrm>
                <a:off x="1538822" y="3774335"/>
                <a:ext cx="45397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30%</a:t>
                </a:r>
                <a:endParaRPr lang="en-US" altLang="zh-CN" sz="1400"/>
              </a:p>
            </p:txBody>
          </p:sp>
          <p:sp>
            <p:nvSpPr>
              <p:cNvPr id="13325" name="文本框 75"/>
              <p:cNvSpPr txBox="1">
                <a:spLocks noChangeArrowheads="1"/>
              </p:cNvSpPr>
              <p:nvPr/>
            </p:nvSpPr>
            <p:spPr bwMode="auto">
              <a:xfrm>
                <a:off x="2314819" y="4317676"/>
                <a:ext cx="45397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20%</a:t>
                </a:r>
                <a:endParaRPr lang="en-US" altLang="zh-CN" sz="1400"/>
              </a:p>
            </p:txBody>
          </p:sp>
          <p:sp>
            <p:nvSpPr>
              <p:cNvPr id="13326" name="文本框 76"/>
              <p:cNvSpPr txBox="1">
                <a:spLocks noChangeArrowheads="1"/>
              </p:cNvSpPr>
              <p:nvPr/>
            </p:nvSpPr>
            <p:spPr bwMode="auto">
              <a:xfrm>
                <a:off x="2949527" y="4836706"/>
                <a:ext cx="633507"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12.5%</a:t>
                </a:r>
                <a:endParaRPr lang="en-US" altLang="zh-CN" sz="1400"/>
              </a:p>
            </p:txBody>
          </p:sp>
          <p:sp>
            <p:nvSpPr>
              <p:cNvPr id="13327" name="文本框 77"/>
              <p:cNvSpPr txBox="1">
                <a:spLocks noChangeArrowheads="1"/>
              </p:cNvSpPr>
              <p:nvPr/>
            </p:nvSpPr>
            <p:spPr bwMode="auto">
              <a:xfrm>
                <a:off x="3799919" y="4638676"/>
                <a:ext cx="45397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20%</a:t>
                </a:r>
                <a:endParaRPr lang="en-US" altLang="zh-CN" sz="1400"/>
              </a:p>
            </p:txBody>
          </p:sp>
          <p:sp>
            <p:nvSpPr>
              <p:cNvPr id="13328" name="文本框 78"/>
              <p:cNvSpPr txBox="1">
                <a:spLocks noChangeArrowheads="1"/>
              </p:cNvSpPr>
              <p:nvPr/>
            </p:nvSpPr>
            <p:spPr bwMode="auto">
              <a:xfrm>
                <a:off x="4514884" y="4184002"/>
                <a:ext cx="633507"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22.5%</a:t>
                </a:r>
                <a:endParaRPr lang="en-US" altLang="zh-CN" sz="140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wipe(left)">
                                      <p:cBhvr>
                                        <p:cTn id="19" dur="500"/>
                                        <p:tgtEl>
                                          <p:spTgt spid="6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172" name="TextBox 3"/>
          <p:cNvSpPr txBox="1">
            <a:spLocks noChangeArrowheads="1"/>
          </p:cNvSpPr>
          <p:nvPr/>
        </p:nvSpPr>
        <p:spPr bwMode="auto">
          <a:xfrm>
            <a:off x="792163" y="1314450"/>
            <a:ext cx="7559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en-US" altLang="zh-CN" sz="2000">
                <a:solidFill>
                  <a:schemeClr val="tx1"/>
                </a:solidFill>
                <a:ea typeface="宋体" panose="02010600030101010101" pitchFamily="2" charset="-122"/>
              </a:rPr>
              <a:t>1. </a:t>
            </a:r>
            <a:r>
              <a:rPr lang="zh-CN" altLang="en-US" sz="2000">
                <a:solidFill>
                  <a:schemeClr val="tx1"/>
                </a:solidFill>
                <a:latin typeface="宋体" panose="02010600030101010101" pitchFamily="2" charset="-122"/>
                <a:ea typeface="宋体" panose="02010600030101010101" pitchFamily="2" charset="-122"/>
              </a:rPr>
              <a:t>牛奶里含有丰富的营养成分，各种营养成分所占百分比如下。</a:t>
            </a:r>
            <a:endParaRPr lang="zh-CN" altLang="en-US" sz="2000">
              <a:solidFill>
                <a:schemeClr val="tx1"/>
              </a:solidFill>
              <a:latin typeface="宋体" panose="02010600030101010101" pitchFamily="2" charset="-122"/>
              <a:ea typeface="宋体" panose="02010600030101010101" pitchFamily="2" charset="-122"/>
            </a:endParaRPr>
          </a:p>
        </p:txBody>
      </p:sp>
      <p:sp>
        <p:nvSpPr>
          <p:cNvPr id="32" name="TextBox 3"/>
          <p:cNvSpPr txBox="1">
            <a:spLocks noChangeArrowheads="1"/>
          </p:cNvSpPr>
          <p:nvPr/>
        </p:nvSpPr>
        <p:spPr bwMode="auto">
          <a:xfrm>
            <a:off x="5116513" y="2082800"/>
            <a:ext cx="35496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宋体" panose="02010600030101010101" pitchFamily="2" charset="-122"/>
                <a:ea typeface="宋体" panose="02010600030101010101" pitchFamily="2" charset="-122"/>
              </a:rPr>
              <a:t>每天喝一袋</a:t>
            </a:r>
            <a:r>
              <a:rPr lang="en-US" altLang="zh-CN" sz="2000">
                <a:solidFill>
                  <a:schemeClr val="tx1"/>
                </a:solidFill>
                <a:ea typeface="宋体" panose="02010600030101010101" pitchFamily="2" charset="-122"/>
              </a:rPr>
              <a:t>250</a:t>
            </a:r>
            <a:r>
              <a:rPr lang="en-US" altLang="zh-CN" sz="2000">
                <a:solidFill>
                  <a:schemeClr val="tx1"/>
                </a:solidFill>
                <a:latin typeface="Times New Roman" panose="02020603050405020304" pitchFamily="18" charset="0"/>
                <a:ea typeface="宋体" panose="02010600030101010101" pitchFamily="2" charset="-122"/>
              </a:rPr>
              <a:t>g</a:t>
            </a:r>
            <a:r>
              <a:rPr lang="zh-CN" altLang="en-US" sz="2000">
                <a:solidFill>
                  <a:schemeClr val="tx1"/>
                </a:solidFill>
                <a:latin typeface="宋体" panose="02010600030101010101" pitchFamily="2" charset="-122"/>
                <a:ea typeface="宋体" panose="02010600030101010101" pitchFamily="2" charset="-122"/>
              </a:rPr>
              <a:t>的牛奶，能补充每种营养成分各多少克？</a:t>
            </a:r>
            <a:endParaRPr lang="zh-CN" altLang="en-US" sz="2000">
              <a:solidFill>
                <a:schemeClr val="tx1"/>
              </a:solidFill>
              <a:latin typeface="宋体" panose="02010600030101010101" pitchFamily="2" charset="-122"/>
              <a:ea typeface="宋体" panose="02010600030101010101" pitchFamily="2" charset="-122"/>
            </a:endParaRPr>
          </a:p>
        </p:txBody>
      </p:sp>
      <p:sp>
        <p:nvSpPr>
          <p:cNvPr id="33" name="TextBox 3"/>
          <p:cNvSpPr txBox="1">
            <a:spLocks noChangeArrowheads="1"/>
          </p:cNvSpPr>
          <p:nvPr/>
        </p:nvSpPr>
        <p:spPr bwMode="auto">
          <a:xfrm>
            <a:off x="5148263" y="3429000"/>
            <a:ext cx="41703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水分：</a:t>
            </a:r>
            <a:r>
              <a:rPr lang="en-US" altLang="zh-CN" sz="2000">
                <a:solidFill>
                  <a:srgbClr val="FF0000"/>
                </a:solidFill>
                <a:ea typeface="宋体" panose="02010600030101010101" pitchFamily="2" charset="-122"/>
              </a:rPr>
              <a:t>250</a:t>
            </a:r>
            <a:r>
              <a:rPr lang="en-US" altLang="zh-CN"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87</a:t>
            </a:r>
            <a:r>
              <a:rPr lang="en-US" altLang="zh-CN" sz="2000">
                <a:solidFill>
                  <a:srgbClr val="FF0000"/>
                </a:solidFill>
                <a:latin typeface="Times New Roman" panose="02020603050405020304" pitchFamily="18" charset="0"/>
                <a:ea typeface="宋体" panose="02010600030101010101" pitchFamily="2" charset="-122"/>
              </a:rPr>
              <a:t>%</a:t>
            </a:r>
            <a:r>
              <a:rPr lang="zh-CN" altLang="en-US"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217.5</a:t>
            </a:r>
            <a:r>
              <a:rPr lang="zh-CN" altLang="en-US" sz="2000">
                <a:solidFill>
                  <a:srgbClr val="FF0000"/>
                </a:solidFill>
                <a:latin typeface="宋体" panose="02010600030101010101" pitchFamily="2" charset="-122"/>
                <a:ea typeface="宋体" panose="02010600030101010101" pitchFamily="2" charset="-122"/>
              </a:rPr>
              <a:t>（</a:t>
            </a:r>
            <a:r>
              <a:rPr lang="en-US" altLang="zh-CN" sz="2000">
                <a:solidFill>
                  <a:srgbClr val="FF0000"/>
                </a:solidFill>
                <a:latin typeface="Times New Roman" panose="02020603050405020304" pitchFamily="18" charset="0"/>
                <a:ea typeface="宋体" panose="02010600030101010101" pitchFamily="2" charset="-122"/>
              </a:rPr>
              <a:t>g</a:t>
            </a:r>
            <a:r>
              <a:rPr lang="zh-CN" altLang="en-US" sz="2000">
                <a:solidFill>
                  <a:srgbClr val="FF0000"/>
                </a:solidFill>
                <a:latin typeface="宋体" panose="02010600030101010101" pitchFamily="2" charset="-122"/>
                <a:ea typeface="宋体" panose="02010600030101010101" pitchFamily="2" charset="-122"/>
              </a:rPr>
              <a:t>）</a:t>
            </a:r>
            <a:endParaRPr lang="zh-CN" altLang="en-US" sz="2000">
              <a:solidFill>
                <a:srgbClr val="FF0000"/>
              </a:solidFill>
              <a:latin typeface="宋体" panose="02010600030101010101" pitchFamily="2" charset="-122"/>
              <a:ea typeface="宋体" panose="02010600030101010101" pitchFamily="2" charset="-122"/>
            </a:endParaRPr>
          </a:p>
        </p:txBody>
      </p:sp>
      <p:sp>
        <p:nvSpPr>
          <p:cNvPr id="34" name="TextBox 3"/>
          <p:cNvSpPr txBox="1">
            <a:spLocks noChangeArrowheads="1"/>
          </p:cNvSpPr>
          <p:nvPr/>
        </p:nvSpPr>
        <p:spPr bwMode="auto">
          <a:xfrm>
            <a:off x="5148263" y="4046538"/>
            <a:ext cx="39195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蛋白质：</a:t>
            </a:r>
            <a:r>
              <a:rPr lang="en-US" altLang="zh-CN" sz="2000">
                <a:solidFill>
                  <a:srgbClr val="FF0000"/>
                </a:solidFill>
                <a:ea typeface="宋体" panose="02010600030101010101" pitchFamily="2" charset="-122"/>
              </a:rPr>
              <a:t>250</a:t>
            </a:r>
            <a:r>
              <a:rPr lang="en-US" altLang="zh-CN"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3.3</a:t>
            </a:r>
            <a:r>
              <a:rPr lang="en-US" altLang="zh-CN" sz="2000">
                <a:solidFill>
                  <a:srgbClr val="FF0000"/>
                </a:solidFill>
                <a:latin typeface="Times New Roman" panose="02020603050405020304" pitchFamily="18" charset="0"/>
                <a:ea typeface="宋体" panose="02010600030101010101" pitchFamily="2" charset="-122"/>
              </a:rPr>
              <a:t>%</a:t>
            </a:r>
            <a:r>
              <a:rPr lang="zh-CN" altLang="en-US"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8.25</a:t>
            </a:r>
            <a:r>
              <a:rPr lang="zh-CN" altLang="en-US" sz="2000">
                <a:solidFill>
                  <a:srgbClr val="FF0000"/>
                </a:solidFill>
                <a:latin typeface="宋体" panose="02010600030101010101" pitchFamily="2" charset="-122"/>
                <a:ea typeface="宋体" panose="02010600030101010101" pitchFamily="2" charset="-122"/>
              </a:rPr>
              <a:t>（</a:t>
            </a:r>
            <a:r>
              <a:rPr lang="en-US" altLang="zh-CN" sz="2000">
                <a:solidFill>
                  <a:srgbClr val="FF0000"/>
                </a:solidFill>
                <a:latin typeface="Times New Roman" panose="02020603050405020304" pitchFamily="18" charset="0"/>
                <a:ea typeface="宋体" panose="02010600030101010101" pitchFamily="2" charset="-122"/>
              </a:rPr>
              <a:t>g</a:t>
            </a:r>
            <a:r>
              <a:rPr lang="zh-CN" altLang="en-US" sz="2000">
                <a:solidFill>
                  <a:srgbClr val="FF0000"/>
                </a:solidFill>
                <a:latin typeface="宋体" panose="02010600030101010101" pitchFamily="2" charset="-122"/>
                <a:ea typeface="宋体" panose="02010600030101010101" pitchFamily="2" charset="-122"/>
              </a:rPr>
              <a:t>）</a:t>
            </a:r>
            <a:endParaRPr lang="zh-CN" altLang="en-US" sz="2000">
              <a:solidFill>
                <a:srgbClr val="FF0000"/>
              </a:solidFill>
              <a:latin typeface="宋体" panose="02010600030101010101" pitchFamily="2" charset="-122"/>
              <a:ea typeface="宋体" panose="02010600030101010101" pitchFamily="2" charset="-122"/>
            </a:endParaRPr>
          </a:p>
        </p:txBody>
      </p:sp>
      <p:sp>
        <p:nvSpPr>
          <p:cNvPr id="35" name="TextBox 3"/>
          <p:cNvSpPr txBox="1">
            <a:spLocks noChangeArrowheads="1"/>
          </p:cNvSpPr>
          <p:nvPr/>
        </p:nvSpPr>
        <p:spPr bwMode="auto">
          <a:xfrm>
            <a:off x="5148263" y="4724400"/>
            <a:ext cx="39195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脂肪：</a:t>
            </a:r>
            <a:r>
              <a:rPr lang="en-US" altLang="zh-CN" sz="2000">
                <a:solidFill>
                  <a:srgbClr val="FF0000"/>
                </a:solidFill>
                <a:ea typeface="宋体" panose="02010600030101010101" pitchFamily="2" charset="-122"/>
              </a:rPr>
              <a:t>250</a:t>
            </a:r>
            <a:r>
              <a:rPr lang="en-US" altLang="zh-CN"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4</a:t>
            </a:r>
            <a:r>
              <a:rPr lang="en-US" altLang="zh-CN" sz="2000">
                <a:solidFill>
                  <a:srgbClr val="FF0000"/>
                </a:solidFill>
                <a:latin typeface="Times New Roman" panose="02020603050405020304" pitchFamily="18" charset="0"/>
                <a:ea typeface="宋体" panose="02010600030101010101" pitchFamily="2" charset="-122"/>
              </a:rPr>
              <a:t>%</a:t>
            </a:r>
            <a:r>
              <a:rPr lang="zh-CN" altLang="en-US"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10</a:t>
            </a:r>
            <a:r>
              <a:rPr lang="zh-CN" altLang="en-US" sz="2000">
                <a:solidFill>
                  <a:srgbClr val="FF0000"/>
                </a:solidFill>
                <a:latin typeface="宋体" panose="02010600030101010101" pitchFamily="2" charset="-122"/>
                <a:ea typeface="宋体" panose="02010600030101010101" pitchFamily="2" charset="-122"/>
              </a:rPr>
              <a:t>（</a:t>
            </a:r>
            <a:r>
              <a:rPr lang="en-US" altLang="zh-CN" sz="2000">
                <a:solidFill>
                  <a:srgbClr val="FF0000"/>
                </a:solidFill>
                <a:latin typeface="Times New Roman" panose="02020603050405020304" pitchFamily="18" charset="0"/>
                <a:ea typeface="宋体" panose="02010600030101010101" pitchFamily="2" charset="-122"/>
              </a:rPr>
              <a:t>g</a:t>
            </a:r>
            <a:r>
              <a:rPr lang="zh-CN" altLang="en-US" sz="2000">
                <a:solidFill>
                  <a:srgbClr val="FF0000"/>
                </a:solidFill>
                <a:latin typeface="宋体" panose="02010600030101010101" pitchFamily="2" charset="-122"/>
                <a:ea typeface="宋体" panose="02010600030101010101" pitchFamily="2" charset="-122"/>
              </a:rPr>
              <a:t>）</a:t>
            </a:r>
            <a:endParaRPr lang="zh-CN" altLang="en-US" sz="2000">
              <a:solidFill>
                <a:srgbClr val="FF0000"/>
              </a:solidFill>
              <a:latin typeface="宋体" panose="02010600030101010101" pitchFamily="2" charset="-122"/>
              <a:ea typeface="宋体" panose="02010600030101010101" pitchFamily="2" charset="-122"/>
            </a:endParaRPr>
          </a:p>
        </p:txBody>
      </p:sp>
      <p:sp>
        <p:nvSpPr>
          <p:cNvPr id="36" name="TextBox 3"/>
          <p:cNvSpPr txBox="1">
            <a:spLocks noChangeArrowheads="1"/>
          </p:cNvSpPr>
          <p:nvPr/>
        </p:nvSpPr>
        <p:spPr bwMode="auto">
          <a:xfrm>
            <a:off x="5148263" y="5402263"/>
            <a:ext cx="39195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乳糖：</a:t>
            </a:r>
            <a:r>
              <a:rPr lang="en-US" altLang="zh-CN" sz="2000">
                <a:solidFill>
                  <a:srgbClr val="FF0000"/>
                </a:solidFill>
                <a:ea typeface="宋体" panose="02010600030101010101" pitchFamily="2" charset="-122"/>
              </a:rPr>
              <a:t>250</a:t>
            </a:r>
            <a:r>
              <a:rPr lang="en-US" altLang="zh-CN"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5</a:t>
            </a:r>
            <a:r>
              <a:rPr lang="en-US" altLang="zh-CN" sz="2000">
                <a:solidFill>
                  <a:srgbClr val="FF0000"/>
                </a:solidFill>
                <a:latin typeface="Times New Roman" panose="02020603050405020304" pitchFamily="18" charset="0"/>
                <a:ea typeface="宋体" panose="02010600030101010101" pitchFamily="2" charset="-122"/>
              </a:rPr>
              <a:t>%</a:t>
            </a:r>
            <a:r>
              <a:rPr lang="zh-CN" altLang="en-US"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12.5</a:t>
            </a:r>
            <a:r>
              <a:rPr lang="zh-CN" altLang="en-US" sz="2000">
                <a:solidFill>
                  <a:srgbClr val="FF0000"/>
                </a:solidFill>
                <a:latin typeface="宋体" panose="02010600030101010101" pitchFamily="2" charset="-122"/>
                <a:ea typeface="宋体" panose="02010600030101010101" pitchFamily="2" charset="-122"/>
              </a:rPr>
              <a:t>（</a:t>
            </a:r>
            <a:r>
              <a:rPr lang="en-US" altLang="zh-CN" sz="2000">
                <a:solidFill>
                  <a:srgbClr val="FF0000"/>
                </a:solidFill>
                <a:latin typeface="Times New Roman" panose="02020603050405020304" pitchFamily="18" charset="0"/>
                <a:ea typeface="宋体" panose="02010600030101010101" pitchFamily="2" charset="-122"/>
              </a:rPr>
              <a:t>g</a:t>
            </a:r>
            <a:r>
              <a:rPr lang="zh-CN" altLang="en-US" sz="2000">
                <a:solidFill>
                  <a:srgbClr val="FF0000"/>
                </a:solidFill>
                <a:latin typeface="宋体" panose="02010600030101010101" pitchFamily="2" charset="-122"/>
                <a:ea typeface="宋体" panose="02010600030101010101" pitchFamily="2" charset="-122"/>
              </a:rPr>
              <a:t>）</a:t>
            </a:r>
            <a:endParaRPr lang="zh-CN" altLang="en-US" sz="2000">
              <a:solidFill>
                <a:srgbClr val="FF0000"/>
              </a:solidFill>
              <a:latin typeface="宋体" panose="02010600030101010101" pitchFamily="2" charset="-122"/>
              <a:ea typeface="宋体" panose="02010600030101010101" pitchFamily="2" charset="-122"/>
            </a:endParaRPr>
          </a:p>
        </p:txBody>
      </p:sp>
      <p:sp>
        <p:nvSpPr>
          <p:cNvPr id="37" name="TextBox 3"/>
          <p:cNvSpPr txBox="1">
            <a:spLocks noChangeArrowheads="1"/>
          </p:cNvSpPr>
          <p:nvPr/>
        </p:nvSpPr>
        <p:spPr bwMode="auto">
          <a:xfrm>
            <a:off x="5149850" y="6080125"/>
            <a:ext cx="3917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其他：</a:t>
            </a:r>
            <a:r>
              <a:rPr lang="en-US" altLang="zh-CN" sz="2000">
                <a:solidFill>
                  <a:srgbClr val="FF0000"/>
                </a:solidFill>
                <a:ea typeface="宋体" panose="02010600030101010101" pitchFamily="2" charset="-122"/>
              </a:rPr>
              <a:t>250</a:t>
            </a:r>
            <a:r>
              <a:rPr lang="en-US" altLang="zh-CN"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0.7</a:t>
            </a:r>
            <a:r>
              <a:rPr lang="en-US" altLang="zh-CN" sz="2000">
                <a:solidFill>
                  <a:srgbClr val="FF0000"/>
                </a:solidFill>
                <a:latin typeface="Times New Roman" panose="02020603050405020304" pitchFamily="18" charset="0"/>
                <a:ea typeface="宋体" panose="02010600030101010101" pitchFamily="2" charset="-122"/>
              </a:rPr>
              <a:t>%</a:t>
            </a:r>
            <a:r>
              <a:rPr lang="zh-CN" altLang="en-US" sz="2000">
                <a:solidFill>
                  <a:srgbClr val="FF0000"/>
                </a:solidFill>
                <a:latin typeface="楷体_GB2312" panose="02010609030101010101" pitchFamily="49" charset="-122"/>
              </a:rPr>
              <a:t>＝</a:t>
            </a:r>
            <a:r>
              <a:rPr lang="en-US" altLang="zh-CN" sz="2000">
                <a:solidFill>
                  <a:srgbClr val="FF0000"/>
                </a:solidFill>
                <a:ea typeface="宋体" panose="02010600030101010101" pitchFamily="2" charset="-122"/>
              </a:rPr>
              <a:t>1.75</a:t>
            </a:r>
            <a:r>
              <a:rPr lang="zh-CN" altLang="en-US" sz="2000">
                <a:solidFill>
                  <a:srgbClr val="FF0000"/>
                </a:solidFill>
                <a:latin typeface="宋体" panose="02010600030101010101" pitchFamily="2" charset="-122"/>
                <a:ea typeface="宋体" panose="02010600030101010101" pitchFamily="2" charset="-122"/>
              </a:rPr>
              <a:t>（</a:t>
            </a:r>
            <a:r>
              <a:rPr lang="en-US" altLang="zh-CN" sz="2000">
                <a:solidFill>
                  <a:srgbClr val="FF0000"/>
                </a:solidFill>
                <a:latin typeface="Times New Roman" panose="02020603050405020304" pitchFamily="18" charset="0"/>
                <a:ea typeface="宋体" panose="02010600030101010101" pitchFamily="2" charset="-122"/>
              </a:rPr>
              <a:t>g</a:t>
            </a:r>
            <a:r>
              <a:rPr lang="zh-CN" altLang="en-US" sz="2000">
                <a:solidFill>
                  <a:srgbClr val="FF0000"/>
                </a:solidFill>
                <a:latin typeface="宋体" panose="02010600030101010101" pitchFamily="2" charset="-122"/>
                <a:ea typeface="宋体" panose="02010600030101010101" pitchFamily="2" charset="-122"/>
              </a:rPr>
              <a:t>）</a:t>
            </a:r>
            <a:endParaRPr lang="zh-CN" altLang="en-US" sz="2000">
              <a:solidFill>
                <a:srgbClr val="FF0000"/>
              </a:solidFill>
              <a:latin typeface="宋体" panose="02010600030101010101" pitchFamily="2" charset="-122"/>
              <a:ea typeface="宋体" panose="02010600030101010101" pitchFamily="2" charset="-122"/>
            </a:endParaRPr>
          </a:p>
        </p:txBody>
      </p:sp>
      <p:pic>
        <p:nvPicPr>
          <p:cNvPr id="11283" name="Picture 19" descr="89"/>
          <p:cNvPicPr>
            <a:picLocks noChangeAspect="1" noChangeArrowheads="1"/>
          </p:cNvPicPr>
          <p:nvPr/>
        </p:nvPicPr>
        <p:blipFill>
          <a:blip r:embed="rId1" cstate="email"/>
          <a:srcRect/>
          <a:stretch>
            <a:fillRect/>
          </a:stretch>
        </p:blipFill>
        <p:spPr bwMode="auto">
          <a:xfrm>
            <a:off x="684213" y="1949450"/>
            <a:ext cx="4087812"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6" name="组合 24"/>
          <p:cNvGrpSpPr/>
          <p:nvPr/>
        </p:nvGrpSpPr>
        <p:grpSpPr bwMode="auto">
          <a:xfrm>
            <a:off x="684213" y="260350"/>
            <a:ext cx="1368425" cy="360363"/>
            <a:chOff x="2028" y="9149"/>
            <a:chExt cx="2606" cy="744"/>
          </a:xfrm>
        </p:grpSpPr>
        <p:pic>
          <p:nvPicPr>
            <p:cNvPr id="14350" name="图片 25" descr="标志1"/>
            <p:cNvPicPr>
              <a:picLocks noChangeAspect="1" noChangeArrowheads="1"/>
            </p:cNvPicPr>
            <p:nvPr/>
          </p:nvPicPr>
          <p:blipFill>
            <a:blip r:embed="rId2"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1"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基础练习</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15" name="TextBox 3"/>
          <p:cNvSpPr txBox="1">
            <a:spLocks noChangeArrowheads="1"/>
          </p:cNvSpPr>
          <p:nvPr/>
        </p:nvSpPr>
        <p:spPr bwMode="auto">
          <a:xfrm>
            <a:off x="577850" y="4306888"/>
            <a:ext cx="35496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宋体" panose="02010600030101010101" pitchFamily="2" charset="-122"/>
                <a:ea typeface="宋体" panose="02010600030101010101" pitchFamily="2" charset="-122"/>
              </a:rPr>
              <a:t>说说这个统计图的意思。</a:t>
            </a:r>
            <a:endParaRPr lang="zh-CN" altLang="en-US" sz="2000">
              <a:solidFill>
                <a:schemeClr val="tx1"/>
              </a:solidFill>
              <a:latin typeface="宋体" panose="02010600030101010101" pitchFamily="2" charset="-122"/>
              <a:ea typeface="宋体" panose="02010600030101010101" pitchFamily="2" charset="-122"/>
            </a:endParaRPr>
          </a:p>
        </p:txBody>
      </p:sp>
      <p:sp>
        <p:nvSpPr>
          <p:cNvPr id="16" name="TextBox 3"/>
          <p:cNvSpPr txBox="1">
            <a:spLocks noChangeArrowheads="1"/>
          </p:cNvSpPr>
          <p:nvPr/>
        </p:nvSpPr>
        <p:spPr bwMode="auto">
          <a:xfrm>
            <a:off x="595313" y="4886325"/>
            <a:ext cx="4087812"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这个统计图是告诉我们牛奶里面各种营养成份的占比情况，如果把牛奶平均分成</a:t>
            </a:r>
            <a:r>
              <a:rPr lang="en-US" altLang="zh-CN" sz="2000">
                <a:solidFill>
                  <a:srgbClr val="FF0000"/>
                </a:solidFill>
                <a:latin typeface="宋体" panose="02010600030101010101" pitchFamily="2" charset="-122"/>
                <a:ea typeface="宋体" panose="02010600030101010101" pitchFamily="2" charset="-122"/>
              </a:rPr>
              <a:t>100</a:t>
            </a:r>
            <a:r>
              <a:rPr lang="zh-CN" altLang="en-US" sz="2000">
                <a:solidFill>
                  <a:srgbClr val="FF0000"/>
                </a:solidFill>
                <a:latin typeface="宋体" panose="02010600030101010101" pitchFamily="2" charset="-122"/>
                <a:ea typeface="宋体" panose="02010600030101010101" pitchFamily="2" charset="-122"/>
              </a:rPr>
              <a:t>份，那么其中水份就占了整个牛奶的</a:t>
            </a:r>
            <a:r>
              <a:rPr lang="en-US" altLang="zh-CN" sz="2000">
                <a:solidFill>
                  <a:srgbClr val="FF0000"/>
                </a:solidFill>
                <a:latin typeface="宋体" panose="02010600030101010101" pitchFamily="2" charset="-122"/>
                <a:ea typeface="宋体" panose="02010600030101010101" pitchFamily="2" charset="-122"/>
              </a:rPr>
              <a:t>87%……</a:t>
            </a:r>
            <a:endParaRPr lang="zh-CN" altLang="en-US" sz="2000">
              <a:solidFill>
                <a:srgbClr val="FF0000"/>
              </a:solidFill>
              <a:latin typeface="宋体" panose="02010600030101010101" pitchFamily="2" charset="-122"/>
              <a:ea typeface="宋体" panose="02010600030101010101" pitchFamily="2" charset="-122"/>
            </a:endParaRPr>
          </a:p>
        </p:txBody>
      </p:sp>
      <p:sp>
        <p:nvSpPr>
          <p:cNvPr id="14349" name="Rectangle 2"/>
          <p:cNvSpPr txBox="1">
            <a:spLocks noChangeArrowheads="1"/>
          </p:cNvSpPr>
          <p:nvPr/>
        </p:nvSpPr>
        <p:spPr bwMode="auto">
          <a:xfrm>
            <a:off x="1368425" y="593725"/>
            <a:ext cx="3203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（五）看懂扇形统计图</a:t>
            </a:r>
            <a:endParaRPr lang="zh-CN" altLang="en-US" sz="200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wipe(left)">
                                      <p:cBhvr>
                                        <p:cTn id="7" dur="500"/>
                                        <p:tgtEl>
                                          <p:spTgt spid="717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1283"/>
                                        </p:tgtEl>
                                        <p:attrNameLst>
                                          <p:attrName>style.visibility</p:attrName>
                                        </p:attrNameLst>
                                      </p:cBhvr>
                                      <p:to>
                                        <p:strVal val="visible"/>
                                      </p:to>
                                    </p:set>
                                    <p:anim calcmode="lin" valueType="num">
                                      <p:cBhvr>
                                        <p:cTn id="12" dur="500" fill="hold"/>
                                        <p:tgtEl>
                                          <p:spTgt spid="11283"/>
                                        </p:tgtEl>
                                        <p:attrNameLst>
                                          <p:attrName>ppt_w</p:attrName>
                                        </p:attrNameLst>
                                      </p:cBhvr>
                                      <p:tavLst>
                                        <p:tav tm="0">
                                          <p:val>
                                            <p:fltVal val="0"/>
                                          </p:val>
                                        </p:tav>
                                        <p:tav tm="100000">
                                          <p:val>
                                            <p:strVal val="#ppt_w"/>
                                          </p:val>
                                        </p:tav>
                                      </p:tavLst>
                                    </p:anim>
                                    <p:anim calcmode="lin" valueType="num">
                                      <p:cBhvr>
                                        <p:cTn id="13" dur="500" fill="hold"/>
                                        <p:tgtEl>
                                          <p:spTgt spid="11283"/>
                                        </p:tgtEl>
                                        <p:attrNameLst>
                                          <p:attrName>ppt_h</p:attrName>
                                        </p:attrNameLst>
                                      </p:cBhvr>
                                      <p:tavLst>
                                        <p:tav tm="0">
                                          <p:val>
                                            <p:fltVal val="0"/>
                                          </p:val>
                                        </p:tav>
                                        <p:tav tm="100000">
                                          <p:val>
                                            <p:strVal val="#ppt_h"/>
                                          </p:val>
                                        </p:tav>
                                      </p:tavLst>
                                    </p:anim>
                                    <p:animEffect transition="in" filter="fade">
                                      <p:cBhvr>
                                        <p:cTn id="14" dur="500"/>
                                        <p:tgtEl>
                                          <p:spTgt spid="1128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blinds(horizontal)">
                                      <p:cBhvr>
                                        <p:cTn id="36" dur="500"/>
                                        <p:tgtEl>
                                          <p:spTgt spid="33"/>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blinds(horizontal)">
                                      <p:cBhvr>
                                        <p:cTn id="41" dur="500"/>
                                        <p:tgtEl>
                                          <p:spTgt spid="34"/>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blinds(horizontal)">
                                      <p:cBhvr>
                                        <p:cTn id="46" dur="500"/>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blinds(horizontal)">
                                      <p:cBhvr>
                                        <p:cTn id="51" dur="500"/>
                                        <p:tgtEl>
                                          <p:spTgt spid="36"/>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blinds(horizontal)">
                                      <p:cBhvr>
                                        <p:cTn id="5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p:bldP spid="32" grpId="0"/>
      <p:bldP spid="33" grpId="0"/>
      <p:bldP spid="34" grpId="0"/>
      <p:bldP spid="35" grpId="0"/>
      <p:bldP spid="36" grpId="0"/>
      <p:bldP spid="37"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 name="TextBox 3"/>
          <p:cNvSpPr txBox="1">
            <a:spLocks noChangeArrowheads="1"/>
          </p:cNvSpPr>
          <p:nvPr/>
        </p:nvSpPr>
        <p:spPr bwMode="auto">
          <a:xfrm>
            <a:off x="1355725" y="1466850"/>
            <a:ext cx="6305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en-US" altLang="zh-CN" sz="2000">
                <a:solidFill>
                  <a:schemeClr val="tx1"/>
                </a:solidFill>
                <a:ea typeface="宋体" panose="02010600030101010101" pitchFamily="2" charset="-122"/>
              </a:rPr>
              <a:t>2. </a:t>
            </a:r>
            <a:r>
              <a:rPr lang="zh-CN" altLang="en-US" sz="2000">
                <a:solidFill>
                  <a:schemeClr val="tx1"/>
                </a:solidFill>
                <a:ea typeface="宋体" panose="02010600030101010101" pitchFamily="2" charset="-122"/>
              </a:rPr>
              <a:t>李明每天的作息时间安排如下图。</a:t>
            </a:r>
            <a:endParaRPr lang="en-US" altLang="zh-CN" sz="2000">
              <a:solidFill>
                <a:schemeClr val="tx1"/>
              </a:solidFill>
              <a:ea typeface="宋体" panose="02010600030101010101" pitchFamily="2" charset="-122"/>
            </a:endParaRPr>
          </a:p>
        </p:txBody>
      </p:sp>
      <p:sp>
        <p:nvSpPr>
          <p:cNvPr id="15" name="TextBox 13"/>
          <p:cNvSpPr txBox="1">
            <a:spLocks noChangeArrowheads="1"/>
          </p:cNvSpPr>
          <p:nvPr/>
        </p:nvSpPr>
        <p:spPr bwMode="auto">
          <a:xfrm>
            <a:off x="539750" y="5445125"/>
            <a:ext cx="7559675" cy="457200"/>
          </a:xfrm>
          <a:prstGeom prst="rect">
            <a:avLst/>
          </a:prstGeom>
          <a:noFill/>
          <a:ln>
            <a:noFill/>
          </a:ln>
        </p:spPr>
        <p:txBody>
          <a:bodyPr>
            <a:spAutoFit/>
          </a:bodyPr>
          <a:lstStyle>
            <a:lvl1pPr eaLnBrk="0" hangingPunct="0">
              <a:defRPr sz="2000" b="1">
                <a:solidFill>
                  <a:schemeClr val="tx1"/>
                </a:solidFill>
                <a:latin typeface="楷体_GB2312" panose="02010609030101010101" pitchFamily="49" charset="-122"/>
                <a:ea typeface="楷体_GB2312" panose="02010609030101010101" pitchFamily="49" charset="-122"/>
              </a:defRPr>
            </a:lvl1pPr>
            <a:lvl2pPr marL="742950" indent="-285750" eaLnBrk="0" hangingPunct="0">
              <a:defRPr sz="2000" b="1">
                <a:solidFill>
                  <a:schemeClr val="tx1"/>
                </a:solidFill>
                <a:latin typeface="楷体_GB2312" panose="02010609030101010101" pitchFamily="49" charset="-122"/>
                <a:ea typeface="楷体_GB2312" panose="02010609030101010101" pitchFamily="49" charset="-122"/>
              </a:defRPr>
            </a:lvl2pPr>
            <a:lvl3pPr marL="1143000" indent="-228600" eaLnBrk="0" hangingPunct="0">
              <a:defRPr sz="2000" b="1">
                <a:solidFill>
                  <a:schemeClr val="tx1"/>
                </a:solidFill>
                <a:latin typeface="楷体_GB2312" panose="02010609030101010101" pitchFamily="49" charset="-122"/>
                <a:ea typeface="楷体_GB2312" panose="02010609030101010101" pitchFamily="49" charset="-122"/>
              </a:defRPr>
            </a:lvl3pPr>
            <a:lvl4pPr marL="1600200" indent="-228600" eaLnBrk="0" hangingPunct="0">
              <a:defRPr sz="2000" b="1">
                <a:solidFill>
                  <a:schemeClr val="tx1"/>
                </a:solidFill>
                <a:latin typeface="楷体_GB2312" panose="02010609030101010101" pitchFamily="49" charset="-122"/>
                <a:ea typeface="楷体_GB2312" panose="02010609030101010101" pitchFamily="49" charset="-122"/>
              </a:defRPr>
            </a:lvl4pPr>
            <a:lvl5pPr marL="2057400" indent="-228600" eaLnBrk="0" hangingPunct="0">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a:lnSpc>
                <a:spcPct val="120000"/>
              </a:lnSpc>
              <a:defRPr/>
            </a:pPr>
            <a:r>
              <a:rPr lang="zh-CN" altLang="en-US" dirty="0">
                <a:latin typeface="宋体" panose="02010600030101010101" pitchFamily="2" charset="-122"/>
                <a:ea typeface="宋体" panose="02010600030101010101" pitchFamily="2" charset="-122"/>
              </a:rPr>
              <a:t>（</a:t>
            </a:r>
            <a:r>
              <a:rPr lang="en-US" altLang="zh-CN" dirty="0">
                <a:latin typeface="+mj-lt"/>
                <a:ea typeface="宋体" panose="02010600030101010101" pitchFamily="2" charset="-122"/>
              </a:rPr>
              <a:t>1</a:t>
            </a:r>
            <a:r>
              <a:rPr lang="zh-CN" altLang="en-US" dirty="0">
                <a:latin typeface="宋体" panose="02010600030101010101" pitchFamily="2" charset="-122"/>
                <a:ea typeface="宋体" panose="02010600030101010101" pitchFamily="2" charset="-122"/>
              </a:rPr>
              <a:t>）李明每天花多少小时做作业？你还能得到哪些信息？</a:t>
            </a:r>
            <a:endParaRPr lang="zh-CN" altLang="en-US" dirty="0">
              <a:latin typeface="宋体" panose="02010600030101010101" pitchFamily="2" charset="-122"/>
              <a:ea typeface="宋体" panose="02010600030101010101" pitchFamily="2" charset="-122"/>
            </a:endParaRPr>
          </a:p>
        </p:txBody>
      </p:sp>
      <p:sp>
        <p:nvSpPr>
          <p:cNvPr id="16" name="TextBox 13"/>
          <p:cNvSpPr txBox="1">
            <a:spLocks noChangeArrowheads="1"/>
          </p:cNvSpPr>
          <p:nvPr/>
        </p:nvSpPr>
        <p:spPr bwMode="auto">
          <a:xfrm>
            <a:off x="0" y="6092825"/>
            <a:ext cx="9432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宋体" panose="02010600030101010101" pitchFamily="2" charset="-122"/>
                <a:ea typeface="宋体" panose="02010600030101010101" pitchFamily="2" charset="-122"/>
              </a:rPr>
              <a:t>    答：李明每天花</a:t>
            </a:r>
            <a:r>
              <a:rPr lang="en-US" altLang="zh-CN" sz="2000">
                <a:solidFill>
                  <a:srgbClr val="FF0000"/>
                </a:solidFill>
                <a:ea typeface="宋体" panose="02010600030101010101" pitchFamily="2" charset="-122"/>
              </a:rPr>
              <a:t>1.92</a:t>
            </a:r>
            <a:r>
              <a:rPr lang="zh-CN" altLang="en-US" sz="2000">
                <a:solidFill>
                  <a:srgbClr val="FF0000"/>
                </a:solidFill>
                <a:latin typeface="宋体" panose="02010600030101010101" pitchFamily="2" charset="-122"/>
                <a:ea typeface="宋体" panose="02010600030101010101" pitchFamily="2" charset="-122"/>
              </a:rPr>
              <a:t>小时做作业；花</a:t>
            </a:r>
            <a:r>
              <a:rPr lang="en-US" altLang="zh-CN" sz="2000">
                <a:solidFill>
                  <a:srgbClr val="FF0000"/>
                </a:solidFill>
                <a:ea typeface="宋体" panose="02010600030101010101" pitchFamily="2" charset="-122"/>
              </a:rPr>
              <a:t>4.08</a:t>
            </a:r>
            <a:r>
              <a:rPr lang="zh-CN" altLang="en-US" sz="2000">
                <a:solidFill>
                  <a:srgbClr val="FF0000"/>
                </a:solidFill>
                <a:latin typeface="宋体" panose="02010600030101010101" pitchFamily="2" charset="-122"/>
                <a:ea typeface="宋体" panose="02010600030101010101" pitchFamily="2" charset="-122"/>
              </a:rPr>
              <a:t>小时上课；花</a:t>
            </a:r>
            <a:r>
              <a:rPr lang="en-US" altLang="zh-CN" sz="2000">
                <a:solidFill>
                  <a:srgbClr val="FF0000"/>
                </a:solidFill>
                <a:ea typeface="宋体" panose="02010600030101010101" pitchFamily="2" charset="-122"/>
              </a:rPr>
              <a:t>3.12</a:t>
            </a:r>
            <a:r>
              <a:rPr lang="zh-CN" altLang="en-US" sz="2000">
                <a:solidFill>
                  <a:srgbClr val="FF0000"/>
                </a:solidFill>
                <a:latin typeface="宋体" panose="02010600030101010101" pitchFamily="2" charset="-122"/>
                <a:ea typeface="宋体" panose="02010600030101010101" pitchFamily="2" charset="-122"/>
              </a:rPr>
              <a:t>小时活动；</a:t>
            </a:r>
            <a:r>
              <a:rPr lang="en-US" altLang="zh-CN" sz="2000">
                <a:solidFill>
                  <a:srgbClr val="FF0000"/>
                </a:solidFill>
                <a:latin typeface="宋体" panose="02010600030101010101" pitchFamily="2" charset="-122"/>
                <a:ea typeface="宋体" panose="02010600030101010101" pitchFamily="2" charset="-122"/>
              </a:rPr>
              <a:t>……</a:t>
            </a:r>
            <a:endParaRPr lang="zh-CN" altLang="en-US" sz="2000">
              <a:solidFill>
                <a:srgbClr val="FF0000"/>
              </a:solidFill>
              <a:latin typeface="宋体" panose="02010600030101010101" pitchFamily="2" charset="-122"/>
              <a:ea typeface="宋体" panose="02010600030101010101" pitchFamily="2" charset="-122"/>
            </a:endParaRPr>
          </a:p>
        </p:txBody>
      </p:sp>
      <p:sp>
        <p:nvSpPr>
          <p:cNvPr id="17" name="TextBox 13"/>
          <p:cNvSpPr txBox="1">
            <a:spLocks noChangeArrowheads="1"/>
          </p:cNvSpPr>
          <p:nvPr/>
        </p:nvSpPr>
        <p:spPr bwMode="auto">
          <a:xfrm>
            <a:off x="539750" y="5445125"/>
            <a:ext cx="7559675" cy="457200"/>
          </a:xfrm>
          <a:prstGeom prst="rect">
            <a:avLst/>
          </a:prstGeom>
          <a:noFill/>
          <a:ln>
            <a:noFill/>
          </a:ln>
        </p:spPr>
        <p:txBody>
          <a:bodyPr>
            <a:spAutoFit/>
          </a:bodyPr>
          <a:lstStyle>
            <a:lvl1pPr eaLnBrk="0" hangingPunct="0">
              <a:defRPr sz="2000" b="1">
                <a:solidFill>
                  <a:schemeClr val="tx1"/>
                </a:solidFill>
                <a:latin typeface="楷体_GB2312" panose="02010609030101010101" pitchFamily="49" charset="-122"/>
                <a:ea typeface="楷体_GB2312" panose="02010609030101010101" pitchFamily="49" charset="-122"/>
              </a:defRPr>
            </a:lvl1pPr>
            <a:lvl2pPr marL="742950" indent="-285750" eaLnBrk="0" hangingPunct="0">
              <a:defRPr sz="2000" b="1">
                <a:solidFill>
                  <a:schemeClr val="tx1"/>
                </a:solidFill>
                <a:latin typeface="楷体_GB2312" panose="02010609030101010101" pitchFamily="49" charset="-122"/>
                <a:ea typeface="楷体_GB2312" panose="02010609030101010101" pitchFamily="49" charset="-122"/>
              </a:defRPr>
            </a:lvl2pPr>
            <a:lvl3pPr marL="1143000" indent="-228600" eaLnBrk="0" hangingPunct="0">
              <a:defRPr sz="2000" b="1">
                <a:solidFill>
                  <a:schemeClr val="tx1"/>
                </a:solidFill>
                <a:latin typeface="楷体_GB2312" panose="02010609030101010101" pitchFamily="49" charset="-122"/>
                <a:ea typeface="楷体_GB2312" panose="02010609030101010101" pitchFamily="49" charset="-122"/>
              </a:defRPr>
            </a:lvl3pPr>
            <a:lvl4pPr marL="1600200" indent="-228600" eaLnBrk="0" hangingPunct="0">
              <a:defRPr sz="2000" b="1">
                <a:solidFill>
                  <a:schemeClr val="tx1"/>
                </a:solidFill>
                <a:latin typeface="楷体_GB2312" panose="02010609030101010101" pitchFamily="49" charset="-122"/>
                <a:ea typeface="楷体_GB2312" panose="02010609030101010101" pitchFamily="49" charset="-122"/>
              </a:defRPr>
            </a:lvl4pPr>
            <a:lvl5pPr marL="2057400" indent="-228600" eaLnBrk="0" hangingPunct="0">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a:lnSpc>
                <a:spcPct val="120000"/>
              </a:lnSpc>
              <a:defRPr/>
            </a:pPr>
            <a:r>
              <a:rPr lang="zh-CN" altLang="en-US" dirty="0">
                <a:latin typeface="宋体" panose="02010600030101010101" pitchFamily="2" charset="-122"/>
                <a:ea typeface="宋体" panose="02010600030101010101" pitchFamily="2" charset="-122"/>
              </a:rPr>
              <a:t>（</a:t>
            </a:r>
            <a:r>
              <a:rPr lang="en-US" altLang="zh-CN" dirty="0">
                <a:latin typeface="+mj-lt"/>
                <a:ea typeface="宋体" panose="02010600030101010101" pitchFamily="2" charset="-122"/>
              </a:rPr>
              <a:t>2</a:t>
            </a:r>
            <a:r>
              <a:rPr lang="zh-CN" altLang="en-US" dirty="0">
                <a:latin typeface="宋体" panose="02010600030101010101" pitchFamily="2" charset="-122"/>
                <a:ea typeface="宋体" panose="02010600030101010101" pitchFamily="2" charset="-122"/>
              </a:rPr>
              <a:t>）你认为李明的作息时间安排得合理吗？</a:t>
            </a:r>
            <a:endParaRPr lang="zh-CN" altLang="en-US" dirty="0">
              <a:latin typeface="宋体" panose="02010600030101010101" pitchFamily="2" charset="-122"/>
              <a:ea typeface="宋体" panose="02010600030101010101" pitchFamily="2" charset="-122"/>
            </a:endParaRPr>
          </a:p>
        </p:txBody>
      </p:sp>
      <p:sp>
        <p:nvSpPr>
          <p:cNvPr id="18" name="TextBox 13"/>
          <p:cNvSpPr txBox="1">
            <a:spLocks noChangeArrowheads="1"/>
          </p:cNvSpPr>
          <p:nvPr/>
        </p:nvSpPr>
        <p:spPr bwMode="auto">
          <a:xfrm>
            <a:off x="539750" y="5445125"/>
            <a:ext cx="7559675" cy="457200"/>
          </a:xfrm>
          <a:prstGeom prst="rect">
            <a:avLst/>
          </a:prstGeom>
          <a:noFill/>
          <a:ln>
            <a:noFill/>
          </a:ln>
        </p:spPr>
        <p:txBody>
          <a:bodyPr>
            <a:spAutoFit/>
          </a:bodyPr>
          <a:lstStyle>
            <a:lvl1pPr eaLnBrk="0" hangingPunct="0">
              <a:defRPr sz="2000" b="1">
                <a:solidFill>
                  <a:schemeClr val="tx1"/>
                </a:solidFill>
                <a:latin typeface="楷体_GB2312" panose="02010609030101010101" pitchFamily="49" charset="-122"/>
                <a:ea typeface="楷体_GB2312" panose="02010609030101010101" pitchFamily="49" charset="-122"/>
              </a:defRPr>
            </a:lvl1pPr>
            <a:lvl2pPr marL="742950" indent="-285750" eaLnBrk="0" hangingPunct="0">
              <a:defRPr sz="2000" b="1">
                <a:solidFill>
                  <a:schemeClr val="tx1"/>
                </a:solidFill>
                <a:latin typeface="楷体_GB2312" panose="02010609030101010101" pitchFamily="49" charset="-122"/>
                <a:ea typeface="楷体_GB2312" panose="02010609030101010101" pitchFamily="49" charset="-122"/>
              </a:defRPr>
            </a:lvl2pPr>
            <a:lvl3pPr marL="1143000" indent="-228600" eaLnBrk="0" hangingPunct="0">
              <a:defRPr sz="2000" b="1">
                <a:solidFill>
                  <a:schemeClr val="tx1"/>
                </a:solidFill>
                <a:latin typeface="楷体_GB2312" panose="02010609030101010101" pitchFamily="49" charset="-122"/>
                <a:ea typeface="楷体_GB2312" panose="02010609030101010101" pitchFamily="49" charset="-122"/>
              </a:defRPr>
            </a:lvl3pPr>
            <a:lvl4pPr marL="1600200" indent="-228600" eaLnBrk="0" hangingPunct="0">
              <a:defRPr sz="2000" b="1">
                <a:solidFill>
                  <a:schemeClr val="tx1"/>
                </a:solidFill>
                <a:latin typeface="楷体_GB2312" panose="02010609030101010101" pitchFamily="49" charset="-122"/>
                <a:ea typeface="楷体_GB2312" panose="02010609030101010101" pitchFamily="49" charset="-122"/>
              </a:defRPr>
            </a:lvl4pPr>
            <a:lvl5pPr marL="2057400" indent="-228600" eaLnBrk="0" hangingPunct="0">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a:lnSpc>
                <a:spcPct val="120000"/>
              </a:lnSpc>
              <a:defRPr/>
            </a:pPr>
            <a:r>
              <a:rPr lang="zh-CN" altLang="en-US" dirty="0">
                <a:latin typeface="宋体" panose="02010600030101010101" pitchFamily="2" charset="-122"/>
                <a:ea typeface="宋体" panose="02010600030101010101" pitchFamily="2" charset="-122"/>
              </a:rPr>
              <a:t>（</a:t>
            </a:r>
            <a:r>
              <a:rPr lang="en-US" altLang="zh-CN" dirty="0">
                <a:latin typeface="+mj-lt"/>
                <a:ea typeface="宋体" panose="02010600030101010101" pitchFamily="2" charset="-122"/>
              </a:rPr>
              <a:t>3</a:t>
            </a:r>
            <a:r>
              <a:rPr lang="zh-CN" altLang="en-US" dirty="0">
                <a:latin typeface="宋体" panose="02010600030101010101" pitchFamily="2" charset="-122"/>
                <a:ea typeface="宋体" panose="02010600030101010101" pitchFamily="2" charset="-122"/>
              </a:rPr>
              <a:t>）你的作息时间与李明的有什么不同？</a:t>
            </a:r>
            <a:endParaRPr lang="zh-CN" altLang="en-US" dirty="0">
              <a:latin typeface="宋体" panose="02010600030101010101" pitchFamily="2" charset="-122"/>
              <a:ea typeface="宋体" panose="02010600030101010101" pitchFamily="2" charset="-122"/>
            </a:endParaRPr>
          </a:p>
        </p:txBody>
      </p:sp>
      <p:pic>
        <p:nvPicPr>
          <p:cNvPr id="16402" name="Picture 18" descr="90"/>
          <p:cNvPicPr>
            <a:picLocks noChangeAspect="1" noChangeArrowheads="1"/>
          </p:cNvPicPr>
          <p:nvPr/>
        </p:nvPicPr>
        <p:blipFill>
          <a:blip r:embed="rId1" cstate="email"/>
          <a:srcRect/>
          <a:stretch>
            <a:fillRect/>
          </a:stretch>
        </p:blipFill>
        <p:spPr bwMode="auto">
          <a:xfrm>
            <a:off x="2124075" y="2133600"/>
            <a:ext cx="4768850" cy="287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8" name="组合 24"/>
          <p:cNvGrpSpPr/>
          <p:nvPr/>
        </p:nvGrpSpPr>
        <p:grpSpPr bwMode="auto">
          <a:xfrm>
            <a:off x="684213" y="260350"/>
            <a:ext cx="1368425" cy="360363"/>
            <a:chOff x="2028" y="9149"/>
            <a:chExt cx="2606" cy="744"/>
          </a:xfrm>
        </p:grpSpPr>
        <p:pic>
          <p:nvPicPr>
            <p:cNvPr id="15370" name="图片 25" descr="标志1"/>
            <p:cNvPicPr>
              <a:picLocks noChangeAspect="1" noChangeArrowheads="1"/>
            </p:cNvPicPr>
            <p:nvPr/>
          </p:nvPicPr>
          <p:blipFill>
            <a:blip r:embed="rId2"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1"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基础练习</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15369" name="Rectangle 2"/>
          <p:cNvSpPr txBox="1">
            <a:spLocks noChangeArrowheads="1"/>
          </p:cNvSpPr>
          <p:nvPr/>
        </p:nvSpPr>
        <p:spPr bwMode="auto">
          <a:xfrm>
            <a:off x="1368425" y="593725"/>
            <a:ext cx="3203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（五）看懂扇形统计图</a:t>
            </a:r>
            <a:endParaRPr lang="zh-CN" altLang="en-US" sz="200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6402"/>
                                        </p:tgtEl>
                                        <p:attrNameLst>
                                          <p:attrName>style.visibility</p:attrName>
                                        </p:attrNameLst>
                                      </p:cBhvr>
                                      <p:to>
                                        <p:strVal val="visible"/>
                                      </p:to>
                                    </p:set>
                                    <p:animEffect transition="in" filter="blinds(horizontal)">
                                      <p:cBhvr>
                                        <p:cTn id="11" dur="500"/>
                                        <p:tgtEl>
                                          <p:spTgt spid="16402"/>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linds(horizontal)">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15"/>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6"/>
                                        </p:tgtEl>
                                        <p:attrNameLst>
                                          <p:attrName>style.visibility</p:attrName>
                                        </p:attrNameLst>
                                      </p:cBhvr>
                                      <p:to>
                                        <p:strVal val="hidden"/>
                                      </p:to>
                                    </p:set>
                                  </p:childTnLst>
                                </p:cTn>
                              </p:par>
                              <p:par>
                                <p:cTn id="28" presetID="3" presetClass="entr" presetSubtype="1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linds(horizontal)">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7"/>
                                        </p:tgtEl>
                                        <p:attrNameLst>
                                          <p:attrName>style.visibility</p:attrName>
                                        </p:attrNameLst>
                                      </p:cBhvr>
                                      <p:to>
                                        <p:strVal val="hidden"/>
                                      </p:to>
                                    </p:set>
                                  </p:childTnLst>
                                </p:cTn>
                              </p:par>
                              <p:par>
                                <p:cTn id="35" presetID="3" presetClass="entr" presetSubtype="1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5" grpId="1"/>
      <p:bldP spid="16" grpId="0"/>
      <p:bldP spid="16" grpId="1"/>
      <p:bldP spid="17" grpId="0"/>
      <p:bldP spid="17" grpId="1"/>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2" name="Group 33"/>
          <p:cNvGrpSpPr/>
          <p:nvPr/>
        </p:nvGrpSpPr>
        <p:grpSpPr bwMode="auto">
          <a:xfrm>
            <a:off x="250825" y="1341438"/>
            <a:ext cx="4768850" cy="2878137"/>
            <a:chOff x="3424" y="1706"/>
            <a:chExt cx="2540" cy="1474"/>
          </a:xfrm>
        </p:grpSpPr>
        <p:grpSp>
          <p:nvGrpSpPr>
            <p:cNvPr id="16400" name="Group 31"/>
            <p:cNvGrpSpPr/>
            <p:nvPr/>
          </p:nvGrpSpPr>
          <p:grpSpPr bwMode="auto">
            <a:xfrm>
              <a:off x="3833" y="1933"/>
              <a:ext cx="1296" cy="1247"/>
              <a:chOff x="3588" y="1661"/>
              <a:chExt cx="1296" cy="1247"/>
            </a:xfrm>
          </p:grpSpPr>
          <p:pic>
            <p:nvPicPr>
              <p:cNvPr id="16402" name="Picture 25" descr="86"/>
              <p:cNvPicPr>
                <a:picLocks noChangeAspect="1" noChangeArrowheads="1"/>
              </p:cNvPicPr>
              <p:nvPr/>
            </p:nvPicPr>
            <p:blipFill>
              <a:blip r:embed="rId1" cstate="email"/>
              <a:srcRect/>
              <a:stretch>
                <a:fillRect/>
              </a:stretch>
            </p:blipFill>
            <p:spPr bwMode="auto">
              <a:xfrm>
                <a:off x="3651" y="1661"/>
                <a:ext cx="1233" cy="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3" name="Text Box 26"/>
              <p:cNvSpPr txBox="1">
                <a:spLocks noChangeArrowheads="1"/>
              </p:cNvSpPr>
              <p:nvPr/>
            </p:nvSpPr>
            <p:spPr bwMode="auto">
              <a:xfrm>
                <a:off x="4231" y="1888"/>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乒乓球</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30</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6404" name="Text Box 27"/>
              <p:cNvSpPr txBox="1">
                <a:spLocks noChangeArrowheads="1"/>
              </p:cNvSpPr>
              <p:nvPr/>
            </p:nvSpPr>
            <p:spPr bwMode="auto">
              <a:xfrm>
                <a:off x="4199" y="2474"/>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足球</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20</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6405" name="Text Box 28"/>
              <p:cNvSpPr txBox="1">
                <a:spLocks noChangeArrowheads="1"/>
              </p:cNvSpPr>
              <p:nvPr/>
            </p:nvSpPr>
            <p:spPr bwMode="auto">
              <a:xfrm>
                <a:off x="3739" y="1884"/>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其他</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22.5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6406" name="Text Box 29"/>
              <p:cNvSpPr txBox="1">
                <a:spLocks noChangeArrowheads="1"/>
              </p:cNvSpPr>
              <p:nvPr/>
            </p:nvSpPr>
            <p:spPr bwMode="auto">
              <a:xfrm>
                <a:off x="3588" y="2227"/>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踢毽</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15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sp>
            <p:nvSpPr>
              <p:cNvPr id="16407" name="Text Box 30"/>
              <p:cNvSpPr txBox="1">
                <a:spLocks noChangeArrowheads="1"/>
              </p:cNvSpPr>
              <p:nvPr/>
            </p:nvSpPr>
            <p:spPr bwMode="auto">
              <a:xfrm>
                <a:off x="3821" y="2469"/>
                <a:ext cx="59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gn="ctr" eaLnBrk="1" hangingPunct="1">
                  <a:spcBef>
                    <a:spcPct val="0"/>
                  </a:spcBef>
                  <a:buFontTx/>
                  <a:buNone/>
                </a:pPr>
                <a:r>
                  <a:rPr lang="zh-CN" altLang="en-US" sz="1600">
                    <a:solidFill>
                      <a:schemeClr val="tx1"/>
                    </a:solidFill>
                    <a:latin typeface="楷体_GB2312" panose="02010609030101010101" pitchFamily="49" charset="-122"/>
                  </a:rPr>
                  <a:t>跳绳</a:t>
                </a:r>
                <a:endParaRPr lang="zh-CN" altLang="en-US" sz="1600">
                  <a:solidFill>
                    <a:schemeClr val="tx1"/>
                  </a:solidFill>
                  <a:latin typeface="楷体_GB2312" panose="02010609030101010101" pitchFamily="49" charset="-122"/>
                </a:endParaRPr>
              </a:p>
              <a:p>
                <a:pPr algn="ctr" eaLnBrk="1" hangingPunct="1">
                  <a:spcBef>
                    <a:spcPct val="0"/>
                  </a:spcBef>
                  <a:buFontTx/>
                  <a:buNone/>
                </a:pPr>
                <a:r>
                  <a:rPr lang="en-US" altLang="zh-CN" sz="1600">
                    <a:solidFill>
                      <a:schemeClr val="tx1"/>
                    </a:solidFill>
                  </a:rPr>
                  <a:t>12.5</a:t>
                </a:r>
                <a:r>
                  <a:rPr lang="en-US" altLang="zh-CN" sz="1600">
                    <a:solidFill>
                      <a:schemeClr val="tx1"/>
                    </a:solidFill>
                    <a:latin typeface="Times New Roman" panose="02020603050405020304" pitchFamily="18" charset="0"/>
                  </a:rPr>
                  <a:t>%</a:t>
                </a:r>
                <a:endParaRPr lang="en-US" altLang="zh-CN" sz="1600">
                  <a:solidFill>
                    <a:schemeClr val="tx1"/>
                  </a:solidFill>
                  <a:latin typeface="Times New Roman" panose="02020603050405020304" pitchFamily="18" charset="0"/>
                </a:endParaRPr>
              </a:p>
            </p:txBody>
          </p:sp>
        </p:grpSp>
        <p:sp>
          <p:nvSpPr>
            <p:cNvPr id="16401" name="Text Box 32"/>
            <p:cNvSpPr txBox="1">
              <a:spLocks noChangeArrowheads="1"/>
            </p:cNvSpPr>
            <p:nvPr/>
          </p:nvSpPr>
          <p:spPr bwMode="auto">
            <a:xfrm>
              <a:off x="3424" y="1706"/>
              <a:ext cx="254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六（</a:t>
              </a:r>
              <a:r>
                <a:rPr lang="en-US" altLang="zh-CN" sz="1600">
                  <a:solidFill>
                    <a:schemeClr val="tx1"/>
                  </a:solidFill>
                </a:rPr>
                <a:t>1</a:t>
              </a:r>
              <a:r>
                <a:rPr lang="zh-CN" altLang="en-US" sz="1600">
                  <a:solidFill>
                    <a:schemeClr val="tx1"/>
                  </a:solidFill>
                  <a:latin typeface="楷体_GB2312" panose="02010609030101010101" pitchFamily="49" charset="-122"/>
                </a:rPr>
                <a:t>）班同学最喜欢体育活动项目统计图</a:t>
              </a:r>
              <a:endParaRPr lang="zh-CN" altLang="en-US" sz="1600">
                <a:solidFill>
                  <a:schemeClr val="tx1"/>
                </a:solidFill>
                <a:latin typeface="楷体_GB2312" panose="02010609030101010101" pitchFamily="49" charset="-122"/>
              </a:endParaRPr>
            </a:p>
          </p:txBody>
        </p:sp>
      </p:grpSp>
      <p:grpSp>
        <p:nvGrpSpPr>
          <p:cNvPr id="16387" name="组合 24"/>
          <p:cNvGrpSpPr/>
          <p:nvPr/>
        </p:nvGrpSpPr>
        <p:grpSpPr bwMode="auto">
          <a:xfrm>
            <a:off x="684213" y="260350"/>
            <a:ext cx="1368425" cy="360363"/>
            <a:chOff x="2028" y="9149"/>
            <a:chExt cx="2606" cy="744"/>
          </a:xfrm>
        </p:grpSpPr>
        <p:pic>
          <p:nvPicPr>
            <p:cNvPr id="16398" name="图片 25" descr="标志1"/>
            <p:cNvPicPr>
              <a:picLocks noChangeAspect="1" noChangeArrowheads="1"/>
            </p:cNvPicPr>
            <p:nvPr/>
          </p:nvPicPr>
          <p:blipFill>
            <a:blip r:embed="rId2"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9"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基础练习</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16388" name="Rectangle 2"/>
          <p:cNvSpPr txBox="1">
            <a:spLocks noChangeArrowheads="1"/>
          </p:cNvSpPr>
          <p:nvPr/>
        </p:nvSpPr>
        <p:spPr bwMode="auto">
          <a:xfrm>
            <a:off x="1368425" y="593725"/>
            <a:ext cx="3203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（五）看懂扇形统计图</a:t>
            </a:r>
            <a:endParaRPr lang="zh-CN" altLang="en-US" sz="2000">
              <a:solidFill>
                <a:schemeClr val="tx1"/>
              </a:solidFill>
              <a:latin typeface="宋体" panose="02010600030101010101" pitchFamily="2" charset="-122"/>
              <a:ea typeface="宋体" panose="02010600030101010101" pitchFamily="2" charset="-122"/>
            </a:endParaRPr>
          </a:p>
        </p:txBody>
      </p:sp>
      <p:sp>
        <p:nvSpPr>
          <p:cNvPr id="16" name="矩形 15"/>
          <p:cNvSpPr>
            <a:spLocks noChangeArrowheads="1"/>
          </p:cNvSpPr>
          <p:nvPr/>
        </p:nvSpPr>
        <p:spPr bwMode="auto">
          <a:xfrm>
            <a:off x="107950" y="1125538"/>
            <a:ext cx="4227513" cy="3917950"/>
          </a:xfrm>
          <a:prstGeom prst="rect">
            <a:avLst/>
          </a:prstGeom>
          <a:noFill/>
          <a:ln w="28575" algn="ctr">
            <a:solidFill>
              <a:srgbClr val="FF0000"/>
            </a:solidFill>
            <a:round/>
          </a:ln>
          <a:extLst>
            <a:ext uri="{909E8E84-426E-40DD-AFC4-6F175D3DCCD1}">
              <a14:hiddenFill xmlns:a14="http://schemas.microsoft.com/office/drawing/2010/main">
                <a:solidFill>
                  <a:srgbClr val="FFFFFF"/>
                </a:solidFill>
              </a14:hiddenFill>
            </a:ext>
          </a:extLst>
        </p:spPr>
        <p:txBody>
          <a:bodyPr anchor="ct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endParaRPr lang="zh-CN" altLang="en-US"/>
          </a:p>
        </p:txBody>
      </p:sp>
      <p:sp>
        <p:nvSpPr>
          <p:cNvPr id="17" name="矩形 16"/>
          <p:cNvSpPr>
            <a:spLocks noChangeArrowheads="1"/>
          </p:cNvSpPr>
          <p:nvPr/>
        </p:nvSpPr>
        <p:spPr bwMode="auto">
          <a:xfrm>
            <a:off x="4416425" y="1138238"/>
            <a:ext cx="4229100" cy="3917950"/>
          </a:xfrm>
          <a:prstGeom prst="rect">
            <a:avLst/>
          </a:prstGeom>
          <a:noFill/>
          <a:ln w="28575" algn="ctr">
            <a:solidFill>
              <a:srgbClr val="FF0000"/>
            </a:solidFill>
            <a:round/>
          </a:ln>
          <a:extLst>
            <a:ext uri="{909E8E84-426E-40DD-AFC4-6F175D3DCCD1}">
              <a14:hiddenFill xmlns:a14="http://schemas.microsoft.com/office/drawing/2010/main">
                <a:solidFill>
                  <a:srgbClr val="FFFFFF"/>
                </a:solidFill>
              </a14:hiddenFill>
            </a:ext>
          </a:extLst>
        </p:spPr>
        <p:txBody>
          <a:bodyPr anchor="ct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endParaRPr lang="zh-CN" altLang="en-US"/>
          </a:p>
        </p:txBody>
      </p:sp>
      <p:grpSp>
        <p:nvGrpSpPr>
          <p:cNvPr id="19" name="组合 18"/>
          <p:cNvGrpSpPr/>
          <p:nvPr/>
        </p:nvGrpSpPr>
        <p:grpSpPr bwMode="auto">
          <a:xfrm>
            <a:off x="4376738" y="1289050"/>
            <a:ext cx="4227512" cy="2930525"/>
            <a:chOff x="4376389" y="1288270"/>
            <a:chExt cx="4228274" cy="2930637"/>
          </a:xfrm>
        </p:grpSpPr>
        <p:pic>
          <p:nvPicPr>
            <p:cNvPr id="16396" name="Picture 18" descr="90"/>
            <p:cNvPicPr>
              <a:picLocks noChangeAspect="1" noChangeArrowheads="1"/>
            </p:cNvPicPr>
            <p:nvPr/>
          </p:nvPicPr>
          <p:blipFill>
            <a:blip r:embed="rId3" cstate="email"/>
            <a:srcRect/>
            <a:stretch>
              <a:fillRect/>
            </a:stretch>
          </p:blipFill>
          <p:spPr bwMode="auto">
            <a:xfrm>
              <a:off x="4376389" y="1667022"/>
              <a:ext cx="4228274" cy="255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7" name="TextBox 3"/>
            <p:cNvSpPr txBox="1">
              <a:spLocks noChangeArrowheads="1"/>
            </p:cNvSpPr>
            <p:nvPr/>
          </p:nvSpPr>
          <p:spPr bwMode="auto">
            <a:xfrm>
              <a:off x="5020370" y="1288270"/>
              <a:ext cx="3359064" cy="358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chemeClr val="tx1"/>
                  </a:solidFill>
                  <a:ea typeface="宋体" panose="02010600030101010101" pitchFamily="2" charset="-122"/>
                </a:rPr>
                <a:t>李明每天的作息时间安排图</a:t>
              </a:r>
              <a:endParaRPr lang="en-US" altLang="zh-CN" sz="1600">
                <a:solidFill>
                  <a:schemeClr val="tx1"/>
                </a:solidFill>
                <a:ea typeface="宋体" panose="02010600030101010101" pitchFamily="2" charset="-122"/>
              </a:endParaRPr>
            </a:p>
          </p:txBody>
        </p:sp>
      </p:grpSp>
      <p:sp>
        <p:nvSpPr>
          <p:cNvPr id="21" name="文本框 20"/>
          <p:cNvSpPr txBox="1">
            <a:spLocks noChangeArrowheads="1"/>
          </p:cNvSpPr>
          <p:nvPr/>
        </p:nvSpPr>
        <p:spPr bwMode="auto">
          <a:xfrm>
            <a:off x="485775" y="5276850"/>
            <a:ext cx="61214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zh-CN" altLang="en-US"/>
              <a:t>这两个图都是扇形统计图，你发现有什么不一样吗？</a:t>
            </a:r>
            <a:endParaRPr lang="zh-CN" altLang="en-US"/>
          </a:p>
        </p:txBody>
      </p:sp>
      <p:sp>
        <p:nvSpPr>
          <p:cNvPr id="22" name="文本框 21"/>
          <p:cNvSpPr txBox="1">
            <a:spLocks noChangeArrowheads="1"/>
          </p:cNvSpPr>
          <p:nvPr/>
        </p:nvSpPr>
        <p:spPr bwMode="auto">
          <a:xfrm>
            <a:off x="433388" y="5815013"/>
            <a:ext cx="8218487" cy="78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zh-CN" altLang="en-US">
                <a:solidFill>
                  <a:srgbClr val="FF0000"/>
                </a:solidFill>
              </a:rPr>
              <a:t>图一把项目名称和数量关系均标在了圆上，图二只把数量关系标在圆上，而项目名称又在旁边单独标出。</a:t>
            </a:r>
            <a:endParaRPr lang="zh-CN" altLang="en-US">
              <a:solidFill>
                <a:srgbClr val="FF0000"/>
              </a:solidFill>
            </a:endParaRPr>
          </a:p>
        </p:txBody>
      </p:sp>
      <p:sp>
        <p:nvSpPr>
          <p:cNvPr id="23" name="矩形 22"/>
          <p:cNvSpPr>
            <a:spLocks noChangeArrowheads="1"/>
          </p:cNvSpPr>
          <p:nvPr/>
        </p:nvSpPr>
        <p:spPr bwMode="auto">
          <a:xfrm>
            <a:off x="7308850" y="1682750"/>
            <a:ext cx="1295400" cy="2403475"/>
          </a:xfrm>
          <a:prstGeom prst="rect">
            <a:avLst/>
          </a:prstGeom>
          <a:noFill/>
          <a:ln w="28575" algn="ctr">
            <a:solidFill>
              <a:srgbClr val="00B050"/>
            </a:solidFill>
            <a:round/>
          </a:ln>
          <a:extLst>
            <a:ext uri="{909E8E84-426E-40DD-AFC4-6F175D3DCCD1}">
              <a14:hiddenFill xmlns:a14="http://schemas.microsoft.com/office/drawing/2010/main">
                <a:solidFill>
                  <a:srgbClr val="FFFFFF"/>
                </a:solidFill>
              </a14:hiddenFill>
            </a:ext>
          </a:extLst>
        </p:spPr>
        <p:txBody>
          <a:bodyPr anchor="ct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endParaRPr lang="zh-CN" altLang="en-US"/>
          </a:p>
        </p:txBody>
      </p:sp>
      <p:sp>
        <p:nvSpPr>
          <p:cNvPr id="24" name="文本框 23"/>
          <p:cNvSpPr txBox="1">
            <a:spLocks noChangeArrowheads="1"/>
          </p:cNvSpPr>
          <p:nvPr/>
        </p:nvSpPr>
        <p:spPr bwMode="auto">
          <a:xfrm>
            <a:off x="7604125" y="4349750"/>
            <a:ext cx="7048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zh-CN" altLang="en-US"/>
              <a:t>图列</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heel(1)">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heel(1)">
                                      <p:cBhvr>
                                        <p:cTn id="41" dur="500"/>
                                        <p:tgtEl>
                                          <p:spTgt spid="23"/>
                                        </p:tgtEl>
                                      </p:cBhvr>
                                    </p:animEffec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1" grpId="0"/>
      <p:bldP spid="22" grpId="0"/>
      <p:bldP spid="23" grpId="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8" name="椭圆 7"/>
          <p:cNvSpPr>
            <a:spLocks noChangeArrowheads="1"/>
          </p:cNvSpPr>
          <p:nvPr/>
        </p:nvSpPr>
        <p:spPr bwMode="auto">
          <a:xfrm>
            <a:off x="2070100" y="3959225"/>
            <a:ext cx="2447925" cy="2447925"/>
          </a:xfrm>
          <a:prstGeom prst="ellipse">
            <a:avLst/>
          </a:prstGeom>
          <a:solidFill>
            <a:srgbClr val="FFFFCC"/>
          </a:solidFill>
          <a:ln w="12700" algn="ctr">
            <a:solidFill>
              <a:schemeClr val="tx1"/>
            </a:solidFill>
            <a:round/>
          </a:ln>
        </p:spPr>
        <p:txBody>
          <a:bodyPr anchor="ct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endParaRPr lang="zh-CN" altLang="en-US"/>
          </a:p>
        </p:txBody>
      </p:sp>
      <p:grpSp>
        <p:nvGrpSpPr>
          <p:cNvPr id="17411" name="组合 24"/>
          <p:cNvGrpSpPr/>
          <p:nvPr/>
        </p:nvGrpSpPr>
        <p:grpSpPr bwMode="auto">
          <a:xfrm>
            <a:off x="684213" y="260350"/>
            <a:ext cx="1368425" cy="360363"/>
            <a:chOff x="2028" y="9149"/>
            <a:chExt cx="2606" cy="744"/>
          </a:xfrm>
        </p:grpSpPr>
        <p:pic>
          <p:nvPicPr>
            <p:cNvPr id="17445"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6"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拓展练习</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17412" name="Rectangle 2"/>
          <p:cNvSpPr txBox="1">
            <a:spLocks noChangeArrowheads="1"/>
          </p:cNvSpPr>
          <p:nvPr/>
        </p:nvSpPr>
        <p:spPr bwMode="auto">
          <a:xfrm>
            <a:off x="1368425" y="593725"/>
            <a:ext cx="38512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（六）动手绘制扇形统计图</a:t>
            </a:r>
            <a:endParaRPr lang="zh-CN" altLang="en-US" sz="2000">
              <a:solidFill>
                <a:schemeClr val="tx1"/>
              </a:solidFill>
              <a:latin typeface="宋体" panose="02010600030101010101" pitchFamily="2" charset="-122"/>
              <a:ea typeface="宋体" panose="02010600030101010101" pitchFamily="2" charset="-122"/>
            </a:endParaRPr>
          </a:p>
        </p:txBody>
      </p:sp>
      <p:graphicFrame>
        <p:nvGraphicFramePr>
          <p:cNvPr id="6" name="表格 5"/>
          <p:cNvGraphicFramePr>
            <a:graphicFrameLocks noGrp="1"/>
          </p:cNvGraphicFramePr>
          <p:nvPr/>
        </p:nvGraphicFramePr>
        <p:xfrm>
          <a:off x="2052638" y="2133600"/>
          <a:ext cx="5472110" cy="741364"/>
        </p:xfrm>
        <a:graphic>
          <a:graphicData uri="http://schemas.openxmlformats.org/drawingml/2006/table">
            <a:tbl>
              <a:tblPr firstRow="1" bandRow="1">
                <a:tableStyleId>{5C22544A-7EE6-4342-B048-85BDC9FD1C3A}</a:tableStyleId>
              </a:tblPr>
              <a:tblGrid>
                <a:gridCol w="1223312"/>
                <a:gridCol w="965532"/>
                <a:gridCol w="1094422"/>
                <a:gridCol w="1094422"/>
                <a:gridCol w="1094422"/>
              </a:tblGrid>
              <a:tr h="370682">
                <a:tc>
                  <a:txBody>
                    <a:bodyPr/>
                    <a:lstStyle/>
                    <a:p>
                      <a:pPr algn="ctr"/>
                      <a:r>
                        <a:rPr lang="zh-CN" altLang="en-US" sz="1800" dirty="0">
                          <a:solidFill>
                            <a:schemeClr val="tx1"/>
                          </a:solidFill>
                        </a:rPr>
                        <a:t>动物名称</a:t>
                      </a:r>
                      <a:endParaRPr lang="zh-CN" altLang="en-US" sz="1800" dirty="0">
                        <a:solidFill>
                          <a:schemeClr val="tx1"/>
                        </a:solidFill>
                      </a:endParaRPr>
                    </a:p>
                  </a:txBody>
                  <a:tcPr marL="91447" marR="91447" marT="45700" marB="45700"/>
                </a:tc>
                <a:tc>
                  <a:txBody>
                    <a:bodyPr/>
                    <a:lstStyle/>
                    <a:p>
                      <a:pPr algn="ctr"/>
                      <a:r>
                        <a:rPr lang="zh-CN" altLang="en-US" sz="1800" dirty="0">
                          <a:solidFill>
                            <a:schemeClr val="tx1"/>
                          </a:solidFill>
                        </a:rPr>
                        <a:t>老虎</a:t>
                      </a:r>
                      <a:endParaRPr lang="zh-CN" altLang="en-US" sz="1800" dirty="0">
                        <a:solidFill>
                          <a:schemeClr val="tx1"/>
                        </a:solidFill>
                      </a:endParaRPr>
                    </a:p>
                  </a:txBody>
                  <a:tcPr marL="91447" marR="91447" marT="45700" marB="45700"/>
                </a:tc>
                <a:tc>
                  <a:txBody>
                    <a:bodyPr/>
                    <a:lstStyle/>
                    <a:p>
                      <a:pPr algn="ctr"/>
                      <a:r>
                        <a:rPr lang="zh-CN" altLang="en-US" sz="1800" dirty="0">
                          <a:solidFill>
                            <a:schemeClr val="tx1"/>
                          </a:solidFill>
                        </a:rPr>
                        <a:t>大象</a:t>
                      </a:r>
                      <a:endParaRPr lang="zh-CN" altLang="en-US" sz="1800" dirty="0">
                        <a:solidFill>
                          <a:schemeClr val="tx1"/>
                        </a:solidFill>
                      </a:endParaRPr>
                    </a:p>
                  </a:txBody>
                  <a:tcPr marL="91447" marR="91447" marT="45700" marB="45700"/>
                </a:tc>
                <a:tc>
                  <a:txBody>
                    <a:bodyPr/>
                    <a:lstStyle/>
                    <a:p>
                      <a:pPr algn="ctr"/>
                      <a:r>
                        <a:rPr lang="zh-CN" altLang="en-US" sz="1800" dirty="0">
                          <a:solidFill>
                            <a:schemeClr val="tx1"/>
                          </a:solidFill>
                        </a:rPr>
                        <a:t>狮子</a:t>
                      </a:r>
                      <a:endParaRPr lang="zh-CN" altLang="en-US" sz="1800" dirty="0">
                        <a:solidFill>
                          <a:schemeClr val="tx1"/>
                        </a:solidFill>
                      </a:endParaRPr>
                    </a:p>
                  </a:txBody>
                  <a:tcPr marL="91447" marR="91447" marT="45700" marB="45700"/>
                </a:tc>
                <a:tc>
                  <a:txBody>
                    <a:bodyPr/>
                    <a:lstStyle/>
                    <a:p>
                      <a:pPr algn="ctr"/>
                      <a:r>
                        <a:rPr lang="zh-CN" altLang="en-US" sz="1800" dirty="0">
                          <a:solidFill>
                            <a:schemeClr val="tx1"/>
                          </a:solidFill>
                        </a:rPr>
                        <a:t>合计</a:t>
                      </a:r>
                      <a:endParaRPr lang="zh-CN" altLang="en-US" sz="1800" dirty="0">
                        <a:solidFill>
                          <a:schemeClr val="tx1"/>
                        </a:solidFill>
                      </a:endParaRPr>
                    </a:p>
                  </a:txBody>
                  <a:tcPr marL="91447" marR="91447" marT="45700" marB="45700"/>
                </a:tc>
              </a:tr>
              <a:tr h="370682">
                <a:tc>
                  <a:txBody>
                    <a:bodyPr/>
                    <a:lstStyle/>
                    <a:p>
                      <a:pPr algn="ctr"/>
                      <a:r>
                        <a:rPr lang="zh-CN" altLang="en-US" sz="1800" dirty="0">
                          <a:solidFill>
                            <a:schemeClr val="tx1"/>
                          </a:solidFill>
                        </a:rPr>
                        <a:t>数量</a:t>
                      </a:r>
                      <a:endParaRPr lang="zh-CN" altLang="en-US" sz="1800" dirty="0">
                        <a:solidFill>
                          <a:schemeClr val="tx1"/>
                        </a:solidFill>
                      </a:endParaRPr>
                    </a:p>
                  </a:txBody>
                  <a:tcPr marL="91447" marR="91447" marT="45700" marB="45700"/>
                </a:tc>
                <a:tc>
                  <a:txBody>
                    <a:bodyPr/>
                    <a:lstStyle/>
                    <a:p>
                      <a:pPr algn="ctr"/>
                      <a:r>
                        <a:rPr lang="en-US" altLang="zh-CN" sz="1800" dirty="0">
                          <a:solidFill>
                            <a:schemeClr val="tx1"/>
                          </a:solidFill>
                        </a:rPr>
                        <a:t>3</a:t>
                      </a:r>
                      <a:endParaRPr lang="zh-CN" altLang="en-US" sz="1800" dirty="0">
                        <a:solidFill>
                          <a:schemeClr val="tx1"/>
                        </a:solidFill>
                      </a:endParaRPr>
                    </a:p>
                  </a:txBody>
                  <a:tcPr marL="91447" marR="91447" marT="45700" marB="45700"/>
                </a:tc>
                <a:tc>
                  <a:txBody>
                    <a:bodyPr/>
                    <a:lstStyle/>
                    <a:p>
                      <a:pPr algn="ctr"/>
                      <a:r>
                        <a:rPr lang="en-US" altLang="zh-CN" sz="1800" dirty="0">
                          <a:solidFill>
                            <a:schemeClr val="tx1"/>
                          </a:solidFill>
                        </a:rPr>
                        <a:t>3</a:t>
                      </a:r>
                      <a:endParaRPr lang="zh-CN" altLang="en-US" sz="1800" dirty="0">
                        <a:solidFill>
                          <a:schemeClr val="tx1"/>
                        </a:solidFill>
                      </a:endParaRPr>
                    </a:p>
                  </a:txBody>
                  <a:tcPr marL="91447" marR="91447" marT="45700" marB="45700"/>
                </a:tc>
                <a:tc>
                  <a:txBody>
                    <a:bodyPr/>
                    <a:lstStyle/>
                    <a:p>
                      <a:pPr algn="ctr"/>
                      <a:r>
                        <a:rPr lang="en-US" altLang="zh-CN" sz="1800" dirty="0">
                          <a:solidFill>
                            <a:schemeClr val="tx1"/>
                          </a:solidFill>
                        </a:rPr>
                        <a:t>6</a:t>
                      </a:r>
                      <a:endParaRPr lang="zh-CN" altLang="en-US" sz="1800" dirty="0">
                        <a:solidFill>
                          <a:schemeClr val="tx1"/>
                        </a:solidFill>
                      </a:endParaRPr>
                    </a:p>
                  </a:txBody>
                  <a:tcPr marL="91447" marR="91447" marT="45700" marB="45700"/>
                </a:tc>
                <a:tc>
                  <a:txBody>
                    <a:bodyPr/>
                    <a:lstStyle/>
                    <a:p>
                      <a:pPr algn="ctr"/>
                      <a:r>
                        <a:rPr lang="en-US" altLang="zh-CN" sz="1800" dirty="0">
                          <a:solidFill>
                            <a:schemeClr val="tx1"/>
                          </a:solidFill>
                        </a:rPr>
                        <a:t>12</a:t>
                      </a:r>
                      <a:endParaRPr lang="zh-CN" altLang="en-US" sz="1800" dirty="0">
                        <a:solidFill>
                          <a:schemeClr val="tx1"/>
                        </a:solidFill>
                      </a:endParaRPr>
                    </a:p>
                  </a:txBody>
                  <a:tcPr marL="91447" marR="91447" marT="45700" marB="45700"/>
                </a:tc>
              </a:tr>
            </a:tbl>
          </a:graphicData>
        </a:graphic>
      </p:graphicFrame>
      <p:sp>
        <p:nvSpPr>
          <p:cNvPr id="7" name="Rectangle 2"/>
          <p:cNvSpPr txBox="1">
            <a:spLocks noChangeArrowheads="1"/>
          </p:cNvSpPr>
          <p:nvPr/>
        </p:nvSpPr>
        <p:spPr bwMode="auto">
          <a:xfrm>
            <a:off x="1503363" y="1301750"/>
            <a:ext cx="70294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某动物园一共有动物</a:t>
            </a:r>
            <a:r>
              <a:rPr lang="en-US" altLang="zh-CN" sz="2000">
                <a:solidFill>
                  <a:schemeClr val="tx1"/>
                </a:solidFill>
                <a:latin typeface="宋体" panose="02010600030101010101" pitchFamily="2" charset="-122"/>
                <a:ea typeface="宋体" panose="02010600030101010101" pitchFamily="2" charset="-122"/>
              </a:rPr>
              <a:t>12</a:t>
            </a:r>
            <a:r>
              <a:rPr lang="zh-CN" altLang="en-US" sz="2000">
                <a:solidFill>
                  <a:schemeClr val="tx1"/>
                </a:solidFill>
                <a:latin typeface="宋体" panose="02010600030101010101" pitchFamily="2" charset="-122"/>
                <a:ea typeface="宋体" panose="02010600030101010101" pitchFamily="2" charset="-122"/>
              </a:rPr>
              <a:t>只，其中老虎</a:t>
            </a:r>
            <a:r>
              <a:rPr lang="en-US" altLang="zh-CN" sz="2000">
                <a:solidFill>
                  <a:schemeClr val="tx1"/>
                </a:solidFill>
                <a:latin typeface="宋体" panose="02010600030101010101" pitchFamily="2" charset="-122"/>
                <a:ea typeface="宋体" panose="02010600030101010101" pitchFamily="2" charset="-122"/>
              </a:rPr>
              <a:t>3</a:t>
            </a:r>
            <a:r>
              <a:rPr lang="zh-CN" altLang="en-US" sz="2000">
                <a:solidFill>
                  <a:schemeClr val="tx1"/>
                </a:solidFill>
                <a:latin typeface="宋体" panose="02010600030101010101" pitchFamily="2" charset="-122"/>
                <a:ea typeface="宋体" panose="02010600030101010101" pitchFamily="2" charset="-122"/>
              </a:rPr>
              <a:t>只，大象</a:t>
            </a:r>
            <a:r>
              <a:rPr lang="en-US" altLang="zh-CN" sz="2000">
                <a:solidFill>
                  <a:schemeClr val="tx1"/>
                </a:solidFill>
                <a:latin typeface="宋体" panose="02010600030101010101" pitchFamily="2" charset="-122"/>
                <a:ea typeface="宋体" panose="02010600030101010101" pitchFamily="2" charset="-122"/>
              </a:rPr>
              <a:t>3</a:t>
            </a:r>
            <a:r>
              <a:rPr lang="zh-CN" altLang="en-US" sz="2000">
                <a:solidFill>
                  <a:schemeClr val="tx1"/>
                </a:solidFill>
                <a:latin typeface="宋体" panose="02010600030101010101" pitchFamily="2" charset="-122"/>
                <a:ea typeface="宋体" panose="02010600030101010101" pitchFamily="2" charset="-122"/>
              </a:rPr>
              <a:t>头，狮子</a:t>
            </a:r>
            <a:r>
              <a:rPr lang="en-US" altLang="zh-CN" sz="2000">
                <a:solidFill>
                  <a:schemeClr val="tx1"/>
                </a:solidFill>
                <a:latin typeface="宋体" panose="02010600030101010101" pitchFamily="2" charset="-122"/>
                <a:ea typeface="宋体" panose="02010600030101010101" pitchFamily="2" charset="-122"/>
              </a:rPr>
              <a:t>6</a:t>
            </a:r>
            <a:r>
              <a:rPr lang="zh-CN" altLang="en-US" sz="2000">
                <a:solidFill>
                  <a:schemeClr val="tx1"/>
                </a:solidFill>
                <a:latin typeface="宋体" panose="02010600030101010101" pitchFamily="2" charset="-122"/>
                <a:ea typeface="宋体" panose="02010600030101010101" pitchFamily="2" charset="-122"/>
              </a:rPr>
              <a:t>只，你能想办法画出这个动物园三种动物数量的扇形统计图吗？</a:t>
            </a:r>
            <a:endParaRPr lang="zh-CN" altLang="en-US" sz="2000">
              <a:solidFill>
                <a:schemeClr val="tx1"/>
              </a:solidFill>
              <a:latin typeface="宋体" panose="02010600030101010101" pitchFamily="2" charset="-122"/>
              <a:ea typeface="宋体" panose="02010600030101010101" pitchFamily="2" charset="-122"/>
            </a:endParaRPr>
          </a:p>
        </p:txBody>
      </p:sp>
      <p:cxnSp>
        <p:nvCxnSpPr>
          <p:cNvPr id="10" name="直接连接符 9"/>
          <p:cNvCxnSpPr>
            <a:stCxn id="8" idx="0"/>
            <a:endCxn id="8" idx="4"/>
          </p:cNvCxnSpPr>
          <p:nvPr/>
        </p:nvCxnSpPr>
        <p:spPr bwMode="auto">
          <a:xfrm>
            <a:off x="3294063" y="3959225"/>
            <a:ext cx="0" cy="2447925"/>
          </a:xfrm>
          <a:prstGeom prst="line">
            <a:avLst/>
          </a:prstGeom>
          <a:noFill/>
          <a:ln w="12700" algn="ctr">
            <a:solidFill>
              <a:schemeClr val="tx1"/>
            </a:solidFill>
            <a:round/>
          </a:ln>
        </p:spPr>
      </p:cxnSp>
      <p:grpSp>
        <p:nvGrpSpPr>
          <p:cNvPr id="15" name="组合 14"/>
          <p:cNvGrpSpPr/>
          <p:nvPr/>
        </p:nvGrpSpPr>
        <p:grpSpPr bwMode="auto">
          <a:xfrm>
            <a:off x="2101850" y="3957638"/>
            <a:ext cx="2414588" cy="2457450"/>
            <a:chOff x="3467719" y="3849164"/>
            <a:chExt cx="2098983" cy="1929964"/>
          </a:xfrm>
        </p:grpSpPr>
        <p:sp>
          <p:nvSpPr>
            <p:cNvPr id="13" name="弧形 12"/>
            <p:cNvSpPr/>
            <p:nvPr/>
          </p:nvSpPr>
          <p:spPr bwMode="auto">
            <a:xfrm>
              <a:off x="3470479" y="3861631"/>
              <a:ext cx="2096223" cy="1917497"/>
            </a:xfrm>
            <a:prstGeom prst="arc">
              <a:avLst/>
            </a:prstGeom>
            <a:solidFill>
              <a:srgbClr val="92D050"/>
            </a:solidFill>
            <a:ln w="12700" cap="flat" cmpd="sng" algn="ctr">
              <a:noFill/>
              <a:prstDash val="solid"/>
              <a:round/>
              <a:headEnd type="none" w="med" len="med"/>
              <a:tailEnd type="none" w="med" len="med"/>
            </a:ln>
            <a:effectLst/>
          </p:spPr>
          <p:txBody>
            <a:bodyPr anchor="ctr"/>
            <a:lstStyle/>
            <a:p>
              <a:pPr eaLnBrk="1" hangingPunct="1">
                <a:lnSpc>
                  <a:spcPct val="120000"/>
                </a:lnSpc>
                <a:defRPr/>
              </a:pPr>
              <a:endParaRPr lang="zh-CN" altLang="en-US" dirty="0"/>
            </a:p>
          </p:txBody>
        </p:sp>
        <p:sp>
          <p:nvSpPr>
            <p:cNvPr id="14" name="弧形 13"/>
            <p:cNvSpPr/>
            <p:nvPr/>
          </p:nvSpPr>
          <p:spPr bwMode="auto">
            <a:xfrm flipV="1">
              <a:off x="3467719" y="3849164"/>
              <a:ext cx="2093463" cy="1912510"/>
            </a:xfrm>
            <a:prstGeom prst="arc">
              <a:avLst/>
            </a:prstGeom>
            <a:solidFill>
              <a:srgbClr val="92D050"/>
            </a:solidFill>
            <a:ln w="12700" cap="flat" cmpd="sng" algn="ctr">
              <a:noFill/>
              <a:prstDash val="solid"/>
              <a:round/>
              <a:headEnd type="none" w="med" len="med"/>
              <a:tailEnd type="none" w="med" len="med"/>
            </a:ln>
            <a:effectLst/>
          </p:spPr>
          <p:txBody>
            <a:bodyPr anchor="ctr"/>
            <a:lstStyle/>
            <a:p>
              <a:pPr eaLnBrk="1" hangingPunct="1">
                <a:lnSpc>
                  <a:spcPct val="120000"/>
                </a:lnSpc>
                <a:defRPr/>
              </a:pPr>
              <a:endParaRPr lang="zh-CN" altLang="en-US"/>
            </a:p>
          </p:txBody>
        </p:sp>
      </p:grpSp>
      <p:sp>
        <p:nvSpPr>
          <p:cNvPr id="16" name="文本框 15"/>
          <p:cNvSpPr txBox="1">
            <a:spLocks noChangeArrowheads="1"/>
          </p:cNvSpPr>
          <p:nvPr/>
        </p:nvSpPr>
        <p:spPr bwMode="auto">
          <a:xfrm>
            <a:off x="3495675" y="4724400"/>
            <a:ext cx="8128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zh-CN" altLang="en-US" sz="1400"/>
              <a:t>狮子</a:t>
            </a:r>
            <a:r>
              <a:rPr lang="en-US" altLang="zh-CN" sz="1400"/>
              <a:t>50%</a:t>
            </a:r>
            <a:endParaRPr lang="en-US" altLang="zh-CN" sz="1400"/>
          </a:p>
        </p:txBody>
      </p:sp>
      <p:cxnSp>
        <p:nvCxnSpPr>
          <p:cNvPr id="18" name="直接连接符 17"/>
          <p:cNvCxnSpPr>
            <a:cxnSpLocks noChangeShapeType="1"/>
            <a:stCxn id="8" idx="2"/>
          </p:cNvCxnSpPr>
          <p:nvPr/>
        </p:nvCxnSpPr>
        <p:spPr bwMode="auto">
          <a:xfrm>
            <a:off x="2070100" y="5183188"/>
            <a:ext cx="1223963" cy="9525"/>
          </a:xfrm>
          <a:prstGeom prst="line">
            <a:avLst/>
          </a:prstGeom>
          <a:noFill/>
          <a:ln w="12700" algn="ctr">
            <a:solidFill>
              <a:schemeClr val="tx1"/>
            </a:solidFill>
            <a:round/>
          </a:ln>
        </p:spPr>
      </p:cxnSp>
      <p:sp>
        <p:nvSpPr>
          <p:cNvPr id="19" name="弧形 18"/>
          <p:cNvSpPr/>
          <p:nvPr/>
        </p:nvSpPr>
        <p:spPr bwMode="auto">
          <a:xfrm rot="16200000">
            <a:off x="2070100" y="3978275"/>
            <a:ext cx="2411413" cy="2398713"/>
          </a:xfrm>
          <a:prstGeom prst="arc">
            <a:avLst/>
          </a:prstGeom>
          <a:solidFill>
            <a:srgbClr val="FFFF00"/>
          </a:solidFill>
          <a:ln w="12700" cap="flat" cmpd="sng" algn="ctr">
            <a:noFill/>
            <a:prstDash val="solid"/>
            <a:round/>
            <a:headEnd type="none" w="med" len="med"/>
            <a:tailEnd type="none" w="med" len="med"/>
          </a:ln>
          <a:effectLst/>
        </p:spPr>
        <p:txBody>
          <a:bodyPr anchor="ctr"/>
          <a:lstStyle/>
          <a:p>
            <a:pPr eaLnBrk="1" hangingPunct="1">
              <a:lnSpc>
                <a:spcPct val="120000"/>
              </a:lnSpc>
              <a:defRPr/>
            </a:pPr>
            <a:endParaRPr lang="zh-CN" altLang="en-US" dirty="0"/>
          </a:p>
        </p:txBody>
      </p:sp>
      <p:sp>
        <p:nvSpPr>
          <p:cNvPr id="20" name="文本框 19"/>
          <p:cNvSpPr txBox="1">
            <a:spLocks noChangeArrowheads="1"/>
          </p:cNvSpPr>
          <p:nvPr/>
        </p:nvSpPr>
        <p:spPr bwMode="auto">
          <a:xfrm>
            <a:off x="2433638" y="4567238"/>
            <a:ext cx="81280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zh-CN" altLang="en-US" sz="1400"/>
              <a:t>老虎</a:t>
            </a:r>
            <a:r>
              <a:rPr lang="en-US" altLang="zh-CN" sz="1400"/>
              <a:t>25%</a:t>
            </a:r>
            <a:endParaRPr lang="en-US" altLang="zh-CN" sz="1400"/>
          </a:p>
        </p:txBody>
      </p:sp>
      <p:sp>
        <p:nvSpPr>
          <p:cNvPr id="21" name="弧形 20"/>
          <p:cNvSpPr/>
          <p:nvPr/>
        </p:nvSpPr>
        <p:spPr bwMode="auto">
          <a:xfrm rot="10800000">
            <a:off x="2081213" y="4000500"/>
            <a:ext cx="2411412" cy="2398713"/>
          </a:xfrm>
          <a:prstGeom prst="arc">
            <a:avLst/>
          </a:prstGeom>
          <a:solidFill>
            <a:srgbClr val="00B0F0"/>
          </a:solidFill>
          <a:ln w="12700" cap="flat" cmpd="sng" algn="ctr">
            <a:noFill/>
            <a:prstDash val="solid"/>
            <a:round/>
            <a:headEnd type="none" w="med" len="med"/>
            <a:tailEnd type="none" w="med" len="med"/>
          </a:ln>
          <a:effectLst/>
        </p:spPr>
        <p:txBody>
          <a:bodyPr anchor="ctr"/>
          <a:lstStyle/>
          <a:p>
            <a:pPr eaLnBrk="1" hangingPunct="1">
              <a:lnSpc>
                <a:spcPct val="120000"/>
              </a:lnSpc>
              <a:defRPr/>
            </a:pPr>
            <a:endParaRPr lang="zh-CN" altLang="en-US" dirty="0"/>
          </a:p>
        </p:txBody>
      </p:sp>
      <p:sp>
        <p:nvSpPr>
          <p:cNvPr id="22" name="文本框 21"/>
          <p:cNvSpPr txBox="1">
            <a:spLocks noChangeArrowheads="1"/>
          </p:cNvSpPr>
          <p:nvPr/>
        </p:nvSpPr>
        <p:spPr bwMode="auto">
          <a:xfrm>
            <a:off x="2425700" y="5480050"/>
            <a:ext cx="8128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zh-CN" altLang="en-US" sz="1400"/>
              <a:t>大象</a:t>
            </a:r>
            <a:r>
              <a:rPr lang="en-US" altLang="zh-CN" sz="1400"/>
              <a:t>25%</a:t>
            </a:r>
            <a:endParaRPr lang="en-US" altLang="zh-CN" sz="1400"/>
          </a:p>
        </p:txBody>
      </p:sp>
      <p:sp>
        <p:nvSpPr>
          <p:cNvPr id="23" name="Rectangle 2"/>
          <p:cNvSpPr txBox="1">
            <a:spLocks noChangeArrowheads="1"/>
          </p:cNvSpPr>
          <p:nvPr/>
        </p:nvSpPr>
        <p:spPr bwMode="auto">
          <a:xfrm>
            <a:off x="1960563" y="3349625"/>
            <a:ext cx="3057525"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某动物园动物统计图</a:t>
            </a:r>
            <a:endParaRPr lang="zh-CN" altLang="en-US" sz="200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53" presetClass="entr" presetSubtype="1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1)">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right)">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lef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P spid="16" grpId="0"/>
      <p:bldP spid="20"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19458" name="组合 24"/>
          <p:cNvGrpSpPr/>
          <p:nvPr/>
        </p:nvGrpSpPr>
        <p:grpSpPr bwMode="auto">
          <a:xfrm>
            <a:off x="684213" y="260350"/>
            <a:ext cx="1368425" cy="360363"/>
            <a:chOff x="2028" y="9149"/>
            <a:chExt cx="2606" cy="744"/>
          </a:xfrm>
        </p:grpSpPr>
        <p:pic>
          <p:nvPicPr>
            <p:cNvPr id="19461"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数学阅读</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19459" name="矩形 3"/>
          <p:cNvSpPr>
            <a:spLocks noChangeArrowheads="1"/>
          </p:cNvSpPr>
          <p:nvPr/>
        </p:nvSpPr>
        <p:spPr bwMode="auto">
          <a:xfrm>
            <a:off x="715963" y="1268413"/>
            <a:ext cx="7848600" cy="519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lnSpc>
                <a:spcPts val="2000"/>
              </a:lnSpc>
            </a:pPr>
            <a:r>
              <a:rPr lang="zh-CN" altLang="en-US" sz="1400"/>
              <a:t>    </a:t>
            </a:r>
            <a:r>
              <a:rPr lang="zh-CN" altLang="en-US" sz="1600" b="0"/>
              <a:t>统计图是利用点、线、面、体等绘制成几何图形，以表示各种数量间的关系及其变动情况的工具。表现统计数字大小和变动的各种图形总称。其中有条形统计图、扇形统计图、折线统计图、象形图等。</a:t>
            </a:r>
            <a:endParaRPr lang="zh-CN" altLang="en-US" sz="1600" b="0"/>
          </a:p>
          <a:p>
            <a:pPr eaLnBrk="1" hangingPunct="1">
              <a:lnSpc>
                <a:spcPts val="2000"/>
              </a:lnSpc>
            </a:pPr>
            <a:r>
              <a:rPr lang="zh-CN" altLang="en-US" sz="1600" b="0"/>
              <a:t>    </a:t>
            </a:r>
            <a:r>
              <a:rPr lang="zh-CN" altLang="en-US" sz="1600" b="0">
                <a:solidFill>
                  <a:srgbClr val="FF0000"/>
                </a:solidFill>
                <a:latin typeface="方正综艺简体" panose="02010601030101010101" pitchFamily="2" charset="-122"/>
                <a:ea typeface="方正综艺简体" panose="02010601030101010101" pitchFamily="2" charset="-122"/>
              </a:rPr>
              <a:t>条形图：</a:t>
            </a:r>
            <a:r>
              <a:rPr lang="zh-CN" altLang="en-US" sz="1600" b="0"/>
              <a:t>用一个单位长度</a:t>
            </a:r>
            <a:r>
              <a:rPr lang="en-US" altLang="zh-CN" sz="1600" b="0"/>
              <a:t>(</a:t>
            </a:r>
            <a:r>
              <a:rPr lang="zh-CN" altLang="en-US" sz="1600" b="0"/>
              <a:t>如</a:t>
            </a:r>
            <a:r>
              <a:rPr lang="en-US" altLang="zh-CN" sz="1600" b="0"/>
              <a:t>1</a:t>
            </a:r>
            <a:r>
              <a:rPr lang="zh-CN" altLang="en-US" sz="1600" b="0"/>
              <a:t>厘米</a:t>
            </a:r>
            <a:r>
              <a:rPr lang="en-US" altLang="zh-CN" sz="1600" b="0"/>
              <a:t>)</a:t>
            </a:r>
            <a:r>
              <a:rPr lang="zh-CN" altLang="en-US" sz="1600" b="0"/>
              <a:t>表示一定的数量，根据数量的多少，画成长短相应成比例的直条，并按一定顺序排列起来，这样的统计图，称为条形统计图。条形统计图可以清楚地表明各种数量的多少。条形图是统计图资料分析中最常用的图形。按照排列方式的不同，可分为纵式条形图和横式条形图</a:t>
            </a:r>
            <a:r>
              <a:rPr lang="en-US" altLang="zh-CN" sz="1600" b="0"/>
              <a:t>;</a:t>
            </a:r>
            <a:r>
              <a:rPr lang="zh-CN" altLang="en-US" sz="1600" b="0"/>
              <a:t>按照分析作用的不同，可分为条形比较图和条形结构图。</a:t>
            </a:r>
            <a:endParaRPr lang="zh-CN" altLang="en-US" sz="1600" b="0"/>
          </a:p>
          <a:p>
            <a:pPr eaLnBrk="1" hangingPunct="1">
              <a:lnSpc>
                <a:spcPts val="2000"/>
              </a:lnSpc>
            </a:pPr>
            <a:r>
              <a:rPr lang="zh-CN" altLang="en-US" sz="1600" b="0"/>
              <a:t>    条形统计图的特点：</a:t>
            </a:r>
            <a:r>
              <a:rPr lang="en-US" altLang="zh-CN" sz="1600" b="0"/>
              <a:t>(1)</a:t>
            </a:r>
            <a:r>
              <a:rPr lang="zh-CN" altLang="en-US" sz="1600" b="0"/>
              <a:t>能够使人们一眼看出各个数据的大小。</a:t>
            </a:r>
            <a:r>
              <a:rPr lang="en-US" altLang="zh-CN" sz="1600" b="0"/>
              <a:t>(2)</a:t>
            </a:r>
            <a:r>
              <a:rPr lang="zh-CN" altLang="en-US" sz="1600" b="0"/>
              <a:t>易于比较数据之间的差别。</a:t>
            </a:r>
            <a:r>
              <a:rPr lang="en-US" altLang="zh-CN" sz="1600" b="0"/>
              <a:t>(3</a:t>
            </a:r>
            <a:r>
              <a:rPr lang="zh-CN" altLang="en-US" sz="1600" b="0"/>
              <a:t>）能清楚的表示出数量的多少。</a:t>
            </a:r>
            <a:endParaRPr lang="zh-CN" altLang="en-US" sz="1600" b="0"/>
          </a:p>
          <a:p>
            <a:pPr eaLnBrk="1" hangingPunct="1">
              <a:lnSpc>
                <a:spcPts val="2000"/>
              </a:lnSpc>
            </a:pPr>
            <a:r>
              <a:rPr lang="zh-CN" altLang="en-US" sz="1600" b="0"/>
              <a:t>    </a:t>
            </a:r>
            <a:r>
              <a:rPr lang="zh-CN" altLang="en-US" sz="1600" b="0">
                <a:solidFill>
                  <a:srgbClr val="FF0000"/>
                </a:solidFill>
                <a:latin typeface="方正综艺简体" panose="02010601030101010101" pitchFamily="2" charset="-122"/>
                <a:ea typeface="方正综艺简体" panose="02010601030101010101" pitchFamily="2" charset="-122"/>
              </a:rPr>
              <a:t>折线图：</a:t>
            </a:r>
            <a:r>
              <a:rPr lang="zh-CN" altLang="en-US" sz="1600" b="0"/>
              <a:t>以折线的上升或下降来表示统计数量的增减变化的统计图，叫作折线统计图。与条形统计图比较，折线统计图不仅可以表示数量的多少，而且可以反映同一事物在不同时间里的发展变化的情况。</a:t>
            </a:r>
            <a:endParaRPr lang="en-US" altLang="zh-CN" sz="1600" b="0"/>
          </a:p>
          <a:p>
            <a:pPr eaLnBrk="1" hangingPunct="1">
              <a:lnSpc>
                <a:spcPts val="2000"/>
              </a:lnSpc>
            </a:pPr>
            <a:r>
              <a:rPr lang="en-US" altLang="zh-CN" sz="1600" b="0"/>
              <a:t>    </a:t>
            </a:r>
            <a:r>
              <a:rPr lang="zh-CN" altLang="en-US" sz="1600" b="0"/>
              <a:t>折线统计图的特点：（</a:t>
            </a:r>
            <a:r>
              <a:rPr lang="en-US" altLang="zh-CN" sz="1600" b="0"/>
              <a:t>1</a:t>
            </a:r>
            <a:r>
              <a:rPr lang="zh-CN" altLang="en-US" sz="1600" b="0"/>
              <a:t>）能够显示数据的变化趋势，反映事物的变化情况。</a:t>
            </a:r>
            <a:endParaRPr lang="zh-CN" altLang="en-US" sz="1600" b="0"/>
          </a:p>
          <a:p>
            <a:pPr eaLnBrk="1" hangingPunct="1">
              <a:lnSpc>
                <a:spcPts val="2000"/>
              </a:lnSpc>
            </a:pPr>
            <a:r>
              <a:rPr lang="zh-CN" altLang="en-US" sz="1600" b="0"/>
              <a:t>    </a:t>
            </a:r>
            <a:r>
              <a:rPr lang="zh-CN" altLang="en-US" sz="1600" b="0">
                <a:solidFill>
                  <a:srgbClr val="FF0000"/>
                </a:solidFill>
                <a:latin typeface="方正综艺简体" panose="02010601030101010101" pitchFamily="2" charset="-122"/>
                <a:ea typeface="方正综艺简体" panose="02010601030101010101" pitchFamily="2" charset="-122"/>
              </a:rPr>
              <a:t>扇形图：</a:t>
            </a:r>
            <a:r>
              <a:rPr lang="zh-CN" altLang="en-US" sz="1600" b="0"/>
              <a:t>以一个圆的面积表示事物的总体，以扇形面积表示占总体的百分数的统计图，叫作扇形统计图。也叫作百分数比较图。扇形统计图可以比较清楚地反映出部分与部分、部分与整体之间的数量关系。</a:t>
            </a:r>
            <a:endParaRPr lang="zh-CN" altLang="en-US" sz="1600" b="0"/>
          </a:p>
          <a:p>
            <a:pPr eaLnBrk="1" hangingPunct="1">
              <a:lnSpc>
                <a:spcPts val="2000"/>
              </a:lnSpc>
            </a:pPr>
            <a:r>
              <a:rPr lang="zh-CN" altLang="en-US" sz="1600" b="0"/>
              <a:t>    扇形统计图的特点：</a:t>
            </a:r>
            <a:r>
              <a:rPr lang="en-US" altLang="zh-CN" sz="1600" b="0"/>
              <a:t>(1)</a:t>
            </a:r>
            <a:r>
              <a:rPr lang="zh-CN" altLang="en-US" sz="1600" b="0"/>
              <a:t>用扇形的面积表示部分在总体中所占的百分比。</a:t>
            </a:r>
            <a:r>
              <a:rPr lang="en-US" altLang="zh-CN" sz="1600" b="0"/>
              <a:t>(2)</a:t>
            </a:r>
            <a:r>
              <a:rPr lang="zh-CN" altLang="en-US" sz="1600" b="0"/>
              <a:t>易于显示每组数据相对于总数的大小。</a:t>
            </a:r>
            <a:endParaRPr lang="en-US" altLang="zh-CN" sz="1600" b="0"/>
          </a:p>
          <a:p>
            <a:pPr eaLnBrk="1" hangingPunct="1">
              <a:lnSpc>
                <a:spcPts val="2000"/>
              </a:lnSpc>
            </a:pPr>
            <a:r>
              <a:rPr lang="en-US" altLang="zh-CN" sz="1600" b="0"/>
              <a:t>     </a:t>
            </a:r>
            <a:r>
              <a:rPr lang="zh-CN" altLang="en-US" sz="1600" b="0"/>
              <a:t>有兴趣的同学可以课后查阅读资料，了解更多的统计图的知识。</a:t>
            </a:r>
            <a:endParaRPr lang="zh-CN" altLang="en-US" sz="1600" b="0"/>
          </a:p>
        </p:txBody>
      </p:sp>
      <p:sp>
        <p:nvSpPr>
          <p:cNvPr id="19460" name="矩形 4"/>
          <p:cNvSpPr>
            <a:spLocks noChangeArrowheads="1"/>
          </p:cNvSpPr>
          <p:nvPr/>
        </p:nvSpPr>
        <p:spPr bwMode="auto">
          <a:xfrm>
            <a:off x="3567113" y="708025"/>
            <a:ext cx="126365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zh-CN" altLang="en-US" sz="2400"/>
              <a:t> </a:t>
            </a:r>
            <a:r>
              <a:rPr lang="zh-CN" altLang="en-US" sz="2400" b="0"/>
              <a:t>统计图</a:t>
            </a:r>
            <a:endParaRPr lang="zh-CN" altLang="en-US"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2" name="Group 19"/>
          <p:cNvGrpSpPr/>
          <p:nvPr/>
        </p:nvGrpSpPr>
        <p:grpSpPr bwMode="auto">
          <a:xfrm>
            <a:off x="827088" y="1052513"/>
            <a:ext cx="4943475" cy="1414462"/>
            <a:chOff x="521" y="1071"/>
            <a:chExt cx="3114" cy="891"/>
          </a:xfrm>
        </p:grpSpPr>
        <p:pic>
          <p:nvPicPr>
            <p:cNvPr id="4105" name="Picture 20" descr="男天使副本"/>
            <p:cNvPicPr>
              <a:picLocks noChangeAspect="1" noChangeArrowheads="1"/>
            </p:cNvPicPr>
            <p:nvPr/>
          </p:nvPicPr>
          <p:blipFill>
            <a:blip r:embed="rId1" cstate="email"/>
            <a:srcRect/>
            <a:stretch>
              <a:fillRect/>
            </a:stretch>
          </p:blipFill>
          <p:spPr bwMode="auto">
            <a:xfrm>
              <a:off x="521" y="1071"/>
              <a:ext cx="960" cy="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 name="AutoShape 27"/>
            <p:cNvSpPr>
              <a:spLocks noChangeArrowheads="1"/>
            </p:cNvSpPr>
            <p:nvPr/>
          </p:nvSpPr>
          <p:spPr bwMode="auto">
            <a:xfrm>
              <a:off x="1610" y="1071"/>
              <a:ext cx="2025" cy="830"/>
            </a:xfrm>
            <a:prstGeom prst="wedgeRoundRectCallout">
              <a:avLst>
                <a:gd name="adj1" fmla="val -60023"/>
                <a:gd name="adj2" fmla="val 28315"/>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chemeClr val="tx1"/>
                  </a:solidFill>
                  <a:latin typeface="楷体_GB2312" panose="02010609030101010101" pitchFamily="49" charset="-122"/>
                </a:rPr>
                <a:t>同学们，我们以前学习过哪些统计图？你能说上它们的优点吗？</a:t>
              </a:r>
              <a:endParaRPr lang="zh-CN" altLang="en-US" sz="2000" dirty="0">
                <a:solidFill>
                  <a:schemeClr val="tx1"/>
                </a:solidFill>
                <a:latin typeface="楷体_GB2312" panose="02010609030101010101" pitchFamily="49" charset="-122"/>
              </a:endParaRPr>
            </a:p>
          </p:txBody>
        </p:sp>
      </p:grpSp>
      <p:grpSp>
        <p:nvGrpSpPr>
          <p:cNvPr id="3" name="Group 23"/>
          <p:cNvGrpSpPr/>
          <p:nvPr/>
        </p:nvGrpSpPr>
        <p:grpSpPr bwMode="auto">
          <a:xfrm>
            <a:off x="3924300" y="3789363"/>
            <a:ext cx="4248150" cy="1368425"/>
            <a:chOff x="2744" y="2296"/>
            <a:chExt cx="2676" cy="1134"/>
          </a:xfrm>
        </p:grpSpPr>
        <p:sp>
          <p:nvSpPr>
            <p:cNvPr id="4103" name="AutoShape 27"/>
            <p:cNvSpPr>
              <a:spLocks noChangeArrowheads="1"/>
            </p:cNvSpPr>
            <p:nvPr/>
          </p:nvSpPr>
          <p:spPr bwMode="auto">
            <a:xfrm>
              <a:off x="2744" y="2387"/>
              <a:ext cx="1575" cy="685"/>
            </a:xfrm>
            <a:prstGeom prst="wedgeRoundRectCallout">
              <a:avLst>
                <a:gd name="adj1" fmla="val 86824"/>
                <a:gd name="adj2" fmla="val -21847"/>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chemeClr val="tx1"/>
                  </a:solidFill>
                  <a:latin typeface="楷体_GB2312" panose="02010609030101010101" pitchFamily="49" charset="-122"/>
                </a:rPr>
                <a:t>我们学习过条形统计图、折线统计图。</a:t>
              </a:r>
              <a:endParaRPr lang="zh-CN" altLang="en-US" sz="2000" dirty="0">
                <a:solidFill>
                  <a:schemeClr val="tx1"/>
                </a:solidFill>
                <a:latin typeface="楷体_GB2312" panose="02010609030101010101" pitchFamily="49" charset="-122"/>
              </a:endParaRPr>
            </a:p>
          </p:txBody>
        </p:sp>
        <p:pic>
          <p:nvPicPr>
            <p:cNvPr id="4104" name="Picture 22" descr="67"/>
            <p:cNvPicPr>
              <a:picLocks noChangeAspect="1" noChangeArrowheads="1"/>
            </p:cNvPicPr>
            <p:nvPr/>
          </p:nvPicPr>
          <p:blipFill>
            <a:blip r:embed="rId2" cstate="email"/>
            <a:srcRect/>
            <a:stretch>
              <a:fillRect/>
            </a:stretch>
          </p:blipFill>
          <p:spPr bwMode="auto">
            <a:xfrm flipH="1">
              <a:off x="4876" y="2296"/>
              <a:ext cx="544"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0" name="组合 24"/>
          <p:cNvGrpSpPr/>
          <p:nvPr/>
        </p:nvGrpSpPr>
        <p:grpSpPr bwMode="auto">
          <a:xfrm>
            <a:off x="684213" y="333375"/>
            <a:ext cx="1368425" cy="360363"/>
            <a:chOff x="2028" y="9149"/>
            <a:chExt cx="2606" cy="744"/>
          </a:xfrm>
        </p:grpSpPr>
        <p:pic>
          <p:nvPicPr>
            <p:cNvPr id="4101" name="图片 25" descr="标志1"/>
            <p:cNvPicPr>
              <a:picLocks noChangeAspect="1" noChangeArrowheads="1"/>
            </p:cNvPicPr>
            <p:nvPr/>
          </p:nvPicPr>
          <p:blipFill>
            <a:blip r:embed="rId3"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dirty="0">
                  <a:solidFill>
                    <a:srgbClr val="0070C0"/>
                  </a:solidFill>
                  <a:latin typeface="幼圆" panose="02010509060101010101" pitchFamily="49" charset="-122"/>
                  <a:ea typeface="幼圆" panose="02010509060101010101" pitchFamily="49" charset="-122"/>
                  <a:sym typeface="Calibri" panose="020F0502020204030204" pitchFamily="34" charset="0"/>
                </a:rPr>
                <a:t>复习导入</a:t>
              </a:r>
              <a:endParaRPr lang="zh-CN" altLang="en-US" sz="1600" dirty="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5122" name="组合 24"/>
          <p:cNvGrpSpPr/>
          <p:nvPr/>
        </p:nvGrpSpPr>
        <p:grpSpPr bwMode="auto">
          <a:xfrm>
            <a:off x="684213" y="333375"/>
            <a:ext cx="1368425" cy="360363"/>
            <a:chOff x="2028" y="9149"/>
            <a:chExt cx="2606" cy="744"/>
          </a:xfrm>
        </p:grpSpPr>
        <p:pic>
          <p:nvPicPr>
            <p:cNvPr id="5128"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复习导入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pic>
        <p:nvPicPr>
          <p:cNvPr id="11" name="图片 10"/>
          <p:cNvPicPr>
            <a:picLocks noChangeAspect="1"/>
          </p:cNvPicPr>
          <p:nvPr/>
        </p:nvPicPr>
        <p:blipFill>
          <a:blip r:embed="rId2" cstate="email"/>
          <a:srcRect/>
          <a:stretch>
            <a:fillRect/>
          </a:stretch>
        </p:blipFill>
        <p:spPr bwMode="auto">
          <a:xfrm>
            <a:off x="1619250" y="1557338"/>
            <a:ext cx="5665788"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12"/>
          <p:cNvSpPr txBox="1">
            <a:spLocks noChangeArrowheads="1"/>
          </p:cNvSpPr>
          <p:nvPr/>
        </p:nvSpPr>
        <p:spPr bwMode="auto">
          <a:xfrm>
            <a:off x="1619250" y="836613"/>
            <a:ext cx="2765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chemeClr val="tx1"/>
                </a:solidFill>
                <a:latin typeface="楷体_GB2312" panose="02010609030101010101" pitchFamily="49" charset="-122"/>
              </a:rPr>
              <a:t>一、回顾学过的统计图</a:t>
            </a:r>
            <a:endParaRPr lang="zh-CN" altLang="en-US" sz="2000" dirty="0">
              <a:solidFill>
                <a:schemeClr val="tx1"/>
              </a:solidFill>
              <a:latin typeface="楷体_GB2312" panose="02010609030101010101" pitchFamily="49" charset="-122"/>
            </a:endParaRPr>
          </a:p>
        </p:txBody>
      </p:sp>
      <p:sp>
        <p:nvSpPr>
          <p:cNvPr id="14" name="TextBox 13"/>
          <p:cNvSpPr txBox="1">
            <a:spLocks noChangeArrowheads="1"/>
          </p:cNvSpPr>
          <p:nvPr/>
        </p:nvSpPr>
        <p:spPr bwMode="auto">
          <a:xfrm>
            <a:off x="971550" y="5949950"/>
            <a:ext cx="74104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哪个分数段的人最多，是多少？哪个分数段的人最少，是多少？</a:t>
            </a:r>
            <a:endParaRPr lang="zh-CN" altLang="en-US" sz="2000">
              <a:solidFill>
                <a:schemeClr val="tx1"/>
              </a:solidFill>
              <a:latin typeface="楷体_GB2312" panose="02010609030101010101" pitchFamily="49" charset="-122"/>
            </a:endParaRPr>
          </a:p>
        </p:txBody>
      </p:sp>
      <p:sp>
        <p:nvSpPr>
          <p:cNvPr id="15" name="TextBox 14"/>
          <p:cNvSpPr txBox="1">
            <a:spLocks noChangeArrowheads="1"/>
          </p:cNvSpPr>
          <p:nvPr/>
        </p:nvSpPr>
        <p:spPr bwMode="auto">
          <a:xfrm>
            <a:off x="1116013" y="5876925"/>
            <a:ext cx="6894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哪一年降水量最多，是多少？哪一年降水量最少，是多少？</a:t>
            </a:r>
            <a:endParaRPr lang="zh-CN" altLang="en-US" sz="2000">
              <a:solidFill>
                <a:schemeClr val="tx1"/>
              </a:solidFill>
              <a:latin typeface="楷体_GB2312" panose="02010609030101010101" pitchFamily="49" charset="-122"/>
            </a:endParaRPr>
          </a:p>
        </p:txBody>
      </p:sp>
      <p:grpSp>
        <p:nvGrpSpPr>
          <p:cNvPr id="3" name="组合 2"/>
          <p:cNvGrpSpPr/>
          <p:nvPr/>
        </p:nvGrpSpPr>
        <p:grpSpPr>
          <a:xfrm>
            <a:off x="1754981" y="1557338"/>
            <a:ext cx="5616575" cy="4248150"/>
            <a:chOff x="1619250" y="1557338"/>
            <a:chExt cx="5616575" cy="4248150"/>
          </a:xfrm>
        </p:grpSpPr>
        <p:pic>
          <p:nvPicPr>
            <p:cNvPr id="12" name="图片 11"/>
            <p:cNvPicPr>
              <a:picLocks noChangeAspect="1"/>
            </p:cNvPicPr>
            <p:nvPr/>
          </p:nvPicPr>
          <p:blipFill>
            <a:blip r:embed="rId3" cstate="email"/>
            <a:srcRect/>
            <a:stretch>
              <a:fillRect/>
            </a:stretch>
          </p:blipFill>
          <p:spPr bwMode="auto">
            <a:xfrm>
              <a:off x="1619250" y="1557338"/>
              <a:ext cx="56165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5652120" y="2060848"/>
              <a:ext cx="1350050" cy="400110"/>
            </a:xfrm>
            <a:prstGeom prst="rect">
              <a:avLst/>
            </a:prstGeom>
            <a:solidFill>
              <a:srgbClr val="CC6601"/>
            </a:solidFill>
          </p:spPr>
          <p:txBody>
            <a:bodyPr wrap="none" rtlCol="0">
              <a:spAutoFit/>
            </a:bodyPr>
            <a:lstStyle/>
            <a:p>
              <a:r>
                <a:rPr lang="en-US" altLang="zh-CN" dirty="0">
                  <a:solidFill>
                    <a:schemeClr val="bg1"/>
                  </a:solidFill>
                </a:rPr>
                <a:t>2010</a:t>
              </a:r>
              <a:r>
                <a:rPr lang="zh-CN" altLang="en-US" dirty="0">
                  <a:solidFill>
                    <a:schemeClr val="bg1"/>
                  </a:solidFill>
                </a:rPr>
                <a:t>年</a:t>
              </a:r>
              <a:r>
                <a:rPr lang="en-US" altLang="zh-CN" dirty="0">
                  <a:solidFill>
                    <a:schemeClr val="bg1"/>
                  </a:solidFill>
                </a:rPr>
                <a:t>4</a:t>
              </a:r>
              <a:r>
                <a:rPr lang="zh-CN" altLang="en-US" dirty="0">
                  <a:solidFill>
                    <a:schemeClr val="bg1"/>
                  </a:solidFill>
                </a:rPr>
                <a:t>月</a:t>
              </a:r>
              <a:endParaRPr lang="zh-CN" altLang="en-US"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wipe(left)">
                                      <p:cBhvr>
                                        <p:cTn id="7" dur="500"/>
                                        <p:tgtEl>
                                          <p:spTgt spid="512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amond(i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1" presetClass="exit" presetSubtype="0" fill="hold" nodeType="withEffect">
                                  <p:stCondLst>
                                    <p:cond delay="0"/>
                                  </p:stCondLst>
                                  <p:childTnLst>
                                    <p:set>
                                      <p:cBhvr>
                                        <p:cTn id="26" dur="1" fill="hold">
                                          <p:stCondLst>
                                            <p:cond delay="0"/>
                                          </p:stCondLst>
                                        </p:cTn>
                                        <p:tgtEl>
                                          <p:spTgt spid="11"/>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4"/>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14" grpId="0"/>
      <p:bldP spid="14" grpId="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6146" name="组合 24"/>
          <p:cNvGrpSpPr/>
          <p:nvPr/>
        </p:nvGrpSpPr>
        <p:grpSpPr bwMode="auto">
          <a:xfrm>
            <a:off x="684213" y="333375"/>
            <a:ext cx="1368425" cy="360363"/>
            <a:chOff x="2028" y="9149"/>
            <a:chExt cx="2606" cy="744"/>
          </a:xfrm>
        </p:grpSpPr>
        <p:pic>
          <p:nvPicPr>
            <p:cNvPr id="6153"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4"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复习导入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
        <p:nvSpPr>
          <p:cNvPr id="9" name="TextBox 8"/>
          <p:cNvSpPr txBox="1">
            <a:spLocks noChangeArrowheads="1"/>
          </p:cNvSpPr>
          <p:nvPr/>
        </p:nvSpPr>
        <p:spPr bwMode="auto">
          <a:xfrm>
            <a:off x="971550" y="3933825"/>
            <a:ext cx="30241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条形统计图有什么特点？</a:t>
            </a:r>
            <a:endParaRPr lang="zh-CN" altLang="en-US" sz="2000">
              <a:solidFill>
                <a:schemeClr val="tx1"/>
              </a:solidFill>
              <a:latin typeface="楷体_GB2312" panose="02010609030101010101" pitchFamily="49" charset="-122"/>
            </a:endParaRPr>
          </a:p>
        </p:txBody>
      </p:sp>
      <p:sp>
        <p:nvSpPr>
          <p:cNvPr id="10" name="TextBox 9"/>
          <p:cNvSpPr txBox="1">
            <a:spLocks noChangeArrowheads="1"/>
          </p:cNvSpPr>
          <p:nvPr/>
        </p:nvSpPr>
        <p:spPr bwMode="auto">
          <a:xfrm>
            <a:off x="971550" y="4652963"/>
            <a:ext cx="53467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rgbClr val="FF0000"/>
                </a:solidFill>
                <a:latin typeface="楷体_GB2312" panose="02010609030101010101" pitchFamily="49" charset="-122"/>
              </a:rPr>
              <a:t>很容易看出各种数量的多少，便于直观比较。</a:t>
            </a:r>
            <a:endParaRPr lang="zh-CN" altLang="en-US" sz="2000">
              <a:solidFill>
                <a:srgbClr val="FF0000"/>
              </a:solidFill>
              <a:latin typeface="楷体_GB2312" panose="02010609030101010101" pitchFamily="49" charset="-122"/>
            </a:endParaRPr>
          </a:p>
        </p:txBody>
      </p:sp>
      <p:pic>
        <p:nvPicPr>
          <p:cNvPr id="13" name="图片 12"/>
          <p:cNvPicPr>
            <a:picLocks noChangeAspect="1"/>
          </p:cNvPicPr>
          <p:nvPr/>
        </p:nvPicPr>
        <p:blipFill>
          <a:blip r:embed="rId2" cstate="email"/>
          <a:srcRect/>
          <a:stretch>
            <a:fillRect/>
          </a:stretch>
        </p:blipFill>
        <p:spPr bwMode="auto">
          <a:xfrm>
            <a:off x="1116012" y="836613"/>
            <a:ext cx="3455988" cy="2591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5208270" y="837565"/>
            <a:ext cx="3487420" cy="2590800"/>
            <a:chOff x="7172741" y="129883"/>
            <a:chExt cx="5616575" cy="4248150"/>
          </a:xfrm>
        </p:grpSpPr>
        <p:pic>
          <p:nvPicPr>
            <p:cNvPr id="6" name="图片 5"/>
            <p:cNvPicPr>
              <a:picLocks noChangeAspect="1"/>
            </p:cNvPicPr>
            <p:nvPr/>
          </p:nvPicPr>
          <p:blipFill>
            <a:blip r:embed="rId3" cstate="email"/>
            <a:srcRect/>
            <a:stretch>
              <a:fillRect/>
            </a:stretch>
          </p:blipFill>
          <p:spPr bwMode="auto">
            <a:xfrm>
              <a:off x="7172741" y="129883"/>
              <a:ext cx="56165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文本框 7"/>
            <p:cNvSpPr txBox="1"/>
            <p:nvPr/>
          </p:nvSpPr>
          <p:spPr>
            <a:xfrm>
              <a:off x="10862593" y="719042"/>
              <a:ext cx="1627342" cy="451887"/>
            </a:xfrm>
            <a:prstGeom prst="rect">
              <a:avLst/>
            </a:prstGeom>
            <a:solidFill>
              <a:srgbClr val="CC6601"/>
            </a:solidFill>
          </p:spPr>
          <p:txBody>
            <a:bodyPr wrap="square" rtlCol="0">
              <a:spAutoFit/>
            </a:bodyPr>
            <a:lstStyle/>
            <a:p>
              <a:r>
                <a:rPr lang="en-US" altLang="zh-CN" sz="1200" dirty="0">
                  <a:solidFill>
                    <a:schemeClr val="bg1"/>
                  </a:solidFill>
                </a:rPr>
                <a:t>2010</a:t>
              </a:r>
              <a:r>
                <a:rPr lang="zh-CN" altLang="en-US" sz="1200" dirty="0">
                  <a:solidFill>
                    <a:schemeClr val="bg1"/>
                  </a:solidFill>
                </a:rPr>
                <a:t>年</a:t>
              </a:r>
              <a:r>
                <a:rPr lang="en-US" altLang="zh-CN" sz="1200" dirty="0">
                  <a:solidFill>
                    <a:schemeClr val="bg1"/>
                  </a:solidFill>
                </a:rPr>
                <a:t>4</a:t>
              </a:r>
              <a:r>
                <a:rPr lang="zh-CN" altLang="en-US" sz="1200" dirty="0">
                  <a:solidFill>
                    <a:schemeClr val="bg1"/>
                  </a:solidFill>
                </a:rPr>
                <a:t>月</a:t>
              </a:r>
              <a:endParaRPr lang="zh-CN" altLang="en-US" sz="1200"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7170" name="组合 24"/>
          <p:cNvGrpSpPr/>
          <p:nvPr/>
        </p:nvGrpSpPr>
        <p:grpSpPr bwMode="auto">
          <a:xfrm>
            <a:off x="684213" y="333375"/>
            <a:ext cx="1368425" cy="360363"/>
            <a:chOff x="2028" y="9149"/>
            <a:chExt cx="2606" cy="744"/>
          </a:xfrm>
        </p:grpSpPr>
        <p:pic>
          <p:nvPicPr>
            <p:cNvPr id="7178"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9"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复习导入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3" name="组合 7"/>
          <p:cNvGrpSpPr/>
          <p:nvPr/>
        </p:nvGrpSpPr>
        <p:grpSpPr bwMode="auto">
          <a:xfrm>
            <a:off x="1619250" y="1052513"/>
            <a:ext cx="5545138" cy="4176712"/>
            <a:chOff x="1331640" y="1052736"/>
            <a:chExt cx="7272808" cy="5517232"/>
          </a:xfrm>
        </p:grpSpPr>
        <p:pic>
          <p:nvPicPr>
            <p:cNvPr id="7175" name="图片 4"/>
            <p:cNvPicPr>
              <a:picLocks noChangeAspect="1"/>
            </p:cNvPicPr>
            <p:nvPr/>
          </p:nvPicPr>
          <p:blipFill>
            <a:blip r:embed="rId2" cstate="email"/>
            <a:srcRect/>
            <a:stretch>
              <a:fillRect/>
            </a:stretch>
          </p:blipFill>
          <p:spPr bwMode="auto">
            <a:xfrm>
              <a:off x="1331640" y="1484784"/>
              <a:ext cx="7272808" cy="508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TextBox 5"/>
            <p:cNvSpPr txBox="1">
              <a:spLocks noChangeArrowheads="1"/>
            </p:cNvSpPr>
            <p:nvPr/>
          </p:nvSpPr>
          <p:spPr bwMode="auto">
            <a:xfrm>
              <a:off x="3419872" y="1052736"/>
              <a:ext cx="35397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某地人均年纯收入情况统计图</a:t>
              </a:r>
              <a:endParaRPr lang="zh-CN" altLang="en-US" sz="2000">
                <a:solidFill>
                  <a:schemeClr val="tx1"/>
                </a:solidFill>
                <a:latin typeface="楷体_GB2312" panose="02010609030101010101" pitchFamily="49" charset="-122"/>
              </a:endParaRPr>
            </a:p>
          </p:txBody>
        </p:sp>
        <p:sp>
          <p:nvSpPr>
            <p:cNvPr id="7177" name="TextBox 6"/>
            <p:cNvSpPr txBox="1">
              <a:spLocks noChangeArrowheads="1"/>
            </p:cNvSpPr>
            <p:nvPr/>
          </p:nvSpPr>
          <p:spPr bwMode="auto">
            <a:xfrm>
              <a:off x="2627784" y="1628800"/>
              <a:ext cx="5688632" cy="4247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800">
                  <a:solidFill>
                    <a:schemeClr val="tx1"/>
                  </a:solidFill>
                  <a:latin typeface="楷体_GB2312" panose="02010609030101010101" pitchFamily="49" charset="-122"/>
                </a:rPr>
                <a:t>单位：元</a:t>
              </a:r>
              <a:endParaRPr lang="zh-CN" altLang="en-US" sz="1800">
                <a:solidFill>
                  <a:schemeClr val="tx1"/>
                </a:solidFill>
                <a:latin typeface="楷体_GB2312" panose="02010609030101010101" pitchFamily="49" charset="-122"/>
              </a:endParaRPr>
            </a:p>
          </p:txBody>
        </p:sp>
      </p:grpSp>
      <p:sp>
        <p:nvSpPr>
          <p:cNvPr id="9" name="TextBox 8"/>
          <p:cNvSpPr txBox="1">
            <a:spLocks noChangeArrowheads="1"/>
          </p:cNvSpPr>
          <p:nvPr/>
        </p:nvSpPr>
        <p:spPr bwMode="auto">
          <a:xfrm>
            <a:off x="539750" y="5589588"/>
            <a:ext cx="82089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哪一年人均年纯收入最多？是多少？哪一年人均年纯收入最少，是多少？人均纯收入呈现什么趋势？</a:t>
            </a:r>
            <a:endParaRPr lang="zh-CN" altLang="en-US" sz="2000">
              <a:solidFill>
                <a:schemeClr val="tx1"/>
              </a:solidFill>
              <a:latin typeface="楷体_GB2312" panose="02010609030101010101" pitchFamily="49" charset="-122"/>
            </a:endParaRPr>
          </a:p>
        </p:txBody>
      </p:sp>
      <p:sp>
        <p:nvSpPr>
          <p:cNvPr id="12" name="TextBox 11"/>
          <p:cNvSpPr txBox="1">
            <a:spLocks noChangeArrowheads="1"/>
          </p:cNvSpPr>
          <p:nvPr/>
        </p:nvSpPr>
        <p:spPr bwMode="auto">
          <a:xfrm>
            <a:off x="539750" y="5589588"/>
            <a:ext cx="82089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哪一年多获得的金牌最多？是多少？哪一年获得的金牌最少，是多少？金牌收入呈现什么趋势？</a:t>
            </a:r>
            <a:endParaRPr lang="zh-CN" altLang="en-US" sz="2000">
              <a:solidFill>
                <a:schemeClr val="tx1"/>
              </a:solidFill>
              <a:latin typeface="楷体_GB2312" panose="02010609030101010101" pitchFamily="49" charset="-122"/>
            </a:endParaRPr>
          </a:p>
        </p:txBody>
      </p:sp>
      <p:grpSp>
        <p:nvGrpSpPr>
          <p:cNvPr id="10" name="组合 9"/>
          <p:cNvGrpSpPr/>
          <p:nvPr/>
        </p:nvGrpSpPr>
        <p:grpSpPr>
          <a:xfrm>
            <a:off x="1311910" y="694055"/>
            <a:ext cx="6022961" cy="4534535"/>
            <a:chOff x="2066" y="1093"/>
            <a:chExt cx="9701" cy="7976"/>
          </a:xfrm>
        </p:grpSpPr>
        <p:pic>
          <p:nvPicPr>
            <p:cNvPr id="5" name="图片 4"/>
            <p:cNvPicPr>
              <a:picLocks noChangeAspect="1"/>
            </p:cNvPicPr>
            <p:nvPr/>
          </p:nvPicPr>
          <p:blipFill>
            <a:blip r:embed="rId3"/>
            <a:stretch>
              <a:fillRect/>
            </a:stretch>
          </p:blipFill>
          <p:spPr>
            <a:xfrm>
              <a:off x="2066" y="1093"/>
              <a:ext cx="9701" cy="7976"/>
            </a:xfrm>
            <a:prstGeom prst="rect">
              <a:avLst/>
            </a:prstGeom>
          </p:spPr>
        </p:pic>
        <p:cxnSp>
          <p:nvCxnSpPr>
            <p:cNvPr id="6" name="直接连接符 5"/>
            <p:cNvCxnSpPr/>
            <p:nvPr/>
          </p:nvCxnSpPr>
          <p:spPr>
            <a:xfrm flipV="1">
              <a:off x="6841" y="4947"/>
              <a:ext cx="1153" cy="1480"/>
            </a:xfrm>
            <a:prstGeom prst="line">
              <a:avLst/>
            </a:prstGeom>
            <a:ln>
              <a:solidFill>
                <a:srgbClr val="FF0000"/>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7" name="直接连接符 6"/>
            <p:cNvCxnSpPr/>
            <p:nvPr/>
          </p:nvCxnSpPr>
          <p:spPr>
            <a:xfrm flipV="1">
              <a:off x="7967" y="4607"/>
              <a:ext cx="1048" cy="370"/>
            </a:xfrm>
            <a:prstGeom prst="line">
              <a:avLst/>
            </a:prstGeom>
            <a:ln>
              <a:solidFill>
                <a:srgbClr val="FF0000"/>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8" name="文本框 7"/>
            <p:cNvSpPr txBox="1"/>
            <p:nvPr/>
          </p:nvSpPr>
          <p:spPr>
            <a:xfrm>
              <a:off x="7447" y="4414"/>
              <a:ext cx="1267" cy="701"/>
            </a:xfrm>
            <a:prstGeom prst="rect">
              <a:avLst/>
            </a:prstGeom>
            <a:noFill/>
          </p:spPr>
          <p:txBody>
            <a:bodyPr wrap="square" rtlCol="0">
              <a:spAutoFit/>
              <a:scene3d>
                <a:camera prst="orthographicFront"/>
                <a:lightRig rig="threePt" dir="t"/>
              </a:scene3d>
            </a:bodyPr>
            <a:lstStyle/>
            <a:p>
              <a:r>
                <a:rPr lang="en-US" altLang="zh-CN">
                  <a:solidFill>
                    <a:srgbClr val="7030A0"/>
                  </a:solidFill>
                  <a:effectLst>
                    <a:outerShdw blurRad="38100" dist="19050" dir="2700000" algn="tl" rotWithShape="0">
                      <a:schemeClr val="dk1">
                        <a:alpha val="40000"/>
                      </a:schemeClr>
                    </a:outerShdw>
                  </a:effectLst>
                </a:rPr>
                <a:t>28</a:t>
              </a:r>
              <a:endParaRPr lang="en-US" altLang="zh-CN">
                <a:solidFill>
                  <a:srgbClr val="7030A0"/>
                </a:solidFill>
                <a:effectLst>
                  <a:outerShdw blurRad="38100" dist="19050" dir="2700000" algn="tl" rotWithShape="0">
                    <a:schemeClr val="dk1">
                      <a:alpha val="40000"/>
                    </a:scheme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1" presetClass="exit" presetSubtype="0" fill="hold" nodeType="withEffect">
                                  <p:stCondLst>
                                    <p:cond delay="0"/>
                                  </p:stCondLst>
                                  <p:childTnLst>
                                    <p:set>
                                      <p:cBhvr>
                                        <p:cTn id="22" dur="1" fill="hold">
                                          <p:stCondLst>
                                            <p:cond delay="0"/>
                                          </p:stCondLst>
                                        </p:cTn>
                                        <p:tgtEl>
                                          <p:spTgt spid="3"/>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8194" name="组合 24"/>
          <p:cNvGrpSpPr/>
          <p:nvPr/>
        </p:nvGrpSpPr>
        <p:grpSpPr bwMode="auto">
          <a:xfrm>
            <a:off x="684213" y="333375"/>
            <a:ext cx="1368425" cy="360363"/>
            <a:chOff x="2028" y="9149"/>
            <a:chExt cx="2606" cy="744"/>
          </a:xfrm>
        </p:grpSpPr>
        <p:pic>
          <p:nvPicPr>
            <p:cNvPr id="8208" name="图片 25" descr="标志1"/>
            <p:cNvPicPr>
              <a:picLocks noChangeAspect="1" noChangeArrowheads="1"/>
            </p:cNvPicPr>
            <p:nvPr/>
          </p:nvPicPr>
          <p:blipFill>
            <a:blip r:embed="rId1"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9" name="文本框 26"/>
            <p:cNvSpPr txBox="1">
              <a:spLocks noChangeArrowheads="1"/>
            </p:cNvSpPr>
            <p:nvPr/>
          </p:nvSpPr>
          <p:spPr bwMode="auto">
            <a:xfrm>
              <a:off x="2677" y="9149"/>
              <a:ext cx="1957"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复习导入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4" name="组合 7"/>
          <p:cNvGrpSpPr/>
          <p:nvPr/>
        </p:nvGrpSpPr>
        <p:grpSpPr bwMode="auto">
          <a:xfrm>
            <a:off x="555240" y="883347"/>
            <a:ext cx="4184650" cy="3151187"/>
            <a:chOff x="1331640" y="1052736"/>
            <a:chExt cx="7272808" cy="5517232"/>
          </a:xfrm>
        </p:grpSpPr>
        <p:pic>
          <p:nvPicPr>
            <p:cNvPr id="8202" name="图片 14"/>
            <p:cNvPicPr>
              <a:picLocks noChangeAspect="1"/>
            </p:cNvPicPr>
            <p:nvPr/>
          </p:nvPicPr>
          <p:blipFill>
            <a:blip r:embed="rId2" cstate="email"/>
            <a:srcRect/>
            <a:stretch>
              <a:fillRect/>
            </a:stretch>
          </p:blipFill>
          <p:spPr bwMode="auto">
            <a:xfrm>
              <a:off x="1331640" y="1484784"/>
              <a:ext cx="7272808" cy="508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TextBox 15"/>
            <p:cNvSpPr txBox="1">
              <a:spLocks noChangeArrowheads="1"/>
            </p:cNvSpPr>
            <p:nvPr/>
          </p:nvSpPr>
          <p:spPr bwMode="auto">
            <a:xfrm>
              <a:off x="3419872" y="1052736"/>
              <a:ext cx="4377762" cy="5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400">
                  <a:solidFill>
                    <a:schemeClr val="tx1"/>
                  </a:solidFill>
                  <a:latin typeface="楷体_GB2312" panose="02010609030101010101" pitchFamily="49" charset="-122"/>
                </a:rPr>
                <a:t>某地人均年纯收入情况统计图</a:t>
              </a:r>
              <a:endParaRPr lang="zh-CN" altLang="en-US" sz="1400">
                <a:solidFill>
                  <a:schemeClr val="tx1"/>
                </a:solidFill>
                <a:latin typeface="楷体_GB2312" panose="02010609030101010101" pitchFamily="49" charset="-122"/>
              </a:endParaRPr>
            </a:p>
          </p:txBody>
        </p:sp>
        <p:sp>
          <p:nvSpPr>
            <p:cNvPr id="8204" name="TextBox 16"/>
            <p:cNvSpPr txBox="1">
              <a:spLocks noChangeArrowheads="1"/>
            </p:cNvSpPr>
            <p:nvPr/>
          </p:nvSpPr>
          <p:spPr bwMode="auto">
            <a:xfrm>
              <a:off x="2627784" y="1628800"/>
              <a:ext cx="5688632" cy="4980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200">
                  <a:solidFill>
                    <a:schemeClr val="tx1"/>
                  </a:solidFill>
                  <a:latin typeface="楷体_GB2312" panose="02010609030101010101" pitchFamily="49" charset="-122"/>
                </a:rPr>
                <a:t>单位：元</a:t>
              </a:r>
              <a:endParaRPr lang="zh-CN" altLang="en-US" sz="1200">
                <a:solidFill>
                  <a:schemeClr val="tx1"/>
                </a:solidFill>
                <a:latin typeface="楷体_GB2312" panose="02010609030101010101" pitchFamily="49" charset="-122"/>
              </a:endParaRPr>
            </a:p>
          </p:txBody>
        </p:sp>
      </p:grpSp>
      <p:sp>
        <p:nvSpPr>
          <p:cNvPr id="18" name="TextBox 17"/>
          <p:cNvSpPr txBox="1">
            <a:spLocks noChangeArrowheads="1"/>
          </p:cNvSpPr>
          <p:nvPr/>
        </p:nvSpPr>
        <p:spPr bwMode="auto">
          <a:xfrm>
            <a:off x="971550" y="4149725"/>
            <a:ext cx="30241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chemeClr val="tx1"/>
                </a:solidFill>
                <a:latin typeface="楷体_GB2312" panose="02010609030101010101" pitchFamily="49" charset="-122"/>
              </a:rPr>
              <a:t>折线统计图有什么特点？</a:t>
            </a:r>
            <a:endParaRPr lang="zh-CN" altLang="en-US" sz="2000" dirty="0">
              <a:solidFill>
                <a:schemeClr val="tx1"/>
              </a:solidFill>
              <a:latin typeface="楷体_GB2312" panose="02010609030101010101" pitchFamily="49" charset="-122"/>
            </a:endParaRPr>
          </a:p>
        </p:txBody>
      </p:sp>
      <p:sp>
        <p:nvSpPr>
          <p:cNvPr id="19" name="TextBox 18"/>
          <p:cNvSpPr txBox="1">
            <a:spLocks noChangeArrowheads="1"/>
          </p:cNvSpPr>
          <p:nvPr/>
        </p:nvSpPr>
        <p:spPr bwMode="auto">
          <a:xfrm>
            <a:off x="539750" y="4652963"/>
            <a:ext cx="8604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rgbClr val="FF0000"/>
                </a:solidFill>
                <a:latin typeface="楷体_GB2312" panose="02010609030101010101" pitchFamily="49" charset="-122"/>
              </a:rPr>
              <a:t>折线统计图不仅很容易能看出各种数量的多少，还能直观地看到变化趋势。</a:t>
            </a:r>
            <a:endParaRPr lang="zh-CN" altLang="en-US" sz="2000" dirty="0">
              <a:solidFill>
                <a:srgbClr val="FF0000"/>
              </a:solidFill>
              <a:latin typeface="楷体_GB2312" panose="02010609030101010101" pitchFamily="49" charset="-122"/>
            </a:endParaRPr>
          </a:p>
        </p:txBody>
      </p:sp>
      <p:sp>
        <p:nvSpPr>
          <p:cNvPr id="17" name="TextBox 18"/>
          <p:cNvSpPr txBox="1">
            <a:spLocks noChangeArrowheads="1"/>
          </p:cNvSpPr>
          <p:nvPr/>
        </p:nvSpPr>
        <p:spPr bwMode="auto">
          <a:xfrm>
            <a:off x="328613" y="5170488"/>
            <a:ext cx="870743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rgbClr val="FF0000"/>
                </a:solidFill>
                <a:latin typeface="楷体_GB2312" panose="02010609030101010101" pitchFamily="49" charset="-122"/>
              </a:rPr>
              <a:t>折线统计图一般都是反应某</a:t>
            </a:r>
            <a:r>
              <a:rPr lang="zh-CN" altLang="en-US" sz="2000" dirty="0">
                <a:solidFill>
                  <a:srgbClr val="00B050"/>
                </a:solidFill>
                <a:latin typeface="楷体_GB2312" panose="02010609030101010101" pitchFamily="49" charset="-122"/>
              </a:rPr>
              <a:t>一种量</a:t>
            </a:r>
            <a:r>
              <a:rPr lang="zh-CN" altLang="en-US" sz="2000" dirty="0">
                <a:solidFill>
                  <a:srgbClr val="FF0000"/>
                </a:solidFill>
                <a:latin typeface="楷体_GB2312" panose="02010609030101010101" pitchFamily="49" charset="-122"/>
              </a:rPr>
              <a:t>随羊时间的变化而变化的情况。</a:t>
            </a:r>
            <a:endParaRPr lang="zh-CN" altLang="en-US" sz="2000" dirty="0">
              <a:solidFill>
                <a:srgbClr val="FF0000"/>
              </a:solidFill>
              <a:latin typeface="楷体_GB2312" panose="02010609030101010101" pitchFamily="49" charset="-122"/>
            </a:endParaRPr>
          </a:p>
        </p:txBody>
      </p:sp>
      <p:grpSp>
        <p:nvGrpSpPr>
          <p:cNvPr id="10" name="组合 9"/>
          <p:cNvGrpSpPr/>
          <p:nvPr/>
        </p:nvGrpSpPr>
        <p:grpSpPr>
          <a:xfrm>
            <a:off x="4827270" y="1093470"/>
            <a:ext cx="3906520" cy="2941320"/>
            <a:chOff x="2066" y="1093"/>
            <a:chExt cx="9701" cy="7976"/>
          </a:xfrm>
        </p:grpSpPr>
        <p:pic>
          <p:nvPicPr>
            <p:cNvPr id="2" name="图片 1"/>
            <p:cNvPicPr>
              <a:picLocks noChangeAspect="1"/>
            </p:cNvPicPr>
            <p:nvPr/>
          </p:nvPicPr>
          <p:blipFill>
            <a:blip r:embed="rId3" cstate="email"/>
            <a:stretch>
              <a:fillRect/>
            </a:stretch>
          </p:blipFill>
          <p:spPr>
            <a:xfrm>
              <a:off x="2066" y="1093"/>
              <a:ext cx="9701" cy="7976"/>
            </a:xfrm>
            <a:prstGeom prst="rect">
              <a:avLst/>
            </a:prstGeom>
          </p:spPr>
        </p:pic>
        <p:cxnSp>
          <p:nvCxnSpPr>
            <p:cNvPr id="6" name="直接连接符 5"/>
            <p:cNvCxnSpPr/>
            <p:nvPr/>
          </p:nvCxnSpPr>
          <p:spPr>
            <a:xfrm flipV="1">
              <a:off x="6841" y="4947"/>
              <a:ext cx="1153" cy="1480"/>
            </a:xfrm>
            <a:prstGeom prst="line">
              <a:avLst/>
            </a:prstGeom>
            <a:ln>
              <a:solidFill>
                <a:srgbClr val="FF0000"/>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7" name="直接连接符 6"/>
            <p:cNvCxnSpPr/>
            <p:nvPr/>
          </p:nvCxnSpPr>
          <p:spPr>
            <a:xfrm flipV="1">
              <a:off x="7967" y="4607"/>
              <a:ext cx="1048" cy="370"/>
            </a:xfrm>
            <a:prstGeom prst="line">
              <a:avLst/>
            </a:prstGeom>
            <a:ln>
              <a:solidFill>
                <a:srgbClr val="FF0000"/>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8" name="文本框 7"/>
            <p:cNvSpPr txBox="1"/>
            <p:nvPr/>
          </p:nvSpPr>
          <p:spPr>
            <a:xfrm>
              <a:off x="7114" y="4063"/>
              <a:ext cx="1567" cy="914"/>
            </a:xfrm>
            <a:prstGeom prst="rect">
              <a:avLst/>
            </a:prstGeom>
            <a:noFill/>
          </p:spPr>
          <p:txBody>
            <a:bodyPr wrap="square" rtlCol="0">
              <a:spAutoFit/>
              <a:scene3d>
                <a:camera prst="orthographicFront"/>
                <a:lightRig rig="threePt" dir="t"/>
              </a:scene3d>
            </a:bodyPr>
            <a:lstStyle/>
            <a:p>
              <a:r>
                <a:rPr lang="en-US" altLang="zh-CN" sz="1600">
                  <a:solidFill>
                    <a:srgbClr val="7030A0"/>
                  </a:solidFill>
                  <a:effectLst>
                    <a:outerShdw blurRad="38100" dist="19050" dir="2700000" algn="tl" rotWithShape="0">
                      <a:schemeClr val="dk1">
                        <a:alpha val="40000"/>
                      </a:schemeClr>
                    </a:outerShdw>
                  </a:effectLst>
                </a:rPr>
                <a:t>28</a:t>
              </a:r>
              <a:endParaRPr lang="en-US" altLang="zh-CN" sz="1600">
                <a:solidFill>
                  <a:srgbClr val="7030A0"/>
                </a:solidFill>
                <a:effectLst>
                  <a:outerShdw blurRad="38100" dist="19050" dir="2700000" algn="tl" rotWithShape="0">
                    <a:schemeClr val="dk1">
                      <a:alpha val="40000"/>
                    </a:scheme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2" name="Group 19"/>
          <p:cNvGrpSpPr/>
          <p:nvPr/>
        </p:nvGrpSpPr>
        <p:grpSpPr bwMode="auto">
          <a:xfrm>
            <a:off x="827088" y="1700213"/>
            <a:ext cx="4943475" cy="1414462"/>
            <a:chOff x="521" y="1071"/>
            <a:chExt cx="3114" cy="891"/>
          </a:xfrm>
        </p:grpSpPr>
        <p:pic>
          <p:nvPicPr>
            <p:cNvPr id="9225" name="Picture 20" descr="男天使副本"/>
            <p:cNvPicPr>
              <a:picLocks noChangeAspect="1" noChangeArrowheads="1"/>
            </p:cNvPicPr>
            <p:nvPr/>
          </p:nvPicPr>
          <p:blipFill>
            <a:blip r:embed="rId1" cstate="email"/>
            <a:srcRect/>
            <a:stretch>
              <a:fillRect/>
            </a:stretch>
          </p:blipFill>
          <p:spPr bwMode="auto">
            <a:xfrm>
              <a:off x="521" y="1071"/>
              <a:ext cx="960" cy="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6" name="AutoShape 27"/>
            <p:cNvSpPr>
              <a:spLocks noChangeArrowheads="1"/>
            </p:cNvSpPr>
            <p:nvPr/>
          </p:nvSpPr>
          <p:spPr bwMode="auto">
            <a:xfrm>
              <a:off x="1610" y="1071"/>
              <a:ext cx="2025" cy="830"/>
            </a:xfrm>
            <a:prstGeom prst="wedgeRoundRectCallout">
              <a:avLst>
                <a:gd name="adj1" fmla="val -60023"/>
                <a:gd name="adj2" fmla="val 28315"/>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chemeClr val="tx1"/>
                  </a:solidFill>
                  <a:latin typeface="楷体_GB2312" panose="02010609030101010101" pitchFamily="49" charset="-122"/>
                </a:rPr>
                <a:t>学校要为咱们班购置一些运动器材，怎么样做才能满足学生的需要？</a:t>
              </a:r>
              <a:endParaRPr lang="zh-CN" altLang="en-US" sz="2000" dirty="0">
                <a:solidFill>
                  <a:schemeClr val="tx1"/>
                </a:solidFill>
                <a:latin typeface="楷体_GB2312" panose="02010609030101010101" pitchFamily="49" charset="-122"/>
              </a:endParaRPr>
            </a:p>
          </p:txBody>
        </p:sp>
      </p:grpSp>
      <p:grpSp>
        <p:nvGrpSpPr>
          <p:cNvPr id="3" name="Group 23"/>
          <p:cNvGrpSpPr/>
          <p:nvPr/>
        </p:nvGrpSpPr>
        <p:grpSpPr bwMode="auto">
          <a:xfrm>
            <a:off x="4427538" y="3789363"/>
            <a:ext cx="4465637" cy="1800225"/>
            <a:chOff x="2789" y="2387"/>
            <a:chExt cx="2813" cy="1134"/>
          </a:xfrm>
        </p:grpSpPr>
        <p:sp>
          <p:nvSpPr>
            <p:cNvPr id="9223" name="AutoShape 27"/>
            <p:cNvSpPr>
              <a:spLocks noChangeArrowheads="1"/>
            </p:cNvSpPr>
            <p:nvPr/>
          </p:nvSpPr>
          <p:spPr bwMode="auto">
            <a:xfrm>
              <a:off x="2789" y="2478"/>
              <a:ext cx="2165" cy="833"/>
            </a:xfrm>
            <a:prstGeom prst="wedgeRoundRectCallout">
              <a:avLst>
                <a:gd name="adj1" fmla="val 60921"/>
                <a:gd name="adj2" fmla="val -12301"/>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dirty="0">
                  <a:solidFill>
                    <a:schemeClr val="tx1"/>
                  </a:solidFill>
                  <a:latin typeface="楷体_GB2312" panose="02010609030101010101" pitchFamily="49" charset="-122"/>
                </a:rPr>
                <a:t>我觉得应该先调查一下喜欢每种运动的各有多少人，再根据情况购买不同的器材。 </a:t>
              </a:r>
              <a:endParaRPr lang="zh-CN" altLang="en-US" sz="2000" dirty="0">
                <a:solidFill>
                  <a:schemeClr val="tx1"/>
                </a:solidFill>
                <a:latin typeface="楷体_GB2312" panose="02010609030101010101" pitchFamily="49" charset="-122"/>
              </a:endParaRPr>
            </a:p>
          </p:txBody>
        </p:sp>
        <p:pic>
          <p:nvPicPr>
            <p:cNvPr id="9224" name="Picture 22" descr="67"/>
            <p:cNvPicPr>
              <a:picLocks noChangeAspect="1" noChangeArrowheads="1"/>
            </p:cNvPicPr>
            <p:nvPr/>
          </p:nvPicPr>
          <p:blipFill>
            <a:blip r:embed="rId2" cstate="email"/>
            <a:srcRect/>
            <a:stretch>
              <a:fillRect/>
            </a:stretch>
          </p:blipFill>
          <p:spPr bwMode="auto">
            <a:xfrm flipH="1">
              <a:off x="5084" y="2387"/>
              <a:ext cx="518"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220" name="组合 24"/>
          <p:cNvGrpSpPr/>
          <p:nvPr/>
        </p:nvGrpSpPr>
        <p:grpSpPr bwMode="auto">
          <a:xfrm>
            <a:off x="684213" y="333375"/>
            <a:ext cx="1368425" cy="360363"/>
            <a:chOff x="2028" y="9149"/>
            <a:chExt cx="2606" cy="744"/>
          </a:xfrm>
        </p:grpSpPr>
        <p:pic>
          <p:nvPicPr>
            <p:cNvPr id="9221" name="图片 25" descr="标志1"/>
            <p:cNvPicPr>
              <a:picLocks noChangeAspect="1" noChangeArrowheads="1"/>
            </p:cNvPicPr>
            <p:nvPr/>
          </p:nvPicPr>
          <p:blipFill>
            <a:blip r:embed="rId3"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dirty="0">
                  <a:solidFill>
                    <a:srgbClr val="0070C0"/>
                  </a:solidFill>
                  <a:latin typeface="幼圆" panose="02010509060101010101" pitchFamily="49" charset="-122"/>
                  <a:ea typeface="幼圆" panose="02010509060101010101" pitchFamily="49" charset="-122"/>
                  <a:sym typeface="Calibri" panose="020F0502020204030204" pitchFamily="34" charset="0"/>
                </a:rPr>
                <a:t>探究新知</a:t>
              </a:r>
              <a:endParaRPr lang="zh-CN" altLang="en-US" sz="1600" dirty="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0" name="TextBox 59"/>
          <p:cNvSpPr txBox="1">
            <a:spLocks noChangeArrowheads="1"/>
          </p:cNvSpPr>
          <p:nvPr/>
        </p:nvSpPr>
        <p:spPr bwMode="auto">
          <a:xfrm>
            <a:off x="6919913" y="3933825"/>
            <a:ext cx="1366837"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en-US" altLang="zh-CN" sz="2400" b="0">
                <a:solidFill>
                  <a:srgbClr val="FF0000"/>
                </a:solidFill>
                <a:cs typeface="Arial" panose="020B0604020202020204" pitchFamily="34" charset="0"/>
              </a:rPr>
              <a:t>22.5</a:t>
            </a:r>
            <a:r>
              <a:rPr lang="en-US" altLang="zh-CN" sz="2400" b="0">
                <a:solidFill>
                  <a:srgbClr val="FF0000"/>
                </a:solidFill>
                <a:latin typeface="Times New Roman" panose="02020603050405020304" pitchFamily="18" charset="0"/>
                <a:ea typeface="宋体" panose="02010600030101010101" pitchFamily="2" charset="-122"/>
              </a:rPr>
              <a:t>%</a:t>
            </a:r>
            <a:endParaRPr lang="zh-CN" altLang="en-US" sz="2400" b="0">
              <a:solidFill>
                <a:srgbClr val="FF0000"/>
              </a:solidFill>
              <a:latin typeface="Times New Roman" panose="02020603050405020304" pitchFamily="18" charset="0"/>
              <a:ea typeface="宋体" panose="02010600030101010101" pitchFamily="2" charset="-122"/>
            </a:endParaRPr>
          </a:p>
        </p:txBody>
      </p:sp>
      <p:sp>
        <p:nvSpPr>
          <p:cNvPr id="10243" name="Rectangle 2"/>
          <p:cNvSpPr txBox="1">
            <a:spLocks noChangeArrowheads="1"/>
          </p:cNvSpPr>
          <p:nvPr/>
        </p:nvSpPr>
        <p:spPr bwMode="auto">
          <a:xfrm>
            <a:off x="1547813" y="1125538"/>
            <a:ext cx="28797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400" dirty="0">
                <a:solidFill>
                  <a:schemeClr val="tx1"/>
                </a:solidFill>
                <a:latin typeface="宋体" panose="02010600030101010101" pitchFamily="2" charset="-122"/>
                <a:ea typeface="宋体" panose="02010600030101010101" pitchFamily="2" charset="-122"/>
              </a:rPr>
              <a:t>（一）整理信息</a:t>
            </a:r>
            <a:endParaRPr lang="zh-CN" altLang="en-US" sz="2400" dirty="0">
              <a:solidFill>
                <a:schemeClr val="tx1"/>
              </a:solidFill>
              <a:latin typeface="楷体_GB2312" panose="02010609030101010101" pitchFamily="49" charset="-122"/>
            </a:endParaRPr>
          </a:p>
        </p:txBody>
      </p:sp>
      <p:sp>
        <p:nvSpPr>
          <p:cNvPr id="10244" name="Rectangle 15"/>
          <p:cNvSpPr>
            <a:spLocks noChangeArrowheads="1"/>
          </p:cNvSpPr>
          <p:nvPr/>
        </p:nvSpPr>
        <p:spPr bwMode="auto">
          <a:xfrm>
            <a:off x="1547813" y="2058988"/>
            <a:ext cx="6165850"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nSpc>
                <a:spcPct val="120000"/>
              </a:lnSpc>
              <a:spcBef>
                <a:spcPct val="0"/>
              </a:spcBef>
              <a:buFontTx/>
              <a:buNone/>
            </a:pPr>
            <a:r>
              <a:rPr lang="zh-CN" altLang="en-US" sz="2400" dirty="0">
                <a:solidFill>
                  <a:schemeClr val="tx1"/>
                </a:solidFill>
                <a:ea typeface="宋体" panose="02010600030101010101" pitchFamily="2" charset="-122"/>
              </a:rPr>
              <a:t>六（</a:t>
            </a:r>
            <a:r>
              <a:rPr lang="en-US" altLang="zh-CN" sz="2400" dirty="0">
                <a:solidFill>
                  <a:schemeClr val="tx1"/>
                </a:solidFill>
                <a:ea typeface="宋体" panose="02010600030101010101" pitchFamily="2" charset="-122"/>
              </a:rPr>
              <a:t>1</a:t>
            </a:r>
            <a:r>
              <a:rPr lang="zh-CN" altLang="en-US" sz="2400" dirty="0">
                <a:solidFill>
                  <a:schemeClr val="tx1"/>
                </a:solidFill>
                <a:ea typeface="宋体" panose="02010600030101010101" pitchFamily="2" charset="-122"/>
              </a:rPr>
              <a:t>）</a:t>
            </a:r>
            <a:r>
              <a:rPr lang="zh-CN" altLang="en-US" sz="2000" dirty="0">
                <a:solidFill>
                  <a:schemeClr val="tx1"/>
                </a:solidFill>
                <a:ea typeface="宋体" panose="02010600030101010101" pitchFamily="2" charset="-122"/>
              </a:rPr>
              <a:t>班同学</a:t>
            </a:r>
            <a:r>
              <a:rPr lang="zh-CN" altLang="en-US" sz="2400" dirty="0">
                <a:solidFill>
                  <a:schemeClr val="tx1"/>
                </a:solidFill>
                <a:ea typeface="宋体" panose="02010600030101010101" pitchFamily="2" charset="-122"/>
              </a:rPr>
              <a:t>最喜欢运动项目的情况统计表 </a:t>
            </a:r>
            <a:endParaRPr lang="zh-CN" altLang="en-US" sz="2400" dirty="0">
              <a:solidFill>
                <a:schemeClr val="tx1"/>
              </a:solidFill>
              <a:ea typeface="宋体" panose="02010600030101010101" pitchFamily="2" charset="-122"/>
            </a:endParaRPr>
          </a:p>
        </p:txBody>
      </p:sp>
      <p:graphicFrame>
        <p:nvGraphicFramePr>
          <p:cNvPr id="5181" name="Group 61"/>
          <p:cNvGraphicFramePr>
            <a:graphicFrameLocks noGrp="1"/>
          </p:cNvGraphicFramePr>
          <p:nvPr/>
        </p:nvGraphicFramePr>
        <p:xfrm>
          <a:off x="1547813" y="2852738"/>
          <a:ext cx="6383337" cy="1657351"/>
        </p:xfrm>
        <a:graphic>
          <a:graphicData uri="http://schemas.openxmlformats.org/drawingml/2006/table">
            <a:tbl>
              <a:tblPr/>
              <a:tblGrid>
                <a:gridCol w="1152525"/>
                <a:gridCol w="1166812"/>
                <a:gridCol w="1016000"/>
                <a:gridCol w="1016000"/>
                <a:gridCol w="1016000"/>
                <a:gridCol w="1016000"/>
              </a:tblGrid>
              <a:tr h="576263">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dist"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项目</a:t>
                      </a: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dirty="0">
                          <a:ln>
                            <a:noFill/>
                          </a:ln>
                          <a:solidFill>
                            <a:srgbClr val="1C1C1C"/>
                          </a:solidFill>
                          <a:effectLst/>
                          <a:latin typeface="Arial" panose="020B0604020202020204" pitchFamily="34" charset="0"/>
                          <a:ea typeface="宋体" panose="02010600030101010101" pitchFamily="2" charset="-122"/>
                        </a:rPr>
                        <a:t>乒乓球</a:t>
                      </a:r>
                      <a:endParaRPr kumimoji="0" lang="zh-CN" altLang="en-US" sz="2400" b="1" i="0" u="none" strike="noStrike" cap="none" normalizeH="0" baseline="0" dirty="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足球</a:t>
                      </a: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跳绳</a:t>
                      </a: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踢毽</a:t>
                      </a: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其他</a:t>
                      </a: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dist"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人数</a:t>
                      </a: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12</a:t>
                      </a:r>
                      <a:endPar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8</a:t>
                      </a:r>
                      <a:endPar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5</a:t>
                      </a:r>
                      <a:endPar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6</a:t>
                      </a:r>
                      <a:endPar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9</a:t>
                      </a:r>
                      <a:endParaRPr kumimoji="0" lang="en-US" altLang="zh-CN"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dist" defTabSz="914400" rtl="0" eaLnBrk="0" fontAlgn="base" latinLnBrk="0" hangingPunct="0">
                        <a:lnSpc>
                          <a:spcPct val="100000"/>
                        </a:lnSpc>
                        <a:spcBef>
                          <a:spcPct val="20000"/>
                        </a:spcBef>
                        <a:spcAft>
                          <a:spcPct val="0"/>
                        </a:spcAft>
                        <a:buClrTx/>
                        <a:buSzTx/>
                        <a:buFontTx/>
                        <a:buNone/>
                      </a:pPr>
                      <a:r>
                        <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rPr>
                        <a:t>百分比</a:t>
                      </a: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2400" b="1" i="0" u="none" strike="noStrike" cap="none" normalizeH="0" baseline="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400">
                          <a:solidFill>
                            <a:srgbClr val="1C1C1C"/>
                          </a:solidFill>
                          <a:latin typeface="Arial" panose="020B0604020202020204" pitchFamily="34" charset="0"/>
                          <a:ea typeface="楷体_GB2312" panose="02010609030101010101" pitchFamily="49" charset="-122"/>
                        </a:defRPr>
                      </a:lvl1pPr>
                      <a:lvl2pPr marL="742950" indent="-285750" eaLnBrk="0" hangingPunct="0">
                        <a:spcBef>
                          <a:spcPct val="20000"/>
                        </a:spcBef>
                        <a:defRPr sz="2000">
                          <a:solidFill>
                            <a:srgbClr val="1C1C1C"/>
                          </a:solidFill>
                          <a:latin typeface="Arial" panose="020B0604020202020204" pitchFamily="34" charset="0"/>
                          <a:ea typeface="楷体_GB2312" panose="02010609030101010101" pitchFamily="49" charset="-122"/>
                        </a:defRPr>
                      </a:lvl2pPr>
                      <a:lvl3pPr marL="11430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3pPr>
                      <a:lvl4pPr marL="1600200" indent="-228600" eaLnBrk="0" hangingPunct="0">
                        <a:spcBef>
                          <a:spcPct val="20000"/>
                        </a:spcBef>
                        <a:defRPr>
                          <a:solidFill>
                            <a:srgbClr val="1C1C1C"/>
                          </a:solidFill>
                          <a:latin typeface="Arial" panose="020B0604020202020204" pitchFamily="34" charset="0"/>
                          <a:ea typeface="楷体_GB2312" panose="02010609030101010101" pitchFamily="49" charset="-122"/>
                        </a:defRPr>
                      </a:lvl4pPr>
                      <a:lvl5pPr marL="2057400" indent="-228600" eaLnBrk="0" hangingPunct="0">
                        <a:spcBef>
                          <a:spcPct val="20000"/>
                        </a:spcBef>
                        <a:defRPr sz="14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defRPr sz="1400">
                          <a:solidFill>
                            <a:srgbClr val="1C1C1C"/>
                          </a:solidFill>
                          <a:latin typeface="Arial" panose="020B0604020202020204" pitchFamily="34" charset="0"/>
                          <a:ea typeface="楷体_GB2312" panose="02010609030101010101" pitchFamily="49"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2400" b="1" i="0" u="none" strike="noStrike" cap="none" normalizeH="0" baseline="0" dirty="0">
                        <a:ln>
                          <a:noFill/>
                        </a:ln>
                        <a:solidFill>
                          <a:srgbClr val="1C1C1C"/>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TextBox 1"/>
          <p:cNvSpPr txBox="1">
            <a:spLocks noChangeArrowheads="1"/>
          </p:cNvSpPr>
          <p:nvPr/>
        </p:nvSpPr>
        <p:spPr bwMode="auto">
          <a:xfrm>
            <a:off x="2947988" y="3922713"/>
            <a:ext cx="12541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en-US" altLang="zh-CN" sz="2400" b="0">
                <a:solidFill>
                  <a:srgbClr val="FF0000"/>
                </a:solidFill>
                <a:cs typeface="Arial" panose="020B0604020202020204" pitchFamily="34" charset="0"/>
              </a:rPr>
              <a:t>30</a:t>
            </a:r>
            <a:r>
              <a:rPr lang="en-US" altLang="zh-CN" sz="2400" b="0">
                <a:solidFill>
                  <a:srgbClr val="FF0000"/>
                </a:solidFill>
                <a:latin typeface="Times New Roman" panose="02020603050405020304" pitchFamily="18" charset="0"/>
                <a:ea typeface="宋体" panose="02010600030101010101" pitchFamily="2" charset="-122"/>
              </a:rPr>
              <a:t>%</a:t>
            </a:r>
            <a:endParaRPr lang="zh-CN" altLang="en-US" sz="2400" b="0">
              <a:solidFill>
                <a:srgbClr val="FF0000"/>
              </a:solidFill>
              <a:latin typeface="Times New Roman" panose="02020603050405020304" pitchFamily="18" charset="0"/>
              <a:ea typeface="宋体" panose="02010600030101010101" pitchFamily="2" charset="-122"/>
            </a:endParaRPr>
          </a:p>
        </p:txBody>
      </p:sp>
      <p:sp>
        <p:nvSpPr>
          <p:cNvPr id="55" name="TextBox 54"/>
          <p:cNvSpPr txBox="1">
            <a:spLocks noChangeArrowheads="1"/>
          </p:cNvSpPr>
          <p:nvPr/>
        </p:nvSpPr>
        <p:spPr bwMode="auto">
          <a:xfrm>
            <a:off x="4857750" y="3935413"/>
            <a:ext cx="13684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en-US" altLang="zh-CN" sz="2400" b="0">
                <a:solidFill>
                  <a:srgbClr val="FF0000"/>
                </a:solidFill>
                <a:cs typeface="Arial" panose="020B0604020202020204" pitchFamily="34" charset="0"/>
              </a:rPr>
              <a:t>12.5</a:t>
            </a:r>
            <a:r>
              <a:rPr lang="en-US" altLang="zh-CN" sz="2400" b="0">
                <a:solidFill>
                  <a:srgbClr val="FF0000"/>
                </a:solidFill>
                <a:latin typeface="Times New Roman" panose="02020603050405020304" pitchFamily="18" charset="0"/>
                <a:ea typeface="宋体" panose="02010600030101010101" pitchFamily="2" charset="-122"/>
              </a:rPr>
              <a:t>%</a:t>
            </a:r>
            <a:endParaRPr lang="zh-CN" altLang="en-US" sz="2400" b="0">
              <a:solidFill>
                <a:srgbClr val="FF0000"/>
              </a:solidFill>
              <a:latin typeface="Times New Roman" panose="02020603050405020304" pitchFamily="18" charset="0"/>
              <a:ea typeface="宋体" panose="02010600030101010101" pitchFamily="2" charset="-122"/>
            </a:endParaRPr>
          </a:p>
        </p:txBody>
      </p:sp>
      <p:sp>
        <p:nvSpPr>
          <p:cNvPr id="56" name="TextBox 55"/>
          <p:cNvSpPr txBox="1">
            <a:spLocks noChangeArrowheads="1"/>
          </p:cNvSpPr>
          <p:nvPr/>
        </p:nvSpPr>
        <p:spPr bwMode="auto">
          <a:xfrm>
            <a:off x="3948113" y="3935413"/>
            <a:ext cx="114776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en-US" altLang="zh-CN" sz="2400" b="0">
                <a:solidFill>
                  <a:srgbClr val="FF0000"/>
                </a:solidFill>
                <a:cs typeface="Arial" panose="020B0604020202020204" pitchFamily="34" charset="0"/>
              </a:rPr>
              <a:t>20</a:t>
            </a:r>
            <a:r>
              <a:rPr lang="en-US" altLang="zh-CN" sz="2400" b="0">
                <a:solidFill>
                  <a:srgbClr val="FF0000"/>
                </a:solidFill>
                <a:latin typeface="Times New Roman" panose="02020603050405020304" pitchFamily="18" charset="0"/>
                <a:ea typeface="宋体" panose="02010600030101010101" pitchFamily="2" charset="-122"/>
              </a:rPr>
              <a:t>%</a:t>
            </a:r>
            <a:endParaRPr lang="zh-CN" altLang="en-US" sz="2400" b="0">
              <a:solidFill>
                <a:srgbClr val="FF0000"/>
              </a:solidFill>
              <a:latin typeface="Times New Roman" panose="02020603050405020304" pitchFamily="18" charset="0"/>
              <a:ea typeface="宋体" panose="02010600030101010101" pitchFamily="2" charset="-122"/>
            </a:endParaRPr>
          </a:p>
        </p:txBody>
      </p:sp>
      <p:sp>
        <p:nvSpPr>
          <p:cNvPr id="61" name="TextBox 60"/>
          <p:cNvSpPr txBox="1">
            <a:spLocks noChangeArrowheads="1"/>
          </p:cNvSpPr>
          <p:nvPr/>
        </p:nvSpPr>
        <p:spPr bwMode="auto">
          <a:xfrm>
            <a:off x="6007100" y="3922713"/>
            <a:ext cx="11303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en-US" altLang="zh-CN" sz="2400" b="0">
                <a:solidFill>
                  <a:srgbClr val="FF0000"/>
                </a:solidFill>
                <a:cs typeface="Arial" panose="020B0604020202020204" pitchFamily="34" charset="0"/>
              </a:rPr>
              <a:t>15</a:t>
            </a:r>
            <a:r>
              <a:rPr lang="en-US" altLang="zh-CN" sz="2400" b="0">
                <a:solidFill>
                  <a:srgbClr val="FF0000"/>
                </a:solidFill>
                <a:latin typeface="Times New Roman" panose="02020603050405020304" pitchFamily="18" charset="0"/>
                <a:ea typeface="宋体" panose="02010600030101010101" pitchFamily="2" charset="-122"/>
              </a:rPr>
              <a:t>%</a:t>
            </a:r>
            <a:endParaRPr lang="zh-CN" altLang="en-US" sz="2400" b="0">
              <a:solidFill>
                <a:srgbClr val="FF0000"/>
              </a:solidFill>
              <a:latin typeface="Times New Roman" panose="02020603050405020304" pitchFamily="18" charset="0"/>
              <a:ea typeface="宋体" panose="02010600030101010101" pitchFamily="2" charset="-122"/>
            </a:endParaRPr>
          </a:p>
        </p:txBody>
      </p:sp>
      <p:grpSp>
        <p:nvGrpSpPr>
          <p:cNvPr id="3" name="Group 64"/>
          <p:cNvGrpSpPr/>
          <p:nvPr/>
        </p:nvGrpSpPr>
        <p:grpSpPr bwMode="auto">
          <a:xfrm>
            <a:off x="395288" y="5084763"/>
            <a:ext cx="5545137" cy="1279525"/>
            <a:chOff x="249" y="3203"/>
            <a:chExt cx="3493" cy="806"/>
          </a:xfrm>
        </p:grpSpPr>
        <p:pic>
          <p:nvPicPr>
            <p:cNvPr id="10283" name="Picture 19" descr="女天使副本"/>
            <p:cNvPicPr>
              <a:picLocks noChangeAspect="1" noChangeArrowheads="1"/>
            </p:cNvPicPr>
            <p:nvPr/>
          </p:nvPicPr>
          <p:blipFill>
            <a:blip r:embed="rId1" cstate="email"/>
            <a:srcRect/>
            <a:stretch>
              <a:fillRect/>
            </a:stretch>
          </p:blipFill>
          <p:spPr bwMode="auto">
            <a:xfrm>
              <a:off x="249" y="3203"/>
              <a:ext cx="960" cy="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4" name="AutoShape 27"/>
            <p:cNvSpPr>
              <a:spLocks noChangeArrowheads="1"/>
            </p:cNvSpPr>
            <p:nvPr/>
          </p:nvSpPr>
          <p:spPr bwMode="auto">
            <a:xfrm>
              <a:off x="1293" y="3249"/>
              <a:ext cx="2449" cy="590"/>
            </a:xfrm>
            <a:prstGeom prst="wedgeRoundRectCallout">
              <a:avLst>
                <a:gd name="adj1" fmla="val -56329"/>
                <a:gd name="adj2" fmla="val 34745"/>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你能算出喜欢每种运动的人数各占全班的百分之几吗？</a:t>
              </a:r>
              <a:endParaRPr lang="en-US" altLang="zh-CN" sz="2000">
                <a:solidFill>
                  <a:schemeClr val="tx1"/>
                </a:solidFill>
                <a:latin typeface="楷体_GB2312" panose="02010609030101010101" pitchFamily="49" charset="-122"/>
              </a:endParaRPr>
            </a:p>
          </p:txBody>
        </p:sp>
      </p:grpSp>
      <p:grpSp>
        <p:nvGrpSpPr>
          <p:cNvPr id="10280" name="组合 24"/>
          <p:cNvGrpSpPr/>
          <p:nvPr/>
        </p:nvGrpSpPr>
        <p:grpSpPr bwMode="auto">
          <a:xfrm>
            <a:off x="684213" y="260350"/>
            <a:ext cx="1368425" cy="360363"/>
            <a:chOff x="2028" y="9149"/>
            <a:chExt cx="2606" cy="744"/>
          </a:xfrm>
        </p:grpSpPr>
        <p:pic>
          <p:nvPicPr>
            <p:cNvPr id="10281" name="图片 25" descr="标志1"/>
            <p:cNvPicPr>
              <a:picLocks noChangeAspect="1" noChangeArrowheads="1"/>
            </p:cNvPicPr>
            <p:nvPr/>
          </p:nvPicPr>
          <p:blipFill>
            <a:blip r:embed="rId2"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2"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探究新知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2" grpId="0"/>
      <p:bldP spid="55" grpId="0"/>
      <p:bldP spid="56"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6" name="Rectangle 2"/>
          <p:cNvSpPr txBox="1">
            <a:spLocks noChangeArrowheads="1"/>
          </p:cNvSpPr>
          <p:nvPr/>
        </p:nvSpPr>
        <p:spPr bwMode="auto">
          <a:xfrm>
            <a:off x="1403350" y="836613"/>
            <a:ext cx="25209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spcBef>
                <a:spcPct val="0"/>
              </a:spcBef>
              <a:buFontTx/>
              <a:buNone/>
            </a:pPr>
            <a:r>
              <a:rPr lang="zh-CN" altLang="en-US" sz="2000">
                <a:solidFill>
                  <a:schemeClr val="tx1"/>
                </a:solidFill>
                <a:latin typeface="宋体" panose="02010600030101010101" pitchFamily="2" charset="-122"/>
                <a:ea typeface="宋体" panose="02010600030101010101" pitchFamily="2" charset="-122"/>
              </a:rPr>
              <a:t>（二）生成统计图</a:t>
            </a:r>
            <a:endParaRPr lang="zh-CN" altLang="en-US" sz="2000">
              <a:solidFill>
                <a:schemeClr val="tx1"/>
              </a:solidFill>
              <a:latin typeface="宋体" panose="02010600030101010101" pitchFamily="2" charset="-122"/>
              <a:ea typeface="宋体" panose="02010600030101010101" pitchFamily="2" charset="-122"/>
            </a:endParaRPr>
          </a:p>
        </p:txBody>
      </p:sp>
      <p:grpSp>
        <p:nvGrpSpPr>
          <p:cNvPr id="2" name="Group 29"/>
          <p:cNvGrpSpPr/>
          <p:nvPr/>
        </p:nvGrpSpPr>
        <p:grpSpPr bwMode="auto">
          <a:xfrm>
            <a:off x="1384300" y="3673475"/>
            <a:ext cx="3754438" cy="2159000"/>
            <a:chOff x="872" y="2537"/>
            <a:chExt cx="2365" cy="1360"/>
          </a:xfrm>
        </p:grpSpPr>
        <p:sp>
          <p:nvSpPr>
            <p:cNvPr id="11305" name="Line 20"/>
            <p:cNvSpPr>
              <a:spLocks noChangeShapeType="1"/>
            </p:cNvSpPr>
            <p:nvPr/>
          </p:nvSpPr>
          <p:spPr bwMode="auto">
            <a:xfrm>
              <a:off x="878" y="3896"/>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06" name="Line 21"/>
            <p:cNvSpPr>
              <a:spLocks noChangeShapeType="1"/>
            </p:cNvSpPr>
            <p:nvPr/>
          </p:nvSpPr>
          <p:spPr bwMode="auto">
            <a:xfrm rot="-5400000">
              <a:off x="192" y="3217"/>
              <a:ext cx="1360"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07" name="Line 22"/>
            <p:cNvSpPr>
              <a:spLocks noChangeShapeType="1"/>
            </p:cNvSpPr>
            <p:nvPr/>
          </p:nvSpPr>
          <p:spPr bwMode="auto">
            <a:xfrm>
              <a:off x="878" y="3718"/>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08" name="Line 23"/>
            <p:cNvSpPr>
              <a:spLocks noChangeShapeType="1"/>
            </p:cNvSpPr>
            <p:nvPr/>
          </p:nvSpPr>
          <p:spPr bwMode="auto">
            <a:xfrm>
              <a:off x="875" y="3527"/>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09" name="Line 24"/>
            <p:cNvSpPr>
              <a:spLocks noChangeShapeType="1"/>
            </p:cNvSpPr>
            <p:nvPr/>
          </p:nvSpPr>
          <p:spPr bwMode="auto">
            <a:xfrm>
              <a:off x="872" y="3345"/>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10" name="Line 25"/>
            <p:cNvSpPr>
              <a:spLocks noChangeShapeType="1"/>
            </p:cNvSpPr>
            <p:nvPr/>
          </p:nvSpPr>
          <p:spPr bwMode="auto">
            <a:xfrm>
              <a:off x="875" y="3158"/>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11" name="Line 26"/>
            <p:cNvSpPr>
              <a:spLocks noChangeShapeType="1"/>
            </p:cNvSpPr>
            <p:nvPr/>
          </p:nvSpPr>
          <p:spPr bwMode="auto">
            <a:xfrm>
              <a:off x="872" y="2970"/>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12" name="Line 27"/>
            <p:cNvSpPr>
              <a:spLocks noChangeShapeType="1"/>
            </p:cNvSpPr>
            <p:nvPr/>
          </p:nvSpPr>
          <p:spPr bwMode="auto">
            <a:xfrm>
              <a:off x="872" y="2795"/>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11313" name="Line 28"/>
            <p:cNvSpPr>
              <a:spLocks noChangeShapeType="1"/>
            </p:cNvSpPr>
            <p:nvPr/>
          </p:nvSpPr>
          <p:spPr bwMode="auto">
            <a:xfrm>
              <a:off x="875" y="2620"/>
              <a:ext cx="2359"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nchor="ctr"/>
            <a:lstStyle/>
            <a:p>
              <a:endParaRPr lang="zh-CN" altLang="en-US"/>
            </a:p>
          </p:txBody>
        </p:sp>
      </p:grpSp>
      <p:sp>
        <p:nvSpPr>
          <p:cNvPr id="63" name="TextBox 13"/>
          <p:cNvSpPr txBox="1">
            <a:spLocks noChangeArrowheads="1"/>
          </p:cNvSpPr>
          <p:nvPr/>
        </p:nvSpPr>
        <p:spPr bwMode="auto">
          <a:xfrm>
            <a:off x="1192213" y="6092825"/>
            <a:ext cx="4686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a:lnSpc>
                <a:spcPct val="120000"/>
              </a:lnSpc>
              <a:spcBef>
                <a:spcPct val="0"/>
              </a:spcBef>
              <a:buFontTx/>
              <a:buNone/>
            </a:pPr>
            <a:r>
              <a:rPr lang="zh-CN" altLang="en-US" sz="2000">
                <a:solidFill>
                  <a:schemeClr val="tx1"/>
                </a:solidFill>
                <a:latin typeface="宋体" panose="02010600030101010101" pitchFamily="2" charset="-122"/>
                <a:ea typeface="宋体" panose="02010600030101010101" pitchFamily="2" charset="-122"/>
              </a:rPr>
              <a:t>从条形统计图中，你知道了什么？</a:t>
            </a:r>
            <a:endParaRPr lang="zh-CN" altLang="en-US" sz="2000">
              <a:solidFill>
                <a:schemeClr val="tx1"/>
              </a:solidFill>
              <a:latin typeface="宋体" panose="02010600030101010101" pitchFamily="2" charset="-122"/>
              <a:ea typeface="宋体" panose="02010600030101010101" pitchFamily="2" charset="-122"/>
            </a:endParaRPr>
          </a:p>
        </p:txBody>
      </p:sp>
      <p:grpSp>
        <p:nvGrpSpPr>
          <p:cNvPr id="6" name="Group 53"/>
          <p:cNvGrpSpPr/>
          <p:nvPr/>
        </p:nvGrpSpPr>
        <p:grpSpPr bwMode="auto">
          <a:xfrm>
            <a:off x="0" y="1989138"/>
            <a:ext cx="4211638" cy="1800225"/>
            <a:chOff x="192" y="1632"/>
            <a:chExt cx="2653" cy="1134"/>
          </a:xfrm>
        </p:grpSpPr>
        <p:sp>
          <p:nvSpPr>
            <p:cNvPr id="11303" name="AutoShape 27"/>
            <p:cNvSpPr>
              <a:spLocks noChangeArrowheads="1"/>
            </p:cNvSpPr>
            <p:nvPr/>
          </p:nvSpPr>
          <p:spPr bwMode="auto">
            <a:xfrm>
              <a:off x="1066" y="1842"/>
              <a:ext cx="1779" cy="368"/>
            </a:xfrm>
            <a:prstGeom prst="wedgeRoundRectCallout">
              <a:avLst>
                <a:gd name="adj1" fmla="val -54384"/>
                <a:gd name="adj2" fmla="val -13588"/>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我制成的是条形统计图。</a:t>
              </a:r>
              <a:endParaRPr lang="zh-CN" altLang="zh-CN" sz="2000">
                <a:solidFill>
                  <a:schemeClr val="tx1"/>
                </a:solidFill>
                <a:latin typeface="楷体_GB2312" panose="02010609030101010101" pitchFamily="49" charset="-122"/>
              </a:endParaRPr>
            </a:p>
          </p:txBody>
        </p:sp>
        <p:pic>
          <p:nvPicPr>
            <p:cNvPr id="11304" name="Picture 52" descr="67"/>
            <p:cNvPicPr>
              <a:picLocks noChangeAspect="1" noChangeArrowheads="1"/>
            </p:cNvPicPr>
            <p:nvPr/>
          </p:nvPicPr>
          <p:blipFill>
            <a:blip r:embed="rId1" cstate="email"/>
            <a:srcRect/>
            <a:stretch>
              <a:fillRect/>
            </a:stretch>
          </p:blipFill>
          <p:spPr bwMode="auto">
            <a:xfrm>
              <a:off x="192" y="1632"/>
              <a:ext cx="707"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56"/>
          <p:cNvGrpSpPr/>
          <p:nvPr/>
        </p:nvGrpSpPr>
        <p:grpSpPr bwMode="auto">
          <a:xfrm>
            <a:off x="4284663" y="1392238"/>
            <a:ext cx="4476750" cy="1300162"/>
            <a:chOff x="1338" y="1920"/>
            <a:chExt cx="2820" cy="819"/>
          </a:xfrm>
        </p:grpSpPr>
        <p:pic>
          <p:nvPicPr>
            <p:cNvPr id="11301" name="Picture 16" descr="女天使"/>
            <p:cNvPicPr>
              <a:picLocks noChangeAspect="1" noChangeArrowheads="1"/>
            </p:cNvPicPr>
            <p:nvPr/>
          </p:nvPicPr>
          <p:blipFill>
            <a:blip r:embed="rId2" cstate="email"/>
            <a:srcRect/>
            <a:stretch>
              <a:fillRect/>
            </a:stretch>
          </p:blipFill>
          <p:spPr bwMode="auto">
            <a:xfrm>
              <a:off x="3198" y="1933"/>
              <a:ext cx="960" cy="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02" name="AutoShape 27"/>
            <p:cNvSpPr>
              <a:spLocks noChangeArrowheads="1"/>
            </p:cNvSpPr>
            <p:nvPr/>
          </p:nvSpPr>
          <p:spPr bwMode="auto">
            <a:xfrm>
              <a:off x="1338" y="1920"/>
              <a:ext cx="1860" cy="603"/>
            </a:xfrm>
            <a:prstGeom prst="wedgeRoundRectCallout">
              <a:avLst>
                <a:gd name="adj1" fmla="val 58301"/>
                <a:gd name="adj2" fmla="val 25954"/>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你能根据以前所学知识制成相应的统计图吗？</a:t>
              </a:r>
              <a:endParaRPr lang="zh-CN" altLang="en-US" sz="2000">
                <a:solidFill>
                  <a:schemeClr val="tx1"/>
                </a:solidFill>
                <a:latin typeface="楷体_GB2312" panose="02010609030101010101" pitchFamily="49" charset="-122"/>
              </a:endParaRPr>
            </a:p>
          </p:txBody>
        </p:sp>
      </p:grpSp>
      <p:grpSp>
        <p:nvGrpSpPr>
          <p:cNvPr id="8" name="Group 59"/>
          <p:cNvGrpSpPr/>
          <p:nvPr/>
        </p:nvGrpSpPr>
        <p:grpSpPr bwMode="auto">
          <a:xfrm>
            <a:off x="5133975" y="3644900"/>
            <a:ext cx="4019550" cy="2016125"/>
            <a:chOff x="3198" y="2341"/>
            <a:chExt cx="2532" cy="1270"/>
          </a:xfrm>
        </p:grpSpPr>
        <p:sp>
          <p:nvSpPr>
            <p:cNvPr id="11299" name="AutoShape 27"/>
            <p:cNvSpPr>
              <a:spLocks noChangeArrowheads="1"/>
            </p:cNvSpPr>
            <p:nvPr/>
          </p:nvSpPr>
          <p:spPr bwMode="auto">
            <a:xfrm>
              <a:off x="3198" y="2341"/>
              <a:ext cx="1632" cy="1089"/>
            </a:xfrm>
            <a:prstGeom prst="wedgeRoundRectCallout">
              <a:avLst>
                <a:gd name="adj1" fmla="val 62745"/>
                <a:gd name="adj2" fmla="val -5190"/>
                <a:gd name="adj3" fmla="val 16667"/>
              </a:avLst>
            </a:prstGeom>
            <a:solidFill>
              <a:srgbClr val="FFFFFF"/>
            </a:solidFill>
            <a:ln w="19050">
              <a:solidFill>
                <a:srgbClr val="3399FF"/>
              </a:solidFill>
              <a:miter lim="800000"/>
            </a:ln>
          </p:spPr>
          <p:txBody>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2000">
                  <a:solidFill>
                    <a:schemeClr val="tx1"/>
                  </a:solidFill>
                  <a:latin typeface="楷体_GB2312" panose="02010609030101010101" pitchFamily="49" charset="-122"/>
                </a:rPr>
                <a:t>从图中我知道了：喜欢乒乓球的人数最多，喜欢跳绳的人数最少</a:t>
              </a:r>
              <a:r>
                <a:rPr lang="en-US" altLang="zh-CN" sz="2000">
                  <a:solidFill>
                    <a:schemeClr val="tx1"/>
                  </a:solidFill>
                  <a:latin typeface="宋体" panose="02010600030101010101" pitchFamily="2" charset="-122"/>
                  <a:ea typeface="宋体" panose="02010600030101010101" pitchFamily="2" charset="-122"/>
                </a:rPr>
                <a:t>……</a:t>
              </a:r>
              <a:endParaRPr lang="zh-CN" altLang="en-US" sz="2000">
                <a:solidFill>
                  <a:schemeClr val="tx1"/>
                </a:solidFill>
                <a:latin typeface="宋体" panose="02010600030101010101" pitchFamily="2" charset="-122"/>
                <a:ea typeface="宋体" panose="02010600030101010101" pitchFamily="2" charset="-122"/>
              </a:endParaRPr>
            </a:p>
          </p:txBody>
        </p:sp>
        <p:pic>
          <p:nvPicPr>
            <p:cNvPr id="11300" name="Picture 58" descr="49"/>
            <p:cNvPicPr>
              <a:picLocks noChangeAspect="1" noChangeArrowheads="1"/>
            </p:cNvPicPr>
            <p:nvPr/>
          </p:nvPicPr>
          <p:blipFill>
            <a:blip r:embed="rId3" cstate="email"/>
            <a:srcRect/>
            <a:stretch>
              <a:fillRect/>
            </a:stretch>
          </p:blipFill>
          <p:spPr bwMode="auto">
            <a:xfrm>
              <a:off x="4830" y="2478"/>
              <a:ext cx="900" cy="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272" name="组合 24"/>
          <p:cNvGrpSpPr/>
          <p:nvPr/>
        </p:nvGrpSpPr>
        <p:grpSpPr bwMode="auto">
          <a:xfrm>
            <a:off x="684213" y="260350"/>
            <a:ext cx="1368425" cy="360363"/>
            <a:chOff x="2028" y="9149"/>
            <a:chExt cx="2606" cy="744"/>
          </a:xfrm>
        </p:grpSpPr>
        <p:pic>
          <p:nvPicPr>
            <p:cNvPr id="11297" name="图片 25" descr="标志1"/>
            <p:cNvPicPr>
              <a:picLocks noChangeAspect="1" noChangeArrowheads="1"/>
            </p:cNvPicPr>
            <p:nvPr/>
          </p:nvPicPr>
          <p:blipFill>
            <a:blip r:embed="rId4" cstate="email"/>
            <a:srcRect/>
            <a:stretch>
              <a:fillRect/>
            </a:stretch>
          </p:blipFill>
          <p:spPr bwMode="auto">
            <a:xfrm>
              <a:off x="2028" y="9149"/>
              <a:ext cx="2606"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8" name="文本框 26"/>
            <p:cNvSpPr txBox="1">
              <a:spLocks noChangeArrowheads="1"/>
            </p:cNvSpPr>
            <p:nvPr/>
          </p:nvSpPr>
          <p:spPr bwMode="auto">
            <a:xfrm>
              <a:off x="2677" y="9149"/>
              <a:ext cx="1957"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rPr>
                <a:t>探究新知</a:t>
              </a:r>
              <a:endParaRPr lang="zh-CN" altLang="en-US" sz="1600">
                <a:solidFill>
                  <a:srgbClr val="0070C0"/>
                </a:solidFill>
                <a:latin typeface="幼圆" panose="02010509060101010101" pitchFamily="49" charset="-122"/>
                <a:ea typeface="幼圆" panose="02010509060101010101" pitchFamily="49" charset="-122"/>
                <a:sym typeface="Calibri" panose="020F0502020204030204" pitchFamily="34" charset="0"/>
              </a:endParaRPr>
            </a:p>
          </p:txBody>
        </p:sp>
      </p:grpSp>
      <p:grpSp>
        <p:nvGrpSpPr>
          <p:cNvPr id="5" name="组合 4"/>
          <p:cNvGrpSpPr/>
          <p:nvPr/>
        </p:nvGrpSpPr>
        <p:grpSpPr bwMode="auto">
          <a:xfrm>
            <a:off x="989013" y="3141663"/>
            <a:ext cx="4278312" cy="3005137"/>
            <a:chOff x="989013" y="3141663"/>
            <a:chExt cx="4278312" cy="3005137"/>
          </a:xfrm>
        </p:grpSpPr>
        <p:grpSp>
          <p:nvGrpSpPr>
            <p:cNvPr id="11274" name="Group 50"/>
            <p:cNvGrpSpPr/>
            <p:nvPr/>
          </p:nvGrpSpPr>
          <p:grpSpPr bwMode="auto">
            <a:xfrm>
              <a:off x="989013" y="3573463"/>
              <a:ext cx="4278312" cy="2573337"/>
              <a:chOff x="630" y="2472"/>
              <a:chExt cx="2695" cy="1621"/>
            </a:xfrm>
          </p:grpSpPr>
          <p:pic>
            <p:nvPicPr>
              <p:cNvPr id="11281" name="Picture 19" descr="85"/>
              <p:cNvPicPr>
                <a:picLocks noChangeAspect="1" noChangeArrowheads="1"/>
              </p:cNvPicPr>
              <p:nvPr/>
            </p:nvPicPr>
            <p:blipFill>
              <a:blip r:embed="rId5" cstate="email"/>
              <a:srcRect/>
              <a:stretch>
                <a:fillRect/>
              </a:stretch>
            </p:blipFill>
            <p:spPr bwMode="auto">
              <a:xfrm>
                <a:off x="839" y="2568"/>
                <a:ext cx="2446" cy="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82" name="Group 49"/>
              <p:cNvGrpSpPr/>
              <p:nvPr/>
            </p:nvGrpSpPr>
            <p:grpSpPr bwMode="auto">
              <a:xfrm>
                <a:off x="630" y="2472"/>
                <a:ext cx="2695" cy="1621"/>
                <a:chOff x="630" y="2472"/>
                <a:chExt cx="2695" cy="1621"/>
              </a:xfrm>
            </p:grpSpPr>
            <p:sp>
              <p:nvSpPr>
                <p:cNvPr id="11283" name="Text Box 30"/>
                <p:cNvSpPr txBox="1">
                  <a:spLocks noChangeArrowheads="1"/>
                </p:cNvSpPr>
                <p:nvPr/>
              </p:nvSpPr>
              <p:spPr bwMode="auto">
                <a:xfrm>
                  <a:off x="839" y="3838"/>
                  <a:ext cx="68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乒乓球</a:t>
                  </a:r>
                  <a:endParaRPr lang="zh-CN" altLang="en-US" sz="1600">
                    <a:solidFill>
                      <a:schemeClr val="tx1"/>
                    </a:solidFill>
                    <a:latin typeface="楷体_GB2312" panose="02010609030101010101" pitchFamily="49" charset="-122"/>
                  </a:endParaRPr>
                </a:p>
              </p:txBody>
            </p:sp>
            <p:sp>
              <p:nvSpPr>
                <p:cNvPr id="11284" name="Text Box 31"/>
                <p:cNvSpPr txBox="1">
                  <a:spLocks noChangeArrowheads="1"/>
                </p:cNvSpPr>
                <p:nvPr/>
              </p:nvSpPr>
              <p:spPr bwMode="auto">
                <a:xfrm>
                  <a:off x="1380" y="3836"/>
                  <a:ext cx="63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足球</a:t>
                  </a:r>
                  <a:endParaRPr lang="zh-CN" altLang="en-US" sz="1600">
                    <a:solidFill>
                      <a:schemeClr val="tx1"/>
                    </a:solidFill>
                    <a:latin typeface="楷体_GB2312" panose="02010609030101010101" pitchFamily="49" charset="-122"/>
                  </a:endParaRPr>
                </a:p>
              </p:txBody>
            </p:sp>
            <p:sp>
              <p:nvSpPr>
                <p:cNvPr id="11285" name="Text Box 32"/>
                <p:cNvSpPr txBox="1">
                  <a:spLocks noChangeArrowheads="1"/>
                </p:cNvSpPr>
                <p:nvPr/>
              </p:nvSpPr>
              <p:spPr bwMode="auto">
                <a:xfrm>
                  <a:off x="1873" y="3844"/>
                  <a:ext cx="45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跳绳</a:t>
                  </a:r>
                  <a:endParaRPr lang="zh-CN" altLang="en-US" sz="1600">
                    <a:solidFill>
                      <a:schemeClr val="tx1"/>
                    </a:solidFill>
                    <a:latin typeface="楷体_GB2312" panose="02010609030101010101" pitchFamily="49" charset="-122"/>
                  </a:endParaRPr>
                </a:p>
              </p:txBody>
            </p:sp>
            <p:sp>
              <p:nvSpPr>
                <p:cNvPr id="11286" name="Text Box 33"/>
                <p:cNvSpPr txBox="1">
                  <a:spLocks noChangeArrowheads="1"/>
                </p:cNvSpPr>
                <p:nvPr/>
              </p:nvSpPr>
              <p:spPr bwMode="auto">
                <a:xfrm>
                  <a:off x="2351" y="3848"/>
                  <a:ext cx="45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踢毽</a:t>
                  </a:r>
                  <a:endParaRPr lang="zh-CN" altLang="en-US" sz="1600">
                    <a:solidFill>
                      <a:schemeClr val="tx1"/>
                    </a:solidFill>
                    <a:latin typeface="楷体_GB2312" panose="02010609030101010101" pitchFamily="49" charset="-122"/>
                  </a:endParaRPr>
                </a:p>
              </p:txBody>
            </p:sp>
            <p:sp>
              <p:nvSpPr>
                <p:cNvPr id="11287" name="Text Box 34"/>
                <p:cNvSpPr txBox="1">
                  <a:spLocks noChangeArrowheads="1"/>
                </p:cNvSpPr>
                <p:nvPr/>
              </p:nvSpPr>
              <p:spPr bwMode="auto">
                <a:xfrm>
                  <a:off x="2868" y="3850"/>
                  <a:ext cx="45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zh-CN" altLang="en-US" sz="1600">
                      <a:solidFill>
                        <a:schemeClr val="tx1"/>
                      </a:solidFill>
                      <a:latin typeface="楷体_GB2312" panose="02010609030101010101" pitchFamily="49" charset="-122"/>
                    </a:rPr>
                    <a:t>其他</a:t>
                  </a:r>
                  <a:endParaRPr lang="zh-CN" altLang="en-US" sz="1600">
                    <a:solidFill>
                      <a:schemeClr val="tx1"/>
                    </a:solidFill>
                    <a:latin typeface="楷体_GB2312" panose="02010609030101010101" pitchFamily="49" charset="-122"/>
                  </a:endParaRPr>
                </a:p>
              </p:txBody>
            </p:sp>
            <p:grpSp>
              <p:nvGrpSpPr>
                <p:cNvPr id="11288" name="Group 48"/>
                <p:cNvGrpSpPr/>
                <p:nvPr/>
              </p:nvGrpSpPr>
              <p:grpSpPr bwMode="auto">
                <a:xfrm>
                  <a:off x="630" y="2472"/>
                  <a:ext cx="275" cy="1537"/>
                  <a:chOff x="630" y="2472"/>
                  <a:chExt cx="275" cy="1537"/>
                </a:xfrm>
              </p:grpSpPr>
              <p:sp>
                <p:nvSpPr>
                  <p:cNvPr id="11289" name="Text Box 35"/>
                  <p:cNvSpPr txBox="1">
                    <a:spLocks noChangeArrowheads="1"/>
                  </p:cNvSpPr>
                  <p:nvPr/>
                </p:nvSpPr>
                <p:spPr bwMode="auto">
                  <a:xfrm>
                    <a:off x="709" y="3766"/>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0</a:t>
                    </a:r>
                    <a:endParaRPr lang="en-US" altLang="zh-CN" sz="1600">
                      <a:solidFill>
                        <a:schemeClr val="tx1"/>
                      </a:solidFill>
                    </a:endParaRPr>
                  </a:p>
                </p:txBody>
              </p:sp>
              <p:sp>
                <p:nvSpPr>
                  <p:cNvPr id="11290" name="Text Box 36"/>
                  <p:cNvSpPr txBox="1">
                    <a:spLocks noChangeArrowheads="1"/>
                  </p:cNvSpPr>
                  <p:nvPr/>
                </p:nvSpPr>
                <p:spPr bwMode="auto">
                  <a:xfrm>
                    <a:off x="703" y="3566"/>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2</a:t>
                    </a:r>
                    <a:endParaRPr lang="en-US" altLang="zh-CN" sz="1600">
                      <a:solidFill>
                        <a:schemeClr val="tx1"/>
                      </a:solidFill>
                    </a:endParaRPr>
                  </a:p>
                </p:txBody>
              </p:sp>
              <p:sp>
                <p:nvSpPr>
                  <p:cNvPr id="11291" name="Text Box 37"/>
                  <p:cNvSpPr txBox="1">
                    <a:spLocks noChangeArrowheads="1"/>
                  </p:cNvSpPr>
                  <p:nvPr/>
                </p:nvSpPr>
                <p:spPr bwMode="auto">
                  <a:xfrm>
                    <a:off x="703" y="3385"/>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4</a:t>
                    </a:r>
                    <a:endParaRPr lang="en-US" altLang="zh-CN" sz="1600">
                      <a:solidFill>
                        <a:schemeClr val="tx1"/>
                      </a:solidFill>
                    </a:endParaRPr>
                  </a:p>
                </p:txBody>
              </p:sp>
              <p:sp>
                <p:nvSpPr>
                  <p:cNvPr id="11292" name="Text Box 38"/>
                  <p:cNvSpPr txBox="1">
                    <a:spLocks noChangeArrowheads="1"/>
                  </p:cNvSpPr>
                  <p:nvPr/>
                </p:nvSpPr>
                <p:spPr bwMode="auto">
                  <a:xfrm>
                    <a:off x="703" y="3207"/>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6</a:t>
                    </a:r>
                    <a:endParaRPr lang="en-US" altLang="zh-CN" sz="1600">
                      <a:solidFill>
                        <a:schemeClr val="tx1"/>
                      </a:solidFill>
                    </a:endParaRPr>
                  </a:p>
                </p:txBody>
              </p:sp>
              <p:sp>
                <p:nvSpPr>
                  <p:cNvPr id="11293" name="Text Box 39"/>
                  <p:cNvSpPr txBox="1">
                    <a:spLocks noChangeArrowheads="1"/>
                  </p:cNvSpPr>
                  <p:nvPr/>
                </p:nvSpPr>
                <p:spPr bwMode="auto">
                  <a:xfrm>
                    <a:off x="712" y="3028"/>
                    <a:ext cx="17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8</a:t>
                    </a:r>
                    <a:endParaRPr lang="en-US" altLang="zh-CN" sz="1600">
                      <a:solidFill>
                        <a:schemeClr val="tx1"/>
                      </a:solidFill>
                    </a:endParaRPr>
                  </a:p>
                </p:txBody>
              </p:sp>
              <p:sp>
                <p:nvSpPr>
                  <p:cNvPr id="11294" name="Text Box 40"/>
                  <p:cNvSpPr txBox="1">
                    <a:spLocks noChangeArrowheads="1"/>
                  </p:cNvSpPr>
                  <p:nvPr/>
                </p:nvSpPr>
                <p:spPr bwMode="auto">
                  <a:xfrm>
                    <a:off x="630" y="2840"/>
                    <a:ext cx="27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10</a:t>
                    </a:r>
                    <a:endParaRPr lang="en-US" altLang="zh-CN" sz="1600">
                      <a:solidFill>
                        <a:schemeClr val="tx1"/>
                      </a:solidFill>
                    </a:endParaRPr>
                  </a:p>
                </p:txBody>
              </p:sp>
              <p:sp>
                <p:nvSpPr>
                  <p:cNvPr id="11295" name="Text Box 41"/>
                  <p:cNvSpPr txBox="1">
                    <a:spLocks noChangeArrowheads="1"/>
                  </p:cNvSpPr>
                  <p:nvPr/>
                </p:nvSpPr>
                <p:spPr bwMode="auto">
                  <a:xfrm>
                    <a:off x="630" y="2659"/>
                    <a:ext cx="27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12</a:t>
                    </a:r>
                    <a:endParaRPr lang="en-US" altLang="zh-CN" sz="1600">
                      <a:solidFill>
                        <a:schemeClr val="tx1"/>
                      </a:solidFill>
                    </a:endParaRPr>
                  </a:p>
                </p:txBody>
              </p:sp>
              <p:sp>
                <p:nvSpPr>
                  <p:cNvPr id="11296" name="Text Box 42"/>
                  <p:cNvSpPr txBox="1">
                    <a:spLocks noChangeArrowheads="1"/>
                  </p:cNvSpPr>
                  <p:nvPr/>
                </p:nvSpPr>
                <p:spPr bwMode="auto">
                  <a:xfrm>
                    <a:off x="633" y="2472"/>
                    <a:ext cx="27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50000"/>
                      </a:spcBef>
                      <a:buFontTx/>
                      <a:buNone/>
                    </a:pPr>
                    <a:r>
                      <a:rPr lang="en-US" altLang="zh-CN" sz="1600">
                        <a:solidFill>
                          <a:schemeClr val="tx1"/>
                        </a:solidFill>
                      </a:rPr>
                      <a:t>14</a:t>
                    </a:r>
                    <a:endParaRPr lang="en-US" altLang="zh-CN" sz="1600">
                      <a:solidFill>
                        <a:schemeClr val="tx1"/>
                      </a:solidFill>
                    </a:endParaRPr>
                  </a:p>
                </p:txBody>
              </p:sp>
            </p:grpSp>
          </p:grpSp>
        </p:grpSp>
        <p:sp>
          <p:nvSpPr>
            <p:cNvPr id="11275" name="Rectangle 60"/>
            <p:cNvSpPr>
              <a:spLocks noChangeArrowheads="1"/>
            </p:cNvSpPr>
            <p:nvPr/>
          </p:nvSpPr>
          <p:spPr bwMode="auto">
            <a:xfrm>
              <a:off x="1258888" y="3141663"/>
              <a:ext cx="3983037"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har char="•"/>
                <a:defRPr sz="2800">
                  <a:solidFill>
                    <a:srgbClr val="1C1C1C"/>
                  </a:solidFill>
                  <a:latin typeface="Arial" panose="020B0604020202020204" pitchFamily="34" charset="0"/>
                  <a:ea typeface="楷体_GB2312" panose="02010609030101010101" pitchFamily="49" charset="-122"/>
                </a:defRPr>
              </a:lvl1pPr>
              <a:lvl2pPr marL="742950" indent="-285750">
                <a:spcBef>
                  <a:spcPct val="20000"/>
                </a:spcBef>
                <a:buChar char="–"/>
                <a:defRPr sz="2400">
                  <a:solidFill>
                    <a:srgbClr val="1C1C1C"/>
                  </a:solidFill>
                  <a:latin typeface="Arial" panose="020B0604020202020204" pitchFamily="34" charset="0"/>
                  <a:ea typeface="楷体_GB2312" panose="02010609030101010101" pitchFamily="49" charset="-122"/>
                </a:defRPr>
              </a:lvl2pPr>
              <a:lvl3pPr marL="1143000" indent="-228600">
                <a:spcBef>
                  <a:spcPct val="20000"/>
                </a:spcBef>
                <a:buChar char="•"/>
                <a:defRPr sz="2000">
                  <a:solidFill>
                    <a:srgbClr val="1C1C1C"/>
                  </a:solidFill>
                  <a:latin typeface="Arial" panose="020B0604020202020204" pitchFamily="34" charset="0"/>
                  <a:ea typeface="楷体_GB2312" panose="02010609030101010101" pitchFamily="49" charset="-122"/>
                </a:defRPr>
              </a:lvl3pPr>
              <a:lvl4pPr marL="1600200" indent="-228600">
                <a:spcBef>
                  <a:spcPct val="20000"/>
                </a:spcBef>
                <a:buChar char="–"/>
                <a:defRPr sz="2000">
                  <a:solidFill>
                    <a:srgbClr val="1C1C1C"/>
                  </a:solidFill>
                  <a:latin typeface="Arial" panose="020B0604020202020204" pitchFamily="34" charset="0"/>
                  <a:ea typeface="楷体_GB2312" panose="02010609030101010101" pitchFamily="49" charset="-122"/>
                </a:defRPr>
              </a:lvl4pPr>
              <a:lvl5pPr marL="2057400" indent="-228600">
                <a:spcBef>
                  <a:spcPct val="20000"/>
                </a:spcBef>
                <a:buChar char="»"/>
                <a:defRPr sz="1600">
                  <a:solidFill>
                    <a:srgbClr val="1C1C1C"/>
                  </a:solidFill>
                  <a:latin typeface="Arial" panose="020B0604020202020204" pitchFamily="34" charset="0"/>
                  <a:ea typeface="楷体_GB2312" panose="02010609030101010101" pitchFamily="49" charset="-122"/>
                </a:defRPr>
              </a:lvl5pPr>
              <a:lvl6pPr marL="25146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6pPr>
              <a:lvl7pPr marL="29718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7pPr>
              <a:lvl8pPr marL="34290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8pPr>
              <a:lvl9pPr marL="3886200" indent="-228600" eaLnBrk="0" fontAlgn="base" hangingPunct="0">
                <a:spcBef>
                  <a:spcPct val="20000"/>
                </a:spcBef>
                <a:spcAft>
                  <a:spcPct val="0"/>
                </a:spcAft>
                <a:buChar char="»"/>
                <a:defRPr sz="1600">
                  <a:solidFill>
                    <a:srgbClr val="1C1C1C"/>
                  </a:solidFill>
                  <a:latin typeface="Arial" panose="020B0604020202020204" pitchFamily="34" charset="0"/>
                  <a:ea typeface="楷体_GB2312" panose="02010609030101010101" pitchFamily="49" charset="-122"/>
                </a:defRPr>
              </a:lvl9pPr>
            </a:lstStyle>
            <a:p>
              <a:pPr eaLnBrk="1" hangingPunct="1">
                <a:lnSpc>
                  <a:spcPct val="120000"/>
                </a:lnSpc>
                <a:spcBef>
                  <a:spcPct val="0"/>
                </a:spcBef>
                <a:buFontTx/>
                <a:buNone/>
              </a:pPr>
              <a:r>
                <a:rPr lang="zh-CN" altLang="en-US" sz="1600">
                  <a:solidFill>
                    <a:schemeClr val="tx1"/>
                  </a:solidFill>
                  <a:latin typeface="楷体_GB2312" panose="02010609030101010101" pitchFamily="49" charset="-122"/>
                </a:rPr>
                <a:t>六（</a:t>
              </a:r>
              <a:r>
                <a:rPr lang="en-US" altLang="zh-CN" sz="1600">
                  <a:solidFill>
                    <a:schemeClr val="tx1"/>
                  </a:solidFill>
                </a:rPr>
                <a:t>1</a:t>
              </a:r>
              <a:r>
                <a:rPr lang="zh-CN" altLang="en-US" sz="1600">
                  <a:solidFill>
                    <a:schemeClr val="tx1"/>
                  </a:solidFill>
                  <a:latin typeface="楷体_GB2312" panose="02010609030101010101" pitchFamily="49" charset="-122"/>
                </a:rPr>
                <a:t>）班同学最喜欢体育活动项目统计图</a:t>
              </a:r>
              <a:endParaRPr lang="zh-CN" altLang="en-US" sz="1600">
                <a:solidFill>
                  <a:schemeClr val="tx1"/>
                </a:solidFill>
                <a:latin typeface="楷体_GB2312" panose="02010609030101010101" pitchFamily="49" charset="-122"/>
              </a:endParaRPr>
            </a:p>
          </p:txBody>
        </p:sp>
        <p:sp>
          <p:nvSpPr>
            <p:cNvPr id="11276" name="文本框 3"/>
            <p:cNvSpPr txBox="1">
              <a:spLocks noChangeArrowheads="1"/>
            </p:cNvSpPr>
            <p:nvPr/>
          </p:nvSpPr>
          <p:spPr bwMode="auto">
            <a:xfrm>
              <a:off x="1538822" y="3774335"/>
              <a:ext cx="45397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30%</a:t>
              </a:r>
              <a:endParaRPr lang="en-US" altLang="zh-CN" sz="1400"/>
            </a:p>
          </p:txBody>
        </p:sp>
        <p:sp>
          <p:nvSpPr>
            <p:cNvPr id="11277" name="文本框 49"/>
            <p:cNvSpPr txBox="1">
              <a:spLocks noChangeArrowheads="1"/>
            </p:cNvSpPr>
            <p:nvPr/>
          </p:nvSpPr>
          <p:spPr bwMode="auto">
            <a:xfrm>
              <a:off x="2314819" y="4317676"/>
              <a:ext cx="45397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20%</a:t>
              </a:r>
              <a:endParaRPr lang="en-US" altLang="zh-CN" sz="1400"/>
            </a:p>
          </p:txBody>
        </p:sp>
        <p:sp>
          <p:nvSpPr>
            <p:cNvPr id="11278" name="文本框 50"/>
            <p:cNvSpPr txBox="1">
              <a:spLocks noChangeArrowheads="1"/>
            </p:cNvSpPr>
            <p:nvPr/>
          </p:nvSpPr>
          <p:spPr bwMode="auto">
            <a:xfrm>
              <a:off x="2949527" y="4836706"/>
              <a:ext cx="633507"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12.5%</a:t>
              </a:r>
              <a:endParaRPr lang="en-US" altLang="zh-CN" sz="1400"/>
            </a:p>
          </p:txBody>
        </p:sp>
        <p:sp>
          <p:nvSpPr>
            <p:cNvPr id="11279" name="文本框 51"/>
            <p:cNvSpPr txBox="1">
              <a:spLocks noChangeArrowheads="1"/>
            </p:cNvSpPr>
            <p:nvPr/>
          </p:nvSpPr>
          <p:spPr bwMode="auto">
            <a:xfrm>
              <a:off x="3799919" y="4638676"/>
              <a:ext cx="45397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20%</a:t>
              </a:r>
              <a:endParaRPr lang="en-US" altLang="zh-CN" sz="1400"/>
            </a:p>
          </p:txBody>
        </p:sp>
        <p:sp>
          <p:nvSpPr>
            <p:cNvPr id="11280" name="文本框 52"/>
            <p:cNvSpPr txBox="1">
              <a:spLocks noChangeArrowheads="1"/>
            </p:cNvSpPr>
            <p:nvPr/>
          </p:nvSpPr>
          <p:spPr bwMode="auto">
            <a:xfrm>
              <a:off x="4514884" y="4184002"/>
              <a:ext cx="633507"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0000"/>
                </a:lnSpc>
                <a:defRPr sz="2000" b="1">
                  <a:solidFill>
                    <a:schemeClr val="tx1"/>
                  </a:solidFill>
                  <a:latin typeface="楷体_GB2312" panose="02010609030101010101" pitchFamily="49" charset="-122"/>
                  <a:ea typeface="楷体_GB2312" panose="02010609030101010101" pitchFamily="49" charset="-122"/>
                </a:defRPr>
              </a:lvl1pPr>
              <a:lvl2pPr marL="742950" indent="-285750">
                <a:lnSpc>
                  <a:spcPct val="120000"/>
                </a:lnSpc>
                <a:defRPr sz="2000" b="1">
                  <a:solidFill>
                    <a:schemeClr val="tx1"/>
                  </a:solidFill>
                  <a:latin typeface="楷体_GB2312" panose="02010609030101010101" pitchFamily="49" charset="-122"/>
                  <a:ea typeface="楷体_GB2312" panose="02010609030101010101" pitchFamily="49" charset="-122"/>
                </a:defRPr>
              </a:lvl2pPr>
              <a:lvl3pPr marL="1143000" indent="-228600">
                <a:lnSpc>
                  <a:spcPct val="120000"/>
                </a:lnSpc>
                <a:defRPr sz="2000" b="1">
                  <a:solidFill>
                    <a:schemeClr val="tx1"/>
                  </a:solidFill>
                  <a:latin typeface="楷体_GB2312" panose="02010609030101010101" pitchFamily="49" charset="-122"/>
                  <a:ea typeface="楷体_GB2312" panose="02010609030101010101" pitchFamily="49" charset="-122"/>
                </a:defRPr>
              </a:lvl3pPr>
              <a:lvl4pPr marL="1600200" indent="-228600">
                <a:lnSpc>
                  <a:spcPct val="120000"/>
                </a:lnSpc>
                <a:defRPr sz="2000" b="1">
                  <a:solidFill>
                    <a:schemeClr val="tx1"/>
                  </a:solidFill>
                  <a:latin typeface="楷体_GB2312" panose="02010609030101010101" pitchFamily="49" charset="-122"/>
                  <a:ea typeface="楷体_GB2312" panose="02010609030101010101" pitchFamily="49" charset="-122"/>
                </a:defRPr>
              </a:lvl4pPr>
              <a:lvl5pPr marL="2057400" indent="-228600">
                <a:lnSpc>
                  <a:spcPct val="120000"/>
                </a:lnSpc>
                <a:defRPr sz="2000" b="1">
                  <a:solidFill>
                    <a:schemeClr val="tx1"/>
                  </a:solidFill>
                  <a:latin typeface="楷体_GB2312" panose="02010609030101010101" pitchFamily="49" charset="-122"/>
                  <a:ea typeface="楷体_GB2312" panose="02010609030101010101"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anose="02010609030101010101" pitchFamily="49" charset="-122"/>
                  <a:ea typeface="楷体_GB2312" panose="02010609030101010101" pitchFamily="49" charset="-122"/>
                </a:defRPr>
              </a:lvl9pPr>
            </a:lstStyle>
            <a:p>
              <a:pPr eaLnBrk="1" hangingPunct="1"/>
              <a:r>
                <a:rPr lang="en-US" altLang="zh-CN" sz="1400"/>
                <a:t>22.5%</a:t>
              </a:r>
              <a:endParaRPr lang="en-US" altLang="zh-CN" sz="1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1"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childTnLst>
                                </p:cTn>
                              </p:par>
                              <p:par>
                                <p:cTn id="16" presetID="22" presetClass="entr" presetSubtype="1" fill="hold" grpId="0"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up)">
                                      <p:cBhvr>
                                        <p:cTn id="18" dur="500"/>
                                        <p:tgtEl>
                                          <p:spTgt spid="63"/>
                                        </p:tgtEl>
                                      </p:cBhvr>
                                    </p:animEffect>
                                  </p:childTnLst>
                                </p:cTn>
                              </p:par>
                              <p:par>
                                <p:cTn id="19" presetID="53" presetClass="entr" presetSubtype="16"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2YzNjBkOTgyNWQ1YTMxYzM3MzMwNWFiODNmOWIzYW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2530</Words>
  <Application>WPS 演示</Application>
  <PresentationFormat>全屏显示(4:3)</PresentationFormat>
  <Paragraphs>381</Paragraphs>
  <Slides>16</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16</vt:i4>
      </vt:variant>
    </vt:vector>
  </HeadingPairs>
  <TitlesOfParts>
    <vt:vector size="33" baseType="lpstr">
      <vt:lpstr>Arial</vt:lpstr>
      <vt:lpstr>宋体</vt:lpstr>
      <vt:lpstr>Wingdings</vt:lpstr>
      <vt:lpstr>楷体_GB2312</vt:lpstr>
      <vt:lpstr>新宋体</vt:lpstr>
      <vt:lpstr>微软雅黑</vt:lpstr>
      <vt:lpstr>Wingdings</vt:lpstr>
      <vt:lpstr>Calibri</vt:lpstr>
      <vt:lpstr>幼圆</vt:lpstr>
      <vt:lpstr>Calibri</vt:lpstr>
      <vt:lpstr>Times New Roman</vt:lpstr>
      <vt:lpstr>Adobe Gothic Std B</vt:lpstr>
      <vt:lpstr>方正综艺简体</vt:lpstr>
      <vt:lpstr>Arial</vt:lpstr>
      <vt:lpstr>Arial Unicode MS</vt:lpstr>
      <vt:lpstr>Yu Gothic UI Semibold</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363</cp:revision>
  <dcterms:created xsi:type="dcterms:W3CDTF">2012-03-15T05:58:00Z</dcterms:created>
  <dcterms:modified xsi:type="dcterms:W3CDTF">2023-10-29T08:25:12Z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AC709D5EFA5247419D37E6620FDAB94C_12</vt:lpwstr>
  </property>
</Properties>
</file>