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95" r:id="rId3"/>
    <p:sldId id="268" r:id="rId4"/>
    <p:sldId id="269" r:id="rId5"/>
    <p:sldId id="270" r:id="rId7"/>
    <p:sldId id="271" r:id="rId8"/>
    <p:sldId id="273" r:id="rId9"/>
    <p:sldId id="280" r:id="rId10"/>
    <p:sldId id="281" r:id="rId11"/>
    <p:sldId id="274" r:id="rId12"/>
    <p:sldId id="275" r:id="rId13"/>
    <p:sldId id="276" r:id="rId14"/>
    <p:sldId id="277" r:id="rId15"/>
    <p:sldId id="296" r:id="rId16"/>
    <p:sldId id="297" r:id="rId17"/>
    <p:sldId id="278" r:id="rId18"/>
    <p:sldId id="279" r:id="rId19"/>
    <p:sldId id="293" r:id="rId20"/>
    <p:sldId id="298" r:id="rId21"/>
  </p:sldIdLst>
  <p:sldSz cx="6858000" cy="5143500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黑体" panose="02010609060101010101" pitchFamily="49" charset="-122"/>
      <p:regular r:id="rId29"/>
    </p:embeddedFont>
    <p:embeddedFont>
      <p:font typeface="Calibri" panose="020F0502020204030204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zh-CN"/>
    </a:defPPr>
    <a:lvl1pPr marL="0" lvl="0" indent="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5930" lvl="1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3130" lvl="2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0330" lvl="3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7530" lvl="4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1270" algn="l" defTabSz="91313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7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1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/>
    <p:restoredTop sz="94660"/>
  </p:normalViewPr>
  <p:slideViewPr>
    <p:cSldViewPr showGuides="1">
      <p:cViewPr varScale="1">
        <p:scale>
          <a:sx n="155" d="100"/>
          <a:sy n="155" d="100"/>
        </p:scale>
        <p:origin x="-1650" y="-78"/>
      </p:cViewPr>
      <p:guideLst>
        <p:guide orient="horz" pos="1619"/>
        <p:guide pos="21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3.xml"/><Relationship Id="rId33" Type="http://schemas.openxmlformats.org/officeDocument/2006/relationships/font" Target="fonts/font9.fntdata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765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765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5930" marR="0" lvl="1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3130" marR="0" lvl="2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0330" marR="0" lvl="3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7530" marR="0" lvl="4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765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9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1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5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文本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>
              <a:lnSpc>
                <a:spcPct val="120000"/>
              </a:lnSpc>
              <a:spcBef>
                <a:spcPct val="0"/>
              </a:spcBef>
            </a:pPr>
            <a:fld id="{9A0DB2DC-4C9A-4742-B13C-FB6460FD3503}" type="slidenum">
              <a:rPr lang="zh-CN" altLang="en-US" sz="1700" b="1">
                <a:latin typeface="楷体_GB2312"/>
                <a:ea typeface="楷体_GB2312"/>
              </a:rPr>
            </a:fld>
            <a:endParaRPr lang="zh-CN" altLang="en-US" sz="1700" b="1">
              <a:latin typeface="楷体_GB2312"/>
              <a:ea typeface="楷体_GB231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日期占位符 1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页脚占位符 2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/>
          <a:p>
            <a:pPr algn="r" eaLnBrk="1" hangingPunct="1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日期占位符 1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页脚占位符 2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/>
          <a:p>
            <a:pPr algn="r" eaLnBrk="1" hangingPunct="1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日期占位符 1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页脚占位符 2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/>
          <a:p>
            <a:pPr algn="r" eaLnBrk="1" hangingPunct="1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日期占位符 1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页脚占位符 2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/>
          <a:p>
            <a:pPr algn="r" eaLnBrk="1" hangingPunct="1"/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4724" y="249493"/>
            <a:ext cx="5778642" cy="583574"/>
          </a:xfrm>
        </p:spPr>
        <p:txBody>
          <a:bodyPr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8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  <a:noFill/>
          <a:ln w="9525">
            <a:noFill/>
          </a:ln>
        </p:spPr>
        <p:txBody>
          <a:bodyPr lIns="91420" tIns="45710" rIns="91420" bIns="45710"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</p:nvPr>
        </p:nvSpPr>
        <p:spPr>
          <a:xfrm>
            <a:off x="342900" y="1200151"/>
            <a:ext cx="6172200" cy="3394075"/>
          </a:xfrm>
          <a:prstGeom prst="rect">
            <a:avLst/>
          </a:prstGeom>
          <a:noFill/>
          <a:ln w="9525">
            <a:noFill/>
          </a:ln>
        </p:spPr>
        <p:txBody>
          <a:bodyPr lIns="91420" tIns="45710" rIns="91420" bIns="4571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 eaLnBrk="1" hangingPunct="1">
              <a:buFontTx/>
              <a:buNone/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 algn="ctr" eaLnBrk="1" hangingPunct="1">
              <a:buFontTx/>
              <a:buNone/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4638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/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1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ctr" defTabSz="68453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ctr" defTabSz="6845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ctr" defTabSz="6845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ctr" defTabSz="6845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ctr" defTabSz="6845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342900" algn="ctr" defTabSz="684530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685800" algn="ctr" defTabSz="684530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028700" algn="ctr" defTabSz="684530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371600" algn="ctr" defTabSz="684530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255905" indent="-255905" algn="l" defTabSz="6845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555625" indent="-212725" algn="l" defTabSz="6845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855980" indent="-170180" algn="l" defTabSz="6845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198880" indent="-170180" algn="l" defTabSz="6845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541780" indent="-170180" algn="l" defTabSz="6845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1885315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16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slide" Target="slide8.xml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6.xml"/><Relationship Id="rId24" Type="http://schemas.openxmlformats.org/officeDocument/2006/relationships/tags" Target="../tags/tag1.xml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6.xml"/><Relationship Id="rId4" Type="http://schemas.openxmlformats.org/officeDocument/2006/relationships/slide" Target="slide6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3" Type="http://schemas.openxmlformats.org/officeDocument/2006/relationships/slide" Target="slide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slide" Target="slide11.xml"/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5.png"/><Relationship Id="rId2" Type="http://schemas.openxmlformats.org/officeDocument/2006/relationships/slide" Target="slide8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923661"/>
            <a:ext cx="6858000" cy="76835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选择合适的统计图</a:t>
            </a:r>
            <a:endParaRPr lang="zh-CN" altLang="en-US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/>
          <p:nvPr/>
        </p:nvSpPr>
        <p:spPr>
          <a:xfrm>
            <a:off x="80963" y="788989"/>
            <a:ext cx="6469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2</a:t>
            </a:r>
            <a:r>
              <a:rPr lang="zh-CN" altLang="en-US" sz="1800"/>
              <a:t>）</a:t>
            </a:r>
            <a:r>
              <a:rPr lang="en-US" altLang="zh-CN" sz="1800"/>
              <a:t>2011</a:t>
            </a:r>
            <a:r>
              <a:rPr lang="zh-CN" altLang="en-US" sz="1800"/>
              <a:t>年绿荫小学校园内各种树木所占百分比情况统计表。</a:t>
            </a:r>
            <a:endParaRPr lang="zh-CN" altLang="en-US" sz="1800"/>
          </a:p>
        </p:txBody>
      </p:sp>
      <p:pic>
        <p:nvPicPr>
          <p:cNvPr id="21507" name="Picture 4" descr="9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4689" y="1168401"/>
            <a:ext cx="5400675" cy="958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Rectangle 5"/>
          <p:cNvSpPr/>
          <p:nvPr/>
        </p:nvSpPr>
        <p:spPr>
          <a:xfrm>
            <a:off x="1280088" y="2139951"/>
            <a:ext cx="3954925" cy="350863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绿荫小学校园内各种树木所占百分比情况统计图</a:t>
            </a:r>
            <a:endParaRPr lang="en-US" altLang="zh-CN" sz="14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21509" name="Picture 10" descr="9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16113" y="2409826"/>
            <a:ext cx="2430462" cy="2430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6" name="AutoShape 12">
            <a:hlinkClick r:id="rId3" action="ppaction://hlinksldjump"/>
          </p:cNvPr>
          <p:cNvSpPr/>
          <p:nvPr/>
        </p:nvSpPr>
        <p:spPr>
          <a:xfrm>
            <a:off x="134939" y="4516439"/>
            <a:ext cx="431800" cy="37782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/>
          <p:nvPr/>
        </p:nvSpPr>
        <p:spPr>
          <a:xfrm>
            <a:off x="80963" y="788989"/>
            <a:ext cx="6469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2</a:t>
            </a:r>
            <a:r>
              <a:rPr lang="zh-CN" altLang="en-US" sz="1800"/>
              <a:t>）</a:t>
            </a:r>
            <a:r>
              <a:rPr lang="en-US" altLang="zh-CN" sz="1800"/>
              <a:t>2011</a:t>
            </a:r>
            <a:r>
              <a:rPr lang="zh-CN" altLang="en-US" sz="1800"/>
              <a:t>年绿荫小学校园内各种树木所占百分比情况统计表。</a:t>
            </a:r>
            <a:endParaRPr lang="zh-CN" altLang="en-US" sz="1800"/>
          </a:p>
        </p:txBody>
      </p:sp>
      <p:pic>
        <p:nvPicPr>
          <p:cNvPr id="22531" name="Picture 4" descr="9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90588" y="1112839"/>
            <a:ext cx="4591050" cy="814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Rectangle 5"/>
          <p:cNvSpPr/>
          <p:nvPr/>
        </p:nvSpPr>
        <p:spPr>
          <a:xfrm>
            <a:off x="3903841" y="1903414"/>
            <a:ext cx="1736369" cy="498596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绿荫小学校园内各种树木</a:t>
            </a:r>
            <a:endParaRPr lang="zh-CN" altLang="en-US" sz="11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所占百分比情况统计图</a:t>
            </a:r>
            <a:endParaRPr lang="en-US" altLang="zh-CN" sz="11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22533" name="Picture 6" descr="9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6701" y="2355850"/>
            <a:ext cx="1404938" cy="1404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Rectangle 7"/>
          <p:cNvSpPr/>
          <p:nvPr/>
        </p:nvSpPr>
        <p:spPr>
          <a:xfrm>
            <a:off x="878860" y="1924051"/>
            <a:ext cx="1736369" cy="498596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绿荫小学校园内各种树木</a:t>
            </a:r>
            <a:endParaRPr lang="zh-CN" altLang="en-US" sz="11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所占百分比情况统计图</a:t>
            </a:r>
            <a:endParaRPr lang="en-US" altLang="zh-CN" sz="11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7419" name="Text Box 11"/>
          <p:cNvSpPr txBox="1"/>
          <p:nvPr/>
        </p:nvSpPr>
        <p:spPr>
          <a:xfrm>
            <a:off x="531814" y="3881438"/>
            <a:ext cx="5921375" cy="108775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>
                <a:solidFill>
                  <a:srgbClr val="FF0000"/>
                </a:solidFill>
              </a:rPr>
              <a:t>这题给出了各种树木占树木总量的百分比，用条形统计图和扇形统计图都可以表示出这些信息。但用扇形统计图能更加直观地反映出部分与整体之间的关系。</a:t>
            </a:r>
            <a:endParaRPr lang="zh-CN" altLang="en-US" sz="1800">
              <a:solidFill>
                <a:srgbClr val="FF0000"/>
              </a:solidFill>
            </a:endParaRPr>
          </a:p>
        </p:txBody>
      </p:sp>
      <p:pic>
        <p:nvPicPr>
          <p:cNvPr id="22536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4689" y="2355850"/>
            <a:ext cx="2447925" cy="1500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/>
          <p:nvPr/>
        </p:nvSpPr>
        <p:spPr>
          <a:xfrm>
            <a:off x="512763" y="788989"/>
            <a:ext cx="54406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3</a:t>
            </a:r>
            <a:r>
              <a:rPr lang="zh-CN" altLang="en-US" sz="1800"/>
              <a:t>） </a:t>
            </a:r>
            <a:r>
              <a:rPr lang="en-US" altLang="zh-CN" sz="1800">
                <a:ea typeface="楷体_GB2312"/>
              </a:rPr>
              <a:t>2011</a:t>
            </a:r>
            <a:r>
              <a:rPr lang="zh-CN" altLang="en-US" sz="1800"/>
              <a:t>年绿荫小学校园内各种树木数量统计表。</a:t>
            </a:r>
            <a:endParaRPr lang="zh-CN" altLang="en-US" sz="1800"/>
          </a:p>
        </p:txBody>
      </p:sp>
      <p:pic>
        <p:nvPicPr>
          <p:cNvPr id="23555" name="Picture 6" descr="9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4688" y="1112838"/>
            <a:ext cx="5562600" cy="957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2" name="Picture 10" descr="9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3081" y="2085976"/>
            <a:ext cx="3319780" cy="24276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3" name="Rectangle 11"/>
          <p:cNvSpPr/>
          <p:nvPr/>
        </p:nvSpPr>
        <p:spPr>
          <a:xfrm>
            <a:off x="1214121" y="4516120"/>
            <a:ext cx="342963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500">
                <a:solidFill>
                  <a:srgbClr val="0066CC"/>
                </a:solidFill>
                <a:ea typeface="楷体_GB2312"/>
              </a:rPr>
              <a:t>杨树 柳树 松树 槐树 其他  树种</a:t>
            </a:r>
            <a:endParaRPr lang="zh-CN" altLang="en-US" sz="1500">
              <a:solidFill>
                <a:srgbClr val="0066CC"/>
              </a:solidFill>
              <a:ea typeface="楷体_GB2312"/>
            </a:endParaRPr>
          </a:p>
        </p:txBody>
      </p:sp>
      <p:sp>
        <p:nvSpPr>
          <p:cNvPr id="23561" name="Line 12"/>
          <p:cNvSpPr/>
          <p:nvPr/>
        </p:nvSpPr>
        <p:spPr>
          <a:xfrm>
            <a:off x="1155066" y="4516120"/>
            <a:ext cx="2700655" cy="0"/>
          </a:xfrm>
          <a:prstGeom prst="line">
            <a:avLst/>
          </a:prstGeom>
          <a:ln w="12700" cap="flat" cmpd="sng">
            <a:solidFill>
              <a:srgbClr val="0066CC"/>
            </a:solidFill>
            <a:prstDash val="solid"/>
            <a:headEnd type="none" w="med" len="med"/>
            <a:tailEnd type="triangl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7416" name="Rectangle 13"/>
          <p:cNvSpPr/>
          <p:nvPr/>
        </p:nvSpPr>
        <p:spPr>
          <a:xfrm>
            <a:off x="1592580" y="2194561"/>
            <a:ext cx="1905000" cy="498596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绿荫小学校园内各种树木</a:t>
            </a:r>
            <a:endParaRPr lang="en-US" altLang="zh-CN" sz="11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1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数量统计图</a:t>
            </a:r>
            <a:endParaRPr lang="zh-CN" altLang="en-US" sz="11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5374" name="Text Box 14"/>
          <p:cNvSpPr txBox="1"/>
          <p:nvPr/>
        </p:nvSpPr>
        <p:spPr>
          <a:xfrm>
            <a:off x="4132264" y="3057526"/>
            <a:ext cx="2482850" cy="108775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>
                <a:solidFill>
                  <a:srgbClr val="FF0000"/>
                </a:solidFill>
              </a:rPr>
              <a:t>这题给出了各种树木的数量，只能用条形统计图来表示。</a:t>
            </a:r>
            <a:endParaRPr lang="zh-CN" altLang="en-US" sz="18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04721" y="771526"/>
            <a:ext cx="2442845" cy="550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C00000"/>
            </a:solidFill>
            <a:prstDash val="solid"/>
          </a:ln>
        </p:spPr>
        <p:txBody>
          <a:bodyPr wrap="square" lIns="91438" tIns="45719" rIns="91438" bIns="45719">
            <a:spAutoFit/>
          </a:bodyPr>
          <a:lstStyle/>
          <a:p>
            <a:pPr algn="ctr" defTabSz="914400" eaLnBrk="1" fontAlgn="auto" hangingPunct="1">
              <a:lnSpc>
                <a:spcPts val="3580"/>
              </a:lnSpc>
              <a:defRPr/>
            </a:pPr>
            <a:r>
              <a:rPr lang="zh-CN" altLang="zh-CN" sz="180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怎样选择统计图？</a:t>
            </a:r>
            <a:endParaRPr lang="zh-CN" altLang="zh-CN" sz="1800">
              <a:solidFill>
                <a:srgbClr val="080808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1" cstate="email"/>
          <a:srcRect r="-1206" b="-9423"/>
          <a:stretch>
            <a:fillRect/>
          </a:stretch>
        </p:blipFill>
        <p:spPr>
          <a:xfrm>
            <a:off x="2421256" y="1419861"/>
            <a:ext cx="2154555" cy="10960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778760" y="2499679"/>
            <a:ext cx="1440180" cy="368300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defTabSz="914400" eaLnBrk="1" fontAlgn="auto" hangingPunct="1">
              <a:defRPr/>
            </a:pPr>
            <a:r>
              <a:rPr lang="zh-CN" altLang="en-US" sz="1800">
                <a:solidFill>
                  <a:srgbClr val="E606FA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 组 讨 论</a:t>
            </a:r>
            <a:endParaRPr lang="zh-CN" altLang="en-US" sz="1800">
              <a:solidFill>
                <a:srgbClr val="E606FA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601" y="2787651"/>
            <a:ext cx="5810885" cy="1753235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 defTabSz="914400" eaLnBrk="1" fontAlgn="auto" hangingPunct="1">
              <a:lnSpc>
                <a:spcPct val="150000"/>
              </a:lnSpc>
              <a:defRPr/>
            </a:pPr>
            <a:r>
              <a:rPr lang="en-US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只需表示数量的多少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则选择条形统计图。</a:t>
            </a:r>
            <a:endParaRPr lang="zh-CN" altLang="zh-CN" sz="1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914400" eaLnBrk="1" fontAlgn="auto" hangingPunct="1">
              <a:lnSpc>
                <a:spcPct val="150000"/>
              </a:lnSpc>
              <a:defRPr/>
            </a:pPr>
            <a:r>
              <a:rPr lang="en-US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既需表示数量的多少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又要表示数量的增减变化情况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1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914400" eaLnBrk="1" fontAlgn="auto" hangingPunct="1">
              <a:lnSpc>
                <a:spcPct val="150000"/>
              </a:lnSpc>
              <a:defRPr/>
            </a:pP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则选择折线统计图。</a:t>
            </a:r>
            <a:endParaRPr lang="zh-CN" altLang="zh-CN" sz="1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914400" eaLnBrk="1" fontAlgn="auto" hangingPunct="1">
              <a:lnSpc>
                <a:spcPct val="150000"/>
              </a:lnSpc>
              <a:defRPr/>
            </a:pPr>
            <a:r>
              <a:rPr lang="en-US" altLang="zh-CN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、表示部分数量占总量的百分比，一般选择扇形统计图。</a:t>
            </a:r>
            <a:endParaRPr lang="zh-CN" altLang="en-US" sz="1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4205" y="1092836"/>
            <a:ext cx="5538470" cy="336437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1、填空。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(1)(           )能清楚地表示出每个项目的具体数目。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(2)(            )能清楚地表示出数量的变化情况。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(3)(            )能清楚地表示出各部分在总体中所占的百分比。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6975" y="1635760"/>
            <a:ext cx="1483094" cy="40395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条形统计图</a:t>
            </a:r>
            <a:endParaRPr lang="zh-CN" altLang="en-US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6975" y="2522220"/>
            <a:ext cx="1483094" cy="40395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折线统计图</a:t>
            </a:r>
            <a:endParaRPr lang="zh-CN" altLang="en-US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68730" y="3435985"/>
            <a:ext cx="1483094" cy="40395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扇形统计图</a:t>
            </a:r>
            <a:endParaRPr lang="zh-CN" altLang="en-US" sz="2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3"/>
          <p:cNvSpPr txBox="1"/>
          <p:nvPr/>
        </p:nvSpPr>
        <p:spPr>
          <a:xfrm>
            <a:off x="296863" y="838201"/>
            <a:ext cx="6153150" cy="18637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en-US" altLang="zh-CN" sz="1800"/>
              <a:t>2</a:t>
            </a:r>
            <a:r>
              <a:rPr lang="zh-CN" altLang="en-US" sz="1800"/>
              <a:t>、在林业科学里，通常根据乔木生长期的长短将乔木分成不同的类型。下面是我国乔木林各龄组的面积构成情况。</a:t>
            </a:r>
            <a:endParaRPr lang="en-US" altLang="zh-CN" sz="1800"/>
          </a:p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800"/>
          </a:p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500"/>
          </a:p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500"/>
          </a:p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500"/>
              <a:t>  </a:t>
            </a:r>
            <a:r>
              <a:rPr lang="zh-CN" altLang="en-US" sz="1800"/>
              <a:t>以上信息可以用什么统计图描述？哪种更直观些？</a:t>
            </a:r>
            <a:endParaRPr lang="zh-CN" altLang="en-US" sz="1800"/>
          </a:p>
        </p:txBody>
      </p:sp>
      <p:sp>
        <p:nvSpPr>
          <p:cNvPr id="37" name="TextBox 3"/>
          <p:cNvSpPr txBox="1"/>
          <p:nvPr/>
        </p:nvSpPr>
        <p:spPr>
          <a:xfrm>
            <a:off x="401638" y="4137026"/>
            <a:ext cx="6045200" cy="755650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>
                <a:solidFill>
                  <a:srgbClr val="FF0000"/>
                </a:solidFill>
              </a:rPr>
              <a:t>答：这题可以用条形统计图和扇形统计图表示出这些信息，但用扇形统计图能更加直观地反映出它们之间的关系。</a:t>
            </a:r>
            <a:endParaRPr lang="zh-CN" altLang="en-US" sz="1800">
              <a:solidFill>
                <a:srgbClr val="FF0000"/>
              </a:solidFill>
            </a:endParaRPr>
          </a:p>
        </p:txBody>
      </p:sp>
      <p:pic>
        <p:nvPicPr>
          <p:cNvPr id="24580" name="Picture 4" descr="9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4814" y="1436689"/>
            <a:ext cx="6042025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01" name="Picture 11" descr="1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10921" y="2733676"/>
            <a:ext cx="2296795" cy="12141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02" name="Text Box 12"/>
          <p:cNvSpPr txBox="1"/>
          <p:nvPr/>
        </p:nvSpPr>
        <p:spPr>
          <a:xfrm>
            <a:off x="1061085" y="2733676"/>
            <a:ext cx="64770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33.82%</a:t>
            </a:r>
            <a:endParaRPr lang="en-US" altLang="zh-CN" sz="900">
              <a:ea typeface="楷体_GB2312"/>
            </a:endParaRPr>
          </a:p>
        </p:txBody>
      </p:sp>
      <p:sp>
        <p:nvSpPr>
          <p:cNvPr id="24603" name="Text Box 13"/>
          <p:cNvSpPr txBox="1"/>
          <p:nvPr/>
        </p:nvSpPr>
        <p:spPr>
          <a:xfrm>
            <a:off x="1496695" y="2755265"/>
            <a:ext cx="64770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33.43%</a:t>
            </a:r>
            <a:endParaRPr lang="en-US" altLang="zh-CN" sz="900">
              <a:ea typeface="楷体_GB2312"/>
            </a:endParaRPr>
          </a:p>
        </p:txBody>
      </p:sp>
      <p:sp>
        <p:nvSpPr>
          <p:cNvPr id="24604" name="Text Box 14"/>
          <p:cNvSpPr txBox="1"/>
          <p:nvPr/>
        </p:nvSpPr>
        <p:spPr>
          <a:xfrm>
            <a:off x="1929130" y="3274061"/>
            <a:ext cx="64770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14.82%</a:t>
            </a:r>
            <a:endParaRPr lang="en-US" altLang="zh-CN" sz="900">
              <a:ea typeface="楷体_GB2312"/>
            </a:endParaRPr>
          </a:p>
        </p:txBody>
      </p:sp>
      <p:sp>
        <p:nvSpPr>
          <p:cNvPr id="24605" name="Text Box 15"/>
          <p:cNvSpPr txBox="1"/>
          <p:nvPr/>
        </p:nvSpPr>
        <p:spPr>
          <a:xfrm>
            <a:off x="2372995" y="3364865"/>
            <a:ext cx="64770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12.03%</a:t>
            </a:r>
            <a:endParaRPr lang="en-US" altLang="zh-CN" sz="900">
              <a:ea typeface="楷体_GB2312"/>
            </a:endParaRPr>
          </a:p>
        </p:txBody>
      </p:sp>
      <p:sp>
        <p:nvSpPr>
          <p:cNvPr id="24606" name="Text Box 16"/>
          <p:cNvSpPr txBox="1"/>
          <p:nvPr/>
        </p:nvSpPr>
        <p:spPr>
          <a:xfrm>
            <a:off x="2876550" y="3540761"/>
            <a:ext cx="64770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5.9%</a:t>
            </a:r>
            <a:endParaRPr lang="en-US" altLang="zh-CN" sz="900">
              <a:ea typeface="楷体_GB2312"/>
            </a:endParaRPr>
          </a:p>
        </p:txBody>
      </p:sp>
      <p:sp>
        <p:nvSpPr>
          <p:cNvPr id="24607" name="Line 17"/>
          <p:cNvSpPr/>
          <p:nvPr/>
        </p:nvSpPr>
        <p:spPr>
          <a:xfrm>
            <a:off x="1064261" y="3921760"/>
            <a:ext cx="226822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24608" name="Line 18"/>
          <p:cNvSpPr/>
          <p:nvPr/>
        </p:nvSpPr>
        <p:spPr>
          <a:xfrm rot="16200000">
            <a:off x="450216" y="3315970"/>
            <a:ext cx="121412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24592" name="Rectangle 19"/>
          <p:cNvSpPr/>
          <p:nvPr/>
        </p:nvSpPr>
        <p:spPr>
          <a:xfrm>
            <a:off x="647065" y="3802381"/>
            <a:ext cx="46863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0.00%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3" name="Rectangle 20"/>
          <p:cNvSpPr/>
          <p:nvPr/>
        </p:nvSpPr>
        <p:spPr>
          <a:xfrm>
            <a:off x="647065" y="3651251"/>
            <a:ext cx="46863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5.00%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4" name="Rectangle 21"/>
          <p:cNvSpPr/>
          <p:nvPr/>
        </p:nvSpPr>
        <p:spPr>
          <a:xfrm>
            <a:off x="586105" y="3489326"/>
            <a:ext cx="52578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10.00%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5" name="Rectangle 22"/>
          <p:cNvSpPr/>
          <p:nvPr/>
        </p:nvSpPr>
        <p:spPr>
          <a:xfrm>
            <a:off x="586105" y="3359786"/>
            <a:ext cx="52578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15.00%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6" name="Rectangle 23"/>
          <p:cNvSpPr/>
          <p:nvPr/>
        </p:nvSpPr>
        <p:spPr>
          <a:xfrm>
            <a:off x="579120" y="3219451"/>
            <a:ext cx="52578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20.00%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7" name="Rectangle 24"/>
          <p:cNvSpPr/>
          <p:nvPr/>
        </p:nvSpPr>
        <p:spPr>
          <a:xfrm>
            <a:off x="571500" y="3072131"/>
            <a:ext cx="52578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25.00%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8" name="Rectangle 25"/>
          <p:cNvSpPr/>
          <p:nvPr/>
        </p:nvSpPr>
        <p:spPr>
          <a:xfrm>
            <a:off x="567055" y="2924176"/>
            <a:ext cx="52578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30.00%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9" name="Rectangle 26"/>
          <p:cNvSpPr/>
          <p:nvPr/>
        </p:nvSpPr>
        <p:spPr>
          <a:xfrm>
            <a:off x="575310" y="2776855"/>
            <a:ext cx="52578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35.00%</a:t>
            </a:r>
            <a:endParaRPr lang="zh-CN" altLang="en-US" sz="900">
              <a:ea typeface="楷体_GB2312"/>
            </a:endParaRPr>
          </a:p>
        </p:txBody>
      </p:sp>
      <p:sp>
        <p:nvSpPr>
          <p:cNvPr id="24600" name="Rectangle 27"/>
          <p:cNvSpPr/>
          <p:nvPr/>
        </p:nvSpPr>
        <p:spPr>
          <a:xfrm>
            <a:off x="579120" y="2625725"/>
            <a:ext cx="52578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40.00%</a:t>
            </a:r>
            <a:endParaRPr lang="zh-CN" altLang="en-US" sz="900">
              <a:ea typeface="楷体_GB2312"/>
            </a:endParaRPr>
          </a:p>
        </p:txBody>
      </p:sp>
      <p:sp>
        <p:nvSpPr>
          <p:cNvPr id="24590" name="Rectangle 28"/>
          <p:cNvSpPr/>
          <p:nvPr/>
        </p:nvSpPr>
        <p:spPr>
          <a:xfrm>
            <a:off x="1056005" y="3903980"/>
            <a:ext cx="2297430" cy="25717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>
                <a:ea typeface="楷体_GB2312"/>
              </a:rPr>
              <a:t>幼龄林 中龄林  近熟林  成熟林  过熟林</a:t>
            </a:r>
            <a:endParaRPr lang="zh-CN" altLang="en-US" sz="900">
              <a:ea typeface="楷体_GB2312"/>
            </a:endParaRPr>
          </a:p>
        </p:txBody>
      </p:sp>
      <p:pic>
        <p:nvPicPr>
          <p:cNvPr id="24583" name="Picture 32" descr="10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38626" y="2599055"/>
            <a:ext cx="1546225" cy="148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1" name="Rectangle 33"/>
          <p:cNvSpPr/>
          <p:nvPr/>
        </p:nvSpPr>
        <p:spPr>
          <a:xfrm>
            <a:off x="5156201" y="2976245"/>
            <a:ext cx="523875" cy="338552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zh-CN" altLang="en-US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幼龄林</a:t>
            </a:r>
            <a:endParaRPr lang="zh-CN" altLang="en-US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US" altLang="zh-CN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33.82%</a:t>
            </a:r>
            <a:endParaRPr lang="en-US" altLang="zh-CN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8442" name="Rectangle 34"/>
          <p:cNvSpPr/>
          <p:nvPr/>
        </p:nvSpPr>
        <p:spPr>
          <a:xfrm>
            <a:off x="4777741" y="3598546"/>
            <a:ext cx="523875" cy="338552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zh-CN" altLang="en-US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中龄林</a:t>
            </a:r>
            <a:endParaRPr lang="zh-CN" altLang="en-US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US" altLang="zh-CN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33.43%</a:t>
            </a:r>
            <a:endParaRPr lang="en-US" altLang="zh-CN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8443" name="Rectangle 35"/>
          <p:cNvSpPr/>
          <p:nvPr/>
        </p:nvSpPr>
        <p:spPr>
          <a:xfrm>
            <a:off x="4277996" y="3194686"/>
            <a:ext cx="523875" cy="338552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zh-CN" altLang="en-US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近熟林</a:t>
            </a:r>
            <a:endParaRPr lang="zh-CN" altLang="en-US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US" altLang="zh-CN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14.82%</a:t>
            </a:r>
            <a:endParaRPr lang="en-US" altLang="zh-CN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8444" name="Rectangle 36"/>
          <p:cNvSpPr/>
          <p:nvPr/>
        </p:nvSpPr>
        <p:spPr>
          <a:xfrm>
            <a:off x="4415791" y="2841626"/>
            <a:ext cx="523875" cy="338552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zh-CN" altLang="en-US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成熟林</a:t>
            </a:r>
            <a:endParaRPr lang="zh-CN" altLang="en-US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-US" altLang="zh-CN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12.03%</a:t>
            </a:r>
            <a:endParaRPr lang="en-US" altLang="zh-CN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8445" name="Rectangle 37"/>
          <p:cNvSpPr/>
          <p:nvPr/>
        </p:nvSpPr>
        <p:spPr>
          <a:xfrm>
            <a:off x="4632326" y="2622551"/>
            <a:ext cx="523875" cy="338552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zh-CN" altLang="en-US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过熟林</a:t>
            </a:r>
            <a:endParaRPr lang="zh-CN" altLang="en-US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en-US" altLang="zh-CN" sz="8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5.9%</a:t>
            </a:r>
            <a:endParaRPr lang="en-US" altLang="zh-CN" sz="8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/>
          <p:nvPr/>
        </p:nvSpPr>
        <p:spPr>
          <a:xfrm>
            <a:off x="258763" y="1098550"/>
            <a:ext cx="3950115" cy="403954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en-US" altLang="zh-CN" sz="2000"/>
              <a:t>3</a:t>
            </a:r>
            <a:r>
              <a:rPr lang="zh-CN" altLang="en-US" sz="2000"/>
              <a:t>、考考你：选择最合适的统计图</a:t>
            </a:r>
            <a:endParaRPr lang="zh-CN" altLang="en-US" sz="2000"/>
          </a:p>
        </p:txBody>
      </p:sp>
      <p:sp>
        <p:nvSpPr>
          <p:cNvPr id="22533" name="Text Box 5"/>
          <p:cNvSpPr txBox="1"/>
          <p:nvPr/>
        </p:nvSpPr>
        <p:spPr>
          <a:xfrm>
            <a:off x="188913" y="1665289"/>
            <a:ext cx="6481762" cy="368300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1</a:t>
            </a:r>
            <a:r>
              <a:rPr lang="zh-CN" altLang="en-US" sz="1800"/>
              <a:t>）</a:t>
            </a:r>
            <a:r>
              <a:rPr sz="1800"/>
              <a:t>表示参加各种小组的学生人数情况。</a:t>
            </a:r>
            <a:endParaRPr sz="1800"/>
          </a:p>
        </p:txBody>
      </p:sp>
      <p:sp>
        <p:nvSpPr>
          <p:cNvPr id="22534" name="Text Box 6"/>
          <p:cNvSpPr txBox="1"/>
          <p:nvPr/>
        </p:nvSpPr>
        <p:spPr>
          <a:xfrm>
            <a:off x="188913" y="2046606"/>
            <a:ext cx="6481762" cy="368300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2</a:t>
            </a:r>
            <a:r>
              <a:rPr lang="zh-CN" altLang="en-US" sz="1800"/>
              <a:t>）表示各大洲陆地面积占地球陆地总面积的百分数。</a:t>
            </a:r>
            <a:endParaRPr lang="zh-CN" altLang="en-US" sz="1800"/>
          </a:p>
        </p:txBody>
      </p:sp>
      <p:sp>
        <p:nvSpPr>
          <p:cNvPr id="22535" name="Text Box 7"/>
          <p:cNvSpPr txBox="1"/>
          <p:nvPr/>
        </p:nvSpPr>
        <p:spPr>
          <a:xfrm>
            <a:off x="188279" y="2427606"/>
            <a:ext cx="6318250" cy="368300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3</a:t>
            </a:r>
            <a:r>
              <a:rPr lang="zh-CN" altLang="en-US" sz="1800"/>
              <a:t>）表示我国几座名山主峰的海拔。</a:t>
            </a:r>
            <a:endParaRPr lang="zh-CN" altLang="en-US" sz="1800"/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8595" y="2787650"/>
            <a:ext cx="3268980" cy="368300"/>
          </a:xfrm>
          <a:prstGeom prst="rect">
            <a:avLst/>
          </a:prstGeom>
          <a:noFill/>
        </p:spPr>
        <p:txBody>
          <a:bodyPr wrap="none" lIns="91438" tIns="45719" rIns="91438" bIns="45719" rtlCol="0" anchor="ctr" anchorCtr="0">
            <a:spAutoFit/>
          </a:bodyPr>
          <a:lstStyle/>
          <a:p>
            <a:pPr algn="l"/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）表示学校各年级的人数。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8595" y="3134995"/>
            <a:ext cx="4411980" cy="368300"/>
          </a:xfrm>
          <a:prstGeom prst="rect">
            <a:avLst/>
          </a:prstGeom>
          <a:noFill/>
        </p:spPr>
        <p:txBody>
          <a:bodyPr wrap="none" lIns="91438" tIns="45719" rIns="91438" bIns="45719" rtlCol="0" anchor="ctr" anchorCtr="0">
            <a:spAutoFit/>
          </a:bodyPr>
          <a:lstStyle/>
          <a:p>
            <a:pPr algn="l"/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）表示某超市一周销售额的变化情况。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8595" y="3503296"/>
            <a:ext cx="3726180" cy="368300"/>
          </a:xfrm>
          <a:prstGeom prst="rect">
            <a:avLst/>
          </a:prstGeom>
          <a:noFill/>
        </p:spPr>
        <p:txBody>
          <a:bodyPr wrap="none" lIns="91438" tIns="45719" rIns="91438" bIns="45719" rtlCol="0" anchor="ctr" anchorCtr="0">
            <a:spAutoFit/>
          </a:bodyPr>
          <a:lstStyle/>
          <a:p>
            <a:pPr algn="l"/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）表示一昼夜气温的变化情况。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96790" y="1665605"/>
            <a:ext cx="1290734" cy="35778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条形统计图</a:t>
            </a:r>
            <a:endParaRPr lang="zh-CN" altLang="en-US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0845" y="2443480"/>
            <a:ext cx="1290734" cy="35778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条形统计图</a:t>
            </a:r>
            <a:endParaRPr lang="zh-CN" altLang="en-US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29000" y="2808605"/>
            <a:ext cx="1290734" cy="35778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条形统计图</a:t>
            </a:r>
            <a:endParaRPr lang="zh-CN" altLang="en-US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9270" y="2054225"/>
            <a:ext cx="1290734" cy="35778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扇形统计图</a:t>
            </a:r>
            <a:endParaRPr lang="zh-CN" altLang="en-US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26890" y="3134995"/>
            <a:ext cx="1290734" cy="35778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折线统计图</a:t>
            </a:r>
            <a:endParaRPr lang="zh-CN" altLang="en-US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17290" y="3519170"/>
            <a:ext cx="1290734" cy="35778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折线统计图</a:t>
            </a:r>
            <a:endParaRPr lang="zh-CN" altLang="en-US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35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"/>
          <p:cNvSpPr txBox="1"/>
          <p:nvPr/>
        </p:nvSpPr>
        <p:spPr>
          <a:xfrm>
            <a:off x="361950" y="646114"/>
            <a:ext cx="5708650" cy="715577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en-US" altLang="zh-CN" sz="2000"/>
              <a:t>4</a:t>
            </a:r>
            <a:r>
              <a:rPr lang="zh-CN" altLang="en-US" sz="2000"/>
              <a:t>、</a:t>
            </a:r>
            <a:r>
              <a:rPr lang="zh-CN" altLang="zh-CN" sz="2000"/>
              <a:t>某市学校有五种类型，各类型学校占总数的百分比如下：</a:t>
            </a:r>
            <a:endParaRPr lang="zh-CN" altLang="zh-CN" sz="200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76250" y="1447800"/>
          <a:ext cx="56896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283"/>
                <a:gridCol w="936263"/>
                <a:gridCol w="792480"/>
                <a:gridCol w="647925"/>
                <a:gridCol w="1152324"/>
                <a:gridCol w="1152325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类型</a:t>
                      </a:r>
                      <a:endParaRPr lang="zh-CN" altLang="en-US" sz="18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幼儿园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小学</a:t>
                      </a:r>
                      <a:endParaRPr lang="zh-CN" altLang="en-US" sz="18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中学</a:t>
                      </a:r>
                      <a:endParaRPr lang="zh-CN" altLang="en-US" sz="18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特殊教育</a:t>
                      </a:r>
                      <a:endParaRPr lang="zh-CN" altLang="en-US" sz="18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高等院校</a:t>
                      </a:r>
                      <a:endParaRPr lang="zh-CN" altLang="en-US" sz="18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百分数</a:t>
                      </a:r>
                      <a:endParaRPr lang="zh-CN" altLang="en-US" sz="18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36%</a:t>
                      </a:r>
                      <a:endParaRPr lang="en-US" altLang="zh-CN" sz="18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32%</a:t>
                      </a:r>
                      <a:endParaRPr lang="en-US" altLang="zh-CN" sz="18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22%</a:t>
                      </a:r>
                      <a:endParaRPr lang="en-US" altLang="zh-CN" sz="180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en-US" altLang="zh-CN" sz="180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6%</a:t>
                      </a:r>
                      <a:endParaRPr lang="en-US" altLang="zh-CN" sz="180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65" marR="91465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7674" name="文本框 3"/>
          <p:cNvSpPr txBox="1"/>
          <p:nvPr/>
        </p:nvSpPr>
        <p:spPr>
          <a:xfrm>
            <a:off x="466726" y="2514601"/>
            <a:ext cx="5986463" cy="715577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2000"/>
              <a:t>  （</a:t>
            </a:r>
            <a:r>
              <a:rPr lang="en-US" altLang="zh-CN" sz="2000"/>
              <a:t>1</a:t>
            </a:r>
            <a:r>
              <a:rPr lang="zh-CN" altLang="en-US" sz="2000"/>
              <a:t>）如果用统计图表示上表中的数据，选用哪种统计图最合适？</a:t>
            </a:r>
            <a:endParaRPr lang="zh-CN" altLang="en-US" sz="2000"/>
          </a:p>
        </p:txBody>
      </p:sp>
      <p:sp>
        <p:nvSpPr>
          <p:cNvPr id="27675" name="文本框 4"/>
          <p:cNvSpPr txBox="1"/>
          <p:nvPr/>
        </p:nvSpPr>
        <p:spPr>
          <a:xfrm>
            <a:off x="361951" y="3546476"/>
            <a:ext cx="5802313" cy="715577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2000"/>
              <a:t>  （</a:t>
            </a:r>
            <a:r>
              <a:rPr lang="en-US" altLang="zh-CN" sz="2000"/>
              <a:t>2</a:t>
            </a:r>
            <a:r>
              <a:rPr lang="zh-CN" altLang="en-US" sz="2000"/>
              <a:t>）若高等院校有</a:t>
            </a:r>
            <a:r>
              <a:rPr lang="en-US" altLang="zh-CN" sz="2000"/>
              <a:t>9</a:t>
            </a:r>
            <a:r>
              <a:rPr lang="zh-CN" altLang="en-US" sz="2000"/>
              <a:t>所，则该市共有学校多少所？中学有多少所？</a:t>
            </a:r>
            <a:endParaRPr lang="zh-CN" altLang="en-US" sz="2000"/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8"/>
          <p:cNvSpPr txBox="1"/>
          <p:nvPr/>
        </p:nvSpPr>
        <p:spPr>
          <a:xfrm>
            <a:off x="1917066" y="1564006"/>
            <a:ext cx="2830195" cy="550545"/>
          </a:xfrm>
          <a:prstGeom prst="rect">
            <a:avLst/>
          </a:prstGeom>
          <a:solidFill>
            <a:srgbClr val="FAC8FE"/>
          </a:solidFill>
          <a:ln w="19050">
            <a:solidFill>
              <a:srgbClr val="FBD5D1"/>
            </a:solidFill>
          </a:ln>
        </p:spPr>
        <p:txBody>
          <a:bodyPr wrap="square" lIns="91438" tIns="45719" rIns="91438" bIns="45719">
            <a:spAutoFit/>
          </a:bodyPr>
          <a:lstStyle/>
          <a:p>
            <a:pPr algn="ctr" defTabSz="914400" eaLnBrk="1" fontAlgn="auto" hangingPunct="1">
              <a:lnSpc>
                <a:spcPts val="3580"/>
              </a:lnSpc>
              <a:defRPr/>
            </a:pP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如何选择统计图？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7530" y="2427289"/>
            <a:ext cx="5741988" cy="2168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C00000"/>
            </a:solidFill>
            <a:prstDash val="dash"/>
          </a:ln>
        </p:spPr>
        <p:txBody>
          <a:bodyPr lIns="91438" tIns="45719" rIns="91438" bIns="45719">
            <a:spAutoFit/>
          </a:bodyPr>
          <a:lstStyle/>
          <a:p>
            <a:pPr defTabSz="914400" eaLnBrk="1" fontAlgn="auto" hangingPunct="1">
              <a:lnSpc>
                <a:spcPct val="150000"/>
              </a:lnSpc>
              <a:defRPr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1、只需表示数量的多少，则选择条形统计图。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914400" eaLnBrk="1" fontAlgn="auto" hangingPunct="1">
              <a:lnSpc>
                <a:spcPct val="150000"/>
              </a:lnSpc>
              <a:defRPr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2、既需表示数量的多少，又要表示数量的增减变化情况，则选择折线统计图。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defTabSz="914400" eaLnBrk="1" fontAlgn="auto" hangingPunct="1">
              <a:lnSpc>
                <a:spcPct val="150000"/>
              </a:lnSpc>
              <a:defRPr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3、表示部分数量占总量的百分比，一般选择扇形统计图。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3557" name="组合 786435"/>
          <p:cNvGrpSpPr/>
          <p:nvPr/>
        </p:nvGrpSpPr>
        <p:grpSpPr>
          <a:xfrm>
            <a:off x="2145031" y="627380"/>
            <a:ext cx="2898775" cy="756285"/>
            <a:chOff x="2562" y="3475"/>
            <a:chExt cx="2548" cy="635"/>
          </a:xfrm>
        </p:grpSpPr>
        <p:sp>
          <p:nvSpPr>
            <p:cNvPr id="786437" name="任意多边形 786436"/>
            <p:cNvSpPr/>
            <p:nvPr/>
          </p:nvSpPr>
          <p:spPr>
            <a:xfrm>
              <a:off x="2562" y="3475"/>
              <a:ext cx="2087" cy="635"/>
            </a:xfrm>
            <a:custGeom>
              <a:avLst/>
              <a:gdLst/>
              <a:ahLst/>
              <a:cxnLst/>
              <a:rect l="0" t="0" r="0" b="0"/>
              <a:pathLst>
                <a:path w="2087" h="635">
                  <a:moveTo>
                    <a:pt x="0" y="635"/>
                  </a:moveTo>
                  <a:lnTo>
                    <a:pt x="2087" y="635"/>
                  </a:lnTo>
                  <a:lnTo>
                    <a:pt x="1860" y="227"/>
                  </a:lnTo>
                  <a:lnTo>
                    <a:pt x="1044" y="0"/>
                  </a:lnTo>
                  <a:lnTo>
                    <a:pt x="273" y="227"/>
                  </a:lnTo>
                  <a:lnTo>
                    <a:pt x="0" y="635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alpha val="100000"/>
                  </a:srgbClr>
                </a:gs>
                <a:gs pos="100000">
                  <a:srgbClr val="008000">
                    <a:gamma/>
                    <a:shade val="46275"/>
                    <a:invGamma/>
                    <a:alpha val="100000"/>
                  </a:srgbClr>
                </a:gs>
              </a:gsLst>
              <a:lin ang="5400000" scaled="1"/>
            </a:grad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1" fontAlgn="auto" hangingPunct="1">
                <a:defRPr/>
              </a:pPr>
              <a:endParaRPr lang="zh-CN" altLang="en-US" sz="2400">
                <a:latin typeface="+mn-ea"/>
                <a:ea typeface="+mn-ea"/>
              </a:endParaRPr>
            </a:p>
          </p:txBody>
        </p:sp>
        <p:sp>
          <p:nvSpPr>
            <p:cNvPr id="786438" name="文本框 786437"/>
            <p:cNvSpPr txBox="1"/>
            <p:nvPr/>
          </p:nvSpPr>
          <p:spPr>
            <a:xfrm>
              <a:off x="3114" y="3691"/>
              <a:ext cx="1996" cy="33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lstStyle/>
            <a:p>
              <a:pPr defTabSz="914400" eaLnBrk="1" fontAlgn="auto" hangingPunct="1">
                <a:defRPr/>
              </a:pPr>
              <a:r>
                <a:rPr lang="zh-CN" altLang="en-US" sz="2000">
                  <a:solidFill>
                    <a:srgbClr val="FFFF9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我的收获</a:t>
              </a:r>
              <a:endParaRPr lang="zh-CN" altLang="en-US" sz="2000">
                <a:solidFill>
                  <a:srgbClr val="FFFF99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8643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566400" y="10579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35271" y="382164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0350" y="123826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复习导入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72285" y="584200"/>
            <a:ext cx="3373755" cy="506730"/>
          </a:xfrm>
          <a:prstGeom prst="rect">
            <a:avLst/>
          </a:prstGeom>
          <a:solidFill>
            <a:srgbClr val="FBD5D1"/>
          </a:solidFill>
          <a:ln w="19050" cap="flat" cmpd="sng">
            <a:solidFill>
              <a:srgbClr val="F0BBA8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38" tIns="45719" rIns="91438" bIns="45719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zh-CN" altLang="zh-CN" sz="1800">
                <a:latin typeface="黑体" panose="02010609060101010101" pitchFamily="49" charset="-122"/>
                <a:ea typeface="黑体" panose="02010609060101010101" pitchFamily="49" charset="-122"/>
              </a:rPr>
              <a:t>我们学过的统计图及优点</a:t>
            </a:r>
            <a:endParaRPr lang="zh-CN" altLang="zh-CN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4" name="图片 83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5466715" y="3977005"/>
            <a:ext cx="631190" cy="6692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2204720" y="3724275"/>
            <a:ext cx="2924175" cy="922020"/>
          </a:xfrm>
          <a:prstGeom prst="rect">
            <a:avLst/>
          </a:prstGeom>
          <a:solidFill>
            <a:srgbClr val="FBD5D1"/>
          </a:solidFill>
          <a:ln w="12700">
            <a:solidFill>
              <a:schemeClr val="tx1"/>
            </a:solidFill>
            <a:prstDash val="solid"/>
          </a:ln>
        </p:spPr>
        <p:txBody>
          <a:bodyPr wrap="square" lIns="91438" tIns="45719" rIns="91438" bIns="45719">
            <a:spAutoFit/>
          </a:bodyPr>
          <a:lstStyle/>
          <a:p>
            <a:pPr algn="ctr" defTabSz="914400" eaLnBrk="1" fontAlgn="auto" hangingPunct="1">
              <a:lnSpc>
                <a:spcPct val="150000"/>
              </a:lnSpc>
              <a:defRPr/>
            </a:pPr>
            <a:r>
              <a:rPr lang="zh-CN" altLang="zh-CN" sz="180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如果给你一组数据</a:t>
            </a:r>
            <a:r>
              <a:rPr lang="zh-CN" altLang="en-US" sz="180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，</a:t>
            </a:r>
            <a:r>
              <a:rPr lang="zh-CN" altLang="zh-CN" sz="180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该如何选择统计图呢？</a:t>
            </a:r>
            <a:endParaRPr lang="zh-CN" altLang="zh-CN" sz="1800">
              <a:solidFill>
                <a:srgbClr val="080808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4"/>
            </p:custDataLst>
          </p:nvPr>
        </p:nvGraphicFramePr>
        <p:xfrm>
          <a:off x="188595" y="1136016"/>
          <a:ext cx="6383020" cy="245571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47850"/>
                <a:gridCol w="4535170"/>
              </a:tblGrid>
              <a:tr h="4800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名    称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优      点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/>
                </a:tc>
              </a:tr>
              <a:tr h="46863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条形统计图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能清楚地看出数量的多少。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1711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折线统计图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>
                    <a:solidFill>
                      <a:srgbClr val="FAC8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既可以反映数量的多少，更能反映数量的增减变化趋势。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>
                    <a:solidFill>
                      <a:srgbClr val="FAC8FE"/>
                    </a:solidFill>
                  </a:tcPr>
                </a:tc>
              </a:tr>
              <a:tr h="5899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扇形统计图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直观的反映各部分数据与整体数据的比例。</a:t>
                      </a:r>
                      <a:endParaRPr lang="zh-CN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7" marR="91437" marT="47075" marB="4707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/>
          <p:nvPr/>
        </p:nvSpPr>
        <p:spPr>
          <a:xfrm>
            <a:off x="125414" y="896938"/>
            <a:ext cx="6732587" cy="368300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1</a:t>
            </a:r>
            <a:r>
              <a:rPr lang="zh-CN" altLang="en-US" sz="1800"/>
              <a:t>）绿荫小学</a:t>
            </a:r>
            <a:r>
              <a:rPr lang="en-US" altLang="zh-CN" sz="1800"/>
              <a:t>2007</a:t>
            </a:r>
            <a:r>
              <a:rPr lang="zh-CN" altLang="en-US" sz="1800"/>
              <a:t>－</a:t>
            </a:r>
            <a:r>
              <a:rPr lang="en-US" altLang="zh-CN" sz="1800"/>
              <a:t>2011</a:t>
            </a:r>
            <a:r>
              <a:rPr lang="zh-CN" altLang="en-US" sz="1800"/>
              <a:t>年校园内树木总量变化情况统计表。</a:t>
            </a:r>
            <a:endParaRPr lang="zh-CN" altLang="en-US" sz="1800"/>
          </a:p>
        </p:txBody>
      </p:sp>
      <p:pic>
        <p:nvPicPr>
          <p:cNvPr id="12291" name="Picture 6" descr="9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2889" y="1382713"/>
            <a:ext cx="6370637" cy="1111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AutoShape 7">
            <a:hlinkClick r:id="rId2" action="ppaction://hlinksldjump"/>
          </p:cNvPr>
          <p:cNvSpPr/>
          <p:nvPr/>
        </p:nvSpPr>
        <p:spPr>
          <a:xfrm>
            <a:off x="5416551" y="4516438"/>
            <a:ext cx="377825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zh-CN" altLang="en-US" sz="1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条</a:t>
            </a: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8197" name="AutoShape 8"/>
          <p:cNvSpPr/>
          <p:nvPr/>
        </p:nvSpPr>
        <p:spPr>
          <a:xfrm>
            <a:off x="5859464" y="4516438"/>
            <a:ext cx="377825" cy="323850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zh-CN" altLang="en-US" sz="1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  <a:hlinkClick r:id="rId3" action="ppaction://hlinksldjump"/>
              </a:rPr>
              <a:t>折</a:t>
            </a: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8198" name="AutoShape 9">
            <a:hlinkClick r:id="rId4" action="ppaction://hlinksldjump"/>
          </p:cNvPr>
          <p:cNvSpPr/>
          <p:nvPr/>
        </p:nvSpPr>
        <p:spPr>
          <a:xfrm>
            <a:off x="6288089" y="4516438"/>
            <a:ext cx="325438" cy="32385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/>
          <p:nvPr/>
        </p:nvSpPr>
        <p:spPr>
          <a:xfrm>
            <a:off x="125414" y="896938"/>
            <a:ext cx="6732587" cy="368300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1</a:t>
            </a:r>
            <a:r>
              <a:rPr lang="zh-CN" altLang="en-US" sz="1800"/>
              <a:t>）绿荫小学</a:t>
            </a:r>
            <a:r>
              <a:rPr lang="en-US" altLang="zh-CN" sz="1800"/>
              <a:t>2007</a:t>
            </a:r>
            <a:r>
              <a:rPr lang="zh-CN" altLang="en-US" sz="1800"/>
              <a:t>－</a:t>
            </a:r>
            <a:r>
              <a:rPr lang="en-US" altLang="zh-CN" sz="1800"/>
              <a:t>2011</a:t>
            </a:r>
            <a:r>
              <a:rPr lang="zh-CN" altLang="en-US" sz="1800"/>
              <a:t>年校园内树木总量变化情况统计表。</a:t>
            </a:r>
            <a:endParaRPr lang="zh-CN" altLang="en-US" sz="1800"/>
          </a:p>
        </p:txBody>
      </p:sp>
      <p:pic>
        <p:nvPicPr>
          <p:cNvPr id="14339" name="Picture 4" descr="9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6864" y="1220788"/>
            <a:ext cx="6370637" cy="1111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Rectangle 5"/>
          <p:cNvSpPr/>
          <p:nvPr/>
        </p:nvSpPr>
        <p:spPr>
          <a:xfrm>
            <a:off x="1279526" y="3922714"/>
            <a:ext cx="466725" cy="60642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13" name="Text Box 6"/>
          <p:cNvSpPr txBox="1"/>
          <p:nvPr/>
        </p:nvSpPr>
        <p:spPr>
          <a:xfrm>
            <a:off x="1322388" y="3563938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440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100</a:t>
            </a:r>
            <a:endParaRPr lang="en-US" altLang="zh-CN" sz="1500">
              <a:ea typeface="楷体_GB2312"/>
            </a:endParaRPr>
          </a:p>
        </p:txBody>
      </p:sp>
      <p:sp>
        <p:nvSpPr>
          <p:cNvPr id="15" name="Text Box 8"/>
          <p:cNvSpPr txBox="1"/>
          <p:nvPr/>
        </p:nvSpPr>
        <p:spPr>
          <a:xfrm>
            <a:off x="2247900" y="3417889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440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120</a:t>
            </a:r>
            <a:endParaRPr lang="en-US" altLang="zh-CN" sz="1500">
              <a:ea typeface="楷体_GB2312"/>
            </a:endParaRPr>
          </a:p>
        </p:txBody>
      </p:sp>
      <p:sp>
        <p:nvSpPr>
          <p:cNvPr id="17" name="Text Box 11"/>
          <p:cNvSpPr txBox="1"/>
          <p:nvPr/>
        </p:nvSpPr>
        <p:spPr>
          <a:xfrm>
            <a:off x="3165475" y="3275014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440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150</a:t>
            </a:r>
            <a:endParaRPr lang="en-US" altLang="zh-CN" sz="1500">
              <a:ea typeface="楷体_GB2312"/>
            </a:endParaRPr>
          </a:p>
        </p:txBody>
      </p:sp>
      <p:sp>
        <p:nvSpPr>
          <p:cNvPr id="19" name="Text Box 14"/>
          <p:cNvSpPr txBox="1"/>
          <p:nvPr/>
        </p:nvSpPr>
        <p:spPr>
          <a:xfrm>
            <a:off x="4084638" y="3165475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440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170</a:t>
            </a:r>
            <a:endParaRPr lang="en-US" altLang="zh-CN" sz="1500">
              <a:ea typeface="楷体_GB2312"/>
            </a:endParaRPr>
          </a:p>
        </p:txBody>
      </p:sp>
      <p:sp>
        <p:nvSpPr>
          <p:cNvPr id="21" name="Text Box 17"/>
          <p:cNvSpPr txBox="1"/>
          <p:nvPr/>
        </p:nvSpPr>
        <p:spPr>
          <a:xfrm>
            <a:off x="5016500" y="2951164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440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200</a:t>
            </a:r>
            <a:endParaRPr lang="en-US" altLang="zh-CN" sz="1500">
              <a:ea typeface="楷体_GB2312"/>
            </a:endParaRPr>
          </a:p>
        </p:txBody>
      </p:sp>
      <p:pic>
        <p:nvPicPr>
          <p:cNvPr id="14354" name="Picture 6" descr="9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3591" y="2680335"/>
            <a:ext cx="5509895" cy="1951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5" name="Text Box 7"/>
          <p:cNvSpPr txBox="1"/>
          <p:nvPr/>
        </p:nvSpPr>
        <p:spPr>
          <a:xfrm>
            <a:off x="1215390" y="4505326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2007</a:t>
            </a:r>
            <a:endParaRPr lang="en-US" altLang="zh-CN" sz="1500">
              <a:ea typeface="楷体_GB2312"/>
            </a:endParaRPr>
          </a:p>
        </p:txBody>
      </p:sp>
      <p:sp>
        <p:nvSpPr>
          <p:cNvPr id="14356" name="Text Box 8"/>
          <p:cNvSpPr txBox="1"/>
          <p:nvPr/>
        </p:nvSpPr>
        <p:spPr>
          <a:xfrm>
            <a:off x="2172970" y="4508500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2008</a:t>
            </a:r>
            <a:endParaRPr lang="en-US" altLang="zh-CN" sz="1500">
              <a:ea typeface="楷体_GB2312"/>
            </a:endParaRPr>
          </a:p>
        </p:txBody>
      </p:sp>
      <p:sp>
        <p:nvSpPr>
          <p:cNvPr id="14357" name="Text Box 9"/>
          <p:cNvSpPr txBox="1"/>
          <p:nvPr/>
        </p:nvSpPr>
        <p:spPr>
          <a:xfrm>
            <a:off x="3101975" y="4508500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2009</a:t>
            </a:r>
            <a:endParaRPr lang="en-US" altLang="zh-CN" sz="1500">
              <a:ea typeface="楷体_GB2312"/>
            </a:endParaRPr>
          </a:p>
        </p:txBody>
      </p:sp>
      <p:sp>
        <p:nvSpPr>
          <p:cNvPr id="14358" name="Text Box 10"/>
          <p:cNvSpPr txBox="1"/>
          <p:nvPr/>
        </p:nvSpPr>
        <p:spPr>
          <a:xfrm>
            <a:off x="4046220" y="4512310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2010</a:t>
            </a:r>
            <a:endParaRPr lang="en-US" altLang="zh-CN" sz="1500">
              <a:ea typeface="楷体_GB2312"/>
            </a:endParaRPr>
          </a:p>
        </p:txBody>
      </p:sp>
      <p:sp>
        <p:nvSpPr>
          <p:cNvPr id="14359" name="Text Box 11"/>
          <p:cNvSpPr txBox="1"/>
          <p:nvPr/>
        </p:nvSpPr>
        <p:spPr>
          <a:xfrm>
            <a:off x="4987925" y="4501516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2011</a:t>
            </a:r>
            <a:endParaRPr lang="en-US" altLang="zh-CN" sz="1500">
              <a:ea typeface="楷体_GB2312"/>
            </a:endParaRPr>
          </a:p>
        </p:txBody>
      </p:sp>
      <p:sp>
        <p:nvSpPr>
          <p:cNvPr id="14360" name="Text Box 12"/>
          <p:cNvSpPr txBox="1"/>
          <p:nvPr/>
        </p:nvSpPr>
        <p:spPr>
          <a:xfrm>
            <a:off x="6022975" y="4501516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1500">
                <a:ea typeface="楷体_GB2312"/>
              </a:rPr>
              <a:t>年份</a:t>
            </a:r>
            <a:endParaRPr lang="zh-CN" altLang="en-US" sz="1500">
              <a:ea typeface="楷体_GB2312"/>
            </a:endParaRPr>
          </a:p>
        </p:txBody>
      </p:sp>
      <p:sp>
        <p:nvSpPr>
          <p:cNvPr id="14361" name="Text Box 13"/>
          <p:cNvSpPr txBox="1"/>
          <p:nvPr/>
        </p:nvSpPr>
        <p:spPr>
          <a:xfrm>
            <a:off x="378460" y="2301876"/>
            <a:ext cx="118872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1500">
                <a:ea typeface="楷体_GB2312"/>
              </a:rPr>
              <a:t>总量</a:t>
            </a:r>
            <a:r>
              <a:rPr lang="en-US" altLang="en-US" sz="1500">
                <a:ea typeface="楷体_GB2312"/>
              </a:rPr>
              <a:t>／</a:t>
            </a:r>
            <a:r>
              <a:rPr lang="zh-CN" altLang="en-US" sz="1500">
                <a:ea typeface="楷体_GB2312"/>
              </a:rPr>
              <a:t>棵</a:t>
            </a:r>
            <a:endParaRPr lang="zh-CN" altLang="en-US" sz="1500">
              <a:ea typeface="楷体_GB2312"/>
            </a:endParaRPr>
          </a:p>
        </p:txBody>
      </p:sp>
      <p:sp>
        <p:nvSpPr>
          <p:cNvPr id="14362" name="Text Box 14"/>
          <p:cNvSpPr txBox="1"/>
          <p:nvPr/>
        </p:nvSpPr>
        <p:spPr>
          <a:xfrm>
            <a:off x="575945" y="4332606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0</a:t>
            </a:r>
            <a:endParaRPr lang="en-US" altLang="zh-CN" sz="1500">
              <a:ea typeface="楷体_GB2312"/>
            </a:endParaRPr>
          </a:p>
        </p:txBody>
      </p:sp>
      <p:sp>
        <p:nvSpPr>
          <p:cNvPr id="14363" name="Text Box 15"/>
          <p:cNvSpPr txBox="1"/>
          <p:nvPr/>
        </p:nvSpPr>
        <p:spPr>
          <a:xfrm>
            <a:off x="459741" y="4003675"/>
            <a:ext cx="37846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50</a:t>
            </a:r>
            <a:endParaRPr lang="en-US" altLang="zh-CN" sz="1500">
              <a:ea typeface="楷体_GB2312"/>
            </a:endParaRPr>
          </a:p>
        </p:txBody>
      </p:sp>
      <p:sp>
        <p:nvSpPr>
          <p:cNvPr id="14364" name="Text Box 16"/>
          <p:cNvSpPr txBox="1"/>
          <p:nvPr/>
        </p:nvSpPr>
        <p:spPr>
          <a:xfrm>
            <a:off x="351155" y="3724276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100</a:t>
            </a:r>
            <a:endParaRPr lang="en-US" altLang="zh-CN" sz="1500">
              <a:ea typeface="楷体_GB2312"/>
            </a:endParaRPr>
          </a:p>
        </p:txBody>
      </p:sp>
      <p:sp>
        <p:nvSpPr>
          <p:cNvPr id="14365" name="Text Box 17"/>
          <p:cNvSpPr txBox="1"/>
          <p:nvPr/>
        </p:nvSpPr>
        <p:spPr>
          <a:xfrm>
            <a:off x="361951" y="3407410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150</a:t>
            </a:r>
            <a:endParaRPr lang="en-US" altLang="zh-CN" sz="1500">
              <a:ea typeface="楷体_GB2312"/>
            </a:endParaRPr>
          </a:p>
        </p:txBody>
      </p:sp>
      <p:sp>
        <p:nvSpPr>
          <p:cNvPr id="14366" name="Text Box 18"/>
          <p:cNvSpPr txBox="1"/>
          <p:nvPr/>
        </p:nvSpPr>
        <p:spPr>
          <a:xfrm>
            <a:off x="351155" y="3105151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</a:t>
            </a:r>
            <a:endParaRPr lang="en-US" altLang="zh-CN" sz="1500">
              <a:ea typeface="楷体_GB2312"/>
            </a:endParaRPr>
          </a:p>
        </p:txBody>
      </p:sp>
      <p:sp>
        <p:nvSpPr>
          <p:cNvPr id="14367" name="Text Box 19"/>
          <p:cNvSpPr txBox="1"/>
          <p:nvPr/>
        </p:nvSpPr>
        <p:spPr>
          <a:xfrm>
            <a:off x="351155" y="2799715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250</a:t>
            </a:r>
            <a:endParaRPr lang="en-US" altLang="zh-CN" sz="1500">
              <a:ea typeface="楷体_GB2312"/>
            </a:endParaRPr>
          </a:p>
        </p:txBody>
      </p:sp>
      <p:sp>
        <p:nvSpPr>
          <p:cNvPr id="14353" name="Rectangle 30"/>
          <p:cNvSpPr/>
          <p:nvPr/>
        </p:nvSpPr>
        <p:spPr>
          <a:xfrm>
            <a:off x="2147570" y="2334261"/>
            <a:ext cx="2659380" cy="645160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algn="ctr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500"/>
              <a:t>绿荫小学</a:t>
            </a:r>
            <a:r>
              <a:rPr lang="en-US" altLang="zh-CN" sz="1500"/>
              <a:t>2007</a:t>
            </a:r>
            <a:r>
              <a:rPr lang="zh-CN" altLang="en-US" sz="1500"/>
              <a:t>－</a:t>
            </a:r>
            <a:r>
              <a:rPr lang="en-US" altLang="zh-CN" sz="1500"/>
              <a:t>2011</a:t>
            </a:r>
            <a:r>
              <a:rPr lang="zh-CN" altLang="en-US" sz="1500"/>
              <a:t>年校园内</a:t>
            </a:r>
            <a:endParaRPr lang="zh-CN" altLang="en-US" sz="1500"/>
          </a:p>
          <a:p>
            <a:pPr marL="0" indent="0" algn="ctr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500"/>
              <a:t>树木总量变化情况统计图</a:t>
            </a:r>
            <a:endParaRPr lang="zh-CN" altLang="en-US" sz="1500"/>
          </a:p>
        </p:txBody>
      </p:sp>
      <p:sp>
        <p:nvSpPr>
          <p:cNvPr id="9227" name="AutoShape 31">
            <a:hlinkClick r:id="rId3" action="ppaction://hlinksldjump"/>
          </p:cNvPr>
          <p:cNvSpPr/>
          <p:nvPr/>
        </p:nvSpPr>
        <p:spPr>
          <a:xfrm>
            <a:off x="242888" y="4570414"/>
            <a:ext cx="350838" cy="37782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Rectangle 5"/>
          <p:cNvSpPr/>
          <p:nvPr/>
        </p:nvSpPr>
        <p:spPr>
          <a:xfrm>
            <a:off x="2219325" y="3813176"/>
            <a:ext cx="457200" cy="71596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35" name="Rectangle 5"/>
          <p:cNvSpPr/>
          <p:nvPr/>
        </p:nvSpPr>
        <p:spPr>
          <a:xfrm>
            <a:off x="3160714" y="3624263"/>
            <a:ext cx="466725" cy="9048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36" name="Rectangle 5"/>
          <p:cNvSpPr/>
          <p:nvPr/>
        </p:nvSpPr>
        <p:spPr>
          <a:xfrm>
            <a:off x="4097339" y="3508376"/>
            <a:ext cx="466725" cy="103981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37" name="Rectangle 5"/>
          <p:cNvSpPr/>
          <p:nvPr/>
        </p:nvSpPr>
        <p:spPr>
          <a:xfrm>
            <a:off x="5022851" y="3319463"/>
            <a:ext cx="487363" cy="122872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5" grpId="0"/>
      <p:bldP spid="17" grpId="0"/>
      <p:bldP spid="19" grpId="0"/>
      <p:bldP spid="21" grpId="0"/>
      <p:bldP spid="34" grpId="0" animBg="1"/>
      <p:bldP spid="35" grpId="0" animBg="1"/>
      <p:bldP spid="3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9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0413" y="2765426"/>
            <a:ext cx="5510212" cy="1952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 txBox="1"/>
          <p:nvPr/>
        </p:nvSpPr>
        <p:spPr>
          <a:xfrm>
            <a:off x="1016000" y="4613275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2007</a:t>
            </a:r>
            <a:endParaRPr lang="en-US" altLang="zh-CN" sz="1500">
              <a:ea typeface="楷体_GB231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1916113" y="4618039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2008</a:t>
            </a:r>
            <a:endParaRPr lang="en-US" altLang="zh-CN" sz="1500">
              <a:ea typeface="楷体_GB231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2859088" y="4618039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2009</a:t>
            </a:r>
            <a:endParaRPr lang="en-US" altLang="zh-CN" sz="1500">
              <a:ea typeface="楷体_GB2312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3800475" y="4621213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2010</a:t>
            </a:r>
            <a:endParaRPr lang="en-US" altLang="zh-CN" sz="1500">
              <a:ea typeface="楷体_GB2312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4718050" y="4610101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2011</a:t>
            </a:r>
            <a:endParaRPr lang="en-US" altLang="zh-CN" sz="1500">
              <a:ea typeface="楷体_GB2312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5992813" y="4610101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1500">
                <a:ea typeface="楷体_GB2312"/>
              </a:rPr>
              <a:t>年份</a:t>
            </a:r>
            <a:endParaRPr lang="zh-CN" altLang="en-US" sz="1500">
              <a:ea typeface="楷体_GB2312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350838" y="2409826"/>
            <a:ext cx="118745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1500">
                <a:ea typeface="楷体_GB2312"/>
              </a:rPr>
              <a:t>总量</a:t>
            </a:r>
            <a:r>
              <a:rPr lang="en-US" altLang="en-US" sz="1500">
                <a:ea typeface="楷体_GB2312"/>
              </a:rPr>
              <a:t>／</a:t>
            </a:r>
            <a:r>
              <a:rPr lang="zh-CN" altLang="en-US" sz="1500">
                <a:ea typeface="楷体_GB2312"/>
              </a:rPr>
              <a:t>棵</a:t>
            </a:r>
            <a:endParaRPr lang="zh-CN" altLang="en-US" sz="1500">
              <a:ea typeface="楷体_GB2312"/>
            </a:endParaRPr>
          </a:p>
        </p:txBody>
      </p:sp>
      <p:sp>
        <p:nvSpPr>
          <p:cNvPr id="16394" name="Text Box 10"/>
          <p:cNvSpPr txBox="1"/>
          <p:nvPr/>
        </p:nvSpPr>
        <p:spPr>
          <a:xfrm>
            <a:off x="547688" y="4440238"/>
            <a:ext cx="647700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0</a:t>
            </a:r>
            <a:endParaRPr lang="en-US" altLang="zh-CN" sz="1500">
              <a:ea typeface="楷体_GB2312"/>
            </a:endParaRPr>
          </a:p>
        </p:txBody>
      </p:sp>
      <p:sp>
        <p:nvSpPr>
          <p:cNvPr id="16395" name="Text Box 11"/>
          <p:cNvSpPr txBox="1"/>
          <p:nvPr/>
        </p:nvSpPr>
        <p:spPr>
          <a:xfrm>
            <a:off x="382589" y="4164013"/>
            <a:ext cx="3778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50</a:t>
            </a:r>
            <a:endParaRPr lang="en-US" altLang="zh-CN" sz="1500">
              <a:ea typeface="楷体_GB2312"/>
            </a:endParaRPr>
          </a:p>
        </p:txBody>
      </p:sp>
      <p:sp>
        <p:nvSpPr>
          <p:cNvPr id="16396" name="Text Box 12"/>
          <p:cNvSpPr txBox="1"/>
          <p:nvPr/>
        </p:nvSpPr>
        <p:spPr>
          <a:xfrm>
            <a:off x="322264" y="3894139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100</a:t>
            </a:r>
            <a:endParaRPr lang="en-US" altLang="zh-CN" sz="1500">
              <a:ea typeface="楷体_GB2312"/>
            </a:endParaRPr>
          </a:p>
        </p:txBody>
      </p:sp>
      <p:sp>
        <p:nvSpPr>
          <p:cNvPr id="16397" name="Text Box 13"/>
          <p:cNvSpPr txBox="1"/>
          <p:nvPr/>
        </p:nvSpPr>
        <p:spPr>
          <a:xfrm>
            <a:off x="296864" y="3579814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150</a:t>
            </a:r>
            <a:endParaRPr lang="en-US" altLang="zh-CN" sz="1500">
              <a:ea typeface="楷体_GB2312"/>
            </a:endParaRPr>
          </a:p>
        </p:txBody>
      </p:sp>
      <p:sp>
        <p:nvSpPr>
          <p:cNvPr id="16398" name="Text Box 14"/>
          <p:cNvSpPr txBox="1"/>
          <p:nvPr/>
        </p:nvSpPr>
        <p:spPr>
          <a:xfrm>
            <a:off x="296864" y="3254376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200</a:t>
            </a:r>
            <a:endParaRPr lang="en-US" altLang="zh-CN" sz="1500">
              <a:ea typeface="楷体_GB2312"/>
            </a:endParaRPr>
          </a:p>
        </p:txBody>
      </p:sp>
      <p:sp>
        <p:nvSpPr>
          <p:cNvPr id="16399" name="Text Box 15"/>
          <p:cNvSpPr txBox="1"/>
          <p:nvPr/>
        </p:nvSpPr>
        <p:spPr>
          <a:xfrm>
            <a:off x="303214" y="2930525"/>
            <a:ext cx="657225" cy="368300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1500">
                <a:ea typeface="楷体_GB2312"/>
              </a:rPr>
              <a:t>250</a:t>
            </a:r>
            <a:endParaRPr lang="en-US" altLang="zh-CN" sz="1500">
              <a:ea typeface="楷体_GB231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1027113" y="3646489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100</a:t>
            </a:r>
            <a:endParaRPr lang="en-US" altLang="zh-CN" sz="1500">
              <a:ea typeface="楷体_GB2312"/>
            </a:endParaRPr>
          </a:p>
        </p:txBody>
      </p:sp>
      <p:sp>
        <p:nvSpPr>
          <p:cNvPr id="4" name="Text Box 12"/>
          <p:cNvSpPr txBox="1"/>
          <p:nvPr/>
        </p:nvSpPr>
        <p:spPr>
          <a:xfrm>
            <a:off x="1974850" y="3592513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120</a:t>
            </a:r>
            <a:endParaRPr lang="en-US" altLang="zh-CN" sz="1500">
              <a:ea typeface="楷体_GB2312"/>
            </a:endParaRPr>
          </a:p>
        </p:txBody>
      </p:sp>
      <p:sp>
        <p:nvSpPr>
          <p:cNvPr id="5" name="Text Box 13"/>
          <p:cNvSpPr txBox="1"/>
          <p:nvPr/>
        </p:nvSpPr>
        <p:spPr>
          <a:xfrm>
            <a:off x="2914650" y="3402013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150</a:t>
            </a:r>
            <a:endParaRPr lang="en-US" altLang="zh-CN" sz="1500">
              <a:ea typeface="楷体_GB2312"/>
            </a:endParaRPr>
          </a:p>
        </p:txBody>
      </p:sp>
      <p:sp>
        <p:nvSpPr>
          <p:cNvPr id="6" name="Text Box 14"/>
          <p:cNvSpPr txBox="1"/>
          <p:nvPr/>
        </p:nvSpPr>
        <p:spPr>
          <a:xfrm>
            <a:off x="3854450" y="3251200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170</a:t>
            </a:r>
            <a:endParaRPr lang="en-US" altLang="zh-CN" sz="1500">
              <a:ea typeface="楷体_GB2312"/>
            </a:endParaRPr>
          </a:p>
        </p:txBody>
      </p:sp>
      <p:sp>
        <p:nvSpPr>
          <p:cNvPr id="7" name="Text Box 15"/>
          <p:cNvSpPr txBox="1"/>
          <p:nvPr/>
        </p:nvSpPr>
        <p:spPr>
          <a:xfrm>
            <a:off x="4772025" y="3057526"/>
            <a:ext cx="468630" cy="3683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1500">
                <a:ea typeface="楷体_GB2312"/>
              </a:rPr>
              <a:t>200</a:t>
            </a:r>
            <a:endParaRPr lang="en-US" altLang="zh-CN" sz="1500">
              <a:ea typeface="楷体_GB2312"/>
            </a:endParaRPr>
          </a:p>
        </p:txBody>
      </p:sp>
      <p:sp>
        <p:nvSpPr>
          <p:cNvPr id="8" name="Line 17"/>
          <p:cNvSpPr/>
          <p:nvPr/>
        </p:nvSpPr>
        <p:spPr>
          <a:xfrm flipV="1">
            <a:off x="1263650" y="3922714"/>
            <a:ext cx="923925" cy="857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9" name="Line 19"/>
          <p:cNvSpPr/>
          <p:nvPr/>
        </p:nvSpPr>
        <p:spPr>
          <a:xfrm flipV="1">
            <a:off x="3117850" y="3598864"/>
            <a:ext cx="958850" cy="1158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0" name="Line 20"/>
          <p:cNvSpPr/>
          <p:nvPr/>
        </p:nvSpPr>
        <p:spPr>
          <a:xfrm flipV="1">
            <a:off x="4044951" y="3402013"/>
            <a:ext cx="973138" cy="1968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1" name="Oval 10"/>
          <p:cNvSpPr/>
          <p:nvPr/>
        </p:nvSpPr>
        <p:spPr>
          <a:xfrm>
            <a:off x="4981576" y="3373439"/>
            <a:ext cx="55563" cy="539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12" name="Oval 9"/>
          <p:cNvSpPr/>
          <p:nvPr/>
        </p:nvSpPr>
        <p:spPr>
          <a:xfrm>
            <a:off x="4044951" y="3568701"/>
            <a:ext cx="53975" cy="539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13" name="Line 18"/>
          <p:cNvSpPr/>
          <p:nvPr/>
        </p:nvSpPr>
        <p:spPr>
          <a:xfrm flipV="1">
            <a:off x="2187575" y="3706813"/>
            <a:ext cx="971550" cy="2159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4" name="Oval 8"/>
          <p:cNvSpPr/>
          <p:nvPr/>
        </p:nvSpPr>
        <p:spPr>
          <a:xfrm>
            <a:off x="3113089" y="3690939"/>
            <a:ext cx="53975" cy="539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15" name="Oval 7"/>
          <p:cNvSpPr/>
          <p:nvPr/>
        </p:nvSpPr>
        <p:spPr>
          <a:xfrm>
            <a:off x="2171701" y="3897314"/>
            <a:ext cx="55563" cy="539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16" name="Oval 5"/>
          <p:cNvSpPr/>
          <p:nvPr/>
        </p:nvSpPr>
        <p:spPr>
          <a:xfrm>
            <a:off x="1236664" y="3983039"/>
            <a:ext cx="53975" cy="539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500">
              <a:ea typeface="楷体_GB2312"/>
            </a:endParaRPr>
          </a:p>
        </p:txBody>
      </p:sp>
      <p:sp>
        <p:nvSpPr>
          <p:cNvPr id="16414" name="Rectangle 30"/>
          <p:cNvSpPr/>
          <p:nvPr/>
        </p:nvSpPr>
        <p:spPr>
          <a:xfrm>
            <a:off x="188913" y="844551"/>
            <a:ext cx="6469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1</a:t>
            </a:r>
            <a:r>
              <a:rPr lang="zh-CN" altLang="en-US" sz="1800"/>
              <a:t>）绿荫小学</a:t>
            </a:r>
            <a:r>
              <a:rPr lang="en-US" altLang="zh-CN" sz="1800"/>
              <a:t>2007</a:t>
            </a:r>
            <a:r>
              <a:rPr lang="zh-CN" altLang="en-US" sz="1800"/>
              <a:t>－</a:t>
            </a:r>
            <a:r>
              <a:rPr lang="en-US" altLang="zh-CN" sz="1800"/>
              <a:t>2011</a:t>
            </a:r>
            <a:r>
              <a:rPr lang="zh-CN" altLang="en-US" sz="1800"/>
              <a:t>年校园内树木总量变化情况统计表。</a:t>
            </a:r>
            <a:endParaRPr lang="zh-CN" altLang="en-US" sz="1800"/>
          </a:p>
        </p:txBody>
      </p:sp>
      <p:pic>
        <p:nvPicPr>
          <p:cNvPr id="16415" name="Picture 31" descr="9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839" y="1250950"/>
            <a:ext cx="6156325" cy="1073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16" name="Rectangle 32"/>
          <p:cNvSpPr/>
          <p:nvPr/>
        </p:nvSpPr>
        <p:spPr>
          <a:xfrm>
            <a:off x="2158048" y="2409825"/>
            <a:ext cx="2659380" cy="645160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algn="ctr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500"/>
              <a:t>绿荫小学</a:t>
            </a:r>
            <a:r>
              <a:rPr lang="en-US" altLang="zh-CN" sz="1500"/>
              <a:t>2007</a:t>
            </a:r>
            <a:r>
              <a:rPr lang="zh-CN" altLang="en-US" sz="1500"/>
              <a:t>－</a:t>
            </a:r>
            <a:r>
              <a:rPr lang="en-US" altLang="zh-CN" sz="1500"/>
              <a:t>2011</a:t>
            </a:r>
            <a:r>
              <a:rPr lang="zh-CN" altLang="en-US" sz="1500"/>
              <a:t>年校园内</a:t>
            </a:r>
            <a:endParaRPr lang="zh-CN" altLang="en-US" sz="1500"/>
          </a:p>
          <a:p>
            <a:pPr marL="0" indent="0" algn="ctr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500"/>
              <a:t>树木总量变化情况统计图</a:t>
            </a:r>
            <a:endParaRPr lang="zh-CN" altLang="en-US" sz="1500"/>
          </a:p>
        </p:txBody>
      </p:sp>
      <p:sp>
        <p:nvSpPr>
          <p:cNvPr id="10273" name="AutoShape 34">
            <a:hlinkClick r:id="rId3" action="ppaction://hlinksldjump"/>
          </p:cNvPr>
          <p:cNvSpPr/>
          <p:nvPr/>
        </p:nvSpPr>
        <p:spPr>
          <a:xfrm>
            <a:off x="188913" y="4632325"/>
            <a:ext cx="323850" cy="323850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964" y="2301876"/>
            <a:ext cx="3375025" cy="1344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6863" y="3760789"/>
            <a:ext cx="6426200" cy="125285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100">
                <a:solidFill>
                  <a:srgbClr val="FF0000"/>
                </a:solidFill>
              </a:rPr>
              <a:t>用条形统计图和折线统计图都可以表示出数量的变化。折线统计图能更加直观地表示出数量随着时间的变化趋势。 </a:t>
            </a:r>
            <a:endParaRPr lang="zh-CN" altLang="en-US" sz="2100">
              <a:solidFill>
                <a:srgbClr val="FF0000"/>
              </a:solidFill>
            </a:endParaRPr>
          </a:p>
        </p:txBody>
      </p:sp>
      <p:sp>
        <p:nvSpPr>
          <p:cNvPr id="17412" name="Rectangle 3"/>
          <p:cNvSpPr/>
          <p:nvPr/>
        </p:nvSpPr>
        <p:spPr>
          <a:xfrm>
            <a:off x="100013" y="844551"/>
            <a:ext cx="6469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1</a:t>
            </a:r>
            <a:r>
              <a:rPr lang="zh-CN" altLang="en-US" sz="1800"/>
              <a:t>）绿荫小学</a:t>
            </a:r>
            <a:r>
              <a:rPr lang="en-US" altLang="zh-CN" sz="1800"/>
              <a:t>2007</a:t>
            </a:r>
            <a:r>
              <a:rPr lang="zh-CN" altLang="en-US" sz="1800"/>
              <a:t>－</a:t>
            </a:r>
            <a:r>
              <a:rPr lang="en-US" altLang="zh-CN" sz="1800"/>
              <a:t>2011</a:t>
            </a:r>
            <a:r>
              <a:rPr lang="zh-CN" altLang="en-US" sz="1800"/>
              <a:t>年校园内树木总量变化情况统计表。</a:t>
            </a:r>
            <a:endParaRPr lang="zh-CN" altLang="en-US" sz="1800"/>
          </a:p>
        </p:txBody>
      </p:sp>
      <p:pic>
        <p:nvPicPr>
          <p:cNvPr id="17413" name="Picture 4" descr="9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0713" y="1220788"/>
            <a:ext cx="5562600" cy="969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37" descr="9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92513" y="2470150"/>
            <a:ext cx="3130550" cy="1054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Text Box 38"/>
          <p:cNvSpPr txBox="1"/>
          <p:nvPr/>
        </p:nvSpPr>
        <p:spPr>
          <a:xfrm>
            <a:off x="3741739" y="3465514"/>
            <a:ext cx="604837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2007</a:t>
            </a:r>
            <a:endParaRPr lang="en-US" altLang="zh-CN" sz="900">
              <a:ea typeface="楷体_GB2312"/>
            </a:endParaRPr>
          </a:p>
        </p:txBody>
      </p:sp>
      <p:sp>
        <p:nvSpPr>
          <p:cNvPr id="17416" name="Text Box 39"/>
          <p:cNvSpPr txBox="1"/>
          <p:nvPr/>
        </p:nvSpPr>
        <p:spPr>
          <a:xfrm>
            <a:off x="4256088" y="3467101"/>
            <a:ext cx="46990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2008</a:t>
            </a:r>
            <a:endParaRPr lang="en-US" altLang="zh-CN" sz="900">
              <a:ea typeface="楷体_GB2312"/>
            </a:endParaRPr>
          </a:p>
        </p:txBody>
      </p:sp>
      <p:sp>
        <p:nvSpPr>
          <p:cNvPr id="17417" name="Text Box 40"/>
          <p:cNvSpPr txBox="1"/>
          <p:nvPr/>
        </p:nvSpPr>
        <p:spPr>
          <a:xfrm>
            <a:off x="4791076" y="3467101"/>
            <a:ext cx="474663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2009</a:t>
            </a:r>
            <a:endParaRPr lang="en-US" altLang="zh-CN" sz="900">
              <a:ea typeface="楷体_GB2312"/>
            </a:endParaRPr>
          </a:p>
        </p:txBody>
      </p:sp>
      <p:sp>
        <p:nvSpPr>
          <p:cNvPr id="17418" name="Text Box 41"/>
          <p:cNvSpPr txBox="1"/>
          <p:nvPr/>
        </p:nvSpPr>
        <p:spPr>
          <a:xfrm>
            <a:off x="5326063" y="3468689"/>
            <a:ext cx="42545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2010</a:t>
            </a:r>
            <a:endParaRPr lang="en-US" altLang="zh-CN" sz="900">
              <a:ea typeface="楷体_GB2312"/>
            </a:endParaRPr>
          </a:p>
        </p:txBody>
      </p:sp>
      <p:sp>
        <p:nvSpPr>
          <p:cNvPr id="17419" name="Text Box 42"/>
          <p:cNvSpPr txBox="1"/>
          <p:nvPr/>
        </p:nvSpPr>
        <p:spPr>
          <a:xfrm>
            <a:off x="5846764" y="3463925"/>
            <a:ext cx="606425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2011</a:t>
            </a:r>
            <a:endParaRPr lang="en-US" altLang="zh-CN" sz="900">
              <a:ea typeface="楷体_GB2312"/>
            </a:endParaRPr>
          </a:p>
        </p:txBody>
      </p:sp>
      <p:sp>
        <p:nvSpPr>
          <p:cNvPr id="17420" name="Text Box 43"/>
          <p:cNvSpPr txBox="1"/>
          <p:nvPr/>
        </p:nvSpPr>
        <p:spPr>
          <a:xfrm>
            <a:off x="6542089" y="3463926"/>
            <a:ext cx="368300" cy="42354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900">
                <a:ea typeface="楷体_GB2312"/>
              </a:rPr>
              <a:t>年份</a:t>
            </a:r>
            <a:endParaRPr lang="zh-CN" altLang="en-US" sz="900">
              <a:ea typeface="楷体_GB2312"/>
            </a:endParaRPr>
          </a:p>
        </p:txBody>
      </p:sp>
      <p:sp>
        <p:nvSpPr>
          <p:cNvPr id="17421" name="Text Box 44"/>
          <p:cNvSpPr txBox="1"/>
          <p:nvPr/>
        </p:nvSpPr>
        <p:spPr>
          <a:xfrm>
            <a:off x="3460750" y="3373439"/>
            <a:ext cx="369888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0</a:t>
            </a:r>
            <a:endParaRPr lang="en-US" altLang="zh-CN" sz="900">
              <a:ea typeface="楷体_GB2312"/>
            </a:endParaRPr>
          </a:p>
        </p:txBody>
      </p:sp>
      <p:sp>
        <p:nvSpPr>
          <p:cNvPr id="17422" name="Text Box 45"/>
          <p:cNvSpPr txBox="1"/>
          <p:nvPr/>
        </p:nvSpPr>
        <p:spPr>
          <a:xfrm>
            <a:off x="3397251" y="3194051"/>
            <a:ext cx="395288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50</a:t>
            </a:r>
            <a:endParaRPr lang="en-US" altLang="zh-CN" sz="900">
              <a:ea typeface="楷体_GB2312"/>
            </a:endParaRPr>
          </a:p>
        </p:txBody>
      </p:sp>
      <p:sp>
        <p:nvSpPr>
          <p:cNvPr id="17423" name="Text Box 46"/>
          <p:cNvSpPr txBox="1"/>
          <p:nvPr/>
        </p:nvSpPr>
        <p:spPr>
          <a:xfrm>
            <a:off x="3333751" y="3022601"/>
            <a:ext cx="373063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100</a:t>
            </a:r>
            <a:endParaRPr lang="en-US" altLang="zh-CN" sz="900">
              <a:ea typeface="楷体_GB2312"/>
            </a:endParaRPr>
          </a:p>
        </p:txBody>
      </p:sp>
      <p:sp>
        <p:nvSpPr>
          <p:cNvPr id="17424" name="Text Box 47"/>
          <p:cNvSpPr txBox="1"/>
          <p:nvPr/>
        </p:nvSpPr>
        <p:spPr>
          <a:xfrm>
            <a:off x="3332164" y="2857501"/>
            <a:ext cx="376237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150</a:t>
            </a:r>
            <a:endParaRPr lang="en-US" altLang="zh-CN" sz="900">
              <a:ea typeface="楷体_GB2312"/>
            </a:endParaRPr>
          </a:p>
        </p:txBody>
      </p:sp>
      <p:sp>
        <p:nvSpPr>
          <p:cNvPr id="17425" name="Text Box 48"/>
          <p:cNvSpPr txBox="1"/>
          <p:nvPr/>
        </p:nvSpPr>
        <p:spPr>
          <a:xfrm>
            <a:off x="3333751" y="2687639"/>
            <a:ext cx="373063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200</a:t>
            </a:r>
            <a:endParaRPr lang="en-US" altLang="zh-CN" sz="900">
              <a:ea typeface="楷体_GB2312"/>
            </a:endParaRPr>
          </a:p>
        </p:txBody>
      </p:sp>
      <p:sp>
        <p:nvSpPr>
          <p:cNvPr id="17426" name="Text Box 49"/>
          <p:cNvSpPr txBox="1"/>
          <p:nvPr/>
        </p:nvSpPr>
        <p:spPr>
          <a:xfrm>
            <a:off x="3333751" y="2514601"/>
            <a:ext cx="373063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900">
                <a:ea typeface="楷体_GB2312"/>
              </a:rPr>
              <a:t>250</a:t>
            </a:r>
            <a:endParaRPr lang="en-US" altLang="zh-CN" sz="900">
              <a:ea typeface="楷体_GB2312"/>
            </a:endParaRPr>
          </a:p>
        </p:txBody>
      </p:sp>
      <p:sp>
        <p:nvSpPr>
          <p:cNvPr id="17427" name="Text Box 50"/>
          <p:cNvSpPr txBox="1"/>
          <p:nvPr/>
        </p:nvSpPr>
        <p:spPr>
          <a:xfrm>
            <a:off x="3363913" y="2278064"/>
            <a:ext cx="673100" cy="257175"/>
          </a:xfrm>
          <a:prstGeom prst="rect">
            <a:avLst/>
          </a:prstGeom>
          <a:noFill/>
          <a:ln w="12700">
            <a:noFill/>
          </a:ln>
        </p:spPr>
        <p:txBody>
          <a:bodyPr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900">
                <a:ea typeface="楷体_GB2312"/>
              </a:rPr>
              <a:t>总量</a:t>
            </a:r>
            <a:r>
              <a:rPr lang="en-US" altLang="en-US" sz="900">
                <a:ea typeface="楷体_GB2312"/>
              </a:rPr>
              <a:t>／</a:t>
            </a:r>
            <a:r>
              <a:rPr lang="zh-CN" altLang="en-US" sz="900">
                <a:ea typeface="楷体_GB2312"/>
              </a:rPr>
              <a:t>棵</a:t>
            </a:r>
            <a:endParaRPr lang="zh-CN" altLang="en-US" sz="900">
              <a:ea typeface="楷体_GB2312"/>
            </a:endParaRPr>
          </a:p>
        </p:txBody>
      </p:sp>
      <p:sp>
        <p:nvSpPr>
          <p:cNvPr id="17428" name="Text Box 6"/>
          <p:cNvSpPr txBox="1"/>
          <p:nvPr/>
        </p:nvSpPr>
        <p:spPr>
          <a:xfrm>
            <a:off x="3748088" y="2943226"/>
            <a:ext cx="354330" cy="257175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100</a:t>
            </a:r>
            <a:endParaRPr lang="en-US" altLang="zh-CN" sz="900">
              <a:ea typeface="楷体_GB2312"/>
            </a:endParaRPr>
          </a:p>
        </p:txBody>
      </p:sp>
      <p:sp>
        <p:nvSpPr>
          <p:cNvPr id="17429" name="Text Box 12"/>
          <p:cNvSpPr txBox="1"/>
          <p:nvPr/>
        </p:nvSpPr>
        <p:spPr>
          <a:xfrm>
            <a:off x="4273550" y="2894014"/>
            <a:ext cx="354330" cy="257175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120</a:t>
            </a:r>
            <a:endParaRPr lang="en-US" altLang="zh-CN" sz="900">
              <a:ea typeface="楷体_GB2312"/>
            </a:endParaRPr>
          </a:p>
        </p:txBody>
      </p:sp>
      <p:sp>
        <p:nvSpPr>
          <p:cNvPr id="17430" name="Text Box 13"/>
          <p:cNvSpPr txBox="1"/>
          <p:nvPr/>
        </p:nvSpPr>
        <p:spPr>
          <a:xfrm>
            <a:off x="4792663" y="2770189"/>
            <a:ext cx="354330" cy="257175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150</a:t>
            </a:r>
            <a:endParaRPr lang="en-US" altLang="zh-CN" sz="900">
              <a:ea typeface="楷体_GB2312"/>
            </a:endParaRPr>
          </a:p>
        </p:txBody>
      </p:sp>
      <p:sp>
        <p:nvSpPr>
          <p:cNvPr id="17431" name="Text Box 14"/>
          <p:cNvSpPr txBox="1"/>
          <p:nvPr/>
        </p:nvSpPr>
        <p:spPr>
          <a:xfrm>
            <a:off x="5319713" y="2709863"/>
            <a:ext cx="354330" cy="257175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170</a:t>
            </a:r>
            <a:endParaRPr lang="en-US" altLang="zh-CN" sz="900">
              <a:ea typeface="楷体_GB2312"/>
            </a:endParaRPr>
          </a:p>
        </p:txBody>
      </p:sp>
      <p:sp>
        <p:nvSpPr>
          <p:cNvPr id="17432" name="Text Box 15"/>
          <p:cNvSpPr txBox="1"/>
          <p:nvPr/>
        </p:nvSpPr>
        <p:spPr>
          <a:xfrm>
            <a:off x="5876925" y="2625725"/>
            <a:ext cx="354330" cy="257175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900">
                <a:ea typeface="楷体_GB2312"/>
              </a:rPr>
              <a:t>200</a:t>
            </a:r>
            <a:endParaRPr lang="en-US" altLang="zh-CN" sz="900">
              <a:ea typeface="楷体_GB2312"/>
            </a:endParaRPr>
          </a:p>
        </p:txBody>
      </p:sp>
      <p:sp>
        <p:nvSpPr>
          <p:cNvPr id="17433" name="Line 17"/>
          <p:cNvSpPr/>
          <p:nvPr/>
        </p:nvSpPr>
        <p:spPr>
          <a:xfrm flipV="1">
            <a:off x="3883026" y="3094039"/>
            <a:ext cx="558800" cy="4603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7434" name="Rectangle 57"/>
          <p:cNvSpPr/>
          <p:nvPr/>
        </p:nvSpPr>
        <p:spPr>
          <a:xfrm>
            <a:off x="4090829" y="2225676"/>
            <a:ext cx="16687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algn="ctr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/>
              <a:t>绿荫小学</a:t>
            </a:r>
            <a:r>
              <a:rPr lang="en-US" altLang="zh-CN" sz="900"/>
              <a:t>2007</a:t>
            </a:r>
            <a:r>
              <a:rPr lang="zh-CN" altLang="en-US" sz="900"/>
              <a:t>－</a:t>
            </a:r>
            <a:r>
              <a:rPr lang="en-US" altLang="zh-CN" sz="900"/>
              <a:t>2011</a:t>
            </a:r>
            <a:r>
              <a:rPr lang="zh-CN" altLang="en-US" sz="900"/>
              <a:t>年校园内</a:t>
            </a:r>
            <a:endParaRPr lang="zh-CN" altLang="en-US" sz="900"/>
          </a:p>
          <a:p>
            <a:pPr marL="0" indent="0" algn="ctr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/>
              <a:t>树木总量变化情况统计图</a:t>
            </a:r>
            <a:endParaRPr lang="zh-CN" altLang="en-US" sz="900"/>
          </a:p>
        </p:txBody>
      </p:sp>
      <p:sp>
        <p:nvSpPr>
          <p:cNvPr id="17435" name="Line 19"/>
          <p:cNvSpPr/>
          <p:nvPr/>
        </p:nvSpPr>
        <p:spPr>
          <a:xfrm flipV="1">
            <a:off x="4935539" y="2917826"/>
            <a:ext cx="546100" cy="619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7436" name="Line 20"/>
          <p:cNvSpPr/>
          <p:nvPr/>
        </p:nvSpPr>
        <p:spPr>
          <a:xfrm flipV="1">
            <a:off x="5464175" y="2811463"/>
            <a:ext cx="552450" cy="10636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7437" name="Oval 9"/>
          <p:cNvSpPr/>
          <p:nvPr/>
        </p:nvSpPr>
        <p:spPr>
          <a:xfrm>
            <a:off x="5464176" y="2901950"/>
            <a:ext cx="30163" cy="285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900">
              <a:ea typeface="楷体_GB2312"/>
            </a:endParaRPr>
          </a:p>
        </p:txBody>
      </p:sp>
      <p:sp>
        <p:nvSpPr>
          <p:cNvPr id="17438" name="Line 18"/>
          <p:cNvSpPr/>
          <p:nvPr/>
        </p:nvSpPr>
        <p:spPr>
          <a:xfrm flipV="1">
            <a:off x="4440238" y="2976563"/>
            <a:ext cx="520700" cy="11747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/>
        </p:txBody>
      </p:sp>
      <p:sp>
        <p:nvSpPr>
          <p:cNvPr id="17439" name="Oval 7"/>
          <p:cNvSpPr/>
          <p:nvPr/>
        </p:nvSpPr>
        <p:spPr>
          <a:xfrm>
            <a:off x="4398963" y="3078164"/>
            <a:ext cx="31750" cy="285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900">
              <a:ea typeface="楷体_GB2312"/>
            </a:endParaRPr>
          </a:p>
        </p:txBody>
      </p:sp>
      <p:sp>
        <p:nvSpPr>
          <p:cNvPr id="17440" name="Oval 5"/>
          <p:cNvSpPr/>
          <p:nvPr/>
        </p:nvSpPr>
        <p:spPr>
          <a:xfrm>
            <a:off x="3867151" y="3125788"/>
            <a:ext cx="30163" cy="285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900">
              <a:ea typeface="楷体_GB2312"/>
            </a:endParaRPr>
          </a:p>
        </p:txBody>
      </p:sp>
      <p:sp>
        <p:nvSpPr>
          <p:cNvPr id="17441" name="Oval 10"/>
          <p:cNvSpPr/>
          <p:nvPr/>
        </p:nvSpPr>
        <p:spPr>
          <a:xfrm>
            <a:off x="5995989" y="2797175"/>
            <a:ext cx="31750" cy="285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900">
              <a:ea typeface="楷体_GB2312"/>
            </a:endParaRPr>
          </a:p>
        </p:txBody>
      </p:sp>
      <p:sp>
        <p:nvSpPr>
          <p:cNvPr id="17442" name="Oval 8"/>
          <p:cNvSpPr/>
          <p:nvPr/>
        </p:nvSpPr>
        <p:spPr>
          <a:xfrm>
            <a:off x="4933951" y="2968625"/>
            <a:ext cx="30163" cy="285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1438" tIns="45719" rIns="91438" bIns="45719" anchor="ctr" anchorCtr="0"/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900">
              <a:ea typeface="楷体_GB231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0"/>
          <p:cNvSpPr/>
          <p:nvPr/>
        </p:nvSpPr>
        <p:spPr>
          <a:xfrm>
            <a:off x="188913" y="1382714"/>
            <a:ext cx="6469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2</a:t>
            </a:r>
            <a:r>
              <a:rPr lang="zh-CN" altLang="en-US" sz="1800"/>
              <a:t>）</a:t>
            </a:r>
            <a:r>
              <a:rPr lang="en-US" altLang="zh-CN" sz="1800"/>
              <a:t>2011</a:t>
            </a:r>
            <a:r>
              <a:rPr lang="zh-CN" altLang="en-US" sz="1800"/>
              <a:t>年绿荫小学校园内各种树木所占百分比情况统计表。</a:t>
            </a:r>
            <a:endParaRPr lang="zh-CN" altLang="en-US" sz="1800"/>
          </a:p>
        </p:txBody>
      </p:sp>
      <p:pic>
        <p:nvPicPr>
          <p:cNvPr id="18435" name="Picture 31" descr="9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6864" y="1830389"/>
            <a:ext cx="6318250" cy="1120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Rectangle 32"/>
          <p:cNvSpPr/>
          <p:nvPr/>
        </p:nvSpPr>
        <p:spPr>
          <a:xfrm>
            <a:off x="188913" y="3092451"/>
            <a:ext cx="5326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3</a:t>
            </a:r>
            <a:r>
              <a:rPr lang="zh-CN" altLang="en-US" sz="1800"/>
              <a:t>）</a:t>
            </a:r>
            <a:r>
              <a:rPr lang="en-US" altLang="zh-CN" sz="1800">
                <a:ea typeface="楷体_GB2312"/>
              </a:rPr>
              <a:t>2011</a:t>
            </a:r>
            <a:r>
              <a:rPr lang="zh-CN" altLang="en-US" sz="1800"/>
              <a:t>年绿荫小学校园内各种树木数量统计表。</a:t>
            </a:r>
            <a:endParaRPr lang="zh-CN" altLang="en-US" sz="1800"/>
          </a:p>
        </p:txBody>
      </p:sp>
      <p:pic>
        <p:nvPicPr>
          <p:cNvPr id="18437" name="Picture 33" descr="9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838" y="3543300"/>
            <a:ext cx="6210300" cy="1068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Rectangle 34"/>
          <p:cNvSpPr/>
          <p:nvPr/>
        </p:nvSpPr>
        <p:spPr>
          <a:xfrm>
            <a:off x="363538" y="950914"/>
            <a:ext cx="5783580" cy="41402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spcBef>
                <a:spcPct val="0"/>
              </a:spcBef>
              <a:buNone/>
            </a:pPr>
            <a:r>
              <a:rPr lang="zh-CN" altLang="en-US" sz="2100"/>
              <a:t>下面几组数据分别选用哪种统计图表示更合适？</a:t>
            </a:r>
            <a:endParaRPr lang="zh-CN" altLang="en-US" sz="2100"/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/>
          <p:nvPr/>
        </p:nvSpPr>
        <p:spPr>
          <a:xfrm>
            <a:off x="134938" y="788989"/>
            <a:ext cx="6469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2</a:t>
            </a:r>
            <a:r>
              <a:rPr lang="zh-CN" altLang="en-US" sz="1800"/>
              <a:t>）</a:t>
            </a:r>
            <a:r>
              <a:rPr lang="en-US" altLang="zh-CN" sz="1800"/>
              <a:t>2011</a:t>
            </a:r>
            <a:r>
              <a:rPr lang="zh-CN" altLang="en-US" sz="1800"/>
              <a:t>年绿荫小学校园内各种树木所占百分比情况统计表。</a:t>
            </a:r>
            <a:endParaRPr lang="zh-CN" altLang="en-US" sz="1800"/>
          </a:p>
        </p:txBody>
      </p:sp>
      <p:pic>
        <p:nvPicPr>
          <p:cNvPr id="19459" name="Picture 4" descr="9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2889" y="1168401"/>
            <a:ext cx="6427787" cy="1139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AutoShape 8">
            <a:hlinkClick r:id="rId2" action="ppaction://hlinksldjump"/>
          </p:cNvPr>
          <p:cNvSpPr/>
          <p:nvPr/>
        </p:nvSpPr>
        <p:spPr>
          <a:xfrm>
            <a:off x="5211764" y="4408489"/>
            <a:ext cx="377825" cy="377825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zh-CN" altLang="en-US" sz="1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  <a:hlinkClick r:id="rId2" action="ppaction://hlinksldjump"/>
              </a:rPr>
              <a:t>条</a:t>
            </a: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317" name="AutoShape 9">
            <a:hlinkClick r:id="rId3" action="ppaction://hlinksldjump"/>
          </p:cNvPr>
          <p:cNvSpPr/>
          <p:nvPr/>
        </p:nvSpPr>
        <p:spPr>
          <a:xfrm>
            <a:off x="5751514" y="4408489"/>
            <a:ext cx="377825" cy="377825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  <a:defRPr/>
            </a:pPr>
            <a:r>
              <a:rPr lang="zh-CN" altLang="en-US" sz="1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  <a:hlinkClick r:id="rId3" action="ppaction://hlinksldjump"/>
              </a:rPr>
              <a:t>扇</a:t>
            </a: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318" name="AutoShape 10">
            <a:hlinkClick r:id="rId4" action="ppaction://hlinksldjump"/>
          </p:cNvPr>
          <p:cNvSpPr/>
          <p:nvPr/>
        </p:nvSpPr>
        <p:spPr>
          <a:xfrm>
            <a:off x="6291263" y="4408489"/>
            <a:ext cx="379413" cy="377825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/>
          <p:nvPr/>
        </p:nvSpPr>
        <p:spPr>
          <a:xfrm>
            <a:off x="80963" y="788989"/>
            <a:ext cx="64693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255905" indent="-25590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indent="0" defTabSz="91313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/>
              <a:t>（</a:t>
            </a:r>
            <a:r>
              <a:rPr lang="en-US" altLang="zh-CN" sz="1800"/>
              <a:t>2</a:t>
            </a:r>
            <a:r>
              <a:rPr lang="zh-CN" altLang="en-US" sz="1800"/>
              <a:t>）</a:t>
            </a:r>
            <a:r>
              <a:rPr lang="en-US" altLang="zh-CN" sz="1800"/>
              <a:t>2011</a:t>
            </a:r>
            <a:r>
              <a:rPr lang="zh-CN" altLang="en-US" sz="1800"/>
              <a:t>年绿荫小学校园内各种树木所占百分比情况统计表。</a:t>
            </a:r>
            <a:endParaRPr lang="zh-CN" altLang="en-US" sz="1800"/>
          </a:p>
        </p:txBody>
      </p:sp>
      <p:pic>
        <p:nvPicPr>
          <p:cNvPr id="20483" name="Picture 4" descr="9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4689" y="1168401"/>
            <a:ext cx="5400675" cy="958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Rectangle 8"/>
          <p:cNvSpPr/>
          <p:nvPr/>
        </p:nvSpPr>
        <p:spPr>
          <a:xfrm>
            <a:off x="1322951" y="2139951"/>
            <a:ext cx="3954925" cy="350863"/>
          </a:xfrm>
          <a:prstGeom prst="rect">
            <a:avLst/>
          </a:prstGeom>
          <a:noFill/>
          <a:ln w="12700">
            <a:noFill/>
          </a:ln>
        </p:spPr>
        <p:txBody>
          <a:bodyPr wrap="none" lIns="91438" tIns="45719" rIns="91438" bIns="4571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绿荫小学校园内各种树木所占百分比情况统计图</a:t>
            </a:r>
            <a:endParaRPr lang="en-US" altLang="zh-CN" sz="1400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4341" name="AutoShape 12">
            <a:hlinkClick r:id="rId2" action="ppaction://hlinksldjump"/>
          </p:cNvPr>
          <p:cNvSpPr/>
          <p:nvPr/>
        </p:nvSpPr>
        <p:spPr>
          <a:xfrm>
            <a:off x="134938" y="4516439"/>
            <a:ext cx="433388" cy="37782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91438" tIns="45719" rIns="91438" bIns="45719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endParaRPr lang="zh-CN" altLang="en-US" sz="14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486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5588" y="2409826"/>
            <a:ext cx="3740150" cy="2376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2740" y="195581"/>
            <a:ext cx="1402080" cy="46037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新知探究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a7acde17-a28a-4282-9dff-7db92d41b098}"/>
  <p:tag name="TABLE_ENDDRAG_ORIGIN_RECT" val="502*253"/>
  <p:tag name="TABLE_ENDDRAG_RECT" val="14*89*502*253"/>
</p:tagLst>
</file>

<file path=ppt/tags/tag2.xml><?xml version="1.0" encoding="utf-8"?>
<p:tagLst xmlns:p="http://schemas.openxmlformats.org/presentationml/2006/main">
  <p:tag name="KSO_WM_UNIT_TABLE_BEAUTIFY" val="smartTable{ce79a6a3-4487-4b52-8d82-e91c2384c2bd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mU1MmIxZTU1ZmZjYTVhN2I2ZmIzMzJkYjNlYzYzNG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2758</Words>
  <Application>WPS 演示</Application>
  <PresentationFormat>自定义</PresentationFormat>
  <Paragraphs>376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黑体</vt:lpstr>
      <vt:lpstr>Calibri</vt:lpstr>
      <vt:lpstr>微软雅黑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cp:lastPrinted>2022-09-07T13:22:00Z</cp:lastPrinted>
  <dcterms:created xsi:type="dcterms:W3CDTF">2022-09-07T13:22:00Z</dcterms:created>
  <dcterms:modified xsi:type="dcterms:W3CDTF">2023-10-29T08:26:10Z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42036A763B2D4CDE8039E3169C4C65E5_12</vt:lpwstr>
  </property>
  <property fmtid="{D5CDD505-2E9C-101B-9397-08002B2CF9AE}" pid="3" name="KSOProductBuildVer">
    <vt:lpwstr>2052-12.1.0.15712</vt:lpwstr>
  </property>
</Properties>
</file>