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04" r:id="rId4"/>
    <p:sldId id="334" r:id="rId5"/>
    <p:sldId id="321" r:id="rId6"/>
    <p:sldId id="335" r:id="rId7"/>
    <p:sldId id="306" r:id="rId8"/>
    <p:sldId id="336" r:id="rId9"/>
    <p:sldId id="337" r:id="rId10"/>
    <p:sldId id="338" r:id="rId11"/>
    <p:sldId id="339" r:id="rId12"/>
    <p:sldId id="309" r:id="rId13"/>
    <p:sldId id="345" r:id="rId14"/>
    <p:sldId id="346" r:id="rId15"/>
    <p:sldId id="347" r:id="rId16"/>
    <p:sldId id="348" r:id="rId17"/>
    <p:sldId id="349" r:id="rId18"/>
    <p:sldId id="350" r:id="rId19"/>
    <p:sldId id="351" r:id="rId20"/>
    <p:sldId id="352" r:id="rId21"/>
    <p:sldId id="310" r:id="rId22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6387" autoAdjust="0"/>
  </p:normalViewPr>
  <p:slideViewPr>
    <p:cSldViewPr snapToGrid="0" showGuides="1">
      <p:cViewPr varScale="1">
        <p:scale>
          <a:sx n="155" d="100"/>
          <a:sy n="155" d="100"/>
        </p:scale>
        <p:origin x="-48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4857749"/>
            <a:ext cx="9157447" cy="285750"/>
            <a:chOff x="0" y="4857749"/>
            <a:chExt cx="9157447" cy="285750"/>
          </a:xfrm>
        </p:grpSpPr>
        <p:sp>
          <p:nvSpPr>
            <p:cNvPr id="3" name="矩形 2"/>
            <p:cNvSpPr/>
            <p:nvPr/>
          </p:nvSpPr>
          <p:spPr>
            <a:xfrm>
              <a:off x="0" y="4857749"/>
              <a:ext cx="9154886" cy="285750"/>
            </a:xfrm>
            <a:prstGeom prst="rect">
              <a:avLst/>
            </a:prstGeom>
            <a:solidFill>
              <a:srgbClr val="FCF3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0" y="4902397"/>
              <a:ext cx="9157447" cy="196453"/>
              <a:chOff x="0" y="6529386"/>
              <a:chExt cx="12903200" cy="261937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0" y="6529386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0" y="6616698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0" y="6704010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0" y="6791323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17.tiff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oleObject" Target="../embeddings/Document2.doc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emf"/><Relationship Id="rId1" Type="http://schemas.openxmlformats.org/officeDocument/2006/relationships/oleObject" Target="../embeddings/Document3.doc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3.tiff"/><Relationship Id="rId1" Type="http://schemas.openxmlformats.org/officeDocument/2006/relationships/image" Target="../media/image22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5.emf"/><Relationship Id="rId2" Type="http://schemas.openxmlformats.org/officeDocument/2006/relationships/oleObject" Target="../embeddings/Document4.doc"/><Relationship Id="rId1" Type="http://schemas.openxmlformats.org/officeDocument/2006/relationships/image" Target="../media/image24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tiff"/><Relationship Id="rId1" Type="http://schemas.openxmlformats.org/officeDocument/2006/relationships/image" Target="../media/image26.tiff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emf"/><Relationship Id="rId1" Type="http://schemas.openxmlformats.org/officeDocument/2006/relationships/oleObject" Target="../embeddings/Document5.doc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2" Type="http://schemas.openxmlformats.org/officeDocument/2006/relationships/slideLayout" Target="../slideLayouts/slideLayout2.xml"/><Relationship Id="rId31" Type="http://schemas.openxmlformats.org/officeDocument/2006/relationships/image" Target="../media/image10.png"/><Relationship Id="rId30" Type="http://schemas.openxmlformats.org/officeDocument/2006/relationships/image" Target="../media/image9.png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8.png"/><Relationship Id="rId28" Type="http://schemas.openxmlformats.org/officeDocument/2006/relationships/image" Target="../media/image7.png"/><Relationship Id="rId27" Type="http://schemas.openxmlformats.org/officeDocument/2006/relationships/image" Target="../media/image5.png"/><Relationship Id="rId26" Type="http://schemas.openxmlformats.org/officeDocument/2006/relationships/image" Target="../media/image4.png"/><Relationship Id="rId25" Type="http://schemas.openxmlformats.org/officeDocument/2006/relationships/image" Target="../media/image3.png"/><Relationship Id="rId24" Type="http://schemas.openxmlformats.org/officeDocument/2006/relationships/image" Target="../media/image2.png"/><Relationship Id="rId23" Type="http://schemas.openxmlformats.org/officeDocument/2006/relationships/image" Target="../media/image1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5007"/>
            <a:ext cx="9144000" cy="28559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0" y="934763"/>
            <a:ext cx="91440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dirty="0"/>
              <a:t>8.1《数学广角</a:t>
            </a:r>
            <a:r>
              <a:rPr lang="zh-CN" altLang="en-US" sz="4400" dirty="0" smtClean="0"/>
              <a:t>—数</a:t>
            </a:r>
            <a:r>
              <a:rPr lang="zh-CN" altLang="en-US" sz="4400" dirty="0"/>
              <a:t>与形》</a:t>
            </a:r>
            <a:endParaRPr lang="zh-CN" altLang="en-US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3299"/>
            <a:ext cx="9144000" cy="2855976"/>
          </a:xfrm>
          <a:prstGeom prst="rect">
            <a:avLst/>
          </a:prstGeom>
        </p:spPr>
      </p:pic>
      <p:sp>
        <p:nvSpPr>
          <p:cNvPr id="30" name="圆角矩形 29"/>
          <p:cNvSpPr/>
          <p:nvPr/>
        </p:nvSpPr>
        <p:spPr>
          <a:xfrm>
            <a:off x="179633" y="514350"/>
            <a:ext cx="8784734" cy="4400550"/>
          </a:xfrm>
          <a:prstGeom prst="roundRect">
            <a:avLst>
              <a:gd name="adj" fmla="val 3876"/>
            </a:avLst>
          </a:prstGeom>
          <a:solidFill>
            <a:schemeClr val="bg1"/>
          </a:solidFill>
          <a:ln w="285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117372" y="4522945"/>
            <a:ext cx="499904" cy="481836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103103" y="4510245"/>
            <a:ext cx="791614" cy="409728"/>
            <a:chOff x="8873678" y="1134340"/>
            <a:chExt cx="1153149" cy="596853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613452" y="4506274"/>
            <a:ext cx="420662" cy="420662"/>
          </a:xfrm>
          <a:prstGeom prst="rect">
            <a:avLst/>
          </a:prstGeom>
        </p:spPr>
      </p:pic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1433323" y="619999"/>
            <a:ext cx="7148211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下面每个图中各有多少个红色小正方形和多少个蓝色小正方形？</a:t>
            </a:r>
            <a:endParaRPr lang="zh-CN" altLang="zh-CN" sz="20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6933" y="432733"/>
            <a:ext cx="1142486" cy="467337"/>
            <a:chOff x="540155" y="642245"/>
            <a:chExt cx="1142486" cy="467337"/>
          </a:xfrm>
        </p:grpSpPr>
        <p:grpSp>
          <p:nvGrpSpPr>
            <p:cNvPr id="26" name="组合 25"/>
            <p:cNvGrpSpPr/>
            <p:nvPr/>
          </p:nvGrpSpPr>
          <p:grpSpPr>
            <a:xfrm>
              <a:off x="540155" y="650222"/>
              <a:ext cx="1142486" cy="459360"/>
              <a:chOff x="1561418" y="666658"/>
              <a:chExt cx="976485" cy="392616"/>
            </a:xfrm>
          </p:grpSpPr>
          <p:sp>
            <p:nvSpPr>
              <p:cNvPr id="28" name="圆角矩形 27"/>
              <p:cNvSpPr/>
              <p:nvPr/>
            </p:nvSpPr>
            <p:spPr bwMode="auto">
              <a:xfrm>
                <a:off x="1561418" y="666658"/>
                <a:ext cx="976485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430529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569089" y="642245"/>
              <a:ext cx="103072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做一做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3" name="Rectangle 38"/>
          <p:cNvSpPr>
            <a:spLocks noChangeArrowheads="1"/>
          </p:cNvSpPr>
          <p:nvPr/>
        </p:nvSpPr>
        <p:spPr bwMode="auto">
          <a:xfrm>
            <a:off x="759179" y="2622886"/>
            <a:ext cx="7875739" cy="80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照这样接着画下去，第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6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个图形有多少个红色小正方形和多少个蓝色小正方形？第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10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个图形呢？你能解释这其中的道理吗？</a:t>
            </a:r>
            <a:endParaRPr lang="zh-CN" altLang="zh-CN" sz="2000">
              <a:solidFill>
                <a:srgbClr val="000000"/>
              </a:solidFill>
              <a:latin typeface="+mj-ea"/>
              <a:ea typeface="+mj-ea"/>
            </a:endParaRPr>
          </a:p>
        </p:txBody>
      </p:sp>
      <p:graphicFrame>
        <p:nvGraphicFramePr>
          <p:cNvPr id="34" name="表格 33"/>
          <p:cNvGraphicFramePr>
            <a:graphicFrameLocks noGrp="1"/>
          </p:cNvGraphicFramePr>
          <p:nvPr/>
        </p:nvGraphicFramePr>
        <p:xfrm>
          <a:off x="1503365" y="1092565"/>
          <a:ext cx="794490" cy="794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830"/>
                <a:gridCol w="264830"/>
                <a:gridCol w="264830"/>
              </a:tblGrid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2752585" y="1092565"/>
          <a:ext cx="1065600" cy="794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0"/>
                <a:gridCol w="266400"/>
                <a:gridCol w="266400"/>
                <a:gridCol w="266400"/>
              </a:tblGrid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4272915" y="1092565"/>
          <a:ext cx="1332000" cy="794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0"/>
                <a:gridCol w="266400"/>
                <a:gridCol w="266400"/>
                <a:gridCol w="266400"/>
                <a:gridCol w="266400"/>
              </a:tblGrid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表格 36"/>
          <p:cNvGraphicFramePr>
            <a:graphicFrameLocks noGrp="1"/>
          </p:cNvGraphicFramePr>
          <p:nvPr/>
        </p:nvGraphicFramePr>
        <p:xfrm>
          <a:off x="6059644" y="1092565"/>
          <a:ext cx="1598400" cy="794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0"/>
                <a:gridCol w="266400"/>
                <a:gridCol w="266400"/>
                <a:gridCol w="266400"/>
                <a:gridCol w="266400"/>
                <a:gridCol w="266400"/>
              </a:tblGrid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4830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46391" marR="46391" marT="23195" marB="2319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759179" y="1864760"/>
            <a:ext cx="869005" cy="68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红色：</a:t>
            </a:r>
            <a:endParaRPr lang="en-US" altLang="zh-CN" sz="2000" smtClean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/>
            <a:r>
              <a:rPr lang="zh-CN" altLang="en-US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蓝色：</a:t>
            </a:r>
            <a:endParaRPr lang="zh-CN" altLang="zh-CN" sz="2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1763071" y="1864760"/>
            <a:ext cx="291450" cy="68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2000" smtClean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/>
            <a:r>
              <a:rPr lang="en-US" altLang="zh-CN" sz="2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zh-CN" altLang="zh-CN" sz="2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077520" y="1864760"/>
            <a:ext cx="421329" cy="68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2000" smtClean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 eaLnBrk="1" hangingPunct="1"/>
            <a:r>
              <a:rPr lang="en-US" altLang="zh-CN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endParaRPr lang="zh-CN" altLang="zh-CN" sz="2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Rectangle 38"/>
          <p:cNvSpPr>
            <a:spLocks noChangeArrowheads="1"/>
          </p:cNvSpPr>
          <p:nvPr/>
        </p:nvSpPr>
        <p:spPr bwMode="auto">
          <a:xfrm>
            <a:off x="4734870" y="1864760"/>
            <a:ext cx="421329" cy="68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2000" smtClean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 eaLnBrk="1" hangingPunct="1"/>
            <a:r>
              <a:rPr lang="en-US" altLang="zh-CN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12</a:t>
            </a:r>
            <a:endParaRPr lang="zh-CN" altLang="zh-CN" sz="2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Rectangle 38"/>
          <p:cNvSpPr>
            <a:spLocks noChangeArrowheads="1"/>
          </p:cNvSpPr>
          <p:nvPr/>
        </p:nvSpPr>
        <p:spPr bwMode="auto">
          <a:xfrm>
            <a:off x="6645783" y="1864760"/>
            <a:ext cx="421329" cy="68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2000" smtClean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 eaLnBrk="1" hangingPunct="1"/>
            <a:r>
              <a:rPr lang="en-US" altLang="zh-CN" sz="20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14</a:t>
            </a:r>
            <a:endParaRPr lang="zh-CN" altLang="zh-CN" sz="2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840110" y="3502436"/>
            <a:ext cx="7463781" cy="1136965"/>
            <a:chOff x="2832977" y="1526756"/>
            <a:chExt cx="7463781" cy="1136965"/>
          </a:xfrm>
        </p:grpSpPr>
        <p:sp>
          <p:nvSpPr>
            <p:cNvPr id="54" name="矩形: 圆角 37"/>
            <p:cNvSpPr/>
            <p:nvPr/>
          </p:nvSpPr>
          <p:spPr>
            <a:xfrm>
              <a:off x="2832977" y="1526756"/>
              <a:ext cx="7463781" cy="1110703"/>
            </a:xfrm>
            <a:prstGeom prst="roundRect">
              <a:avLst>
                <a:gd name="adj" fmla="val 10004"/>
              </a:avLst>
            </a:prstGeom>
            <a:solidFill>
              <a:srgbClr val="FFFDEE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943582" y="1555725"/>
              <a:ext cx="6827930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latinLnBrk="1">
                <a:lnSpc>
                  <a:spcPct val="110000"/>
                </a:lnSpc>
              </a:pP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　第</a:t>
              </a:r>
              <a:r>
                <a:rPr lang="en-US" altLang="zh-CN" sz="2000">
                  <a:solidFill>
                    <a:prstClr val="black"/>
                  </a:solidFill>
                  <a:latin typeface="Bodoni BT" panose="02070703070706090303" pitchFamily="18" charset="0"/>
                  <a:ea typeface="楷体" panose="02010609060101010101" charset="-122"/>
                  <a:cs typeface="+mn-ea"/>
                  <a:sym typeface="+mn-lt"/>
                </a:rPr>
                <a:t>n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个图形，红色小正方形就有</a:t>
              </a:r>
              <a:r>
                <a:rPr lang="en-US" altLang="zh-CN" sz="2000">
                  <a:solidFill>
                    <a:prstClr val="black"/>
                  </a:solidFill>
                  <a:latin typeface="Bodoni BT" panose="02070703070706090303" pitchFamily="18" charset="0"/>
                  <a:ea typeface="楷体" panose="02010609060101010101" charset="-122"/>
                  <a:cs typeface="+mn-ea"/>
                  <a:sym typeface="+mn-lt"/>
                </a:rPr>
                <a:t>n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个，蓝色小正方形就有</a:t>
              </a:r>
              <a:r>
                <a:rPr lang="en-US" altLang="zh-CN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2</a:t>
              </a:r>
              <a:r>
                <a:rPr lang="en-US" altLang="zh-CN" sz="2000">
                  <a:solidFill>
                    <a:prstClr val="black"/>
                  </a:solidFill>
                  <a:latin typeface="Bodoni BT" panose="02070703070706090303" pitchFamily="18" charset="0"/>
                  <a:ea typeface="楷体" panose="02010609060101010101" charset="-122"/>
                  <a:cs typeface="+mn-ea"/>
                  <a:sym typeface="+mn-lt"/>
                </a:rPr>
                <a:t>n</a:t>
              </a:r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＋</a:t>
              </a:r>
              <a:r>
                <a:rPr lang="en-US" altLang="zh-CN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6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个，其中</a:t>
              </a:r>
              <a:r>
                <a:rPr lang="en-US" altLang="zh-CN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6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代表四个角上和左右两边固定的蓝色正方形，</a:t>
              </a:r>
              <a:r>
                <a:rPr lang="en-US" altLang="zh-CN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2</a:t>
              </a:r>
              <a:r>
                <a:rPr lang="en-US" altLang="zh-CN" sz="2000">
                  <a:solidFill>
                    <a:prstClr val="black"/>
                  </a:solidFill>
                  <a:latin typeface="Bodoni BT" panose="02070703070706090303" pitchFamily="18" charset="0"/>
                  <a:ea typeface="楷体" panose="02010609060101010101" charset="-122"/>
                  <a:cs typeface="+mn-ea"/>
                  <a:sym typeface="+mn-lt"/>
                </a:rPr>
                <a:t>n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代表上下中间不断变化的部分。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56" name="Picture 85"/>
            <p:cNvPicPr>
              <a:picLocks noChangeAspect="1" noChangeArrowheads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9770118" y="2059508"/>
              <a:ext cx="449849" cy="5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3299"/>
            <a:ext cx="9144000" cy="2855976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602584" y="589566"/>
            <a:ext cx="1665481" cy="467844"/>
            <a:chOff x="540153" y="650222"/>
            <a:chExt cx="1665481" cy="467844"/>
          </a:xfrm>
        </p:grpSpPr>
        <p:grpSp>
          <p:nvGrpSpPr>
            <p:cNvPr id="20" name="组合 19"/>
            <p:cNvGrpSpPr/>
            <p:nvPr/>
          </p:nvGrpSpPr>
          <p:grpSpPr>
            <a:xfrm>
              <a:off x="540153" y="650222"/>
              <a:ext cx="1531016" cy="459360"/>
              <a:chOff x="1561417" y="666658"/>
              <a:chExt cx="1308563" cy="392616"/>
            </a:xfrm>
          </p:grpSpPr>
          <p:sp>
            <p:nvSpPr>
              <p:cNvPr id="22" name="圆角矩形 21"/>
              <p:cNvSpPr/>
              <p:nvPr/>
            </p:nvSpPr>
            <p:spPr bwMode="auto">
              <a:xfrm>
                <a:off x="1561417" y="666658"/>
                <a:ext cx="1308563" cy="392616"/>
              </a:xfrm>
              <a:prstGeom prst="roundRect">
                <a:avLst>
                  <a:gd name="adj" fmla="val 16667"/>
                </a:avLst>
              </a:prstGeom>
              <a:solidFill>
                <a:srgbClr val="E0A4BE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743802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>
              <a:off x="606310" y="668070"/>
              <a:ext cx="1599324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课堂总结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2583" y="1202944"/>
            <a:ext cx="7938834" cy="2828926"/>
            <a:chOff x="245533" y="859678"/>
            <a:chExt cx="11730567" cy="5675278"/>
          </a:xfrm>
        </p:grpSpPr>
        <p:sp>
          <p:nvSpPr>
            <p:cNvPr id="25" name="矩形: 圆角 14"/>
            <p:cNvSpPr/>
            <p:nvPr/>
          </p:nvSpPr>
          <p:spPr>
            <a:xfrm>
              <a:off x="245533" y="859678"/>
              <a:ext cx="11730567" cy="5675278"/>
            </a:xfrm>
            <a:prstGeom prst="roundRect">
              <a:avLst>
                <a:gd name="adj" fmla="val 10726"/>
              </a:avLst>
            </a:prstGeom>
            <a:solidFill>
              <a:schemeClr val="bg1"/>
            </a:solidFill>
            <a:ln w="19050">
              <a:solidFill>
                <a:srgbClr val="E0A4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  <p:sp>
          <p:nvSpPr>
            <p:cNvPr id="26" name="矩形: 圆角 14"/>
            <p:cNvSpPr/>
            <p:nvPr/>
          </p:nvSpPr>
          <p:spPr>
            <a:xfrm>
              <a:off x="462491" y="1085344"/>
              <a:ext cx="11296650" cy="5199884"/>
            </a:xfrm>
            <a:prstGeom prst="roundRect">
              <a:avLst>
                <a:gd name="adj" fmla="val 9880"/>
              </a:avLst>
            </a:prstGeom>
            <a:solidFill>
              <a:schemeClr val="bg1"/>
            </a:solidFill>
            <a:ln w="19050">
              <a:solidFill>
                <a:srgbClr val="E0A4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  <p:sp>
          <p:nvSpPr>
            <p:cNvPr id="27" name="矩形: 圆角 16"/>
            <p:cNvSpPr/>
            <p:nvPr/>
          </p:nvSpPr>
          <p:spPr>
            <a:xfrm>
              <a:off x="357716" y="981440"/>
              <a:ext cx="11506201" cy="5418767"/>
            </a:xfrm>
            <a:prstGeom prst="roundRect">
              <a:avLst>
                <a:gd name="adj" fmla="val 10192"/>
              </a:avLst>
            </a:prstGeom>
            <a:noFill/>
            <a:ln w="9525">
              <a:solidFill>
                <a:srgbClr val="E0A4B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</p:grpSp>
      <p:sp>
        <p:nvSpPr>
          <p:cNvPr id="35" name="矩形 34"/>
          <p:cNvSpPr/>
          <p:nvPr/>
        </p:nvSpPr>
        <p:spPr>
          <a:xfrm>
            <a:off x="1064544" y="1520439"/>
            <a:ext cx="4293068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zh-CN" altLang="en-US" sz="28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通过</a:t>
            </a: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本节课的学习，你学会了哪些解决问题的方法？</a:t>
            </a:r>
            <a:endParaRPr lang="zh-CN" altLang="en-US" sz="2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06191" y="3473917"/>
            <a:ext cx="646034" cy="622684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483346" y="3702526"/>
            <a:ext cx="791614" cy="409728"/>
            <a:chOff x="8873678" y="1134340"/>
            <a:chExt cx="1153149" cy="596853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683394" y="2809875"/>
            <a:ext cx="2429891" cy="10394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4294967295"/>
          </p:nvPr>
        </p:nvSpPr>
        <p:spPr>
          <a:xfrm>
            <a:off x="327751" y="1545636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仔细想，认真填。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569035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391239" y="2156482"/>
          <a:ext cx="8361760" cy="2251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2" imgW="11130915" imgH="2997200" progId="Word.Document.8">
                  <p:embed/>
                </p:oleObj>
              </mc:Choice>
              <mc:Fallback>
                <p:oleObj name="文档" r:id="rId2" imgW="11130915" imgH="299720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2156482"/>
                        <a:ext cx="8361760" cy="2251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167594"/>
          <a:ext cx="8361760" cy="2568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1" imgW="11130915" imgH="3419475" progId="Word.Document.8">
                  <p:embed/>
                </p:oleObj>
              </mc:Choice>
              <mc:Fallback>
                <p:oleObj name="文档" r:id="rId1" imgW="11130915" imgH="34194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1239" y="1167594"/>
                        <a:ext cx="8361760" cy="25681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991832" y="1481811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3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801922" y="1481811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3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394539" y="2777955"/>
            <a:ext cx="67564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16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107972" y="2788402"/>
            <a:ext cx="295973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＋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＋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＋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＋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＋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＋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233970" y="2777955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4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2100" b="1" kern="100">
              <a:cs typeface="Times New Roman" panose="02020603050405020304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8044060" y="2777955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4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pic>
        <p:nvPicPr>
          <p:cNvPr id="1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312400" y="119380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769144"/>
          <a:ext cx="8361760" cy="360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1" imgW="11130915" imgH="4799965" progId="Word.Document.8">
                  <p:embed/>
                </p:oleObj>
              </mc:Choice>
              <mc:Fallback>
                <p:oleObj name="文档" r:id="rId1" imgW="11130915" imgH="479996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1239" y="769144"/>
                        <a:ext cx="8361760" cy="3605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438151" y="1265787"/>
            <a:ext cx="67564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36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207514" y="1265787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6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2100" b="1" kern="100">
              <a:cs typeface="Times New Roman" panose="02020603050405020304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071952" y="1265787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6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976433" y="1913859"/>
            <a:ext cx="67564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64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83220" y="2561931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8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93310" y="2561931"/>
            <a:ext cx="54038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8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654175" y="3696057"/>
            <a:ext cx="675640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49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352478" y="3696057"/>
            <a:ext cx="81089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100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7173497" y="3696057"/>
            <a:ext cx="810895" cy="5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ct val="0"/>
              </a:spcAft>
              <a:tabLst>
                <a:tab pos="5600700" algn="l"/>
                <a:tab pos="9734550" algn="l"/>
              </a:tabLst>
            </a:pPr>
            <a:r>
              <a:rPr lang="en-US" altLang="zh-CN" sz="2100" b="1" kern="100">
                <a:solidFill>
                  <a:srgbClr val="FF0000"/>
                </a:solidFill>
                <a:cs typeface="Courier New" panose="02070309020205020404"/>
              </a:rPr>
              <a:t>149</a:t>
            </a:r>
            <a:r>
              <a:rPr lang="zh-CN" altLang="zh-CN" sz="2100" b="1" kern="100">
                <a:cs typeface="Times New Roman" panose="02020603050405020304"/>
              </a:rPr>
              <a:t>　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27751" y="882182"/>
            <a:ext cx="8502866" cy="280352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琪琪用蓝白两种方块照下面这样拼图。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>
                <a:cs typeface="Courier New" panose="02070309020205020404"/>
              </a:rPr>
              <a:t>(1)</a:t>
            </a:r>
            <a:r>
              <a:rPr lang="zh-CN" altLang="zh-CN" kern="100">
                <a:cs typeface="Times New Roman" panose="02020603050405020304"/>
              </a:rPr>
              <a:t>观察图形并填表。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8795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2049" name="Picture 1" descr="G:\小样\彩虹作业帮·人6数（上）教用-增强版\QW184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63807" y="1383618"/>
            <a:ext cx="5143500" cy="13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697235" y="3273828"/>
          <a:ext cx="5749290" cy="896620"/>
        </p:xfrm>
        <a:graphic>
          <a:graphicData uri="http://schemas.openxmlformats.org/drawingml/2006/table">
            <a:tbl>
              <a:tblPr/>
              <a:tblGrid>
                <a:gridCol w="3013710"/>
                <a:gridCol w="591185"/>
                <a:gridCol w="591185"/>
                <a:gridCol w="590550"/>
                <a:gridCol w="962660"/>
              </a:tblGrid>
              <a:tr h="448310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图序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1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2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3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宋体" panose="02010600030101010101" pitchFamily="2" charset="-122"/>
                          <a:ea typeface="Times New Roman" panose="02020603050405020304"/>
                          <a:cs typeface="Times New Roman" panose="02020603050405020304"/>
                        </a:rPr>
                        <a:t>……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310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图中蓝方块的个数</a:t>
                      </a: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/</a:t>
                      </a:r>
                      <a:r>
                        <a:rPr lang="zh-CN" sz="2100" b="1" kern="10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个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015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015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宋体" panose="02010600030101010101" pitchFamily="2" charset="-122"/>
                          <a:ea typeface="Times New Roman" panose="02020603050405020304"/>
                          <a:cs typeface="Times New Roman" panose="02020603050405020304"/>
                        </a:rPr>
                        <a:t>……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451772" y="3760510"/>
            <a:ext cx="54038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6</a:t>
            </a:r>
            <a:r>
              <a:rPr lang="zh-CN" altLang="zh-CN" sz="2100" b="1" kern="100"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991832" y="3760510"/>
            <a:ext cx="54038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8</a:t>
            </a:r>
            <a:r>
              <a:rPr lang="zh-CN" altLang="zh-CN" sz="2100" b="1" kern="100">
                <a:ea typeface="楷体_GB2312"/>
              </a:rPr>
              <a:t>　</a:t>
            </a:r>
            <a:endParaRPr lang="zh-CN" altLang="zh-CN" sz="790" kern="1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27751" y="786242"/>
            <a:ext cx="8502866" cy="32556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cs typeface="Courier New" panose="02070309020205020404"/>
              </a:rPr>
              <a:t>(2)</a:t>
            </a:r>
            <a:r>
              <a:rPr lang="zh-CN" altLang="zh-CN" kern="100" dirty="0">
                <a:cs typeface="Times New Roman" panose="02020603050405020304"/>
              </a:rPr>
              <a:t>图序为</a:t>
            </a:r>
            <a:r>
              <a:rPr lang="en-US" altLang="zh-CN" kern="100" dirty="0">
                <a:cs typeface="Courier New" panose="02070309020205020404"/>
              </a:rPr>
              <a:t>10</a:t>
            </a:r>
            <a:r>
              <a:rPr lang="zh-CN" altLang="zh-CN" kern="100" dirty="0">
                <a:cs typeface="Times New Roman" panose="02020603050405020304"/>
              </a:rPr>
              <a:t>的图中蓝方块有</a:t>
            </a:r>
            <a:r>
              <a:rPr lang="en-US" altLang="zh-CN" kern="100" dirty="0">
                <a:cs typeface="Courier New" panose="02070309020205020404"/>
              </a:rPr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</a:t>
            </a:r>
            <a:r>
              <a:rPr lang="en-US" altLang="zh-CN" kern="100" dirty="0" smtClean="0">
                <a:cs typeface="Courier New" panose="02070309020205020404"/>
              </a:rPr>
              <a:t>)</a:t>
            </a:r>
            <a:r>
              <a:rPr lang="zh-CN" altLang="zh-CN" kern="100" dirty="0">
                <a:cs typeface="Times New Roman" panose="02020603050405020304"/>
              </a:rPr>
              <a:t>个；图序为</a:t>
            </a:r>
            <a:r>
              <a:rPr lang="en-US" altLang="zh-CN" i="1" kern="100" dirty="0">
                <a:cs typeface="Courier New" panose="02070309020205020404"/>
              </a:rPr>
              <a:t>n</a:t>
            </a:r>
            <a:r>
              <a:rPr lang="zh-CN" altLang="zh-CN" kern="100" dirty="0">
                <a:cs typeface="Times New Roman" panose="02020603050405020304"/>
              </a:rPr>
              <a:t>的图中蓝方块有</a:t>
            </a:r>
            <a:r>
              <a:rPr lang="en-US" altLang="zh-CN" kern="100" dirty="0">
                <a:cs typeface="Courier New" panose="02070309020205020404"/>
              </a:rPr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 smtClean="0">
                <a:cs typeface="Courier New" panose="02070309020205020404"/>
              </a:rPr>
              <a:t>)</a:t>
            </a:r>
            <a:r>
              <a:rPr lang="zh-CN" altLang="zh-CN" kern="100" dirty="0">
                <a:cs typeface="Times New Roman" panose="02020603050405020304"/>
              </a:rPr>
              <a:t>个。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cs typeface="Courier New" panose="02070309020205020404"/>
              </a:rPr>
              <a:t>(3)</a:t>
            </a:r>
            <a:r>
              <a:rPr lang="zh-CN" altLang="zh-CN" kern="100" dirty="0">
                <a:cs typeface="Times New Roman" panose="02020603050405020304"/>
              </a:rPr>
              <a:t>琪琪拼成的一个图中蓝方块有</a:t>
            </a:r>
            <a:r>
              <a:rPr lang="en-US" altLang="zh-CN" kern="100" dirty="0">
                <a:cs typeface="Courier New" panose="02070309020205020404"/>
              </a:rPr>
              <a:t>26</a:t>
            </a:r>
            <a:r>
              <a:rPr lang="zh-CN" altLang="zh-CN" kern="100" dirty="0">
                <a:cs typeface="Times New Roman" panose="02020603050405020304"/>
              </a:rPr>
              <a:t>个，这个图的图序为几？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解：设第</a:t>
            </a:r>
            <a:r>
              <a:rPr lang="en-US" altLang="zh-CN" i="1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n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个图形中蓝方块有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26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个。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</a:t>
            </a:r>
            <a:r>
              <a:rPr lang="en-US" altLang="zh-CN" i="1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n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＋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26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　</a:t>
            </a:r>
            <a:r>
              <a:rPr lang="en-US" altLang="zh-CN" i="1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n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12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答：蓝方块有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26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个的图的图序为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12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endParaRPr lang="zh-CN" alt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70864" y="758269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 dirty="0">
                <a:solidFill>
                  <a:srgbClr val="FF0000"/>
                </a:solidFill>
                <a:ea typeface="楷体_GB2312"/>
              </a:rPr>
              <a:t>22</a:t>
            </a:r>
            <a:r>
              <a:rPr lang="zh-CN" altLang="zh-CN" sz="2100" b="1" kern="100" dirty="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52643" y="1064314"/>
            <a:ext cx="108394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 dirty="0">
                <a:solidFill>
                  <a:srgbClr val="FF0000"/>
                </a:solidFill>
                <a:ea typeface="楷体_GB2312"/>
              </a:rPr>
              <a:t>2</a:t>
            </a:r>
            <a:r>
              <a:rPr lang="en-US" altLang="zh-CN" sz="2100" b="1" i="1" kern="100" dirty="0">
                <a:solidFill>
                  <a:srgbClr val="FF0000"/>
                </a:solidFill>
                <a:ea typeface="楷体_GB2312"/>
              </a:rPr>
              <a:t>n</a:t>
            </a:r>
            <a:r>
              <a:rPr lang="zh-CN" altLang="zh-CN" sz="2100" b="1" kern="100" dirty="0">
                <a:solidFill>
                  <a:srgbClr val="FF0000"/>
                </a:solidFill>
                <a:ea typeface="楷体_GB2312"/>
              </a:rPr>
              <a:t>＋</a:t>
            </a:r>
            <a:r>
              <a:rPr lang="en-US" altLang="zh-CN" sz="2100" b="1" kern="100" dirty="0">
                <a:solidFill>
                  <a:srgbClr val="FF0000"/>
                </a:solidFill>
                <a:ea typeface="楷体_GB2312"/>
              </a:rPr>
              <a:t>2</a:t>
            </a:r>
            <a:r>
              <a:rPr lang="zh-CN" altLang="zh-CN" sz="2100" b="1" kern="100" dirty="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27751" y="609123"/>
            <a:ext cx="8502866" cy="415988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cs typeface="Times New Roman" panose="02020603050405020304"/>
              </a:rPr>
              <a:t>　　</a:t>
            </a:r>
            <a:r>
              <a:rPr lang="zh-CN" altLang="zh-CN" kern="100" dirty="0">
                <a:ea typeface="黑体" panose="02010609060101010101" pitchFamily="49" charset="-122"/>
                <a:cs typeface="Times New Roman" panose="02020603050405020304"/>
              </a:rPr>
              <a:t>请根据下面图形与数的规律，填一填。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dirty="0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dirty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dirty="0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dirty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dirty="0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dirty="0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dirty="0"/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cs typeface="Times New Roman" panose="02020603050405020304"/>
              </a:rPr>
              <a:t>照这样排列下去，第</a:t>
            </a:r>
            <a:r>
              <a:rPr lang="en-US" altLang="zh-CN" kern="100" dirty="0">
                <a:cs typeface="Courier New" panose="02070309020205020404"/>
              </a:rPr>
              <a:t>20</a:t>
            </a:r>
            <a:r>
              <a:rPr lang="zh-CN" altLang="zh-CN" kern="100" dirty="0">
                <a:cs typeface="Times New Roman" panose="02020603050405020304"/>
              </a:rPr>
              <a:t>个图形堆放了</a:t>
            </a:r>
            <a:r>
              <a:rPr lang="en-US" altLang="zh-CN" kern="100" dirty="0">
                <a:cs typeface="Courier New" panose="02070309020205020404"/>
              </a:rPr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>
                <a:cs typeface="Courier New" panose="02070309020205020404"/>
              </a:rPr>
              <a:t>)</a:t>
            </a:r>
            <a:r>
              <a:rPr lang="zh-CN" altLang="zh-CN" kern="100" dirty="0">
                <a:cs typeface="Times New Roman" panose="02020603050405020304"/>
              </a:rPr>
              <a:t>个圆圈</a:t>
            </a:r>
            <a:r>
              <a:rPr lang="zh-CN" altLang="zh-CN" kern="100" dirty="0" smtClean="0">
                <a:cs typeface="Times New Roman" panose="02020603050405020304"/>
              </a:rPr>
              <a:t>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</p:txBody>
      </p:sp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650045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113588"/>
          <a:ext cx="8361760" cy="310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文档" r:id="rId2" imgW="11130915" imgH="4140200" progId="Word.Document.8">
                  <p:embed/>
                </p:oleObj>
              </mc:Choice>
              <mc:Fallback>
                <p:oleObj name="文档" r:id="rId2" imgW="11130915" imgH="414020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113588"/>
                        <a:ext cx="8361760" cy="3109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07881" y="3760510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15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114115" y="3760510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21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478536" y="4300570"/>
            <a:ext cx="81089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210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27751" y="1339220"/>
            <a:ext cx="8502866" cy="189928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cs typeface="Times New Roman" panose="02020603050405020304"/>
              </a:rPr>
              <a:t>　　如图，将一张正方形纸片剪成四个大小、形状一样的小正方形，然后将其中的一个小正方形再按同样的方法剪成四个小正方形，再将其中的一个小正方形剪成四个小正方形，如此循环进行下去。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 dirty="0"/>
          </a:p>
        </p:txBody>
      </p:sp>
      <p:pic>
        <p:nvPicPr>
          <p:cNvPr id="7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1329612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6145" name="Picture 1" descr="G:\小样\彩虹作业帮·人6数（上）教用-增强版\QW185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600011" y="2733768"/>
            <a:ext cx="1907381" cy="190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86602" y="555556"/>
            <a:ext cx="8502866" cy="2326779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cs typeface="Courier New" panose="02070309020205020404"/>
              </a:rPr>
              <a:t>(1)</a:t>
            </a:r>
            <a:r>
              <a:rPr lang="zh-CN" altLang="zh-CN" kern="100" dirty="0">
                <a:cs typeface="Times New Roman" panose="02020603050405020304"/>
              </a:rPr>
              <a:t>完成下表</a:t>
            </a:r>
            <a:r>
              <a:rPr lang="zh-CN" altLang="zh-CN" kern="100" dirty="0" smtClean="0">
                <a:cs typeface="Times New Roman" panose="02020603050405020304"/>
              </a:rPr>
              <a:t>：</a:t>
            </a:r>
            <a:endParaRPr lang="en-US" altLang="zh-CN" kern="100" dirty="0" smtClean="0">
              <a:cs typeface="Times New Roman" panose="020206030504050203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endParaRPr lang="en-US" altLang="zh-CN" dirty="0" smtClean="0"/>
          </a:p>
          <a:p>
            <a:endParaRPr lang="en-US" altLang="zh-CN" dirty="0"/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cs typeface="Courier New" panose="02070309020205020404"/>
              </a:rPr>
              <a:t>(2)</a:t>
            </a:r>
            <a:r>
              <a:rPr lang="zh-CN" altLang="zh-CN" kern="100" dirty="0">
                <a:cs typeface="Times New Roman" panose="02020603050405020304"/>
              </a:rPr>
              <a:t>如果剪</a:t>
            </a:r>
            <a:r>
              <a:rPr lang="en-US" altLang="zh-CN" kern="100" dirty="0">
                <a:cs typeface="Courier New" panose="02070309020205020404"/>
              </a:rPr>
              <a:t>20</a:t>
            </a:r>
            <a:r>
              <a:rPr lang="zh-CN" altLang="zh-CN" kern="100" dirty="0">
                <a:cs typeface="Times New Roman" panose="02020603050405020304"/>
              </a:rPr>
              <a:t>次，共剪出多少个小正方形？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3</a:t>
            </a:r>
            <a:r>
              <a:rPr lang="en-US" altLang="zh-CN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20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＋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1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61(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个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)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答：如果剪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20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次，共剪出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61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个小正方形</a:t>
            </a:r>
            <a:r>
              <a:rPr lang="zh-CN" altLang="zh-CN" kern="100" dirty="0" smtClean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830461" y="951570"/>
          <a:ext cx="7482840" cy="896620"/>
        </p:xfrm>
        <a:graphic>
          <a:graphicData uri="http://schemas.openxmlformats.org/drawingml/2006/table">
            <a:tbl>
              <a:tblPr/>
              <a:tblGrid>
                <a:gridCol w="2495550"/>
                <a:gridCol w="729615"/>
                <a:gridCol w="729615"/>
                <a:gridCol w="882015"/>
                <a:gridCol w="882015"/>
                <a:gridCol w="882015"/>
                <a:gridCol w="882015"/>
              </a:tblGrid>
              <a:tr h="448310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 dirty="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剪的次数</a:t>
                      </a:r>
                      <a:endParaRPr lang="zh-CN" sz="790" kern="100" dirty="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1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2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3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4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5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effectLst/>
                          <a:latin typeface="Times New Roman" panose="02020603050405020304"/>
                          <a:ea typeface="Times New Roman" panose="02020603050405020304"/>
                          <a:cs typeface="Courier New" panose="02070309020205020404"/>
                        </a:rPr>
                        <a:t>6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310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zh-CN" sz="2100" b="1" kern="100" dirty="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正方形个数</a:t>
                      </a:r>
                      <a:r>
                        <a:rPr lang="en-US" sz="2100" b="1" kern="100" dirty="0"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/</a:t>
                      </a:r>
                      <a:r>
                        <a:rPr lang="zh-CN" sz="2100" b="1" kern="100" dirty="0">
                          <a:effectLst/>
                          <a:latin typeface="Times New Roman" panose="02020603050405020304"/>
                          <a:ea typeface="楷体_GB2312"/>
                          <a:cs typeface="Times New Roman" panose="02020603050405020304"/>
                        </a:rPr>
                        <a:t>个</a:t>
                      </a:r>
                      <a:endParaRPr lang="zh-CN" sz="790" kern="100" dirty="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ct val="0"/>
                        </a:spcAft>
                        <a:tabLst>
                          <a:tab pos="5600700" algn="l"/>
                          <a:tab pos="9734550" algn="l"/>
                        </a:tabLst>
                      </a:pPr>
                      <a:r>
                        <a:rPr lang="en-US" sz="2100" b="1" kern="100">
                          <a:solidFill>
                            <a:srgbClr val="FF0000"/>
                          </a:solidFill>
                          <a:effectLst/>
                          <a:latin typeface="Times New Roman" panose="02020603050405020304"/>
                          <a:ea typeface="楷体_GB2312"/>
                          <a:cs typeface="Courier New" panose="02070309020205020404"/>
                        </a:rPr>
                        <a:t> </a:t>
                      </a:r>
                      <a:endParaRPr lang="zh-CN" sz="790" kern="100">
                        <a:effectLst/>
                        <a:latin typeface="宋体" panose="02010600030101010101" pitchFamily="2" charset="-122"/>
                        <a:ea typeface="Times New Roman" panose="02020603050405020304"/>
                        <a:cs typeface="Courier New" panose="020703090202050204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561562" y="1438252"/>
            <a:ext cx="54038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317646" y="1438252"/>
            <a:ext cx="540385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7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006103" y="1444594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10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816193" y="1444594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13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680289" y="1444594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16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598391" y="1444594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19</a:t>
            </a:r>
            <a:r>
              <a:rPr lang="zh-CN" altLang="zh-CN" sz="2100" b="1" kern="100"/>
              <a:t>　</a:t>
            </a:r>
            <a:endParaRPr lang="zh-CN" altLang="zh-CN" sz="790" kern="100"/>
          </a:p>
        </p:txBody>
      </p:sp>
      <p:sp>
        <p:nvSpPr>
          <p:cNvPr id="13" name="内容占位符 2"/>
          <p:cNvSpPr txBox="1"/>
          <p:nvPr/>
        </p:nvSpPr>
        <p:spPr>
          <a:xfrm>
            <a:off x="327751" y="3125450"/>
            <a:ext cx="8502866" cy="972185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0" indent="808355" algn="just" defTabSz="914400" rtl="0" eaLnBrk="1" latinLnBrk="0" hangingPunct="0">
              <a:lnSpc>
                <a:spcPct val="140000"/>
              </a:lnSpc>
              <a:spcBef>
                <a:spcPct val="0"/>
              </a:spcBef>
              <a:buFontTx/>
              <a:buNone/>
              <a:tabLst>
                <a:tab pos="1435100" algn="l"/>
                <a:tab pos="5645150" algn="l"/>
                <a:tab pos="9862820" algn="l"/>
              </a:tabLs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sz="2100" kern="100" dirty="0" smtClean="0">
                <a:cs typeface="Courier New" panose="02070309020205020404"/>
              </a:rPr>
              <a:t>(3)</a:t>
            </a:r>
            <a:r>
              <a:rPr lang="zh-CN" altLang="zh-CN" sz="2100" kern="100" dirty="0" smtClean="0">
                <a:cs typeface="Times New Roman" panose="02020603050405020304"/>
              </a:rPr>
              <a:t>观察图形，你还能得出什么规律？</a:t>
            </a:r>
            <a:endParaRPr lang="zh-CN" altLang="zh-CN" sz="790" kern="100" dirty="0" smtClean="0">
              <a:latin typeface="宋体" panose="02010600030101010101" pitchFamily="2" charset="-122"/>
              <a:cs typeface="Courier New" panose="02070309020205020404"/>
            </a:endParaRPr>
          </a:p>
          <a:p>
            <a:endParaRPr lang="zh-CN" altLang="en-US" sz="2100" dirty="0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391239" y="3595799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文档" r:id="rId1" imgW="11130915" imgH="1657350" progId="Word.Document.8">
                  <p:embed/>
                </p:oleObj>
              </mc:Choice>
              <mc:Fallback>
                <p:oleObj name="文档" r:id="rId1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1239" y="3595799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5007"/>
            <a:ext cx="9144000" cy="2855976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179071" y="556977"/>
            <a:ext cx="8785859" cy="3512103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461881" y="3630215"/>
            <a:ext cx="499904" cy="481836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97858" y="3711211"/>
            <a:ext cx="791614" cy="409728"/>
            <a:chOff x="8873678" y="1134340"/>
            <a:chExt cx="1153149" cy="59685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410445" y="291231"/>
            <a:ext cx="1404558" cy="459360"/>
            <a:chOff x="540152" y="650222"/>
            <a:chExt cx="1404558" cy="459360"/>
          </a:xfrm>
        </p:grpSpPr>
        <p:grpSp>
          <p:nvGrpSpPr>
            <p:cNvPr id="24" name="组合 23"/>
            <p:cNvGrpSpPr/>
            <p:nvPr/>
          </p:nvGrpSpPr>
          <p:grpSpPr>
            <a:xfrm>
              <a:off x="540152" y="650222"/>
              <a:ext cx="1404558" cy="459360"/>
              <a:chOff x="1561417" y="666658"/>
              <a:chExt cx="1200480" cy="392616"/>
            </a:xfrm>
          </p:grpSpPr>
          <p:sp>
            <p:nvSpPr>
              <p:cNvPr id="26" name="圆角矩形 25"/>
              <p:cNvSpPr/>
              <p:nvPr/>
            </p:nvSpPr>
            <p:spPr bwMode="auto">
              <a:xfrm>
                <a:off x="1561417" y="666658"/>
                <a:ext cx="1200480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64820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5" name="Rectangle 4"/>
            <p:cNvSpPr>
              <a:spLocks noChangeArrowheads="1"/>
            </p:cNvSpPr>
            <p:nvPr/>
          </p:nvSpPr>
          <p:spPr bwMode="auto">
            <a:xfrm>
              <a:off x="559186" y="656145"/>
              <a:ext cx="1378310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复习导入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84039" y="773280"/>
            <a:ext cx="8019047" cy="1045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小兰和爸爸、妈妈一起步行到离家</a:t>
            </a:r>
            <a:r>
              <a:rPr lang="en-US" altLang="zh-CN" sz="18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800</a:t>
            </a:r>
            <a:r>
              <a:rPr lang="en-US" altLang="zh-CN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远的健身中心，用了</a:t>
            </a:r>
            <a:r>
              <a:rPr lang="en-US" altLang="zh-CN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20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分钟。妈妈到了健身中心后直接返回家里，还是用了</a:t>
            </a:r>
            <a:r>
              <a:rPr lang="en-US" altLang="zh-CN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20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分钟。小兰和爸爸一起在健身中心锻炼了</a:t>
            </a:r>
            <a:r>
              <a:rPr lang="en-US" altLang="zh-CN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分钟，然后小兰用了</a:t>
            </a:r>
            <a:r>
              <a:rPr lang="en-US" altLang="zh-CN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分钟跑步回到家中，而爸爸用了</a:t>
            </a:r>
            <a:r>
              <a:rPr lang="en-US" altLang="zh-CN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15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分钟走回家中。</a:t>
            </a:r>
            <a:endParaRPr lang="zh-CN" altLang="en-US" sz="1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773379" y="2080121"/>
            <a:ext cx="0" cy="1178417"/>
          </a:xfrm>
          <a:prstGeom prst="straightConnector1">
            <a:avLst/>
          </a:prstGeom>
          <a:ln w="19050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779485" y="3259883"/>
            <a:ext cx="1930381" cy="0"/>
          </a:xfrm>
          <a:prstGeom prst="straightConnector1">
            <a:avLst/>
          </a:prstGeom>
          <a:ln w="19050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94567" y="1813645"/>
            <a:ext cx="1132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离家距离</a:t>
            </a:r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en-US" altLang="zh-CN" sz="1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m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779485" y="247195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779485" y="2865917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rot="16200000">
            <a:off x="1062401" y="321596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rot="16200000">
            <a:off x="1388648" y="321596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rot="16200000">
            <a:off x="1714895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rot="16200000">
            <a:off x="2041142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rot="16200000">
            <a:off x="2367389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383205" y="2311255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800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83205" y="2706543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456705" y="3281265"/>
            <a:ext cx="753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离家时间</a:t>
            </a:r>
            <a:r>
              <a:rPr lang="en-US" altLang="zh-CN" sz="1400" smtClean="0">
                <a:solidFill>
                  <a:srgbClr val="000000"/>
                </a:solidFill>
                <a:latin typeface="+mn-ea"/>
                <a:cs typeface="楷体" panose="02010609060101010101" charset="-122"/>
                <a:sym typeface="+mn-ea"/>
              </a:rPr>
              <a:t>/</a:t>
            </a:r>
            <a:r>
              <a:rPr lang="zh-CN" altLang="en-US" sz="1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分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233286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895149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71299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242687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09312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613950" y="3494026"/>
            <a:ext cx="464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smtClean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</a:t>
            </a:r>
            <a:r>
              <a:rPr lang="en-US" altLang="zh-CN" sz="1400" smtClean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endParaRPr lang="zh-CN" altLang="en-US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57" name="直接箭头连接符 56"/>
          <p:cNvCxnSpPr/>
          <p:nvPr/>
        </p:nvCxnSpPr>
        <p:spPr>
          <a:xfrm flipH="1" flipV="1">
            <a:off x="3465462" y="2080121"/>
            <a:ext cx="0" cy="1178417"/>
          </a:xfrm>
          <a:prstGeom prst="straightConnector1">
            <a:avLst/>
          </a:prstGeom>
          <a:ln w="19050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3471568" y="3259883"/>
            <a:ext cx="1930381" cy="0"/>
          </a:xfrm>
          <a:prstGeom prst="straightConnector1">
            <a:avLst/>
          </a:prstGeom>
          <a:ln w="19050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3286650" y="1813645"/>
            <a:ext cx="1132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离家距离</a:t>
            </a:r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en-US" altLang="zh-CN" sz="1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m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>
            <a:off x="3471568" y="247195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>
            <a:off x="3471568" y="2865917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 rot="16200000">
            <a:off x="3754484" y="321596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 rot="16200000">
            <a:off x="4080731" y="321596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rot="16200000">
            <a:off x="4406978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 rot="16200000">
            <a:off x="4733225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 rot="16200000">
            <a:off x="5059472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>
            <a:off x="3075288" y="2311255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800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075288" y="2706543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148788" y="3281265"/>
            <a:ext cx="753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离家时间</a:t>
            </a:r>
            <a:r>
              <a:rPr lang="en-US" altLang="zh-CN" sz="1400" smtClean="0">
                <a:solidFill>
                  <a:srgbClr val="000000"/>
                </a:solidFill>
                <a:latin typeface="+mn-ea"/>
                <a:cs typeface="楷体" panose="02010609060101010101" charset="-122"/>
                <a:sym typeface="+mn-ea"/>
              </a:rPr>
              <a:t>/</a:t>
            </a:r>
            <a:r>
              <a:rPr lang="zh-CN" altLang="en-US" sz="1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分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925369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587232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263382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934770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601395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306033" y="3494026"/>
            <a:ext cx="464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smtClean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</a:t>
            </a:r>
            <a:r>
              <a:rPr lang="en-US" altLang="zh-CN" sz="1400" smtClean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endParaRPr lang="zh-CN" altLang="en-US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78" name="直接箭头连接符 77"/>
          <p:cNvCxnSpPr/>
          <p:nvPr/>
        </p:nvCxnSpPr>
        <p:spPr>
          <a:xfrm flipH="1" flipV="1">
            <a:off x="6157546" y="2080121"/>
            <a:ext cx="0" cy="1178417"/>
          </a:xfrm>
          <a:prstGeom prst="straightConnector1">
            <a:avLst/>
          </a:prstGeom>
          <a:ln w="19050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6163652" y="3259883"/>
            <a:ext cx="1930381" cy="0"/>
          </a:xfrm>
          <a:prstGeom prst="straightConnector1">
            <a:avLst/>
          </a:prstGeom>
          <a:ln w="19050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/>
          <p:cNvSpPr/>
          <p:nvPr/>
        </p:nvSpPr>
        <p:spPr>
          <a:xfrm>
            <a:off x="5978734" y="1813645"/>
            <a:ext cx="1132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离家距离</a:t>
            </a:r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en-US" altLang="zh-CN" sz="1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m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81" name="直接箭头连接符 80"/>
          <p:cNvCxnSpPr/>
          <p:nvPr/>
        </p:nvCxnSpPr>
        <p:spPr>
          <a:xfrm>
            <a:off x="6163652" y="247195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/>
          <p:nvPr/>
        </p:nvCxnSpPr>
        <p:spPr>
          <a:xfrm>
            <a:off x="6163652" y="2865917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 rot="16200000">
            <a:off x="6446568" y="321596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rot="16200000">
            <a:off x="6772815" y="3215961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 rot="16200000">
            <a:off x="7099062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/>
          <p:nvPr/>
        </p:nvCxnSpPr>
        <p:spPr>
          <a:xfrm rot="16200000">
            <a:off x="7425309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/>
          <p:cNvCxnSpPr/>
          <p:nvPr/>
        </p:nvCxnSpPr>
        <p:spPr>
          <a:xfrm rot="16200000">
            <a:off x="7751556" y="3215962"/>
            <a:ext cx="74449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矩形 87"/>
          <p:cNvSpPr/>
          <p:nvPr/>
        </p:nvSpPr>
        <p:spPr>
          <a:xfrm>
            <a:off x="5767372" y="2311255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800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767372" y="2706543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840872" y="3281265"/>
            <a:ext cx="753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离家时间</a:t>
            </a:r>
            <a:r>
              <a:rPr lang="en-US" altLang="zh-CN" sz="1400" smtClean="0">
                <a:solidFill>
                  <a:srgbClr val="000000"/>
                </a:solidFill>
                <a:latin typeface="+mn-ea"/>
                <a:cs typeface="楷体" panose="02010609060101010101" charset="-122"/>
                <a:sym typeface="+mn-ea"/>
              </a:rPr>
              <a:t>/</a:t>
            </a:r>
            <a:r>
              <a:rPr lang="zh-CN" altLang="en-US" sz="1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分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7617453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279316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6955466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6626854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6293479" y="3224115"/>
            <a:ext cx="390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998117" y="3494026"/>
            <a:ext cx="464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smtClean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</a:t>
            </a:r>
            <a:r>
              <a:rPr lang="en-US" altLang="zh-CN" sz="1400" smtClean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endParaRPr lang="zh-CN" altLang="en-US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cxnSp>
        <p:nvCxnSpPr>
          <p:cNvPr id="97" name="直接箭头连接符 96"/>
          <p:cNvCxnSpPr/>
          <p:nvPr/>
        </p:nvCxnSpPr>
        <p:spPr>
          <a:xfrm flipV="1">
            <a:off x="773379" y="2473498"/>
            <a:ext cx="650609" cy="785043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箭头连接符 98"/>
          <p:cNvCxnSpPr/>
          <p:nvPr/>
        </p:nvCxnSpPr>
        <p:spPr>
          <a:xfrm>
            <a:off x="1424010" y="2471951"/>
            <a:ext cx="319065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/>
          <p:cNvCxnSpPr/>
          <p:nvPr/>
        </p:nvCxnSpPr>
        <p:spPr>
          <a:xfrm flipH="1" flipV="1">
            <a:off x="1743075" y="2471951"/>
            <a:ext cx="177800" cy="781803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 flipV="1">
            <a:off x="3467445" y="2473498"/>
            <a:ext cx="650609" cy="785043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/>
          <p:nvPr/>
        </p:nvCxnSpPr>
        <p:spPr>
          <a:xfrm flipH="1" flipV="1">
            <a:off x="4118054" y="2473499"/>
            <a:ext cx="651590" cy="776286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 flipV="1">
            <a:off x="6163188" y="2473498"/>
            <a:ext cx="650609" cy="785043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/>
          <p:cNvCxnSpPr/>
          <p:nvPr/>
        </p:nvCxnSpPr>
        <p:spPr>
          <a:xfrm>
            <a:off x="6813819" y="2471951"/>
            <a:ext cx="319065" cy="0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箭头连接符 107"/>
          <p:cNvCxnSpPr/>
          <p:nvPr/>
        </p:nvCxnSpPr>
        <p:spPr>
          <a:xfrm flipH="1" flipV="1">
            <a:off x="7132884" y="2471952"/>
            <a:ext cx="502991" cy="788152"/>
          </a:xfrm>
          <a:prstGeom prst="straightConnector1">
            <a:avLst/>
          </a:prstGeom>
          <a:ln w="19050" cap="rnd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组合 109"/>
          <p:cNvGrpSpPr/>
          <p:nvPr/>
        </p:nvGrpSpPr>
        <p:grpSpPr>
          <a:xfrm>
            <a:off x="179071" y="3691446"/>
            <a:ext cx="8785859" cy="1231306"/>
            <a:chOff x="3826429" y="1445470"/>
            <a:chExt cx="8785859" cy="1231306"/>
          </a:xfrm>
        </p:grpSpPr>
        <p:sp>
          <p:nvSpPr>
            <p:cNvPr id="111" name="矩形: 圆角 37"/>
            <p:cNvSpPr/>
            <p:nvPr/>
          </p:nvSpPr>
          <p:spPr>
            <a:xfrm>
              <a:off x="3826429" y="1543266"/>
              <a:ext cx="8785859" cy="1133510"/>
            </a:xfrm>
            <a:prstGeom prst="roundRect">
              <a:avLst>
                <a:gd name="adj" fmla="val 16700"/>
              </a:avLst>
            </a:prstGeom>
            <a:solidFill>
              <a:srgbClr val="F9EBEB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3905049" y="1577515"/>
              <a:ext cx="8628618" cy="10895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latinLnBrk="1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rgbClr val="C0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　这</a:t>
              </a:r>
              <a:r>
                <a:rPr lang="zh-CN" altLang="en-US" sz="1800" dirty="0">
                  <a:solidFill>
                    <a:srgbClr val="C0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几幅图中，哪幅图可以用来描述妈妈离家时间和离家距离之间的关系？哪幅图可以用来描述爸爸离家时间和离家距离之间的关系？哪幅图可以用来描述小兰离家时间和离家距离之间的关系？</a:t>
              </a:r>
              <a:endParaRPr lang="zh-CN" altLang="en-US" sz="18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13" name="Picture 85"/>
            <p:cNvPicPr>
              <a:picLocks noChangeAspect="1" noChangeArrowheads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 flipH="1">
              <a:off x="3886585" y="1445470"/>
              <a:ext cx="509429" cy="504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28" y="302"/>
            <a:ext cx="9140344" cy="514289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-1" y="0"/>
            <a:ext cx="9151144" cy="257240"/>
            <a:chOff x="0" y="1"/>
            <a:chExt cx="11899968" cy="334510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1"/>
              <a:ext cx="555048" cy="33451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40234" y="1"/>
              <a:ext cx="555048" cy="33451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0468" y="1"/>
              <a:ext cx="555048" cy="334510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20702" y="1"/>
              <a:ext cx="555048" cy="33451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60936" y="1"/>
              <a:ext cx="555048" cy="334510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701170" y="1"/>
              <a:ext cx="555048" cy="334510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241404" y="1"/>
              <a:ext cx="555048" cy="334510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781638" y="1"/>
              <a:ext cx="555048" cy="33451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321872" y="1"/>
              <a:ext cx="555048" cy="334510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862106" y="1"/>
              <a:ext cx="555048" cy="33451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402340" y="1"/>
              <a:ext cx="555048" cy="33451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942574" y="1"/>
              <a:ext cx="555048" cy="334510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482808" y="1"/>
              <a:ext cx="555048" cy="334510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023042" y="1"/>
              <a:ext cx="555048" cy="33451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563276" y="1"/>
              <a:ext cx="555048" cy="334510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103510" y="1"/>
              <a:ext cx="555048" cy="334510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643744" y="1"/>
              <a:ext cx="555048" cy="334510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183978" y="1"/>
              <a:ext cx="555048" cy="334510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724212" y="1"/>
              <a:ext cx="555048" cy="334510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264446" y="1"/>
              <a:ext cx="555048" cy="33451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04680" y="1"/>
              <a:ext cx="555048" cy="334510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1344920" y="1"/>
              <a:ext cx="555048" cy="334510"/>
            </a:xfrm>
            <a:prstGeom prst="rect">
              <a:avLst/>
            </a:prstGeom>
          </p:spPr>
        </p:pic>
      </p:grpSp>
      <p:grpSp>
        <p:nvGrpSpPr>
          <p:cNvPr id="59" name="组合 58"/>
          <p:cNvGrpSpPr/>
          <p:nvPr/>
        </p:nvGrpSpPr>
        <p:grpSpPr>
          <a:xfrm>
            <a:off x="0" y="4857749"/>
            <a:ext cx="9157447" cy="285750"/>
            <a:chOff x="0" y="4857749"/>
            <a:chExt cx="9157447" cy="285750"/>
          </a:xfrm>
        </p:grpSpPr>
        <p:sp>
          <p:nvSpPr>
            <p:cNvPr id="60" name="矩形 59"/>
            <p:cNvSpPr/>
            <p:nvPr/>
          </p:nvSpPr>
          <p:spPr>
            <a:xfrm>
              <a:off x="0" y="4857749"/>
              <a:ext cx="9154886" cy="285750"/>
            </a:xfrm>
            <a:prstGeom prst="rect">
              <a:avLst/>
            </a:prstGeom>
            <a:solidFill>
              <a:srgbClr val="FCF3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0" y="4902397"/>
              <a:ext cx="9157447" cy="196453"/>
              <a:chOff x="0" y="6529386"/>
              <a:chExt cx="12903200" cy="261937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0" y="6529386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0" y="6616698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0" y="6704010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0" y="6791323"/>
                <a:ext cx="12903200" cy="0"/>
              </a:xfrm>
              <a:prstGeom prst="line">
                <a:avLst/>
              </a:prstGeom>
              <a:ln w="28575">
                <a:solidFill>
                  <a:srgbClr val="FBB48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矩形 65"/>
          <p:cNvSpPr/>
          <p:nvPr/>
        </p:nvSpPr>
        <p:spPr>
          <a:xfrm>
            <a:off x="507195" y="1225121"/>
            <a:ext cx="4893564" cy="1057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</a:t>
            </a:r>
            <a:r>
              <a: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109</a:t>
            </a: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</a:t>
            </a:r>
            <a:r>
              <a: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题，教材</a:t>
            </a:r>
            <a:r>
              <a: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110</a:t>
            </a: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</a:t>
            </a:r>
            <a:r>
              <a: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题，教材</a:t>
            </a:r>
            <a:r>
              <a: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111</a:t>
            </a: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</a:t>
            </a:r>
            <a:r>
              <a: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565266" y="633279"/>
            <a:ext cx="1698059" cy="494432"/>
            <a:chOff x="559202" y="691882"/>
            <a:chExt cx="1698059" cy="494432"/>
          </a:xfrm>
        </p:grpSpPr>
        <p:grpSp>
          <p:nvGrpSpPr>
            <p:cNvPr id="68" name="组合 67"/>
            <p:cNvGrpSpPr/>
            <p:nvPr/>
          </p:nvGrpSpPr>
          <p:grpSpPr>
            <a:xfrm>
              <a:off x="559202" y="712134"/>
              <a:ext cx="1698059" cy="459360"/>
              <a:chOff x="1577699" y="719574"/>
              <a:chExt cx="1451336" cy="392616"/>
            </a:xfrm>
          </p:grpSpPr>
          <p:sp>
            <p:nvSpPr>
              <p:cNvPr id="70" name="圆角矩形 69"/>
              <p:cNvSpPr/>
              <p:nvPr/>
            </p:nvSpPr>
            <p:spPr bwMode="auto">
              <a:xfrm>
                <a:off x="1577699" y="719574"/>
                <a:ext cx="1451336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2910287" y="767715"/>
                <a:ext cx="74506" cy="74506"/>
              </a:xfrm>
              <a:prstGeom prst="ellipse">
                <a:avLst/>
              </a:prstGeom>
              <a:solidFill>
                <a:srgbClr val="268D9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69" name="Rectangle 4"/>
            <p:cNvSpPr>
              <a:spLocks noChangeArrowheads="1"/>
            </p:cNvSpPr>
            <p:nvPr/>
          </p:nvSpPr>
          <p:spPr bwMode="auto">
            <a:xfrm>
              <a:off x="570558" y="691882"/>
              <a:ext cx="1648604" cy="494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8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布置作业</a:t>
              </a:r>
              <a:endParaRPr lang="zh-CN" altLang="en-US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pic>
        <p:nvPicPr>
          <p:cNvPr id="72" name="图片 7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96043" y="1088835"/>
            <a:ext cx="1543610" cy="405466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954796" y="3819525"/>
            <a:ext cx="1106887" cy="3983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c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1995007"/>
            <a:ext cx="9144000" cy="2855976"/>
          </a:xfrm>
          <a:prstGeom prst="rect">
            <a:avLst/>
          </a:prstGeom>
        </p:spPr>
      </p:pic>
      <p:sp>
        <p:nvSpPr>
          <p:cNvPr id="100" name="圆角矩形 99"/>
          <p:cNvSpPr/>
          <p:nvPr/>
        </p:nvSpPr>
        <p:spPr>
          <a:xfrm>
            <a:off x="390843" y="1028699"/>
            <a:ext cx="8362315" cy="3657601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66CB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5" name="图片 104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8359325" y="4322424"/>
            <a:ext cx="499904" cy="481836"/>
          </a:xfrm>
          <a:prstGeom prst="rect">
            <a:avLst/>
          </a:prstGeom>
        </p:spPr>
      </p:pic>
      <p:grpSp>
        <p:nvGrpSpPr>
          <p:cNvPr id="109" name="组合 108"/>
          <p:cNvGrpSpPr/>
          <p:nvPr/>
        </p:nvGrpSpPr>
        <p:grpSpPr>
          <a:xfrm>
            <a:off x="101605" y="4276573"/>
            <a:ext cx="791614" cy="409728"/>
            <a:chOff x="8873678" y="1134340"/>
            <a:chExt cx="1153149" cy="596853"/>
          </a:xfrm>
        </p:grpSpPr>
        <p:pic>
          <p:nvPicPr>
            <p:cNvPr id="114" name="图片 113"/>
            <p:cNvPicPr>
              <a:picLocks noChangeAspect="1"/>
            </p:cNvPicPr>
            <p:nvPr/>
          </p:nvPicPr>
          <p:blipFill>
            <a:blip r:embed="rId25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26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27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grpSp>
        <p:nvGrpSpPr>
          <p:cNvPr id="118" name="组合 117"/>
          <p:cNvGrpSpPr/>
          <p:nvPr/>
        </p:nvGrpSpPr>
        <p:grpSpPr>
          <a:xfrm>
            <a:off x="410445" y="485148"/>
            <a:ext cx="1404558" cy="459360"/>
            <a:chOff x="540152" y="650222"/>
            <a:chExt cx="1404558" cy="459360"/>
          </a:xfrm>
        </p:grpSpPr>
        <p:grpSp>
          <p:nvGrpSpPr>
            <p:cNvPr id="119" name="组合 118"/>
            <p:cNvGrpSpPr/>
            <p:nvPr/>
          </p:nvGrpSpPr>
          <p:grpSpPr>
            <a:xfrm>
              <a:off x="540152" y="650222"/>
              <a:ext cx="1404558" cy="459360"/>
              <a:chOff x="1561417" y="666658"/>
              <a:chExt cx="1200480" cy="392616"/>
            </a:xfrm>
          </p:grpSpPr>
          <p:sp>
            <p:nvSpPr>
              <p:cNvPr id="121" name="圆角矩形 120"/>
              <p:cNvSpPr/>
              <p:nvPr/>
            </p:nvSpPr>
            <p:spPr bwMode="auto">
              <a:xfrm>
                <a:off x="1561417" y="666658"/>
                <a:ext cx="1200480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264820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20" name="Rectangle 4"/>
            <p:cNvSpPr>
              <a:spLocks noChangeArrowheads="1"/>
            </p:cNvSpPr>
            <p:nvPr/>
          </p:nvSpPr>
          <p:spPr bwMode="auto">
            <a:xfrm>
              <a:off x="553888" y="656145"/>
              <a:ext cx="1378310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23" name="矩形 122"/>
          <p:cNvSpPr/>
          <p:nvPr/>
        </p:nvSpPr>
        <p:spPr>
          <a:xfrm>
            <a:off x="1377181" y="2105939"/>
            <a:ext cx="522684" cy="52268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</a:endParaRPr>
          </a:p>
        </p:txBody>
      </p:sp>
      <p:graphicFrame>
        <p:nvGraphicFramePr>
          <p:cNvPr id="124" name="表格 123"/>
          <p:cNvGraphicFramePr>
            <a:graphicFrameLocks noGrp="1"/>
          </p:cNvGraphicFramePr>
          <p:nvPr/>
        </p:nvGraphicFramePr>
        <p:xfrm>
          <a:off x="2933596" y="1879787"/>
          <a:ext cx="1044000" cy="10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00"/>
                <a:gridCol w="522000"/>
              </a:tblGrid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9C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5" name="表格 124"/>
          <p:cNvGraphicFramePr>
            <a:graphicFrameLocks noGrp="1"/>
          </p:cNvGraphicFramePr>
          <p:nvPr/>
        </p:nvGraphicFramePr>
        <p:xfrm>
          <a:off x="4907811" y="1584281"/>
          <a:ext cx="1566000" cy="156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00"/>
                <a:gridCol w="522000"/>
                <a:gridCol w="522000"/>
              </a:tblGrid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9C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126" name="图片 125"/>
          <p:cNvPicPr>
            <a:picLocks noChangeAspect="1"/>
          </p:cNvPicPr>
          <p:nvPr/>
        </p:nvPicPr>
        <p:blipFill>
          <a:blip r:embed="rId28" cstate="email"/>
          <a:stretch>
            <a:fillRect/>
          </a:stretch>
        </p:blipFill>
        <p:spPr>
          <a:xfrm>
            <a:off x="680107" y="1270495"/>
            <a:ext cx="419923" cy="419920"/>
          </a:xfrm>
          <a:prstGeom prst="rect">
            <a:avLst/>
          </a:prstGeom>
        </p:spPr>
      </p:pic>
      <p:sp>
        <p:nvSpPr>
          <p:cNvPr id="127" name="矩形 126"/>
          <p:cNvSpPr/>
          <p:nvPr/>
        </p:nvSpPr>
        <p:spPr>
          <a:xfrm>
            <a:off x="990125" y="3198604"/>
            <a:ext cx="1383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2540329" y="3198604"/>
            <a:ext cx="1829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smtClean="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4572000" y="3198604"/>
            <a:ext cx="2291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smtClean="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6986347" y="1440322"/>
            <a:ext cx="1722245" cy="2198516"/>
            <a:chOff x="3834048" y="1391781"/>
            <a:chExt cx="1722245" cy="2198516"/>
          </a:xfrm>
        </p:grpSpPr>
        <p:sp>
          <p:nvSpPr>
            <p:cNvPr id="131" name="矩形: 圆角 37"/>
            <p:cNvSpPr/>
            <p:nvPr/>
          </p:nvSpPr>
          <p:spPr>
            <a:xfrm>
              <a:off x="3834048" y="1526756"/>
              <a:ext cx="1722245" cy="2063541"/>
            </a:xfrm>
            <a:prstGeom prst="roundRect">
              <a:avLst>
                <a:gd name="adj" fmla="val 10004"/>
              </a:avLst>
            </a:prstGeom>
            <a:solidFill>
              <a:srgbClr val="FFFDEE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3908901" y="1571600"/>
              <a:ext cx="1503311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latinLnBrk="1"/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　观察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一下，上面的图</a:t>
              </a: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和下面的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算式有什么关系？把算式补充完整。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33" name="Picture 85"/>
            <p:cNvPicPr>
              <a:picLocks noChangeAspect="1" noChangeArrowheads="1"/>
            </p:cNvPicPr>
            <p:nvPr/>
          </p:nvPicPr>
          <p:blipFill>
            <a:blip r:embed="rId29" cstate="email"/>
            <a:stretch>
              <a:fillRect/>
            </a:stretch>
          </p:blipFill>
          <p:spPr bwMode="auto">
            <a:xfrm>
              <a:off x="3957475" y="1391781"/>
              <a:ext cx="449849" cy="5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4" name="矩形 133"/>
          <p:cNvSpPr/>
          <p:nvPr/>
        </p:nvSpPr>
        <p:spPr>
          <a:xfrm>
            <a:off x="1694262" y="31744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3688162" y="31744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6183712" y="31744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1166004" y="3830295"/>
            <a:ext cx="6811992" cy="833376"/>
            <a:chOff x="3887530" y="1604619"/>
            <a:chExt cx="6811992" cy="833376"/>
          </a:xfrm>
        </p:grpSpPr>
        <p:sp>
          <p:nvSpPr>
            <p:cNvPr id="138" name="矩形: 圆角 37"/>
            <p:cNvSpPr/>
            <p:nvPr/>
          </p:nvSpPr>
          <p:spPr>
            <a:xfrm>
              <a:off x="3892030" y="1604619"/>
              <a:ext cx="6807492" cy="833376"/>
            </a:xfrm>
            <a:prstGeom prst="roundRect">
              <a:avLst>
                <a:gd name="adj" fmla="val 15967"/>
              </a:avLst>
            </a:prstGeom>
            <a:solidFill>
              <a:srgbClr val="F9EBEB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3887530" y="1610333"/>
              <a:ext cx="5850622" cy="781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1">
                <a:lnSpc>
                  <a:spcPct val="120000"/>
                </a:lnSpc>
              </a:pP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　算式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左边加数的个数与对应的大正方形中每列</a:t>
              </a:r>
              <a:r>
                <a:rPr lang="en-US" altLang="zh-CN" sz="2000">
                  <a:solidFill>
                    <a:prstClr val="black"/>
                  </a:solidFill>
                  <a:latin typeface="+mj-ea"/>
                  <a:ea typeface="+mj-ea"/>
                  <a:cs typeface="+mn-ea"/>
                  <a:sym typeface="+mn-lt"/>
                </a:rPr>
                <a:t>(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或每行</a:t>
              </a:r>
              <a:r>
                <a:rPr lang="en-US" altLang="zh-CN" sz="2000">
                  <a:solidFill>
                    <a:prstClr val="black"/>
                  </a:solidFill>
                  <a:latin typeface="+mj-ea"/>
                  <a:ea typeface="+mj-ea"/>
                  <a:cs typeface="+mn-ea"/>
                  <a:sym typeface="+mn-lt"/>
                </a:rPr>
                <a:t>)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小正方形的个数相同。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40" name="Picture 85"/>
            <p:cNvPicPr>
              <a:picLocks noChangeAspect="1" noChangeArrowheads="1"/>
            </p:cNvPicPr>
            <p:nvPr/>
          </p:nvPicPr>
          <p:blipFill>
            <a:blip r:embed="rId30" cstate="email"/>
            <a:stretch>
              <a:fillRect/>
            </a:stretch>
          </p:blipFill>
          <p:spPr bwMode="auto">
            <a:xfrm>
              <a:off x="9757228" y="1674799"/>
              <a:ext cx="652816" cy="64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1" name="组合 140"/>
          <p:cNvGrpSpPr/>
          <p:nvPr/>
        </p:nvGrpSpPr>
        <p:grpSpPr>
          <a:xfrm>
            <a:off x="1170761" y="3751113"/>
            <a:ext cx="6802479" cy="830997"/>
            <a:chOff x="3834047" y="1584300"/>
            <a:chExt cx="6802479" cy="830997"/>
          </a:xfrm>
        </p:grpSpPr>
        <p:sp>
          <p:nvSpPr>
            <p:cNvPr id="142" name="矩形: 圆角 37"/>
            <p:cNvSpPr/>
            <p:nvPr/>
          </p:nvSpPr>
          <p:spPr>
            <a:xfrm>
              <a:off x="3834047" y="1596807"/>
              <a:ext cx="6802479" cy="807624"/>
            </a:xfrm>
            <a:prstGeom prst="roundRect">
              <a:avLst>
                <a:gd name="adj" fmla="val 18251"/>
              </a:avLst>
            </a:prstGeom>
            <a:solidFill>
              <a:srgbClr val="FFFDEE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3" name="矩形 142"/>
            <p:cNvSpPr/>
            <p:nvPr/>
          </p:nvSpPr>
          <p:spPr>
            <a:xfrm>
              <a:off x="3910107" y="1584300"/>
              <a:ext cx="607162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latinLnBrk="1">
                <a:lnSpc>
                  <a:spcPct val="120000"/>
                </a:lnSpc>
              </a:pP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　算式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左边的加数之和是大</a:t>
              </a: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正方形左下角的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小正方形和其他</a:t>
              </a: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“</a:t>
              </a:r>
              <a:r>
                <a:rPr lang="zh-CN" altLang="en-US" sz="2000" smtClean="0">
                  <a:solidFill>
                    <a:prstClr val="black"/>
                  </a:solidFill>
                  <a:latin typeface="+mj-ea"/>
                  <a:ea typeface="+mj-ea"/>
                  <a:cs typeface="+mn-ea"/>
                  <a:sym typeface="+mn-lt"/>
                </a:rPr>
                <a:t>┐</a:t>
              </a: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”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形图中所包含的小正方形的个数之和。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44" name="Picture 85"/>
            <p:cNvPicPr>
              <a:picLocks noChangeAspect="1" noChangeArrowheads="1"/>
            </p:cNvPicPr>
            <p:nvPr/>
          </p:nvPicPr>
          <p:blipFill>
            <a:blip r:embed="rId29" cstate="email"/>
            <a:stretch>
              <a:fillRect/>
            </a:stretch>
          </p:blipFill>
          <p:spPr bwMode="auto">
            <a:xfrm>
              <a:off x="9974297" y="1703938"/>
              <a:ext cx="449849" cy="5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5" name="组合 144"/>
          <p:cNvGrpSpPr/>
          <p:nvPr/>
        </p:nvGrpSpPr>
        <p:grpSpPr>
          <a:xfrm>
            <a:off x="1160201" y="3715140"/>
            <a:ext cx="6807492" cy="894518"/>
            <a:chOff x="3881727" y="1551385"/>
            <a:chExt cx="6807492" cy="894518"/>
          </a:xfrm>
        </p:grpSpPr>
        <p:sp>
          <p:nvSpPr>
            <p:cNvPr id="146" name="矩形: 圆角 37"/>
            <p:cNvSpPr/>
            <p:nvPr/>
          </p:nvSpPr>
          <p:spPr>
            <a:xfrm>
              <a:off x="3881727" y="1612527"/>
              <a:ext cx="6807492" cy="833376"/>
            </a:xfrm>
            <a:prstGeom prst="roundRect">
              <a:avLst>
                <a:gd name="adj" fmla="val 15967"/>
              </a:avLst>
            </a:prstGeom>
            <a:solidFill>
              <a:srgbClr val="F9EBEB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3886093" y="1551385"/>
              <a:ext cx="61524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1">
                <a:lnSpc>
                  <a:spcPct val="120000"/>
                </a:lnSpc>
              </a:pP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</a:t>
              </a: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算式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左边的加数之和正好等于大正方形中每列</a:t>
              </a:r>
              <a:r>
                <a:rPr lang="en-US" altLang="zh-CN" sz="2000">
                  <a:solidFill>
                    <a:prstClr val="black"/>
                  </a:solidFill>
                  <a:latin typeface="+mj-ea"/>
                  <a:ea typeface="+mj-ea"/>
                  <a:cs typeface="+mn-ea"/>
                  <a:sym typeface="+mn-lt"/>
                </a:rPr>
                <a:t>(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或每行</a:t>
              </a:r>
              <a:r>
                <a:rPr lang="en-US" altLang="zh-CN" sz="2000">
                  <a:solidFill>
                    <a:prstClr val="black"/>
                  </a:solidFill>
                  <a:latin typeface="+mj-ea"/>
                  <a:ea typeface="+mj-ea"/>
                  <a:cs typeface="+mn-ea"/>
                  <a:sym typeface="+mn-lt"/>
                </a:rPr>
                <a:t>)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小正方形个数的平方。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48" name="Picture 85"/>
            <p:cNvPicPr>
              <a:picLocks noChangeAspect="1" noChangeArrowheads="1"/>
            </p:cNvPicPr>
            <p:nvPr/>
          </p:nvPicPr>
          <p:blipFill>
            <a:blip r:embed="rId31" cstate="email"/>
            <a:stretch>
              <a:fillRect/>
            </a:stretch>
          </p:blipFill>
          <p:spPr bwMode="auto">
            <a:xfrm>
              <a:off x="10022974" y="1754156"/>
              <a:ext cx="558747" cy="553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9" name="组合 148"/>
          <p:cNvGrpSpPr/>
          <p:nvPr/>
        </p:nvGrpSpPr>
        <p:grpSpPr>
          <a:xfrm>
            <a:off x="6986346" y="1440322"/>
            <a:ext cx="1722245" cy="1543510"/>
            <a:chOff x="3834048" y="1391781"/>
            <a:chExt cx="1722245" cy="1543510"/>
          </a:xfrm>
        </p:grpSpPr>
        <p:sp>
          <p:nvSpPr>
            <p:cNvPr id="150" name="矩形: 圆角 37"/>
            <p:cNvSpPr/>
            <p:nvPr/>
          </p:nvSpPr>
          <p:spPr>
            <a:xfrm>
              <a:off x="3834048" y="1526756"/>
              <a:ext cx="1722245" cy="1408535"/>
            </a:xfrm>
            <a:prstGeom prst="roundRect">
              <a:avLst>
                <a:gd name="adj" fmla="val 10004"/>
              </a:avLst>
            </a:prstGeom>
            <a:solidFill>
              <a:srgbClr val="FFFDEE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3910107" y="1584300"/>
              <a:ext cx="1503311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latinLnBrk="1"/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</a:t>
              </a: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算式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的左边是从</a:t>
              </a:r>
              <a:r>
                <a:rPr lang="en-US" altLang="zh-CN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1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开始的连续奇数的和。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52" name="Picture 85"/>
            <p:cNvPicPr>
              <a:picLocks noChangeAspect="1" noChangeArrowheads="1"/>
            </p:cNvPicPr>
            <p:nvPr/>
          </p:nvPicPr>
          <p:blipFill>
            <a:blip r:embed="rId29" cstate="email"/>
            <a:stretch>
              <a:fillRect/>
            </a:stretch>
          </p:blipFill>
          <p:spPr bwMode="auto">
            <a:xfrm>
              <a:off x="3957475" y="1391781"/>
              <a:ext cx="449849" cy="5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  <p:bldP spid="135" grpId="0"/>
      <p:bldP spid="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5007"/>
            <a:ext cx="9144000" cy="2855976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122062" y="1028699"/>
            <a:ext cx="8899876" cy="3657601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66CB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59325" y="4322424"/>
            <a:ext cx="499904" cy="481836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01605" y="4276573"/>
            <a:ext cx="791614" cy="409728"/>
            <a:chOff x="8873678" y="1134340"/>
            <a:chExt cx="1153149" cy="59685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410445" y="485148"/>
            <a:ext cx="1404558" cy="459360"/>
            <a:chOff x="540152" y="650222"/>
            <a:chExt cx="1404558" cy="459360"/>
          </a:xfrm>
        </p:grpSpPr>
        <p:grpSp>
          <p:nvGrpSpPr>
            <p:cNvPr id="24" name="组合 23"/>
            <p:cNvGrpSpPr/>
            <p:nvPr/>
          </p:nvGrpSpPr>
          <p:grpSpPr>
            <a:xfrm>
              <a:off x="540152" y="650222"/>
              <a:ext cx="1404558" cy="459360"/>
              <a:chOff x="1561417" y="666658"/>
              <a:chExt cx="1200480" cy="392616"/>
            </a:xfrm>
          </p:grpSpPr>
          <p:sp>
            <p:nvSpPr>
              <p:cNvPr id="26" name="圆角矩形 25"/>
              <p:cNvSpPr/>
              <p:nvPr/>
            </p:nvSpPr>
            <p:spPr bwMode="auto">
              <a:xfrm>
                <a:off x="1561417" y="666658"/>
                <a:ext cx="1200480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64820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5" name="Rectangle 4"/>
            <p:cNvSpPr>
              <a:spLocks noChangeArrowheads="1"/>
            </p:cNvSpPr>
            <p:nvPr/>
          </p:nvSpPr>
          <p:spPr bwMode="auto">
            <a:xfrm>
              <a:off x="553888" y="656145"/>
              <a:ext cx="1378310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449468" y="2105939"/>
            <a:ext cx="522684" cy="52268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910143" y="1845281"/>
          <a:ext cx="1044000" cy="10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00"/>
                <a:gridCol w="522000"/>
              </a:tblGrid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9CA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4" name="表格 63"/>
          <p:cNvGraphicFramePr>
            <a:graphicFrameLocks noGrp="1"/>
          </p:cNvGraphicFramePr>
          <p:nvPr/>
        </p:nvGraphicFramePr>
        <p:xfrm>
          <a:off x="3892134" y="1584281"/>
          <a:ext cx="1566000" cy="156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00"/>
                <a:gridCol w="522000"/>
                <a:gridCol w="522000"/>
              </a:tblGrid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9CA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65" name="图片 6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647" y="1270495"/>
            <a:ext cx="419923" cy="4199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10098" y="3198604"/>
            <a:ext cx="1383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751758" y="3198604"/>
            <a:ext cx="1829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smtClean="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750389" y="3198604"/>
            <a:ext cx="2291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smtClean="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014235" y="31744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2899591" y="31744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362101" y="31744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973652" y="3720320"/>
            <a:ext cx="5196696" cy="931169"/>
            <a:chOff x="3887530" y="1604619"/>
            <a:chExt cx="5196696" cy="931169"/>
          </a:xfrm>
        </p:grpSpPr>
        <p:sp>
          <p:nvSpPr>
            <p:cNvPr id="82" name="矩形: 圆角 37"/>
            <p:cNvSpPr/>
            <p:nvPr/>
          </p:nvSpPr>
          <p:spPr>
            <a:xfrm>
              <a:off x="3892030" y="1604619"/>
              <a:ext cx="5192196" cy="833376"/>
            </a:xfrm>
            <a:prstGeom prst="roundRect">
              <a:avLst>
                <a:gd name="adj" fmla="val 15967"/>
              </a:avLst>
            </a:prstGeom>
            <a:solidFill>
              <a:srgbClr val="F9EBEB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3887530" y="1610333"/>
              <a:ext cx="496809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1">
                <a:lnSpc>
                  <a:spcPct val="120000"/>
                </a:lnSpc>
              </a:pP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　请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你猜想一下，第</a:t>
              </a:r>
              <a:r>
                <a:rPr lang="en-US" altLang="zh-CN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4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个图形是什么样的？下面的算式是什么？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84" name="Picture 85"/>
            <p:cNvPicPr>
              <a:picLocks noChangeAspect="1" noChangeArrowheads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8171314" y="1982756"/>
              <a:ext cx="558747" cy="553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" name="矩形 88"/>
          <p:cNvSpPr/>
          <p:nvPr/>
        </p:nvSpPr>
        <p:spPr>
          <a:xfrm>
            <a:off x="6032899" y="3198604"/>
            <a:ext cx="2752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400" smtClean="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094191" y="317446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941748" y="1607820"/>
            <a:ext cx="873002" cy="1539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5007"/>
            <a:ext cx="9144000" cy="2855976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556331" y="377153"/>
            <a:ext cx="8031338" cy="4309147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66CB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81564" y="4137660"/>
            <a:ext cx="675785" cy="65136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01605" y="4276573"/>
            <a:ext cx="791614" cy="409728"/>
            <a:chOff x="8873678" y="1134340"/>
            <a:chExt cx="1153149" cy="59685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410445" y="332764"/>
            <a:ext cx="1404558" cy="459360"/>
            <a:chOff x="540152" y="650222"/>
            <a:chExt cx="1404558" cy="459360"/>
          </a:xfrm>
        </p:grpSpPr>
        <p:grpSp>
          <p:nvGrpSpPr>
            <p:cNvPr id="24" name="组合 23"/>
            <p:cNvGrpSpPr/>
            <p:nvPr/>
          </p:nvGrpSpPr>
          <p:grpSpPr>
            <a:xfrm>
              <a:off x="540152" y="650222"/>
              <a:ext cx="1404558" cy="459360"/>
              <a:chOff x="1561417" y="666658"/>
              <a:chExt cx="1200480" cy="392616"/>
            </a:xfrm>
          </p:grpSpPr>
          <p:sp>
            <p:nvSpPr>
              <p:cNvPr id="26" name="圆角矩形 25"/>
              <p:cNvSpPr/>
              <p:nvPr/>
            </p:nvSpPr>
            <p:spPr bwMode="auto">
              <a:xfrm>
                <a:off x="1561417" y="666658"/>
                <a:ext cx="1200480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64820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5" name="Rectangle 4"/>
            <p:cNvSpPr>
              <a:spLocks noChangeArrowheads="1"/>
            </p:cNvSpPr>
            <p:nvPr/>
          </p:nvSpPr>
          <p:spPr bwMode="auto">
            <a:xfrm>
              <a:off x="553888" y="656145"/>
              <a:ext cx="1378310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6564769" y="841948"/>
            <a:ext cx="522684" cy="52268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564769" y="1562372"/>
          <a:ext cx="1044000" cy="10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00"/>
                <a:gridCol w="522000"/>
              </a:tblGrid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9CA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4" name="表格 63"/>
          <p:cNvGraphicFramePr>
            <a:graphicFrameLocks noGrp="1"/>
          </p:cNvGraphicFramePr>
          <p:nvPr/>
        </p:nvGraphicFramePr>
        <p:xfrm>
          <a:off x="6564769" y="2804112"/>
          <a:ext cx="1566000" cy="156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00"/>
                <a:gridCol w="522000"/>
                <a:gridCol w="522000"/>
              </a:tblGrid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9CA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</a:tr>
              <a:tr h="522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65" name="图片 6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63635" y="1033452"/>
            <a:ext cx="419923" cy="41992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58730" y="1000513"/>
            <a:ext cx="1383712" cy="485805"/>
            <a:chOff x="944405" y="914788"/>
            <a:chExt cx="1383712" cy="485805"/>
          </a:xfrm>
        </p:grpSpPr>
        <p:sp>
          <p:nvSpPr>
            <p:cNvPr id="4" name="矩形 3"/>
            <p:cNvSpPr/>
            <p:nvPr/>
          </p:nvSpPr>
          <p:spPr>
            <a:xfrm>
              <a:off x="944405" y="938928"/>
              <a:ext cx="13837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en-US" altLang="zh-CN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400">
                  <a:solidFill>
                    <a:srgbClr val="000000"/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400">
                  <a:solidFill>
                    <a:srgbClr val="000000"/>
                  </a:solidFill>
                  <a:latin typeface="宋体" panose="02010600030101010101" pitchFamily="2" charset="-122"/>
                </a:rPr>
                <a:t>(</a:t>
              </a:r>
              <a:r>
                <a:rPr lang="zh-CN" altLang="en-US" sz="2400">
                  <a:solidFill>
                    <a:srgbClr val="000000"/>
                  </a:solidFill>
                </a:rPr>
                <a:t>     </a:t>
              </a:r>
              <a:r>
                <a:rPr lang="en-US" altLang="zh-CN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)</a:t>
              </a:r>
              <a:r>
                <a:rPr lang="en-US" altLang="zh-CN" sz="1600" baseline="800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zh-CN" sz="2400" baseline="8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648542" y="914788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1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58730" y="1559556"/>
            <a:ext cx="1829347" cy="485805"/>
            <a:chOff x="1751758" y="3174464"/>
            <a:chExt cx="1829347" cy="485805"/>
          </a:xfrm>
        </p:grpSpPr>
        <p:sp>
          <p:nvSpPr>
            <p:cNvPr id="66" name="矩形 65"/>
            <p:cNvSpPr/>
            <p:nvPr/>
          </p:nvSpPr>
          <p:spPr>
            <a:xfrm>
              <a:off x="1751758" y="3198604"/>
              <a:ext cx="182934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400" smtClean="0">
                  <a:solidFill>
                    <a:srgbClr val="0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400">
                  <a:solidFill>
                    <a:srgbClr val="000000"/>
                  </a:solidFill>
                  <a:latin typeface="宋体" panose="02010600030101010101" pitchFamily="2" charset="-122"/>
                </a:rPr>
                <a:t>(</a:t>
              </a:r>
              <a:r>
                <a:rPr lang="zh-CN" altLang="en-US" sz="2400">
                  <a:solidFill>
                    <a:srgbClr val="000000"/>
                  </a:solidFill>
                </a:rPr>
                <a:t>     </a:t>
              </a:r>
              <a:r>
                <a:rPr lang="en-US" altLang="zh-CN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)</a:t>
              </a:r>
              <a:r>
                <a:rPr lang="en-US" altLang="zh-CN" sz="1600" baseline="800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zh-CN" sz="2400" baseline="8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899591" y="3174464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1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61057" y="2118599"/>
            <a:ext cx="2291012" cy="485805"/>
            <a:chOff x="3750389" y="3174464"/>
            <a:chExt cx="2291012" cy="485805"/>
          </a:xfrm>
        </p:grpSpPr>
        <p:sp>
          <p:nvSpPr>
            <p:cNvPr id="67" name="矩形 66"/>
            <p:cNvSpPr/>
            <p:nvPr/>
          </p:nvSpPr>
          <p:spPr>
            <a:xfrm>
              <a:off x="3750389" y="3198604"/>
              <a:ext cx="22910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400" smtClean="0">
                  <a:solidFill>
                    <a:srgbClr val="0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 smtClean="0">
                  <a:solidFill>
                    <a:srgbClr val="0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400">
                  <a:solidFill>
                    <a:srgbClr val="000000"/>
                  </a:solidFill>
                  <a:latin typeface="宋体" panose="02010600030101010101" pitchFamily="2" charset="-122"/>
                </a:rPr>
                <a:t>(</a:t>
              </a:r>
              <a:r>
                <a:rPr lang="zh-CN" altLang="en-US" sz="2400">
                  <a:solidFill>
                    <a:srgbClr val="000000"/>
                  </a:solidFill>
                </a:rPr>
                <a:t>     </a:t>
              </a:r>
              <a:r>
                <a:rPr lang="en-US" altLang="zh-CN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)</a:t>
              </a:r>
              <a:r>
                <a:rPr lang="en-US" altLang="zh-CN" sz="1600" baseline="800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zh-CN" sz="2400" baseline="8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362101" y="3174464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1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58730" y="2677642"/>
            <a:ext cx="2752677" cy="485805"/>
            <a:chOff x="944405" y="2265708"/>
            <a:chExt cx="2752677" cy="485805"/>
          </a:xfrm>
        </p:grpSpPr>
        <p:sp>
          <p:nvSpPr>
            <p:cNvPr id="89" name="矩形 88"/>
            <p:cNvSpPr/>
            <p:nvPr/>
          </p:nvSpPr>
          <p:spPr>
            <a:xfrm>
              <a:off x="944405" y="2289848"/>
              <a:ext cx="27526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400" smtClean="0">
                  <a:solidFill>
                    <a:srgbClr val="0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 smtClean="0">
                  <a:solidFill>
                    <a:srgbClr val="0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2400" smtClean="0">
                  <a:solidFill>
                    <a:srgbClr val="0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r>
                <a:rPr lang="zh-CN" altLang="en-US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400">
                  <a:solidFill>
                    <a:srgbClr val="000000"/>
                  </a:solidFill>
                  <a:latin typeface="宋体" panose="02010600030101010101" pitchFamily="2" charset="-122"/>
                </a:rPr>
                <a:t>(</a:t>
              </a:r>
              <a:r>
                <a:rPr lang="zh-CN" altLang="en-US" sz="2400">
                  <a:solidFill>
                    <a:srgbClr val="000000"/>
                  </a:solidFill>
                </a:rPr>
                <a:t>     </a:t>
              </a:r>
              <a:r>
                <a:rPr lang="en-US" altLang="zh-CN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)</a:t>
              </a:r>
              <a:r>
                <a:rPr lang="en-US" altLang="zh-CN" sz="1600" baseline="800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zh-CN" sz="2400" baseline="8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3005697" y="2265708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1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258730" y="3260825"/>
            <a:ext cx="4445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2400" smtClean="0">
                <a:solidFill>
                  <a:srgbClr val="000000"/>
                </a:solidFill>
                <a:latin typeface="+mn-ea"/>
              </a:rPr>
              <a:t>＋</a:t>
            </a:r>
            <a:r>
              <a:rPr lang="en-US" altLang="zh-CN" sz="24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2400" smtClean="0">
                <a:solidFill>
                  <a:srgbClr val="00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r>
              <a:rPr lang="en-US" altLang="zh-CN" sz="1600" baseline="80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2400" baseline="8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996422" y="323668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zh-CN" altLang="en-US" sz="1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258730" y="3795728"/>
            <a:ext cx="5178021" cy="485805"/>
            <a:chOff x="944405" y="2265708"/>
            <a:chExt cx="5178021" cy="485805"/>
          </a:xfrm>
        </p:grpSpPr>
        <p:sp>
          <p:nvSpPr>
            <p:cNvPr id="43" name="矩形 42"/>
            <p:cNvSpPr/>
            <p:nvPr/>
          </p:nvSpPr>
          <p:spPr>
            <a:xfrm>
              <a:off x="944405" y="2289848"/>
              <a:ext cx="517802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11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13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15</a:t>
              </a:r>
              <a:r>
                <a:rPr lang="zh-CN" altLang="en-US" sz="2400" smtClean="0">
                  <a:solidFill>
                    <a:srgbClr val="C00000"/>
                  </a:solidFill>
                  <a:latin typeface="+mn-ea"/>
                </a:rPr>
                <a:t>＋</a:t>
              </a:r>
              <a:r>
                <a:rPr lang="en-US" altLang="zh-CN" sz="2400" smtClean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17</a:t>
              </a:r>
              <a:r>
                <a:rPr lang="zh-CN" altLang="en-US" sz="240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＝</a:t>
              </a:r>
              <a:r>
                <a: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r>
                <a:rPr lang="en-US" altLang="zh-CN" sz="1600" baseline="800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zh-CN" sz="2400" baseline="8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916537" y="2265708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cxnSp>
        <p:nvCxnSpPr>
          <p:cNvPr id="46" name="直接连接符 45"/>
          <p:cNvCxnSpPr/>
          <p:nvPr/>
        </p:nvCxnSpPr>
        <p:spPr bwMode="auto">
          <a:xfrm>
            <a:off x="1312068" y="4244292"/>
            <a:ext cx="4460082" cy="0"/>
          </a:xfrm>
          <a:prstGeom prst="line">
            <a:avLst/>
          </a:prstGeom>
          <a:ln w="2857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314450" y="3876675"/>
            <a:ext cx="4467225" cy="333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5007"/>
            <a:ext cx="9144000" cy="2855976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161925" y="972820"/>
            <a:ext cx="8820150" cy="2564431"/>
            <a:chOff x="245533" y="859678"/>
            <a:chExt cx="11730567" cy="5675278"/>
          </a:xfrm>
        </p:grpSpPr>
        <p:sp>
          <p:nvSpPr>
            <p:cNvPr id="53" name="矩形: 圆角 14"/>
            <p:cNvSpPr/>
            <p:nvPr/>
          </p:nvSpPr>
          <p:spPr>
            <a:xfrm>
              <a:off x="245533" y="859678"/>
              <a:ext cx="11730567" cy="5675278"/>
            </a:xfrm>
            <a:prstGeom prst="roundRect">
              <a:avLst>
                <a:gd name="adj" fmla="val 10726"/>
              </a:avLst>
            </a:prstGeom>
            <a:solidFill>
              <a:schemeClr val="bg1"/>
            </a:solidFill>
            <a:ln w="19050">
              <a:solidFill>
                <a:srgbClr val="6AC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  <p:sp>
          <p:nvSpPr>
            <p:cNvPr id="54" name="矩形: 圆角 14"/>
            <p:cNvSpPr/>
            <p:nvPr/>
          </p:nvSpPr>
          <p:spPr>
            <a:xfrm>
              <a:off x="428754" y="1097373"/>
              <a:ext cx="11364126" cy="5199885"/>
            </a:xfrm>
            <a:prstGeom prst="roundRect">
              <a:avLst>
                <a:gd name="adj" fmla="val 9880"/>
              </a:avLst>
            </a:prstGeom>
            <a:solidFill>
              <a:schemeClr val="bg1"/>
            </a:solidFill>
            <a:ln w="19050">
              <a:solidFill>
                <a:srgbClr val="6AC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  <p:sp>
          <p:nvSpPr>
            <p:cNvPr id="59" name="矩形: 圆角 16"/>
            <p:cNvSpPr/>
            <p:nvPr/>
          </p:nvSpPr>
          <p:spPr>
            <a:xfrm>
              <a:off x="323352" y="987932"/>
              <a:ext cx="11574928" cy="5418767"/>
            </a:xfrm>
            <a:prstGeom prst="roundRect">
              <a:avLst>
                <a:gd name="adj" fmla="val 10192"/>
              </a:avLst>
            </a:prstGeom>
            <a:noFill/>
            <a:ln w="9525">
              <a:solidFill>
                <a:srgbClr val="6ACAC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</p:grpSp>
      <p:pic>
        <p:nvPicPr>
          <p:cNvPr id="62" name="图片 6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06785" y="3003346"/>
            <a:ext cx="646034" cy="622684"/>
          </a:xfrm>
          <a:prstGeom prst="rect">
            <a:avLst/>
          </a:prstGeom>
        </p:spPr>
      </p:pic>
      <p:sp>
        <p:nvSpPr>
          <p:cNvPr id="68" name="矩形 67"/>
          <p:cNvSpPr/>
          <p:nvPr/>
        </p:nvSpPr>
        <p:spPr>
          <a:xfrm>
            <a:off x="746344" y="1203967"/>
            <a:ext cx="7822762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总结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规律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zh-CN" altLang="en-US" sz="2800" smtClean="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从</a:t>
            </a:r>
            <a:r>
              <a:rPr lang="en-US" altLang="zh-CN" sz="2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开始连续奇数的和</a:t>
            </a:r>
            <a:r>
              <a:rPr lang="zh-CN" altLang="en-US" sz="2800" smtClean="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等于这些</a:t>
            </a:r>
            <a:r>
              <a:rPr lang="zh-CN" altLang="en-US" sz="2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奇数个数的平方。</a:t>
            </a:r>
            <a:endParaRPr lang="zh-CN" altLang="en-US" sz="2800">
              <a:solidFill>
                <a:schemeClr val="bg2">
                  <a:lumMod val="1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67944" y="3239245"/>
            <a:ext cx="791614" cy="409728"/>
            <a:chOff x="8873678" y="1134340"/>
            <a:chExt cx="1153149" cy="596853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419970" y="389914"/>
            <a:ext cx="1404558" cy="459360"/>
            <a:chOff x="540152" y="650222"/>
            <a:chExt cx="1404558" cy="45936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0152" y="650222"/>
              <a:ext cx="1404558" cy="459360"/>
              <a:chOff x="1561417" y="666658"/>
              <a:chExt cx="1200480" cy="392616"/>
            </a:xfrm>
          </p:grpSpPr>
          <p:sp>
            <p:nvSpPr>
              <p:cNvPr id="22" name="圆角矩形 21"/>
              <p:cNvSpPr/>
              <p:nvPr/>
            </p:nvSpPr>
            <p:spPr bwMode="auto">
              <a:xfrm>
                <a:off x="1561417" y="666658"/>
                <a:ext cx="1200480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4820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>
              <a:off x="553888" y="656145"/>
              <a:ext cx="1378310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5007"/>
            <a:ext cx="9144000" cy="2855976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556331" y="377153"/>
            <a:ext cx="8031338" cy="4309147"/>
          </a:xfrm>
          <a:prstGeom prst="roundRect">
            <a:avLst>
              <a:gd name="adj" fmla="val 5064"/>
            </a:avLst>
          </a:prstGeom>
          <a:solidFill>
            <a:schemeClr val="bg1"/>
          </a:solidFill>
          <a:ln w="28575">
            <a:solidFill>
              <a:srgbClr val="66CB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300957" y="1002796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计算　 </a:t>
            </a:r>
            <a:r>
              <a:rPr lang="zh-CN" altLang="en-US" sz="2400" smtClean="0">
                <a:solidFill>
                  <a:srgbClr val="0070C0"/>
                </a:solidFill>
                <a:latin typeface="+mj-ea"/>
              </a:rPr>
              <a:t>＋ 　＋　 ＋ 　＋　 ＋ 　＋</a:t>
            </a:r>
            <a:r>
              <a:rPr lang="en-US" altLang="zh-CN" sz="2400" smtClean="0">
                <a:solidFill>
                  <a:srgbClr val="0070C0"/>
                </a:solidFill>
                <a:latin typeface="+mj-ea"/>
              </a:rPr>
              <a:t>…</a:t>
            </a:r>
            <a:r>
              <a:rPr lang="zh-CN" altLang="en-US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92944" y="4183380"/>
            <a:ext cx="675785" cy="65136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01605" y="4276573"/>
            <a:ext cx="791614" cy="409728"/>
            <a:chOff x="8873678" y="1134340"/>
            <a:chExt cx="1153149" cy="59685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410445" y="332764"/>
            <a:ext cx="1404558" cy="459360"/>
            <a:chOff x="540152" y="650222"/>
            <a:chExt cx="1404558" cy="459360"/>
          </a:xfrm>
        </p:grpSpPr>
        <p:grpSp>
          <p:nvGrpSpPr>
            <p:cNvPr id="24" name="组合 23"/>
            <p:cNvGrpSpPr/>
            <p:nvPr/>
          </p:nvGrpSpPr>
          <p:grpSpPr>
            <a:xfrm>
              <a:off x="540152" y="650222"/>
              <a:ext cx="1404558" cy="459360"/>
              <a:chOff x="1561417" y="666658"/>
              <a:chExt cx="1200480" cy="392616"/>
            </a:xfrm>
          </p:grpSpPr>
          <p:sp>
            <p:nvSpPr>
              <p:cNvPr id="26" name="圆角矩形 25"/>
              <p:cNvSpPr/>
              <p:nvPr/>
            </p:nvSpPr>
            <p:spPr bwMode="auto">
              <a:xfrm>
                <a:off x="1561417" y="666658"/>
                <a:ext cx="1200480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64820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5" name="Rectangle 4"/>
            <p:cNvSpPr>
              <a:spLocks noChangeArrowheads="1"/>
            </p:cNvSpPr>
            <p:nvPr/>
          </p:nvSpPr>
          <p:spPr bwMode="auto">
            <a:xfrm>
              <a:off x="553888" y="656145"/>
              <a:ext cx="1378310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38399" y="1040583"/>
            <a:ext cx="421200" cy="421197"/>
          </a:xfrm>
          <a:prstGeom prst="rect">
            <a:avLst/>
          </a:prstGeom>
        </p:spPr>
      </p:pic>
      <p:grpSp>
        <p:nvGrpSpPr>
          <p:cNvPr id="48" name="组合 47"/>
          <p:cNvGrpSpPr/>
          <p:nvPr/>
        </p:nvGrpSpPr>
        <p:grpSpPr>
          <a:xfrm>
            <a:off x="2095799" y="807853"/>
            <a:ext cx="338554" cy="830997"/>
            <a:chOff x="5082363" y="1815704"/>
            <a:chExt cx="338554" cy="830997"/>
          </a:xfrm>
        </p:grpSpPr>
        <p:sp>
          <p:nvSpPr>
            <p:cNvPr id="49" name="文本框 48"/>
            <p:cNvSpPr txBox="1"/>
            <p:nvPr/>
          </p:nvSpPr>
          <p:spPr>
            <a:xfrm>
              <a:off x="5082363" y="1815704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5107640" y="2236414"/>
              <a:ext cx="288000" cy="0"/>
            </a:xfrm>
            <a:prstGeom prst="line">
              <a:avLst/>
            </a:prstGeom>
            <a:ln w="127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组合 90"/>
          <p:cNvGrpSpPr/>
          <p:nvPr/>
        </p:nvGrpSpPr>
        <p:grpSpPr>
          <a:xfrm>
            <a:off x="2832399" y="807853"/>
            <a:ext cx="338554" cy="830997"/>
            <a:chOff x="5082363" y="1815704"/>
            <a:chExt cx="338554" cy="830997"/>
          </a:xfrm>
        </p:grpSpPr>
        <p:sp>
          <p:nvSpPr>
            <p:cNvPr id="92" name="文本框 91"/>
            <p:cNvSpPr txBox="1"/>
            <p:nvPr/>
          </p:nvSpPr>
          <p:spPr>
            <a:xfrm>
              <a:off x="5082363" y="1815704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93" name="直接连接符 92"/>
            <p:cNvCxnSpPr/>
            <p:nvPr/>
          </p:nvCxnSpPr>
          <p:spPr>
            <a:xfrm>
              <a:off x="5107640" y="2236414"/>
              <a:ext cx="288000" cy="0"/>
            </a:xfrm>
            <a:prstGeom prst="line">
              <a:avLst/>
            </a:prstGeom>
            <a:ln w="127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3588049" y="807853"/>
            <a:ext cx="338554" cy="830997"/>
            <a:chOff x="5082363" y="1815704"/>
            <a:chExt cx="338554" cy="830997"/>
          </a:xfrm>
        </p:grpSpPr>
        <p:sp>
          <p:nvSpPr>
            <p:cNvPr id="95" name="文本框 94"/>
            <p:cNvSpPr txBox="1"/>
            <p:nvPr/>
          </p:nvSpPr>
          <p:spPr>
            <a:xfrm>
              <a:off x="5082363" y="1815704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endPara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5107640" y="2236414"/>
              <a:ext cx="288000" cy="0"/>
            </a:xfrm>
            <a:prstGeom prst="line">
              <a:avLst/>
            </a:prstGeom>
            <a:ln w="127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组合 96"/>
          <p:cNvGrpSpPr/>
          <p:nvPr/>
        </p:nvGrpSpPr>
        <p:grpSpPr>
          <a:xfrm>
            <a:off x="4273055" y="807853"/>
            <a:ext cx="492443" cy="830997"/>
            <a:chOff x="5082363" y="1815704"/>
            <a:chExt cx="492443" cy="830997"/>
          </a:xfrm>
        </p:grpSpPr>
        <p:sp>
          <p:nvSpPr>
            <p:cNvPr id="98" name="文本框 97"/>
            <p:cNvSpPr txBox="1"/>
            <p:nvPr/>
          </p:nvSpPr>
          <p:spPr>
            <a:xfrm>
              <a:off x="5082363" y="181570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16</a:t>
              </a:r>
              <a:endPara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99" name="直接连接符 98"/>
            <p:cNvCxnSpPr/>
            <p:nvPr/>
          </p:nvCxnSpPr>
          <p:spPr>
            <a:xfrm>
              <a:off x="5166584" y="2236414"/>
              <a:ext cx="324000" cy="0"/>
            </a:xfrm>
            <a:prstGeom prst="line">
              <a:avLst/>
            </a:prstGeom>
            <a:ln w="127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组合 99"/>
          <p:cNvGrpSpPr/>
          <p:nvPr/>
        </p:nvGrpSpPr>
        <p:grpSpPr>
          <a:xfrm>
            <a:off x="5022354" y="807853"/>
            <a:ext cx="492444" cy="830997"/>
            <a:chOff x="5082362" y="1815704"/>
            <a:chExt cx="492444" cy="830997"/>
          </a:xfrm>
        </p:grpSpPr>
        <p:sp>
          <p:nvSpPr>
            <p:cNvPr id="101" name="文本框 100"/>
            <p:cNvSpPr txBox="1"/>
            <p:nvPr/>
          </p:nvSpPr>
          <p:spPr>
            <a:xfrm>
              <a:off x="5082362" y="1815704"/>
              <a:ext cx="4924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32</a:t>
              </a:r>
              <a:endPara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5166584" y="2236414"/>
              <a:ext cx="324000" cy="0"/>
            </a:xfrm>
            <a:prstGeom prst="line">
              <a:avLst/>
            </a:prstGeom>
            <a:ln w="127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组合 102"/>
          <p:cNvGrpSpPr/>
          <p:nvPr/>
        </p:nvGrpSpPr>
        <p:grpSpPr>
          <a:xfrm>
            <a:off x="5784354" y="807853"/>
            <a:ext cx="492444" cy="830997"/>
            <a:chOff x="5082362" y="1815704"/>
            <a:chExt cx="492444" cy="830997"/>
          </a:xfrm>
        </p:grpSpPr>
        <p:sp>
          <p:nvSpPr>
            <p:cNvPr id="104" name="文本框 103"/>
            <p:cNvSpPr txBox="1"/>
            <p:nvPr/>
          </p:nvSpPr>
          <p:spPr>
            <a:xfrm>
              <a:off x="5082362" y="1815704"/>
              <a:ext cx="4924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64</a:t>
              </a:r>
              <a:endPara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5166584" y="2236414"/>
              <a:ext cx="324000" cy="0"/>
            </a:xfrm>
            <a:prstGeom prst="line">
              <a:avLst/>
            </a:prstGeom>
            <a:ln w="127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2095799" y="1741235"/>
            <a:ext cx="1814294" cy="830997"/>
            <a:chOff x="2095799" y="2010736"/>
            <a:chExt cx="1814294" cy="830997"/>
          </a:xfrm>
        </p:grpSpPr>
        <p:sp>
          <p:nvSpPr>
            <p:cNvPr id="106" name="文本框 105"/>
            <p:cNvSpPr txBox="1"/>
            <p:nvPr/>
          </p:nvSpPr>
          <p:spPr>
            <a:xfrm>
              <a:off x="2382997" y="2205679"/>
              <a:ext cx="12618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latin typeface="+mj-ea"/>
                </a:rPr>
                <a:t>＋   ＝</a:t>
              </a:r>
              <a:endPara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2095799" y="2010736"/>
              <a:ext cx="338554" cy="830997"/>
              <a:chOff x="5082363" y="1815704"/>
              <a:chExt cx="338554" cy="830997"/>
            </a:xfrm>
          </p:grpSpPr>
          <p:sp>
            <p:nvSpPr>
              <p:cNvPr id="108" name="文本框 107"/>
              <p:cNvSpPr txBox="1"/>
              <p:nvPr/>
            </p:nvSpPr>
            <p:spPr>
              <a:xfrm>
                <a:off x="5082363" y="1815704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09" name="直接连接符 108"/>
              <p:cNvCxnSpPr/>
              <p:nvPr/>
            </p:nvCxnSpPr>
            <p:spPr>
              <a:xfrm>
                <a:off x="5107640" y="2236414"/>
                <a:ext cx="288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组合 109"/>
            <p:cNvGrpSpPr/>
            <p:nvPr/>
          </p:nvGrpSpPr>
          <p:grpSpPr>
            <a:xfrm>
              <a:off x="2832399" y="2010736"/>
              <a:ext cx="338554" cy="830997"/>
              <a:chOff x="5082363" y="1815704"/>
              <a:chExt cx="338554" cy="830997"/>
            </a:xfrm>
          </p:grpSpPr>
          <p:sp>
            <p:nvSpPr>
              <p:cNvPr id="111" name="文本框 110"/>
              <p:cNvSpPr txBox="1"/>
              <p:nvPr/>
            </p:nvSpPr>
            <p:spPr>
              <a:xfrm>
                <a:off x="5082363" y="1815704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12" name="直接连接符 111"/>
              <p:cNvCxnSpPr/>
              <p:nvPr/>
            </p:nvCxnSpPr>
            <p:spPr>
              <a:xfrm>
                <a:off x="5107640" y="2236414"/>
                <a:ext cx="288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组合 112"/>
            <p:cNvGrpSpPr/>
            <p:nvPr/>
          </p:nvGrpSpPr>
          <p:grpSpPr>
            <a:xfrm>
              <a:off x="3571539" y="2010736"/>
              <a:ext cx="338554" cy="830997"/>
              <a:chOff x="5082363" y="1815704"/>
              <a:chExt cx="338554" cy="830997"/>
            </a:xfrm>
          </p:grpSpPr>
          <p:sp>
            <p:nvSpPr>
              <p:cNvPr id="114" name="文本框 113"/>
              <p:cNvSpPr txBox="1"/>
              <p:nvPr/>
            </p:nvSpPr>
            <p:spPr>
              <a:xfrm>
                <a:off x="5082363" y="1815704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15" name="直接连接符 114"/>
              <p:cNvCxnSpPr/>
              <p:nvPr/>
            </p:nvCxnSpPr>
            <p:spPr>
              <a:xfrm>
                <a:off x="5107640" y="2236414"/>
                <a:ext cx="288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6" name="组合 115"/>
          <p:cNvGrpSpPr/>
          <p:nvPr/>
        </p:nvGrpSpPr>
        <p:grpSpPr>
          <a:xfrm>
            <a:off x="2095799" y="2533715"/>
            <a:ext cx="1814294" cy="830997"/>
            <a:chOff x="2095799" y="2010736"/>
            <a:chExt cx="1814294" cy="830997"/>
          </a:xfrm>
        </p:grpSpPr>
        <p:sp>
          <p:nvSpPr>
            <p:cNvPr id="117" name="文本框 116"/>
            <p:cNvSpPr txBox="1"/>
            <p:nvPr/>
          </p:nvSpPr>
          <p:spPr>
            <a:xfrm>
              <a:off x="2382997" y="2205679"/>
              <a:ext cx="12618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latin typeface="+mj-ea"/>
                </a:rPr>
                <a:t>＋   ＝</a:t>
              </a:r>
              <a:endPara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2095799" y="2010736"/>
              <a:ext cx="338554" cy="830997"/>
              <a:chOff x="5082363" y="1815704"/>
              <a:chExt cx="338554" cy="830997"/>
            </a:xfrm>
          </p:grpSpPr>
          <p:sp>
            <p:nvSpPr>
              <p:cNvPr id="125" name="文本框 124"/>
              <p:cNvSpPr txBox="1"/>
              <p:nvPr/>
            </p:nvSpPr>
            <p:spPr>
              <a:xfrm>
                <a:off x="5082363" y="1815704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26" name="直接连接符 125"/>
              <p:cNvCxnSpPr/>
              <p:nvPr/>
            </p:nvCxnSpPr>
            <p:spPr>
              <a:xfrm>
                <a:off x="5107640" y="2236414"/>
                <a:ext cx="288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组合 118"/>
            <p:cNvGrpSpPr/>
            <p:nvPr/>
          </p:nvGrpSpPr>
          <p:grpSpPr>
            <a:xfrm>
              <a:off x="2832399" y="2010736"/>
              <a:ext cx="338554" cy="830997"/>
              <a:chOff x="5082363" y="1815704"/>
              <a:chExt cx="338554" cy="830997"/>
            </a:xfrm>
          </p:grpSpPr>
          <p:sp>
            <p:nvSpPr>
              <p:cNvPr id="123" name="文本框 122"/>
              <p:cNvSpPr txBox="1"/>
              <p:nvPr/>
            </p:nvSpPr>
            <p:spPr>
              <a:xfrm>
                <a:off x="5082363" y="1815704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24" name="直接连接符 123"/>
              <p:cNvCxnSpPr/>
              <p:nvPr/>
            </p:nvCxnSpPr>
            <p:spPr>
              <a:xfrm>
                <a:off x="5107640" y="2236414"/>
                <a:ext cx="288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组合 119"/>
            <p:cNvGrpSpPr/>
            <p:nvPr/>
          </p:nvGrpSpPr>
          <p:grpSpPr>
            <a:xfrm>
              <a:off x="3571539" y="2010736"/>
              <a:ext cx="338554" cy="830997"/>
              <a:chOff x="5082363" y="1815704"/>
              <a:chExt cx="338554" cy="830997"/>
            </a:xfrm>
          </p:grpSpPr>
          <p:sp>
            <p:nvSpPr>
              <p:cNvPr id="121" name="文本框 120"/>
              <p:cNvSpPr txBox="1"/>
              <p:nvPr/>
            </p:nvSpPr>
            <p:spPr>
              <a:xfrm>
                <a:off x="5082363" y="1815704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22" name="直接连接符 121"/>
              <p:cNvCxnSpPr/>
              <p:nvPr/>
            </p:nvCxnSpPr>
            <p:spPr>
              <a:xfrm>
                <a:off x="5107640" y="2236414"/>
                <a:ext cx="288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7" name="组合 126"/>
          <p:cNvGrpSpPr/>
          <p:nvPr/>
        </p:nvGrpSpPr>
        <p:grpSpPr>
          <a:xfrm>
            <a:off x="2095799" y="3326195"/>
            <a:ext cx="1891048" cy="830997"/>
            <a:chOff x="2095799" y="2010736"/>
            <a:chExt cx="1891048" cy="830997"/>
          </a:xfrm>
        </p:grpSpPr>
        <p:sp>
          <p:nvSpPr>
            <p:cNvPr id="128" name="文本框 127"/>
            <p:cNvSpPr txBox="1"/>
            <p:nvPr/>
          </p:nvSpPr>
          <p:spPr>
            <a:xfrm>
              <a:off x="2382997" y="2205679"/>
              <a:ext cx="12618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latin typeface="+mj-ea"/>
                </a:rPr>
                <a:t>＋   ＝</a:t>
              </a:r>
              <a:endPara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2095799" y="2010736"/>
              <a:ext cx="338554" cy="830997"/>
              <a:chOff x="5082363" y="1815704"/>
              <a:chExt cx="338554" cy="830997"/>
            </a:xfrm>
          </p:grpSpPr>
          <p:sp>
            <p:nvSpPr>
              <p:cNvPr id="136" name="文本框 135"/>
              <p:cNvSpPr txBox="1"/>
              <p:nvPr/>
            </p:nvSpPr>
            <p:spPr>
              <a:xfrm>
                <a:off x="5082363" y="1815704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37" name="直接连接符 136"/>
              <p:cNvCxnSpPr/>
              <p:nvPr/>
            </p:nvCxnSpPr>
            <p:spPr>
              <a:xfrm>
                <a:off x="5107640" y="2236414"/>
                <a:ext cx="288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组合 129"/>
            <p:cNvGrpSpPr/>
            <p:nvPr/>
          </p:nvGrpSpPr>
          <p:grpSpPr>
            <a:xfrm>
              <a:off x="2756724" y="2010736"/>
              <a:ext cx="492443" cy="830997"/>
              <a:chOff x="5006688" y="1815704"/>
              <a:chExt cx="492443" cy="830997"/>
            </a:xfrm>
          </p:grpSpPr>
          <p:sp>
            <p:nvSpPr>
              <p:cNvPr id="134" name="文本框 133"/>
              <p:cNvSpPr txBox="1"/>
              <p:nvPr/>
            </p:nvSpPr>
            <p:spPr>
              <a:xfrm>
                <a:off x="5006688" y="1815704"/>
                <a:ext cx="49244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16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35" name="直接连接符 134"/>
              <p:cNvCxnSpPr/>
              <p:nvPr/>
            </p:nvCxnSpPr>
            <p:spPr>
              <a:xfrm>
                <a:off x="5090909" y="2236414"/>
                <a:ext cx="324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组合 130"/>
            <p:cNvGrpSpPr/>
            <p:nvPr/>
          </p:nvGrpSpPr>
          <p:grpSpPr>
            <a:xfrm>
              <a:off x="3494404" y="2010736"/>
              <a:ext cx="492443" cy="830997"/>
              <a:chOff x="5005228" y="1815704"/>
              <a:chExt cx="492443" cy="830997"/>
            </a:xfrm>
          </p:grpSpPr>
          <p:sp>
            <p:nvSpPr>
              <p:cNvPr id="132" name="文本框 131"/>
              <p:cNvSpPr txBox="1"/>
              <p:nvPr/>
            </p:nvSpPr>
            <p:spPr>
              <a:xfrm>
                <a:off x="5005228" y="1815704"/>
                <a:ext cx="49244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15</a:t>
                </a:r>
                <a:endParaRPr lang="en-US" altLang="zh-CN" sz="24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16</a:t>
                </a:r>
                <a:endPara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5089449" y="2236414"/>
                <a:ext cx="324000" cy="0"/>
              </a:xfrm>
              <a:prstGeom prst="line">
                <a:avLst/>
              </a:prstGeom>
              <a:ln w="12700" cap="rnd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8" name="组合 137"/>
          <p:cNvGrpSpPr/>
          <p:nvPr/>
        </p:nvGrpSpPr>
        <p:grpSpPr>
          <a:xfrm>
            <a:off x="4797964" y="1923368"/>
            <a:ext cx="2371409" cy="1796301"/>
            <a:chOff x="3834048" y="1391781"/>
            <a:chExt cx="2371409" cy="1796301"/>
          </a:xfrm>
        </p:grpSpPr>
        <p:sp>
          <p:nvSpPr>
            <p:cNvPr id="139" name="矩形: 圆角 37"/>
            <p:cNvSpPr/>
            <p:nvPr/>
          </p:nvSpPr>
          <p:spPr>
            <a:xfrm>
              <a:off x="3834048" y="1526756"/>
              <a:ext cx="2371409" cy="1661326"/>
            </a:xfrm>
            <a:prstGeom prst="roundRect">
              <a:avLst>
                <a:gd name="adj" fmla="val 10004"/>
              </a:avLst>
            </a:prstGeom>
            <a:solidFill>
              <a:srgbClr val="FFFDEE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3910107" y="1584300"/>
              <a:ext cx="2134773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latinLnBrk="1"/>
              <a:r>
                <a:rPr lang="zh-CN" altLang="en-US" sz="24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</a:t>
              </a:r>
              <a:r>
                <a:rPr lang="zh-CN" altLang="en-US" sz="24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发现</a:t>
              </a:r>
              <a:r>
                <a:rPr lang="zh-CN" altLang="en-US" sz="24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继续加下去，等号右边的分数越来越接近于</a:t>
              </a:r>
              <a:r>
                <a:rPr lang="en-US" altLang="zh-CN" sz="24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1</a:t>
              </a:r>
              <a:r>
                <a:rPr lang="zh-CN" altLang="en-US" sz="24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。</a:t>
              </a:r>
              <a:endParaRPr lang="zh-CN" altLang="en-US" sz="24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41" name="Picture 85"/>
            <p:cNvPicPr>
              <a:picLocks noChangeAspect="1" noChangeArrowheads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3957475" y="1391781"/>
              <a:ext cx="449849" cy="5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/>
        </p:nvCxnSpPr>
        <p:spPr>
          <a:xfrm flipH="1">
            <a:off x="5211453" y="2909347"/>
            <a:ext cx="0" cy="270272"/>
          </a:xfrm>
          <a:prstGeom prst="line">
            <a:avLst/>
          </a:prstGeom>
          <a:ln w="2857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6508043" y="2904585"/>
            <a:ext cx="0" cy="270272"/>
          </a:xfrm>
          <a:prstGeom prst="line">
            <a:avLst/>
          </a:prstGeom>
          <a:ln w="285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7155743" y="2909347"/>
            <a:ext cx="0" cy="270272"/>
          </a:xfrm>
          <a:prstGeom prst="line">
            <a:avLst/>
          </a:prstGeom>
          <a:ln w="28575" cap="rnd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7480784" y="2909347"/>
            <a:ext cx="0" cy="270272"/>
          </a:xfrm>
          <a:prstGeom prst="line">
            <a:avLst/>
          </a:prstGeom>
          <a:ln w="28575" cap="rnd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642709" y="2909347"/>
            <a:ext cx="0" cy="270272"/>
          </a:xfrm>
          <a:prstGeom prst="line">
            <a:avLst/>
          </a:prstGeom>
          <a:ln w="28575" cap="rnd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4343640" y="547092"/>
            <a:ext cx="2159043" cy="215904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25"/>
          <p:cNvGrpSpPr/>
          <p:nvPr/>
        </p:nvGrpSpPr>
        <p:grpSpPr>
          <a:xfrm>
            <a:off x="2607555" y="2909347"/>
            <a:ext cx="5211763" cy="270272"/>
            <a:chOff x="1386952" y="4725144"/>
            <a:chExt cx="6950256" cy="36004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386952" y="5085184"/>
              <a:ext cx="6943376" cy="0"/>
            </a:xfrm>
            <a:prstGeom prst="line">
              <a:avLst/>
            </a:prstGeom>
            <a:ln w="285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1390128" y="4725144"/>
              <a:ext cx="0" cy="360040"/>
            </a:xfrm>
            <a:prstGeom prst="line">
              <a:avLst/>
            </a:prstGeom>
            <a:ln w="285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8337208" y="4725144"/>
              <a:ext cx="0" cy="360040"/>
            </a:xfrm>
            <a:prstGeom prst="line">
              <a:avLst/>
            </a:prstGeom>
            <a:ln w="285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不完整圆 38"/>
          <p:cNvSpPr/>
          <p:nvPr/>
        </p:nvSpPr>
        <p:spPr>
          <a:xfrm>
            <a:off x="4343640" y="547092"/>
            <a:ext cx="2159562" cy="2159562"/>
          </a:xfrm>
          <a:prstGeom prst="pie">
            <a:avLst>
              <a:gd name="adj1" fmla="val 5407061"/>
              <a:gd name="adj2" fmla="val 10807583"/>
            </a:avLst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0" name="不完整圆 39"/>
          <p:cNvSpPr/>
          <p:nvPr/>
        </p:nvSpPr>
        <p:spPr>
          <a:xfrm flipV="1">
            <a:off x="4343641" y="547092"/>
            <a:ext cx="2159562" cy="2159562"/>
          </a:xfrm>
          <a:prstGeom prst="pie">
            <a:avLst>
              <a:gd name="adj1" fmla="val 0"/>
              <a:gd name="adj2" fmla="val 10807583"/>
            </a:avLst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739074" y="3127232"/>
            <a:ext cx="312906" cy="658049"/>
            <a:chOff x="5082363" y="1815704"/>
            <a:chExt cx="312906" cy="658049"/>
          </a:xfrm>
        </p:grpSpPr>
        <p:sp>
          <p:nvSpPr>
            <p:cNvPr id="44" name="文本框 43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082363" y="207364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2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5118313" y="2155680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5783467" y="3127232"/>
            <a:ext cx="312906" cy="658049"/>
            <a:chOff x="5082363" y="1815704"/>
            <a:chExt cx="312906" cy="658049"/>
          </a:xfrm>
        </p:grpSpPr>
        <p:sp>
          <p:nvSpPr>
            <p:cNvPr id="48" name="文本框 47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082363" y="207364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4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6690437" y="3127232"/>
            <a:ext cx="312906" cy="658049"/>
            <a:chOff x="5082363" y="1815704"/>
            <a:chExt cx="312906" cy="658049"/>
          </a:xfrm>
        </p:grpSpPr>
        <p:sp>
          <p:nvSpPr>
            <p:cNvPr id="52" name="文本框 51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082363" y="207364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8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7149859" y="3127232"/>
            <a:ext cx="441146" cy="658049"/>
            <a:chOff x="5018242" y="1815704"/>
            <a:chExt cx="441146" cy="658049"/>
          </a:xfrm>
        </p:grpSpPr>
        <p:sp>
          <p:nvSpPr>
            <p:cNvPr id="56" name="文本框 55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018242" y="207364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16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7510353" y="3127232"/>
            <a:ext cx="441146" cy="658049"/>
            <a:chOff x="5018242" y="1815704"/>
            <a:chExt cx="441146" cy="658049"/>
          </a:xfrm>
        </p:grpSpPr>
        <p:sp>
          <p:nvSpPr>
            <p:cNvPr id="60" name="文本框 59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018242" y="207364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32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5269759" y="740011"/>
            <a:ext cx="312906" cy="658049"/>
            <a:chOff x="5082363" y="1815704"/>
            <a:chExt cx="312906" cy="658049"/>
          </a:xfrm>
        </p:grpSpPr>
        <p:sp>
          <p:nvSpPr>
            <p:cNvPr id="31" name="文本框 30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082363" y="207364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2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5118313" y="2155680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4814650" y="1759402"/>
            <a:ext cx="312906" cy="658049"/>
            <a:chOff x="5082363" y="1815704"/>
            <a:chExt cx="312906" cy="658049"/>
          </a:xfrm>
        </p:grpSpPr>
        <p:sp>
          <p:nvSpPr>
            <p:cNvPr id="35" name="文本框 34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082363" y="207364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4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组合 121"/>
          <p:cNvGrpSpPr/>
          <p:nvPr/>
        </p:nvGrpSpPr>
        <p:grpSpPr>
          <a:xfrm>
            <a:off x="2612263" y="3778965"/>
            <a:ext cx="3803857" cy="658049"/>
            <a:chOff x="2188314" y="3962538"/>
            <a:chExt cx="3803857" cy="658049"/>
          </a:xfrm>
        </p:grpSpPr>
        <p:grpSp>
          <p:nvGrpSpPr>
            <p:cNvPr id="63" name="组合 62"/>
            <p:cNvGrpSpPr/>
            <p:nvPr/>
          </p:nvGrpSpPr>
          <p:grpSpPr>
            <a:xfrm>
              <a:off x="2188314" y="3962538"/>
              <a:ext cx="312906" cy="658049"/>
              <a:chOff x="5082363" y="1815704"/>
              <a:chExt cx="312906" cy="658049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5082363" y="181570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1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5082363" y="207364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2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5118313" y="2155680"/>
                <a:ext cx="24100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697277" y="3962538"/>
              <a:ext cx="312906" cy="658049"/>
              <a:chOff x="5082363" y="1815704"/>
              <a:chExt cx="312906" cy="658049"/>
            </a:xfrm>
          </p:grpSpPr>
          <p:sp>
            <p:nvSpPr>
              <p:cNvPr id="68" name="文本框 67"/>
              <p:cNvSpPr txBox="1"/>
              <p:nvPr/>
            </p:nvSpPr>
            <p:spPr>
              <a:xfrm>
                <a:off x="5082363" y="181570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1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5082363" y="207364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4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5118313" y="2155680"/>
                <a:ext cx="24100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>
              <a:off x="3181623" y="3962538"/>
              <a:ext cx="312906" cy="658049"/>
              <a:chOff x="5082363" y="1815704"/>
              <a:chExt cx="312906" cy="658049"/>
            </a:xfrm>
          </p:grpSpPr>
          <p:sp>
            <p:nvSpPr>
              <p:cNvPr id="72" name="文本框 71"/>
              <p:cNvSpPr txBox="1"/>
              <p:nvPr/>
            </p:nvSpPr>
            <p:spPr>
              <a:xfrm>
                <a:off x="5082363" y="181570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1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5082363" y="207364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8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>
                <a:off x="5118313" y="2158944"/>
                <a:ext cx="24100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3597601" y="3962538"/>
              <a:ext cx="441146" cy="658049"/>
              <a:chOff x="5018242" y="1815704"/>
              <a:chExt cx="441146" cy="658049"/>
            </a:xfrm>
          </p:grpSpPr>
          <p:sp>
            <p:nvSpPr>
              <p:cNvPr id="76" name="文本框 75"/>
              <p:cNvSpPr txBox="1"/>
              <p:nvPr/>
            </p:nvSpPr>
            <p:spPr>
              <a:xfrm>
                <a:off x="5082363" y="181570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1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5018242" y="207364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16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5118313" y="2158944"/>
                <a:ext cx="24100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/>
            <p:cNvGrpSpPr/>
            <p:nvPr/>
          </p:nvGrpSpPr>
          <p:grpSpPr>
            <a:xfrm>
              <a:off x="4102570" y="3962538"/>
              <a:ext cx="441146" cy="658049"/>
              <a:chOff x="5018242" y="1815704"/>
              <a:chExt cx="441146" cy="658049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5082363" y="181570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1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5018242" y="207364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32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>
                <a:off x="5099264" y="2158944"/>
                <a:ext cx="28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组合 83"/>
            <p:cNvGrpSpPr/>
            <p:nvPr/>
          </p:nvGrpSpPr>
          <p:grpSpPr>
            <a:xfrm>
              <a:off x="4632811" y="3962538"/>
              <a:ext cx="441146" cy="658049"/>
              <a:chOff x="5018242" y="1815704"/>
              <a:chExt cx="441146" cy="658049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5082363" y="181570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1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5018242" y="207364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>
                    <a:solidFill>
                      <a:prstClr val="black"/>
                    </a:solidFill>
                  </a:rPr>
                  <a:t>64</a:t>
                </a:r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87" name="直接连接符 86"/>
              <p:cNvCxnSpPr/>
              <p:nvPr/>
            </p:nvCxnSpPr>
            <p:spPr>
              <a:xfrm>
                <a:off x="5099264" y="2158944"/>
                <a:ext cx="28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文本框 87"/>
            <p:cNvSpPr txBox="1"/>
            <p:nvPr/>
          </p:nvSpPr>
          <p:spPr>
            <a:xfrm>
              <a:off x="2388790" y="409150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＋</a:t>
              </a:r>
              <a:endParaRPr lang="zh-CN" altLang="en-US" sz="20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877313" y="409150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＋</a:t>
              </a:r>
              <a:endParaRPr lang="zh-CN" altLang="en-US" sz="20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3358417" y="409150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＋</a:t>
              </a:r>
              <a:endParaRPr lang="zh-CN" altLang="en-US" sz="20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841894" y="409150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＋</a:t>
              </a:r>
              <a:endParaRPr lang="zh-CN" altLang="en-US" sz="20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4379713" y="409150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＋</a:t>
              </a:r>
              <a:endParaRPr lang="zh-CN" altLang="en-US" sz="20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5421943" y="409150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＝</a:t>
              </a:r>
              <a:endParaRPr lang="zh-CN" altLang="en-US" sz="20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4912284" y="4091508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＋</a:t>
              </a:r>
              <a:r>
                <a:rPr lang="en-US" altLang="zh-CN" sz="20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…</a:t>
              </a:r>
              <a:endParaRPr lang="zh-CN" altLang="en-US" sz="20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5679265" y="409150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  <a:ea typeface="宋体" panose="02010600030101010101" pitchFamily="2" charset="-122"/>
                </a:rPr>
                <a:t>1</a:t>
              </a:r>
              <a:endParaRPr lang="zh-CN" altLang="en-US" sz="200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756392" y="1736679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endParaRPr lang="zh-CN" altLang="en-US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785281" y="3279455"/>
            <a:ext cx="46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endParaRPr lang="zh-CN" altLang="en-US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6" name="不完整圆 95"/>
          <p:cNvSpPr/>
          <p:nvPr/>
        </p:nvSpPr>
        <p:spPr>
          <a:xfrm flipH="1">
            <a:off x="4343639" y="547092"/>
            <a:ext cx="2159562" cy="2159562"/>
          </a:xfrm>
          <a:prstGeom prst="pie">
            <a:avLst>
              <a:gd name="adj1" fmla="val 5407061"/>
              <a:gd name="adj2" fmla="val 8096999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5532376" y="1921345"/>
            <a:ext cx="314499" cy="658049"/>
            <a:chOff x="5082363" y="1815704"/>
            <a:chExt cx="314499" cy="658049"/>
          </a:xfrm>
        </p:grpSpPr>
        <p:sp>
          <p:nvSpPr>
            <p:cNvPr id="98" name="文本框 97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5083956" y="207364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8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100" name="直接连接符 99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不完整圆 102"/>
          <p:cNvSpPr/>
          <p:nvPr/>
        </p:nvSpPr>
        <p:spPr>
          <a:xfrm rot="18872246" flipH="1">
            <a:off x="5752390" y="1335103"/>
            <a:ext cx="423039" cy="1053926"/>
          </a:xfrm>
          <a:custGeom>
            <a:avLst/>
            <a:gdLst>
              <a:gd name="connsiteX0" fmla="*/ 1077563 w 2159562"/>
              <a:gd name="connsiteY0" fmla="*/ 2159560 h 2159562"/>
              <a:gd name="connsiteX1" fmla="*/ 654626 w 2159562"/>
              <a:gd name="connsiteY1" fmla="*/ 2072339 h 2159562"/>
              <a:gd name="connsiteX2" fmla="*/ 1079781 w 2159562"/>
              <a:gd name="connsiteY2" fmla="*/ 1079781 h 2159562"/>
              <a:gd name="connsiteX3" fmla="*/ 1077563 w 2159562"/>
              <a:gd name="connsiteY3" fmla="*/ 2159560 h 2159562"/>
              <a:gd name="connsiteX0-1" fmla="*/ 422937 w 423002"/>
              <a:gd name="connsiteY0-2" fmla="*/ 1055030 h 1055030"/>
              <a:gd name="connsiteX1-3" fmla="*/ 0 w 423002"/>
              <a:gd name="connsiteY1-4" fmla="*/ 967809 h 1055030"/>
              <a:gd name="connsiteX2-5" fmla="*/ 418620 w 423002"/>
              <a:gd name="connsiteY2-6" fmla="*/ 0 h 1055030"/>
              <a:gd name="connsiteX3-7" fmla="*/ 422937 w 423002"/>
              <a:gd name="connsiteY3-8" fmla="*/ 1055030 h 1055030"/>
              <a:gd name="connsiteX0-9" fmla="*/ 422937 w 423003"/>
              <a:gd name="connsiteY0-10" fmla="*/ 1046049 h 1046049"/>
              <a:gd name="connsiteX1-11" fmla="*/ 0 w 423003"/>
              <a:gd name="connsiteY1-12" fmla="*/ 958828 h 1046049"/>
              <a:gd name="connsiteX2-13" fmla="*/ 418692 w 423003"/>
              <a:gd name="connsiteY2-14" fmla="*/ 0 h 1046049"/>
              <a:gd name="connsiteX3-15" fmla="*/ 422937 w 423003"/>
              <a:gd name="connsiteY3-16" fmla="*/ 1046049 h 1046049"/>
              <a:gd name="connsiteX0-17" fmla="*/ 422937 w 422975"/>
              <a:gd name="connsiteY0-18" fmla="*/ 1050503 h 1050503"/>
              <a:gd name="connsiteX1-19" fmla="*/ 0 w 422975"/>
              <a:gd name="connsiteY1-20" fmla="*/ 963282 h 1050503"/>
              <a:gd name="connsiteX2-21" fmla="*/ 414165 w 422975"/>
              <a:gd name="connsiteY2-22" fmla="*/ 0 h 1050503"/>
              <a:gd name="connsiteX3-23" fmla="*/ 422937 w 422975"/>
              <a:gd name="connsiteY3-24" fmla="*/ 1050503 h 1050503"/>
              <a:gd name="connsiteX0-25" fmla="*/ 422937 w 423039"/>
              <a:gd name="connsiteY0-26" fmla="*/ 1053926 h 1053926"/>
              <a:gd name="connsiteX1-27" fmla="*/ 0 w 423039"/>
              <a:gd name="connsiteY1-28" fmla="*/ 966705 h 1053926"/>
              <a:gd name="connsiteX2-29" fmla="*/ 420873 w 423039"/>
              <a:gd name="connsiteY2-30" fmla="*/ 0 h 1053926"/>
              <a:gd name="connsiteX3-31" fmla="*/ 422937 w 423039"/>
              <a:gd name="connsiteY3-32" fmla="*/ 1053926 h 10539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23039" h="1053926">
                <a:moveTo>
                  <a:pt x="422937" y="1053926"/>
                </a:moveTo>
                <a:cubicBezTo>
                  <a:pt x="277523" y="1053627"/>
                  <a:pt x="133667" y="1023960"/>
                  <a:pt x="0" y="966705"/>
                </a:cubicBezTo>
                <a:lnTo>
                  <a:pt x="420873" y="0"/>
                </a:lnTo>
                <a:cubicBezTo>
                  <a:pt x="420134" y="359926"/>
                  <a:pt x="423676" y="694000"/>
                  <a:pt x="422937" y="1053926"/>
                </a:cubicBezTo>
                <a:close/>
              </a:path>
            </a:pathLst>
          </a:custGeom>
          <a:solidFill>
            <a:srgbClr val="BC8FDD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6191578" y="2013570"/>
            <a:ext cx="441146" cy="658049"/>
            <a:chOff x="5007483" y="1815704"/>
            <a:chExt cx="441146" cy="658049"/>
          </a:xfrm>
        </p:grpSpPr>
        <p:sp>
          <p:nvSpPr>
            <p:cNvPr id="105" name="文本框 104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5007483" y="207364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16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107" name="直接连接符 106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不完整圆 107"/>
          <p:cNvSpPr/>
          <p:nvPr/>
        </p:nvSpPr>
        <p:spPr>
          <a:xfrm rot="17575392" flipH="1">
            <a:off x="5877033" y="1224348"/>
            <a:ext cx="223557" cy="1026833"/>
          </a:xfrm>
          <a:custGeom>
            <a:avLst/>
            <a:gdLst>
              <a:gd name="connsiteX0" fmla="*/ 1050439 w 2159562"/>
              <a:gd name="connsiteY0" fmla="*/ 2159163 h 2159562"/>
              <a:gd name="connsiteX1" fmla="*/ 852099 w 2159562"/>
              <a:gd name="connsiteY1" fmla="*/ 2135284 h 2159562"/>
              <a:gd name="connsiteX2" fmla="*/ 1079781 w 2159562"/>
              <a:gd name="connsiteY2" fmla="*/ 1079781 h 2159562"/>
              <a:gd name="connsiteX3" fmla="*/ 1050439 w 2159562"/>
              <a:gd name="connsiteY3" fmla="*/ 2159163 h 2159562"/>
              <a:gd name="connsiteX0-1" fmla="*/ 198340 w 221615"/>
              <a:gd name="connsiteY0-2" fmla="*/ 1040581 h 1040581"/>
              <a:gd name="connsiteX1-3" fmla="*/ 0 w 221615"/>
              <a:gd name="connsiteY1-4" fmla="*/ 1016702 h 1040581"/>
              <a:gd name="connsiteX2-5" fmla="*/ 221615 w 221615"/>
              <a:gd name="connsiteY2-6" fmla="*/ 0 h 1040581"/>
              <a:gd name="connsiteX3-7" fmla="*/ 198340 w 221615"/>
              <a:gd name="connsiteY3-8" fmla="*/ 1040581 h 1040581"/>
              <a:gd name="connsiteX0-9" fmla="*/ 198340 w 225412"/>
              <a:gd name="connsiteY0-10" fmla="*/ 1031220 h 1031220"/>
              <a:gd name="connsiteX1-11" fmla="*/ 0 w 225412"/>
              <a:gd name="connsiteY1-12" fmla="*/ 1007341 h 1031220"/>
              <a:gd name="connsiteX2-13" fmla="*/ 225412 w 225412"/>
              <a:gd name="connsiteY2-14" fmla="*/ 0 h 1031220"/>
              <a:gd name="connsiteX3-15" fmla="*/ 198340 w 225412"/>
              <a:gd name="connsiteY3-16" fmla="*/ 1031220 h 1031220"/>
              <a:gd name="connsiteX0-17" fmla="*/ 198340 w 223557"/>
              <a:gd name="connsiteY0-18" fmla="*/ 1026833 h 1026833"/>
              <a:gd name="connsiteX1-19" fmla="*/ 0 w 223557"/>
              <a:gd name="connsiteY1-20" fmla="*/ 1002954 h 1026833"/>
              <a:gd name="connsiteX2-21" fmla="*/ 223557 w 223557"/>
              <a:gd name="connsiteY2-22" fmla="*/ 0 h 1026833"/>
              <a:gd name="connsiteX3-23" fmla="*/ 198340 w 223557"/>
              <a:gd name="connsiteY3-24" fmla="*/ 1026833 h 10268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23557" h="1026833">
                <a:moveTo>
                  <a:pt x="198340" y="1026833"/>
                </a:moveTo>
                <a:cubicBezTo>
                  <a:pt x="131631" y="1025020"/>
                  <a:pt x="65234" y="1017026"/>
                  <a:pt x="0" y="1002954"/>
                </a:cubicBezTo>
                <a:lnTo>
                  <a:pt x="223557" y="0"/>
                </a:lnTo>
                <a:cubicBezTo>
                  <a:pt x="213776" y="359794"/>
                  <a:pt x="208121" y="667039"/>
                  <a:pt x="198340" y="10268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905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6422360" y="1579338"/>
            <a:ext cx="441146" cy="658049"/>
            <a:chOff x="5007483" y="1815704"/>
            <a:chExt cx="441146" cy="658049"/>
          </a:xfrm>
        </p:grpSpPr>
        <p:sp>
          <p:nvSpPr>
            <p:cNvPr id="110" name="文本框 109"/>
            <p:cNvSpPr txBox="1"/>
            <p:nvPr/>
          </p:nvSpPr>
          <p:spPr>
            <a:xfrm>
              <a:off x="5082363" y="181570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5007483" y="207364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prstClr val="black"/>
                  </a:solidFill>
                </a:rPr>
                <a:t>32</a:t>
              </a:r>
              <a:endParaRPr lang="zh-CN" altLang="en-US" sz="2000">
                <a:solidFill>
                  <a:prstClr val="black"/>
                </a:solidFill>
              </a:endParaRPr>
            </a:p>
          </p:txBody>
        </p:sp>
        <p:cxnSp>
          <p:nvCxnSpPr>
            <p:cNvPr id="112" name="直接连接符 111"/>
            <p:cNvCxnSpPr/>
            <p:nvPr/>
          </p:nvCxnSpPr>
          <p:spPr>
            <a:xfrm>
              <a:off x="5118313" y="2162119"/>
              <a:ext cx="2410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组合 118"/>
          <p:cNvGrpSpPr/>
          <p:nvPr/>
        </p:nvGrpSpPr>
        <p:grpSpPr>
          <a:xfrm>
            <a:off x="410445" y="540424"/>
            <a:ext cx="1404558" cy="459360"/>
            <a:chOff x="540152" y="650222"/>
            <a:chExt cx="1404558" cy="459360"/>
          </a:xfrm>
        </p:grpSpPr>
        <p:grpSp>
          <p:nvGrpSpPr>
            <p:cNvPr id="123" name="组合 122"/>
            <p:cNvGrpSpPr/>
            <p:nvPr/>
          </p:nvGrpSpPr>
          <p:grpSpPr>
            <a:xfrm>
              <a:off x="540152" y="650222"/>
              <a:ext cx="1404558" cy="459360"/>
              <a:chOff x="1561417" y="666658"/>
              <a:chExt cx="1200480" cy="392616"/>
            </a:xfrm>
          </p:grpSpPr>
          <p:sp>
            <p:nvSpPr>
              <p:cNvPr id="125" name="圆角矩形 124"/>
              <p:cNvSpPr/>
              <p:nvPr/>
            </p:nvSpPr>
            <p:spPr bwMode="auto">
              <a:xfrm>
                <a:off x="1561417" y="666658"/>
                <a:ext cx="1200480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264820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24" name="Rectangle 4"/>
            <p:cNvSpPr>
              <a:spLocks noChangeArrowheads="1"/>
            </p:cNvSpPr>
            <p:nvPr/>
          </p:nvSpPr>
          <p:spPr bwMode="auto">
            <a:xfrm>
              <a:off x="553888" y="656145"/>
              <a:ext cx="1378310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424181" y="1167915"/>
            <a:ext cx="2890944" cy="1304706"/>
            <a:chOff x="3834048" y="1391781"/>
            <a:chExt cx="2890944" cy="1304706"/>
          </a:xfrm>
        </p:grpSpPr>
        <p:sp>
          <p:nvSpPr>
            <p:cNvPr id="128" name="矩形: 圆角 37"/>
            <p:cNvSpPr/>
            <p:nvPr/>
          </p:nvSpPr>
          <p:spPr>
            <a:xfrm>
              <a:off x="3834048" y="1526757"/>
              <a:ext cx="2890944" cy="1169730"/>
            </a:xfrm>
            <a:prstGeom prst="roundRect">
              <a:avLst>
                <a:gd name="adj" fmla="val 10004"/>
              </a:avLst>
            </a:prstGeom>
            <a:solidFill>
              <a:srgbClr val="FFFDEE"/>
            </a:solidFill>
            <a:ln>
              <a:solidFill>
                <a:srgbClr val="E58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3910107" y="1584300"/>
              <a:ext cx="262049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latinLnBrk="1"/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</a:t>
              </a:r>
              <a:r>
                <a:rPr lang="zh-CN" altLang="en-US" sz="2000" smtClean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　可以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画个图来帮助思考。用一个圆或一条线段来表示“</a:t>
              </a:r>
              <a:r>
                <a:rPr lang="en-US" altLang="zh-CN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1”</a:t>
              </a:r>
              <a:r>
                <a:rPr lang="zh-CN" altLang="en-US" sz="200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。</a:t>
              </a:r>
              <a:endParaRPr lang="zh-CN" altLang="en-US" sz="20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pic>
          <p:nvPicPr>
            <p:cNvPr id="130" name="Picture 85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957475" y="1391781"/>
              <a:ext cx="449849" cy="518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39" grpId="0" animBg="1"/>
      <p:bldP spid="40" grpId="0" animBg="1"/>
      <p:bldP spid="3" grpId="0"/>
      <p:bldP spid="83" grpId="0"/>
      <p:bldP spid="96" grpId="0" animBg="1"/>
      <p:bldP spid="103" grpId="0" animBg="1"/>
      <p:bldP spid="1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993299"/>
            <a:ext cx="9144000" cy="2855976"/>
          </a:xfrm>
          <a:prstGeom prst="rect">
            <a:avLst/>
          </a:prstGeom>
        </p:spPr>
      </p:pic>
      <p:sp>
        <p:nvSpPr>
          <p:cNvPr id="30" name="圆角矩形 29"/>
          <p:cNvSpPr/>
          <p:nvPr/>
        </p:nvSpPr>
        <p:spPr>
          <a:xfrm>
            <a:off x="594375" y="868681"/>
            <a:ext cx="7809200" cy="3370810"/>
          </a:xfrm>
          <a:prstGeom prst="roundRect">
            <a:avLst>
              <a:gd name="adj" fmla="val 7456"/>
            </a:avLst>
          </a:prstGeom>
          <a:solidFill>
            <a:schemeClr val="bg1"/>
          </a:solidFill>
          <a:ln w="28575"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003072" y="3913345"/>
            <a:ext cx="499904" cy="481836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547603" y="3913345"/>
            <a:ext cx="791614" cy="409728"/>
            <a:chOff x="8873678" y="1134340"/>
            <a:chExt cx="1153149" cy="596853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370098">
              <a:off x="8873678" y="1134340"/>
              <a:ext cx="241216" cy="420323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20700000">
              <a:off x="9181486" y="1262790"/>
              <a:ext cx="397394" cy="46840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rot="831233">
              <a:off x="9631951" y="1214301"/>
              <a:ext cx="394876" cy="431402"/>
            </a:xfrm>
            <a:prstGeom prst="rect">
              <a:avLst/>
            </a:prstGeom>
          </p:spPr>
        </p:pic>
      </p:grpSp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1588286" y="1458378"/>
            <a:ext cx="3342324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请你根据例</a:t>
            </a:r>
            <a:r>
              <a:rPr lang="en-US" altLang="zh-CN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的结论算一算</a:t>
            </a:r>
            <a:r>
              <a:rPr lang="zh-CN" altLang="zh-CN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20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85905" y="2094633"/>
            <a:ext cx="3798094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5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7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5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000">
                <a:solidFill>
                  <a:prstClr val="black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000">
                <a:solidFill>
                  <a:prstClr val="black"/>
                </a:solidFill>
                <a:latin typeface="黑体" panose="02010609060101010101" pitchFamily="49" charset="-122"/>
              </a:rPr>
              <a:t>     </a:t>
            </a:r>
            <a:r>
              <a:rPr lang="en-US" altLang="zh-CN" sz="2000">
                <a:solidFill>
                  <a:prstClr val="black"/>
                </a:solidFill>
                <a:latin typeface="宋体" panose="02010600030101010101" pitchFamily="2" charset="-122"/>
              </a:rPr>
              <a:t>)</a:t>
            </a:r>
            <a:endParaRPr lang="zh-CN" altLang="zh-CN" sz="200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566635" y="2094633"/>
            <a:ext cx="52625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</a:rPr>
              <a:t>25</a:t>
            </a:r>
            <a:endParaRPr lang="zh-CN" altLang="zh-CN" sz="2000">
              <a:solidFill>
                <a:srgbClr val="C00000"/>
              </a:solidFill>
              <a:latin typeface="黑体" panose="02010609060101010101" pitchFamily="49" charset="-122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588286" y="3157310"/>
            <a:ext cx="6447710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5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7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9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11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13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11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9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7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5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000">
                <a:solidFill>
                  <a:prstClr val="black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prstClr val="black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000">
                <a:solidFill>
                  <a:prstClr val="black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000">
                <a:solidFill>
                  <a:prstClr val="black"/>
                </a:solidFill>
                <a:latin typeface="黑体" panose="02010609060101010101" pitchFamily="49" charset="-122"/>
              </a:rPr>
              <a:t>     </a:t>
            </a:r>
            <a:r>
              <a:rPr lang="en-US" altLang="zh-CN" sz="2000">
                <a:solidFill>
                  <a:prstClr val="black"/>
                </a:solidFill>
                <a:latin typeface="宋体" panose="02010600030101010101" pitchFamily="2" charset="-122"/>
              </a:rPr>
              <a:t>)</a:t>
            </a:r>
            <a:endParaRPr lang="zh-CN" altLang="zh-CN" sz="200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232759" y="3148976"/>
            <a:ext cx="525065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</a:rPr>
              <a:t>85</a:t>
            </a:r>
            <a:endParaRPr lang="zh-CN" altLang="zh-CN" sz="2000">
              <a:solidFill>
                <a:srgbClr val="C00000"/>
              </a:solidFill>
              <a:latin typeface="黑体" panose="02010609060101010101" pitchFamily="49" charset="-122"/>
            </a:endParaRPr>
          </a:p>
        </p:txBody>
      </p:sp>
      <p:sp>
        <p:nvSpPr>
          <p:cNvPr id="14" name="AutoShape 18"/>
          <p:cNvSpPr/>
          <p:nvPr/>
        </p:nvSpPr>
        <p:spPr bwMode="auto">
          <a:xfrm rot="5400000">
            <a:off x="2209838" y="1885232"/>
            <a:ext cx="144000" cy="1224000"/>
          </a:xfrm>
          <a:prstGeom prst="rightBrace">
            <a:avLst>
              <a:gd name="adj1" fmla="val 48419"/>
              <a:gd name="adj2" fmla="val 52301"/>
            </a:avLst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112012" y="2518100"/>
            <a:ext cx="33686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</a:rPr>
              <a:t>4</a:t>
            </a:r>
            <a:r>
              <a:rPr lang="en-US" altLang="zh-CN" sz="1400" baseline="70000" smtClean="0">
                <a:solidFill>
                  <a:srgbClr val="C00000"/>
                </a:solidFill>
                <a:latin typeface="黑体" panose="02010609060101010101" pitchFamily="49" charset="-122"/>
              </a:rPr>
              <a:t>2</a:t>
            </a:r>
            <a:endParaRPr lang="zh-CN" altLang="zh-CN" sz="1400" baseline="70000">
              <a:solidFill>
                <a:srgbClr val="C00000"/>
              </a:solidFill>
              <a:latin typeface="黑体" panose="02010609060101010101" pitchFamily="49" charset="-122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438677" y="2518100"/>
            <a:ext cx="324652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</a:rPr>
              <a:t>3</a:t>
            </a:r>
            <a:r>
              <a:rPr lang="en-US" altLang="zh-CN" sz="1400" baseline="80000" smtClean="0">
                <a:solidFill>
                  <a:srgbClr val="C00000"/>
                </a:solidFill>
                <a:latin typeface="黑体" panose="02010609060101010101" pitchFamily="49" charset="-122"/>
              </a:rPr>
              <a:t>2</a:t>
            </a:r>
            <a:endParaRPr lang="zh-CN" altLang="zh-CN" sz="1400" baseline="80000">
              <a:solidFill>
                <a:srgbClr val="C00000"/>
              </a:solidFill>
              <a:latin typeface="黑体" panose="02010609060101010101" pitchFamily="49" charset="-122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786076" y="3595460"/>
            <a:ext cx="52506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</a:rPr>
              <a:t>7</a:t>
            </a:r>
            <a:r>
              <a:rPr lang="en-US" altLang="zh-CN" sz="1400" baseline="80000" smtClean="0">
                <a:solidFill>
                  <a:srgbClr val="C00000"/>
                </a:solidFill>
                <a:latin typeface="黑体" panose="02010609060101010101" pitchFamily="49" charset="-122"/>
              </a:rPr>
              <a:t>2</a:t>
            </a:r>
            <a:endParaRPr lang="zh-CN" altLang="zh-CN" sz="1400" baseline="80000">
              <a:solidFill>
                <a:srgbClr val="C00000"/>
              </a:solidFill>
              <a:latin typeface="黑体" panose="02010609060101010101" pitchFamily="49" charset="-122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5466337" y="3595460"/>
            <a:ext cx="526256" cy="3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</a:rPr>
              <a:t>6</a:t>
            </a:r>
            <a:r>
              <a:rPr lang="en-US" altLang="zh-CN" sz="1400" baseline="70000" smtClean="0">
                <a:solidFill>
                  <a:srgbClr val="C00000"/>
                </a:solidFill>
                <a:latin typeface="黑体" panose="02010609060101010101" pitchFamily="49" charset="-122"/>
              </a:rPr>
              <a:t>2</a:t>
            </a:r>
            <a:endParaRPr lang="zh-CN" altLang="zh-CN" sz="1400" baseline="70000">
              <a:solidFill>
                <a:srgbClr val="C00000"/>
              </a:solidFill>
              <a:latin typeface="黑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52979" y="632634"/>
            <a:ext cx="1142486" cy="467337"/>
            <a:chOff x="540155" y="642245"/>
            <a:chExt cx="1142486" cy="467337"/>
          </a:xfrm>
        </p:grpSpPr>
        <p:grpSp>
          <p:nvGrpSpPr>
            <p:cNvPr id="26" name="组合 25"/>
            <p:cNvGrpSpPr/>
            <p:nvPr/>
          </p:nvGrpSpPr>
          <p:grpSpPr>
            <a:xfrm>
              <a:off x="540155" y="650222"/>
              <a:ext cx="1142486" cy="459360"/>
              <a:chOff x="1561418" y="666658"/>
              <a:chExt cx="976485" cy="392616"/>
            </a:xfrm>
          </p:grpSpPr>
          <p:sp>
            <p:nvSpPr>
              <p:cNvPr id="28" name="圆角矩形 27"/>
              <p:cNvSpPr/>
              <p:nvPr/>
            </p:nvSpPr>
            <p:spPr bwMode="auto">
              <a:xfrm>
                <a:off x="1561418" y="666658"/>
                <a:ext cx="976485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430529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569089" y="642245"/>
              <a:ext cx="103072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做一做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49" name="AutoShape 18"/>
          <p:cNvSpPr/>
          <p:nvPr/>
        </p:nvSpPr>
        <p:spPr bwMode="auto">
          <a:xfrm rot="5400000">
            <a:off x="3522238" y="2065232"/>
            <a:ext cx="144000" cy="864000"/>
          </a:xfrm>
          <a:prstGeom prst="rightBrace">
            <a:avLst>
              <a:gd name="adj1" fmla="val 48419"/>
              <a:gd name="adj2" fmla="val 52301"/>
            </a:avLst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</a:endParaRPr>
          </a:p>
        </p:txBody>
      </p:sp>
      <p:sp>
        <p:nvSpPr>
          <p:cNvPr id="51" name="AutoShape 18"/>
          <p:cNvSpPr/>
          <p:nvPr/>
        </p:nvSpPr>
        <p:spPr bwMode="auto">
          <a:xfrm rot="5400000">
            <a:off x="2907158" y="2247272"/>
            <a:ext cx="144000" cy="2664000"/>
          </a:xfrm>
          <a:prstGeom prst="rightBrace">
            <a:avLst>
              <a:gd name="adj1" fmla="val 48419"/>
              <a:gd name="adj2" fmla="val 52301"/>
            </a:avLst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</a:endParaRPr>
          </a:p>
        </p:txBody>
      </p:sp>
      <p:sp>
        <p:nvSpPr>
          <p:cNvPr id="52" name="AutoShape 18"/>
          <p:cNvSpPr/>
          <p:nvPr/>
        </p:nvSpPr>
        <p:spPr bwMode="auto">
          <a:xfrm rot="5400000">
            <a:off x="5569838" y="2517272"/>
            <a:ext cx="144000" cy="2124000"/>
          </a:xfrm>
          <a:prstGeom prst="rightBrace">
            <a:avLst>
              <a:gd name="adj1" fmla="val 48419"/>
              <a:gd name="adj2" fmla="val 52301"/>
            </a:avLst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 animBg="1"/>
      <p:bldP spid="15" grpId="0"/>
      <p:bldP spid="17" grpId="0"/>
      <p:bldP spid="19" grpId="0"/>
      <p:bldP spid="21" grpId="0"/>
      <p:bldP spid="49" grpId="0" animBg="1"/>
      <p:bldP spid="51" grpId="0" animBg="1"/>
      <p:bldP spid="5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2587</Words>
  <Application>WPS 演示</Application>
  <PresentationFormat>全屏显示(16:9)</PresentationFormat>
  <Paragraphs>503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黑体</vt:lpstr>
      <vt:lpstr>Calibri</vt:lpstr>
      <vt:lpstr>楷体</vt:lpstr>
      <vt:lpstr>Times New Roman</vt:lpstr>
      <vt:lpstr>Bodoni BT</vt:lpstr>
      <vt:lpstr>Segoe Print</vt:lpstr>
      <vt:lpstr>Arial Unicode MS</vt:lpstr>
      <vt:lpstr>Times New Roman</vt:lpstr>
      <vt:lpstr>Courier New</vt:lpstr>
      <vt:lpstr>楷体_GB2312</vt:lpstr>
      <vt:lpstr>新宋体</vt:lpstr>
      <vt:lpstr>Arial</vt:lpstr>
      <vt:lpstr>Calibri Light</vt:lpstr>
      <vt:lpstr>第一PPT模板网-WWW.1PPT.COM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2021-08-27T18:14:00Z</cp:lastPrinted>
  <dcterms:created xsi:type="dcterms:W3CDTF">2021-08-27T18:14:00Z</dcterms:created>
  <dcterms:modified xsi:type="dcterms:W3CDTF">2023-10-29T08:30:42Z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AAB7389412F84A199F0E39F25CFAAAB9_12</vt:lpwstr>
  </property>
  <property fmtid="{D5CDD505-2E9C-101B-9397-08002B2CF9AE}" pid="3" name="KSOProductBuildVer">
    <vt:lpwstr>2052-12.1.0.15712</vt:lpwstr>
  </property>
</Properties>
</file>