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9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lvl="0" algn="r" eaLnBrk="1" hangingPunct="1"/>
            <a:r>
              <a:rPr lang="en-US" altLang="zh-CN" sz="1200"/>
              <a:t>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lvl="0" algn="r" eaLnBrk="1" hangingPunct="1"/>
            <a:r>
              <a:rPr lang="en-US" altLang="zh-CN" sz="1200"/>
              <a:t>16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/>
            <a:r>
              <a:rPr lang="en-US" altLang="zh-CN" sz="1200"/>
              <a:t>18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FBC846-3DED-4E3B-9AEF-5FDA3567AC3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/>
            <a:r>
              <a:rPr lang="en-US" altLang="zh-CN" sz="1200"/>
              <a:t>23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/>
            <a:r>
              <a:rPr lang="en-US" altLang="zh-CN" sz="1200"/>
              <a:t>3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FBC846-3DED-4E3B-9AEF-5FDA3567AC3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/>
            <a:r>
              <a:rPr lang="en-US" altLang="zh-CN" sz="1200"/>
              <a:t>8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lvl="0" algn="r" eaLnBrk="1" hangingPunct="1"/>
            <a:r>
              <a:rPr lang="en-US" altLang="zh-CN" sz="1200"/>
              <a:t>6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FBC846-3DED-4E3B-9AEF-5FDA3567AC3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/>
          <a:p>
            <a:pPr lvl="0" algn="r" eaLnBrk="1" hangingPunct="1"/>
            <a:r>
              <a:rPr lang="en-US" altLang="zh-CN" sz="1200"/>
              <a:t>11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/>
            <a:r>
              <a:rPr lang="en-US" altLang="zh-CN" sz="1200"/>
              <a:t>13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3FBC846-3DED-4E3B-9AEF-5FDA3567AC3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1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33.png"/><Relationship Id="rId11" Type="http://schemas.openxmlformats.org/officeDocument/2006/relationships/image" Target="../media/image32.png"/><Relationship Id="rId10" Type="http://schemas.openxmlformats.org/officeDocument/2006/relationships/image" Target="../media/image31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932306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</a:rPr>
              <a:t>快乐的家园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43000" y="342902"/>
            <a:ext cx="6858000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428751" y="3886202"/>
            <a:ext cx="4591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/>
              <a:t>1</a:t>
            </a:r>
            <a:endParaRPr lang="en-US" altLang="zh-CN" sz="45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71751" y="3486151"/>
            <a:ext cx="4591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/>
              <a:t>2</a:t>
            </a:r>
            <a:endParaRPr lang="en-US" altLang="zh-CN" sz="450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714751" y="3886202"/>
            <a:ext cx="4591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/>
              <a:t>3</a:t>
            </a:r>
            <a:endParaRPr lang="en-US" altLang="zh-CN" sz="450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972051" y="3371852"/>
            <a:ext cx="4591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/>
              <a:t>4</a:t>
            </a:r>
            <a:endParaRPr lang="en-US" altLang="zh-CN" sz="450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43651" y="3771902"/>
            <a:ext cx="4591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500"/>
              <a:t>5</a:t>
            </a:r>
            <a:endParaRPr lang="en-US" altLang="zh-CN" sz="45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1"/>
          <p:cNvPicPr>
            <a:picLocks noChangeAspect="1"/>
          </p:cNvPicPr>
          <p:nvPr/>
        </p:nvPicPr>
        <p:blipFill>
          <a:blip r:embed="rId1">
            <a:lum contrast="10000"/>
          </a:blip>
          <a:stretch>
            <a:fillRect/>
          </a:stretch>
        </p:blipFill>
        <p:spPr>
          <a:xfrm>
            <a:off x="69852" y="1231900"/>
            <a:ext cx="8937625" cy="4764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1013" y="1974850"/>
            <a:ext cx="4522787" cy="53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2601" y="2770188"/>
            <a:ext cx="5243513" cy="55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2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1014" y="3492500"/>
            <a:ext cx="6000751" cy="593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3065" y="4256088"/>
            <a:ext cx="6956425" cy="576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图片 2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81014" y="5024440"/>
            <a:ext cx="7394575" cy="61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TextBox 28"/>
          <p:cNvSpPr/>
          <p:nvPr/>
        </p:nvSpPr>
        <p:spPr>
          <a:xfrm>
            <a:off x="8037514" y="1974850"/>
            <a:ext cx="731837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6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1" name="TextBox 29"/>
          <p:cNvSpPr/>
          <p:nvPr/>
        </p:nvSpPr>
        <p:spPr>
          <a:xfrm>
            <a:off x="8037514" y="2662238"/>
            <a:ext cx="731837" cy="830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7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2" name="TextBox 30"/>
          <p:cNvSpPr/>
          <p:nvPr/>
        </p:nvSpPr>
        <p:spPr>
          <a:xfrm>
            <a:off x="8037514" y="3492500"/>
            <a:ext cx="733425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8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3" name="TextBox 31"/>
          <p:cNvSpPr/>
          <p:nvPr/>
        </p:nvSpPr>
        <p:spPr>
          <a:xfrm>
            <a:off x="8039101" y="4194177"/>
            <a:ext cx="731839" cy="830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9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4" name="TextBox 32"/>
          <p:cNvSpPr/>
          <p:nvPr/>
        </p:nvSpPr>
        <p:spPr>
          <a:xfrm>
            <a:off x="7875588" y="4914901"/>
            <a:ext cx="969963" cy="83099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10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矩形 1"/>
          <p:cNvSpPr/>
          <p:nvPr/>
        </p:nvSpPr>
        <p:spPr>
          <a:xfrm>
            <a:off x="288926" y="523876"/>
            <a:ext cx="4403725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4000" b="1" dirty="0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数一数，认一认</a:t>
            </a:r>
            <a:endParaRPr lang="zh-CN" altLang="en-US" sz="4000" b="1" dirty="0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 fill="hold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0" fill="hold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0" fill="hold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 fill="hold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1" grpId="0"/>
      <p:bldP spid="23562" grpId="0"/>
      <p:bldP spid="23563" grpId="0"/>
      <p:bldP spid="235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 6"/>
          <p:cNvSpPr/>
          <p:nvPr>
            <p:custDataLst>
              <p:tags r:id="rId1"/>
            </p:custDataLst>
          </p:nvPr>
        </p:nvSpPr>
        <p:spPr>
          <a:xfrm>
            <a:off x="709932" y="785497"/>
            <a:ext cx="2196465" cy="874395"/>
          </a:xfrm>
          <a:prstGeom prst="cloud">
            <a:avLst/>
          </a:prstGeom>
          <a:noFill/>
          <a:ln w="28575"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976631" y="88582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endParaRPr lang="zh-CN" altLang="en-US" sz="3600" b="1">
              <a:solidFill>
                <a:srgbClr val="FF9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264195" y="1669229"/>
            <a:ext cx="82089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照样子，圈一圈。</a:t>
            </a:r>
            <a:endParaRPr lang="zh-CN" alt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962881" y="2557150"/>
            <a:ext cx="4206875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7"/>
          <p:cNvSpPr/>
          <p:nvPr/>
        </p:nvSpPr>
        <p:spPr>
          <a:xfrm>
            <a:off x="3947255" y="2860364"/>
            <a:ext cx="785812" cy="1692275"/>
          </a:xfrm>
          <a:prstGeom prst="round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815867" y="2557150"/>
            <a:ext cx="400050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 9"/>
          <p:cNvSpPr/>
          <p:nvPr/>
        </p:nvSpPr>
        <p:spPr>
          <a:xfrm>
            <a:off x="8760555" y="2779400"/>
            <a:ext cx="1143000" cy="129540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0325" y="2411095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3146" y="2411095"/>
            <a:ext cx="112402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圆角矩形 34818"/>
          <p:cNvSpPr/>
          <p:nvPr/>
        </p:nvSpPr>
        <p:spPr>
          <a:xfrm>
            <a:off x="838200" y="1905000"/>
            <a:ext cx="7620000" cy="1447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</a:ln>
        </p:spPr>
        <p:txBody>
          <a:bodyPr wrap="none" anchor="ctr" anchorCtr="0"/>
          <a:lstStyle/>
          <a:p>
            <a:pPr algn="ctr"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6000" b="1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sym typeface="Wingdings" panose="05000000000000000000" pitchFamily="2" charset="2"/>
              </a:rPr>
              <a:t>池塘里的游泳运动会</a:t>
            </a:r>
            <a:endParaRPr lang="zh-CN" altLang="en-US" sz="6000" b="1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/>
          <p:cNvPicPr>
            <a:picLocks noChangeAspect="1"/>
          </p:cNvPicPr>
          <p:nvPr/>
        </p:nvPicPr>
        <p:blipFill>
          <a:blip r:embed="rId1" cstate="email"/>
          <a:srcRect l="2744" t="3714" r="2744"/>
          <a:stretch>
            <a:fillRect/>
          </a:stretch>
        </p:blipFill>
        <p:spPr>
          <a:xfrm>
            <a:off x="349251" y="1125540"/>
            <a:ext cx="8601075" cy="408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圆角矩形 16"/>
          <p:cNvSpPr/>
          <p:nvPr/>
        </p:nvSpPr>
        <p:spPr>
          <a:xfrm>
            <a:off x="1460501" y="5202240"/>
            <a:ext cx="5981700" cy="657225"/>
          </a:xfrm>
          <a:prstGeom prst="roundRect">
            <a:avLst>
              <a:gd name="adj" fmla="val 16667"/>
            </a:avLst>
          </a:prstGeom>
          <a:solidFill>
            <a:srgbClr val="DDD7F9"/>
          </a:solidFill>
          <a:ln w="25400" cap="flat" cmpd="sng">
            <a:solidFill>
              <a:srgbClr val="A2A2A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sp>
        <p:nvSpPr>
          <p:cNvPr id="23556" name="文本框 18"/>
          <p:cNvSpPr/>
          <p:nvPr/>
        </p:nvSpPr>
        <p:spPr>
          <a:xfrm>
            <a:off x="1536700" y="5268915"/>
            <a:ext cx="2152651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只 鸭 子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7" name="矩形 20"/>
          <p:cNvSpPr/>
          <p:nvPr/>
        </p:nvSpPr>
        <p:spPr>
          <a:xfrm>
            <a:off x="1476377" y="4146550"/>
            <a:ext cx="3725863" cy="795338"/>
          </a:xfrm>
          <a:prstGeom prst="rect">
            <a:avLst/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pic>
        <p:nvPicPr>
          <p:cNvPr id="23558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4088" y="5159377"/>
            <a:ext cx="3602037" cy="741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/>
      <p:bldP spid="235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25206" y="1393033"/>
            <a:ext cx="6203156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/>
        </p:nvSpPr>
        <p:spPr>
          <a:xfrm>
            <a:off x="3974309" y="1328740"/>
            <a:ext cx="1026319" cy="12965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107783" y="1328740"/>
            <a:ext cx="1026319" cy="12965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47238" y="1328740"/>
            <a:ext cx="1026319" cy="12965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云形标注 5"/>
          <p:cNvSpPr/>
          <p:nvPr/>
        </p:nvSpPr>
        <p:spPr>
          <a:xfrm>
            <a:off x="1385066" y="3405280"/>
            <a:ext cx="2564607" cy="1129904"/>
          </a:xfrm>
          <a:prstGeom prst="cloudCallout">
            <a:avLst>
              <a:gd name="adj1" fmla="val -43803"/>
              <a:gd name="adj2" fmla="val 729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河里一共有</a:t>
            </a:r>
            <a:r>
              <a:rPr lang="en-US" altLang="zh-CN" sz="24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只鸭子。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71651" y="1572819"/>
            <a:ext cx="972741" cy="106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20"/>
          <p:cNvGrpSpPr/>
          <p:nvPr/>
        </p:nvGrpSpPr>
        <p:grpSpPr>
          <a:xfrm>
            <a:off x="4464846" y="3107531"/>
            <a:ext cx="2732485" cy="1129904"/>
            <a:chOff x="4429124" y="4143380"/>
            <a:chExt cx="3643338" cy="1506677"/>
          </a:xfrm>
        </p:grpSpPr>
        <p:sp>
          <p:nvSpPr>
            <p:cNvPr id="9" name="云形标注 8"/>
            <p:cNvSpPr/>
            <p:nvPr/>
          </p:nvSpPr>
          <p:spPr>
            <a:xfrm>
              <a:off x="4429124" y="4143380"/>
              <a:ext cx="3643338" cy="1506677"/>
            </a:xfrm>
            <a:prstGeom prst="cloudCallout">
              <a:avLst>
                <a:gd name="adj1" fmla="val 57021"/>
                <a:gd name="adj2" fmla="val 645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   排在第</a:t>
              </a:r>
              <a:r>
                <a:rPr lang="en-US" altLang="zh-CN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1</a:t>
              </a: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  <a:endPara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0" name="图片 19" descr="24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4785716" y="4367592"/>
              <a:ext cx="938264" cy="1027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962276" y="1422798"/>
            <a:ext cx="847725" cy="118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26"/>
          <p:cNvGrpSpPr/>
          <p:nvPr/>
        </p:nvGrpSpPr>
        <p:grpSpPr>
          <a:xfrm>
            <a:off x="4476752" y="3107531"/>
            <a:ext cx="2732485" cy="1129904"/>
            <a:chOff x="4785716" y="3097810"/>
            <a:chExt cx="3643338" cy="1506677"/>
          </a:xfrm>
        </p:grpSpPr>
        <p:sp>
          <p:nvSpPr>
            <p:cNvPr id="13" name="云形标注 12"/>
            <p:cNvSpPr/>
            <p:nvPr/>
          </p:nvSpPr>
          <p:spPr>
            <a:xfrm>
              <a:off x="4785716" y="3097810"/>
              <a:ext cx="3643338" cy="1506677"/>
            </a:xfrm>
            <a:prstGeom prst="cloudCallout">
              <a:avLst>
                <a:gd name="adj1" fmla="val 57021"/>
                <a:gd name="adj2" fmla="val 645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   排在第</a:t>
              </a:r>
              <a:r>
                <a:rPr lang="en-US" altLang="zh-CN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2</a:t>
              </a: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  <a:endPara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4" name="图片 25" descr="25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5143504" y="3144250"/>
              <a:ext cx="873022" cy="1223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4036220" y="1464472"/>
            <a:ext cx="837011" cy="99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31"/>
          <p:cNvGrpSpPr/>
          <p:nvPr/>
        </p:nvGrpSpPr>
        <p:grpSpPr>
          <a:xfrm>
            <a:off x="4464846" y="3106342"/>
            <a:ext cx="2732485" cy="1131094"/>
            <a:chOff x="457200" y="1660375"/>
            <a:chExt cx="3643338" cy="1506677"/>
          </a:xfrm>
        </p:grpSpPr>
        <p:sp>
          <p:nvSpPr>
            <p:cNvPr id="17" name="云形标注 16"/>
            <p:cNvSpPr/>
            <p:nvPr/>
          </p:nvSpPr>
          <p:spPr>
            <a:xfrm>
              <a:off x="457200" y="1660375"/>
              <a:ext cx="3643338" cy="1506677"/>
            </a:xfrm>
            <a:prstGeom prst="cloudCallout">
              <a:avLst>
                <a:gd name="adj1" fmla="val 57021"/>
                <a:gd name="adj2" fmla="val 645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   排在第</a:t>
              </a:r>
              <a:r>
                <a:rPr lang="en-US" altLang="zh-CN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3</a:t>
              </a: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  <a:endPara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18" name="图片 33" descr="2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824501" y="1875839"/>
              <a:ext cx="800445" cy="955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5119688" y="1397795"/>
            <a:ext cx="887016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36"/>
          <p:cNvGrpSpPr/>
          <p:nvPr/>
        </p:nvGrpSpPr>
        <p:grpSpPr>
          <a:xfrm>
            <a:off x="4464846" y="3102769"/>
            <a:ext cx="2732485" cy="1129904"/>
            <a:chOff x="4714876" y="1812775"/>
            <a:chExt cx="3643338" cy="1506677"/>
          </a:xfrm>
        </p:grpSpPr>
        <p:sp>
          <p:nvSpPr>
            <p:cNvPr id="21" name="云形标注 20"/>
            <p:cNvSpPr/>
            <p:nvPr/>
          </p:nvSpPr>
          <p:spPr>
            <a:xfrm>
              <a:off x="4714876" y="1812775"/>
              <a:ext cx="3643338" cy="1506677"/>
            </a:xfrm>
            <a:prstGeom prst="cloudCallout">
              <a:avLst>
                <a:gd name="adj1" fmla="val 57021"/>
                <a:gd name="adj2" fmla="val 645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   排在第</a:t>
              </a:r>
              <a:r>
                <a:rPr lang="en-US" altLang="zh-CN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4</a:t>
              </a: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  <a:endPara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22" name="图片 38" descr="27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5141111" y="2071678"/>
              <a:ext cx="788211" cy="93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6459141" y="1403748"/>
            <a:ext cx="926307" cy="105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组合 40"/>
          <p:cNvGrpSpPr/>
          <p:nvPr/>
        </p:nvGrpSpPr>
        <p:grpSpPr>
          <a:xfrm>
            <a:off x="4464846" y="3102771"/>
            <a:ext cx="2732487" cy="1129904"/>
            <a:chOff x="1688010" y="4000504"/>
            <a:chExt cx="3643338" cy="1506677"/>
          </a:xfrm>
        </p:grpSpPr>
        <p:pic>
          <p:nvPicPr>
            <p:cNvPr id="25" name="图片 42" descr="28.png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2047530" y="4264462"/>
              <a:ext cx="785818" cy="892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云形标注 25"/>
            <p:cNvSpPr/>
            <p:nvPr/>
          </p:nvSpPr>
          <p:spPr>
            <a:xfrm>
              <a:off x="1688010" y="4000504"/>
              <a:ext cx="3643338" cy="1506677"/>
            </a:xfrm>
            <a:prstGeom prst="cloudCallout">
              <a:avLst>
                <a:gd name="adj1" fmla="val 57021"/>
                <a:gd name="adj2" fmla="val 64593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   排在第</a:t>
              </a:r>
              <a:r>
                <a:rPr lang="en-US" altLang="zh-CN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5</a:t>
              </a:r>
              <a:r>
                <a:rPr lang="zh-CN" altLang="en-US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。</a:t>
              </a:r>
              <a:endParaRPr lang="zh-CN" altLang="en-US" sz="24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27" name="图片 43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 bwMode="auto">
          <a:xfrm>
            <a:off x="2007394" y="375050"/>
            <a:ext cx="1472804" cy="75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椭圆 27"/>
          <p:cNvSpPr/>
          <p:nvPr/>
        </p:nvSpPr>
        <p:spPr>
          <a:xfrm>
            <a:off x="1724027" y="1393031"/>
            <a:ext cx="1026319" cy="129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57502" y="1393031"/>
            <a:ext cx="1026319" cy="129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1920333" y="2718198"/>
            <a:ext cx="5649516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>
                <a:solidFill>
                  <a:srgbClr val="FF3300"/>
                </a:solidFill>
              </a:rPr>
              <a:t>第</a:t>
            </a:r>
            <a:r>
              <a:rPr lang="en-US" altLang="zh-CN" sz="2700" b="1">
                <a:solidFill>
                  <a:srgbClr val="FF3300"/>
                </a:solidFill>
              </a:rPr>
              <a:t>1      </a:t>
            </a:r>
            <a:r>
              <a:rPr lang="zh-CN" altLang="en-US" sz="2700" b="1">
                <a:solidFill>
                  <a:srgbClr val="FF3300"/>
                </a:solidFill>
              </a:rPr>
              <a:t>第</a:t>
            </a:r>
            <a:r>
              <a:rPr lang="en-US" altLang="zh-CN" sz="2700" b="1">
                <a:solidFill>
                  <a:srgbClr val="FF3300"/>
                </a:solidFill>
              </a:rPr>
              <a:t>2       </a:t>
            </a:r>
            <a:r>
              <a:rPr lang="zh-CN" altLang="en-US" sz="2700" b="1">
                <a:solidFill>
                  <a:srgbClr val="FF3300"/>
                </a:solidFill>
              </a:rPr>
              <a:t>第</a:t>
            </a:r>
            <a:r>
              <a:rPr lang="en-US" altLang="zh-CN" sz="2700" b="1">
                <a:solidFill>
                  <a:srgbClr val="FF3300"/>
                </a:solidFill>
              </a:rPr>
              <a:t>3      </a:t>
            </a:r>
            <a:r>
              <a:rPr lang="zh-CN" altLang="en-US" sz="2700" b="1">
                <a:solidFill>
                  <a:srgbClr val="FF3300"/>
                </a:solidFill>
              </a:rPr>
              <a:t>第</a:t>
            </a:r>
            <a:r>
              <a:rPr lang="en-US" altLang="zh-CN" sz="2700" b="1">
                <a:solidFill>
                  <a:srgbClr val="FF3300"/>
                </a:solidFill>
              </a:rPr>
              <a:t>4        </a:t>
            </a:r>
            <a:r>
              <a:rPr lang="zh-CN" altLang="en-US" sz="2700" b="1">
                <a:solidFill>
                  <a:srgbClr val="FF3300"/>
                </a:solidFill>
              </a:rPr>
              <a:t>第</a:t>
            </a:r>
            <a:r>
              <a:rPr lang="en-US" altLang="zh-CN" sz="2700" b="1">
                <a:solidFill>
                  <a:srgbClr val="FF3300"/>
                </a:solidFill>
              </a:rPr>
              <a:t>5</a:t>
            </a:r>
            <a:endParaRPr lang="zh-CN" altLang="en-US" sz="27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28" grpId="0" animBg="1"/>
      <p:bldP spid="28" grpId="1" animBg="1"/>
      <p:bldP spid="29" grpId="0" animBg="1"/>
      <p:bldP spid="29" grpId="1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4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2" y="-19050"/>
            <a:ext cx="3319463" cy="2786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矩形 1"/>
          <p:cNvSpPr/>
          <p:nvPr/>
        </p:nvSpPr>
        <p:spPr>
          <a:xfrm>
            <a:off x="2990852" y="515939"/>
            <a:ext cx="5649913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4400" b="1" dirty="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在生活中</a:t>
            </a:r>
            <a:r>
              <a:rPr lang="en-US" altLang="zh-CN" sz="4400" b="1" dirty="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,</a:t>
            </a:r>
            <a:r>
              <a:rPr lang="zh-CN" altLang="en-US" sz="4400" b="1" dirty="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有哪些可以用到数字的地方</a:t>
            </a:r>
            <a:r>
              <a:rPr lang="en-US" altLang="zh-CN" sz="4400" b="1" dirty="0"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?</a:t>
            </a:r>
            <a:endParaRPr lang="zh-CN" altLang="en-US" sz="4400" b="1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39937"/>
          <p:cNvPicPr>
            <a:picLocks noChangeAspect="1"/>
          </p:cNvPicPr>
          <p:nvPr/>
        </p:nvPicPr>
        <p:blipFill>
          <a:blip r:embed="rId1" cstate="email">
            <a:lum bright="23999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图片 39938"/>
          <p:cNvPicPr>
            <a:picLocks noChangeAspect="1"/>
          </p:cNvPicPr>
          <p:nvPr/>
        </p:nvPicPr>
        <p:blipFill>
          <a:blip r:embed="rId2" cstate="email"/>
          <a:srcRect t="21875" b="18750"/>
          <a:stretch>
            <a:fillRect/>
          </a:stretch>
        </p:blipFill>
        <p:spPr>
          <a:xfrm>
            <a:off x="228600" y="3100388"/>
            <a:ext cx="5943600" cy="3529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图片 39939"/>
          <p:cNvPicPr>
            <a:picLocks noChangeAspect="1"/>
          </p:cNvPicPr>
          <p:nvPr/>
        </p:nvPicPr>
        <p:blipFill>
          <a:blip r:embed="rId3" cstate="email">
            <a:lum contrast="18000"/>
          </a:blip>
          <a:srcRect/>
          <a:stretch>
            <a:fillRect/>
          </a:stretch>
        </p:blipFill>
        <p:spPr>
          <a:xfrm>
            <a:off x="4191001" y="3124200"/>
            <a:ext cx="1485900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图片 39940"/>
          <p:cNvPicPr>
            <a:picLocks noChangeAspect="1"/>
          </p:cNvPicPr>
          <p:nvPr/>
        </p:nvPicPr>
        <p:blipFill>
          <a:blip r:embed="rId4" cstate="email">
            <a:lum contrast="18000"/>
          </a:blip>
          <a:srcRect/>
          <a:stretch>
            <a:fillRect/>
          </a:stretch>
        </p:blipFill>
        <p:spPr>
          <a:xfrm>
            <a:off x="701676" y="3048000"/>
            <a:ext cx="1452563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图片 39941"/>
          <p:cNvPicPr>
            <a:picLocks noChangeAspect="1"/>
          </p:cNvPicPr>
          <p:nvPr/>
        </p:nvPicPr>
        <p:blipFill>
          <a:blip r:embed="rId5" cstate="email">
            <a:lum contrast="18000"/>
          </a:blip>
          <a:srcRect/>
          <a:stretch>
            <a:fillRect/>
          </a:stretch>
        </p:blipFill>
        <p:spPr>
          <a:xfrm>
            <a:off x="2209800" y="1524000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7" name="圆角矩形 39942"/>
          <p:cNvSpPr/>
          <p:nvPr/>
        </p:nvSpPr>
        <p:spPr>
          <a:xfrm>
            <a:off x="4343400" y="685800"/>
            <a:ext cx="4648200" cy="1828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</a:ln>
        </p:spPr>
        <p:txBody>
          <a:bodyPr wrap="none" anchor="ctr" anchorCtr="0"/>
          <a:lstStyle/>
          <a:p>
            <a:pPr algn="ctr" defTabSz="914400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请问：这里的数字</a:t>
            </a:r>
            <a:endParaRPr lang="zh-CN" altLang="en-US" sz="3000" b="1">
              <a:latin typeface="Arial Black" panose="020B0A04020102020204" pitchFamily="34" charset="0"/>
              <a:ea typeface="楷体_GB2312" pitchFamily="49" charset="-122"/>
              <a:sym typeface="Wingdings" panose="05000000000000000000" pitchFamily="2" charset="2"/>
            </a:endParaRPr>
          </a:p>
          <a:p>
            <a:pPr algn="ctr" defTabSz="914400">
              <a:lnSpc>
                <a:spcPct val="5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、</a:t>
            </a:r>
            <a:r>
              <a:rPr lang="en-US" altLang="zh-CN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、</a:t>
            </a:r>
            <a:r>
              <a:rPr lang="en-US" altLang="zh-CN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3000" b="1">
                <a:latin typeface="Arial Black" panose="020B0A04020102020204" pitchFamily="34" charset="0"/>
                <a:ea typeface="楷体_GB2312" pitchFamily="49" charset="-122"/>
                <a:sym typeface="Wingdings" panose="05000000000000000000" pitchFamily="2" charset="2"/>
              </a:rPr>
              <a:t>表示什么呢？</a:t>
            </a:r>
            <a:endParaRPr lang="zh-CN" altLang="en-US" sz="6000" b="1">
              <a:latin typeface="Arial Black" panose="020B0A040201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 fill="hold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4989" y="1787525"/>
            <a:ext cx="8270875" cy="199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云形标注 15"/>
          <p:cNvSpPr/>
          <p:nvPr/>
        </p:nvSpPr>
        <p:spPr>
          <a:xfrm>
            <a:off x="1958975" y="4714875"/>
            <a:ext cx="3144839" cy="1379538"/>
          </a:xfrm>
          <a:prstGeom prst="cloudCallout">
            <a:avLst>
              <a:gd name="adj1" fmla="val -68421"/>
              <a:gd name="adj2" fmla="val 28690"/>
            </a:avLst>
          </a:prstGeom>
          <a:noFill/>
          <a:ln w="28575" cap="flat" cmpd="sng">
            <a:solidFill>
              <a:srgbClr val="E45E9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/>
          <a:lstStyle/>
          <a:p>
            <a:pPr algn="ctr"/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76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3700" y="4903788"/>
            <a:ext cx="1235075" cy="1287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3275" y="4913315"/>
            <a:ext cx="1104900" cy="1246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8" name="文本框 25"/>
          <p:cNvSpPr/>
          <p:nvPr/>
        </p:nvSpPr>
        <p:spPr>
          <a:xfrm>
            <a:off x="2819400" y="5087940"/>
            <a:ext cx="228441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排在第（  ）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9" name="文本框 27"/>
          <p:cNvSpPr/>
          <p:nvPr/>
        </p:nvSpPr>
        <p:spPr>
          <a:xfrm>
            <a:off x="854076" y="3825877"/>
            <a:ext cx="822325" cy="461665"/>
          </a:xfrm>
          <a:prstGeom prst="rect">
            <a:avLst/>
          </a:prstGeom>
          <a:solidFill>
            <a:srgbClr val="FF8804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第一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0" name="文本框 29"/>
          <p:cNvSpPr/>
          <p:nvPr/>
        </p:nvSpPr>
        <p:spPr>
          <a:xfrm>
            <a:off x="2538413" y="3773489"/>
            <a:ext cx="900112" cy="461665"/>
          </a:xfrm>
          <a:prstGeom prst="rect">
            <a:avLst/>
          </a:prstGeom>
          <a:solidFill>
            <a:srgbClr val="FF8804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</a:t>
            </a:r>
            <a:endParaRPr lang="zh-CN" altLang="en-US" sz="240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1" name="文本框 30"/>
          <p:cNvSpPr/>
          <p:nvPr/>
        </p:nvSpPr>
        <p:spPr>
          <a:xfrm>
            <a:off x="3994152" y="3736977"/>
            <a:ext cx="900113" cy="461665"/>
          </a:xfrm>
          <a:prstGeom prst="rect">
            <a:avLst/>
          </a:prstGeom>
          <a:solidFill>
            <a:srgbClr val="FF8804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第三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2" name="文本框 31"/>
          <p:cNvSpPr/>
          <p:nvPr/>
        </p:nvSpPr>
        <p:spPr>
          <a:xfrm>
            <a:off x="5507039" y="3736977"/>
            <a:ext cx="900112" cy="461665"/>
          </a:xfrm>
          <a:prstGeom prst="rect">
            <a:avLst/>
          </a:prstGeom>
          <a:solidFill>
            <a:srgbClr val="FF8804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第四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3" name="文本框 32"/>
          <p:cNvSpPr/>
          <p:nvPr/>
        </p:nvSpPr>
        <p:spPr>
          <a:xfrm>
            <a:off x="7213601" y="3652839"/>
            <a:ext cx="900113" cy="461665"/>
          </a:xfrm>
          <a:prstGeom prst="rect">
            <a:avLst/>
          </a:prstGeom>
          <a:solidFill>
            <a:srgbClr val="FF8804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第五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4" name="文本框 34"/>
          <p:cNvSpPr/>
          <p:nvPr/>
        </p:nvSpPr>
        <p:spPr>
          <a:xfrm>
            <a:off x="4324351" y="5067300"/>
            <a:ext cx="5746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685" name="组合 35"/>
          <p:cNvGrpSpPr/>
          <p:nvPr/>
        </p:nvGrpSpPr>
        <p:grpSpPr>
          <a:xfrm>
            <a:off x="3178177" y="889002"/>
            <a:ext cx="3192463" cy="671513"/>
            <a:chOff x="2970599" y="1323742"/>
            <a:chExt cx="3192695" cy="671313"/>
          </a:xfrm>
        </p:grpSpPr>
        <p:grpSp>
          <p:nvGrpSpPr>
            <p:cNvPr id="28686" name="组合 36"/>
            <p:cNvGrpSpPr/>
            <p:nvPr/>
          </p:nvGrpSpPr>
          <p:grpSpPr>
            <a:xfrm>
              <a:off x="2970599" y="1323742"/>
              <a:ext cx="3192695" cy="671313"/>
              <a:chOff x="2068180" y="2173457"/>
              <a:chExt cx="4952091" cy="2126485"/>
            </a:xfrm>
          </p:grpSpPr>
          <p:sp>
            <p:nvSpPr>
              <p:cNvPr id="28687" name="圆角矩形 38"/>
              <p:cNvSpPr/>
              <p:nvPr/>
            </p:nvSpPr>
            <p:spPr>
              <a:xfrm>
                <a:off x="2068180" y="2173457"/>
                <a:ext cx="4952091" cy="2126485"/>
              </a:xfrm>
              <a:prstGeom prst="roundRect">
                <a:avLst>
                  <a:gd name="adj" fmla="val 10005"/>
                </a:avLst>
              </a:prstGeom>
              <a:solidFill>
                <a:srgbClr val="FFC000"/>
              </a:solidFill>
              <a:ln w="25400">
                <a:noFill/>
              </a:ln>
              <a:effectLst>
                <a:outerShdw dist="38100" algn="l" rotWithShape="0">
                  <a:srgbClr val="000000">
                    <a:alpha val="48999"/>
                  </a:srgbClr>
                </a:outerShdw>
              </a:effectLst>
            </p:spPr>
            <p:txBody>
              <a:bodyPr anchor="ctr" anchorCtr="0"/>
              <a:lstStyle/>
              <a:p>
                <a:pPr algn="ctr"/>
                <a:endParaRPr lang="en-US" altLang="zh-CN">
                  <a:solidFill>
                    <a:srgbClr val="FFFFFF"/>
                  </a:solidFill>
                  <a:latin typeface="Times New Roman" panose="02020603050405020304"/>
                </a:endParaRPr>
              </a:p>
            </p:txBody>
          </p:sp>
          <p:sp>
            <p:nvSpPr>
              <p:cNvPr id="28688" name="圆角矩形 21"/>
              <p:cNvSpPr/>
              <p:nvPr/>
            </p:nvSpPr>
            <p:spPr>
              <a:xfrm>
                <a:off x="2068180" y="2178486"/>
                <a:ext cx="4952091" cy="1412627"/>
              </a:xfrm>
              <a:solidFill>
                <a:srgbClr val="FFFFFF">
                  <a:alpha val="27843"/>
                </a:srgbClr>
              </a:solidFill>
              <a:ln w="2540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8689" name="圆角矩形 40"/>
              <p:cNvGrpSpPr/>
              <p:nvPr/>
            </p:nvGrpSpPr>
            <p:grpSpPr>
              <a:xfrm>
                <a:off x="2206671" y="2331108"/>
                <a:ext cx="4680723" cy="1814599"/>
                <a:chOff x="3267456" y="938784"/>
                <a:chExt cx="3017520" cy="573024"/>
              </a:xfrm>
            </p:grpSpPr>
            <p:pic>
              <p:nvPicPr>
                <p:cNvPr id="28690" name="圆角矩形 40"/>
                <p:cNvPicPr/>
                <p:nvPr/>
              </p:nvPicPr>
              <p:blipFill>
                <a:blip r:embed="rId4" cstate="email"/>
                <a:stretch>
                  <a:fillRect/>
                </a:stretch>
              </p:blipFill>
              <p:spPr>
                <a:xfrm>
                  <a:off x="3267456" y="938784"/>
                  <a:ext cx="3017520" cy="57302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8691" name="矩形 28690"/>
                <p:cNvSpPr/>
                <p:nvPr/>
              </p:nvSpPr>
              <p:spPr>
                <a:xfrm>
                  <a:off x="3282470" y="955585"/>
                  <a:ext cx="2983871" cy="53834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ctr" anchorCtr="0"/>
                <a:lstStyle/>
                <a:p>
                  <a:pPr algn="ctr"/>
                  <a:endParaRPr lang="en-US" altLang="zh-CN">
                    <a:solidFill>
                      <a:srgbClr val="FFFFFF"/>
                    </a:solidFill>
                    <a:latin typeface="Times New Roman" panose="02020603050405020304"/>
                  </a:endParaRPr>
                </a:p>
              </p:txBody>
            </p:sp>
          </p:grpSp>
        </p:grpSp>
        <p:sp>
          <p:nvSpPr>
            <p:cNvPr id="28692" name="Text Box 3"/>
            <p:cNvSpPr/>
            <p:nvPr/>
          </p:nvSpPr>
          <p:spPr>
            <a:xfrm>
              <a:off x="3169245" y="1373958"/>
              <a:ext cx="2795402" cy="5230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说一说，试一试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9710" name="圆角矩形 10"/>
          <p:cNvSpPr/>
          <p:nvPr/>
        </p:nvSpPr>
        <p:spPr>
          <a:xfrm>
            <a:off x="5287964" y="4433890"/>
            <a:ext cx="2778125" cy="1444625"/>
          </a:xfrm>
          <a:prstGeom prst="roundRect">
            <a:avLst/>
          </a:prstGeom>
          <a:noFill/>
          <a:ln w="38100" cap="flat" cmpd="sng" algn="ctr">
            <a:solidFill>
              <a:srgbClr val="E45E9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sp>
        <p:nvSpPr>
          <p:cNvPr id="28694" name="文本框 11"/>
          <p:cNvSpPr/>
          <p:nvPr/>
        </p:nvSpPr>
        <p:spPr>
          <a:xfrm>
            <a:off x="5346702" y="4556125"/>
            <a:ext cx="2913063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在没有特别标明排序顺序时，一般从前面开始是第一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8" grpId="0"/>
      <p:bldP spid="28679" grpId="0" animBg="1"/>
      <p:bldP spid="28680" grpId="0" animBg="1"/>
      <p:bldP spid="28681" grpId="0" animBg="1"/>
      <p:bldP spid="28682" grpId="0" animBg="1"/>
      <p:bldP spid="28683" grpId="0" animBg="1"/>
      <p:bldP spid="28684" grpId="0"/>
      <p:bldP spid="29710" grpId="0" animBg="1"/>
      <p:bldP spid="286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75211" y="776291"/>
            <a:ext cx="2820591" cy="105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</a:rPr>
              <a:t>看一看，说一说。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tretch>
            <a:fillRect/>
          </a:stretch>
        </p:blipFill>
        <p:spPr bwMode="auto">
          <a:xfrm>
            <a:off x="1516860" y="72631"/>
            <a:ext cx="1335881" cy="66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tretch>
            <a:fillRect/>
          </a:stretch>
        </p:blipFill>
        <p:spPr bwMode="auto">
          <a:xfrm>
            <a:off x="265847" y="1476092"/>
            <a:ext cx="6899228" cy="347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495801" y="1955913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b="1">
                <a:solidFill>
                  <a:srgbClr val="FF0000"/>
                </a:solidFill>
              </a:rPr>
              <a:t>5</a:t>
            </a:r>
            <a:r>
              <a:rPr lang="zh-CN" altLang="en-US" sz="2700" b="1">
                <a:solidFill>
                  <a:srgbClr val="FF0000"/>
                </a:solidFill>
              </a:rPr>
              <a:t>只</a:t>
            </a:r>
            <a:endParaRPr lang="en-US" altLang="zh-CN" sz="2700" b="1">
              <a:solidFill>
                <a:srgbClr val="FF00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580176" y="2435734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>
                <a:solidFill>
                  <a:srgbClr val="FF0000"/>
                </a:solidFill>
              </a:rPr>
              <a:t>第</a:t>
            </a:r>
            <a:r>
              <a:rPr lang="en-US" altLang="zh-CN" sz="2700" b="1">
                <a:solidFill>
                  <a:srgbClr val="FF0000"/>
                </a:solidFill>
              </a:rPr>
              <a:t>2</a:t>
            </a:r>
            <a:r>
              <a:rPr lang="zh-CN" altLang="en-US" sz="2700" b="1">
                <a:solidFill>
                  <a:srgbClr val="FF0000"/>
                </a:solidFill>
              </a:rPr>
              <a:t>只</a:t>
            </a:r>
            <a:endParaRPr lang="zh-CN" altLang="en-US" sz="2700" b="1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555189" y="3675975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b="1">
                <a:solidFill>
                  <a:srgbClr val="FF0000"/>
                </a:solidFill>
              </a:rPr>
              <a:t>4</a:t>
            </a:r>
            <a:r>
              <a:rPr lang="zh-CN" altLang="en-US" sz="2700" b="1">
                <a:solidFill>
                  <a:srgbClr val="FF0000"/>
                </a:solidFill>
              </a:rPr>
              <a:t>个人</a:t>
            </a:r>
            <a:endParaRPr lang="zh-CN" altLang="en-US" sz="2700" b="1">
              <a:solidFill>
                <a:srgbClr val="FF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669489" y="4149849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>
                <a:solidFill>
                  <a:srgbClr val="FF0000"/>
                </a:solidFill>
              </a:rPr>
              <a:t>第</a:t>
            </a:r>
            <a:r>
              <a:rPr lang="en-US" altLang="zh-CN" sz="2700" b="1">
                <a:solidFill>
                  <a:srgbClr val="FF0000"/>
                </a:solidFill>
              </a:rPr>
              <a:t>3</a:t>
            </a:r>
            <a:endParaRPr lang="zh-CN" altLang="en-US" sz="2700" b="1">
              <a:solidFill>
                <a:srgbClr val="FF00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5445351" y="3395378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700" b="1">
                <a:solidFill>
                  <a:srgbClr val="FF0000"/>
                </a:solidFill>
              </a:rPr>
              <a:t>5</a:t>
            </a:r>
            <a:r>
              <a:rPr lang="zh-CN" altLang="en-US" sz="2700" b="1">
                <a:solidFill>
                  <a:srgbClr val="FF0000"/>
                </a:solidFill>
              </a:rPr>
              <a:t>只</a:t>
            </a:r>
            <a:endParaRPr lang="zh-CN" altLang="en-US" sz="2700" b="1">
              <a:solidFill>
                <a:srgbClr val="FF00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4272667" y="4149849"/>
            <a:ext cx="1289232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>
                <a:solidFill>
                  <a:srgbClr val="FF0000"/>
                </a:solidFill>
              </a:rPr>
              <a:t>第</a:t>
            </a:r>
            <a:r>
              <a:rPr lang="en-US" altLang="zh-CN" sz="2700" b="1">
                <a:solidFill>
                  <a:srgbClr val="FF0000"/>
                </a:solidFill>
              </a:rPr>
              <a:t>4</a:t>
            </a:r>
            <a:r>
              <a:rPr lang="zh-CN" altLang="en-US" sz="2700" b="1">
                <a:solidFill>
                  <a:srgbClr val="FF0000"/>
                </a:solidFill>
              </a:rPr>
              <a:t>只</a:t>
            </a:r>
            <a:endParaRPr lang="zh-CN" altLang="en-US" sz="27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云形 5"/>
          <p:cNvSpPr/>
          <p:nvPr>
            <p:custDataLst>
              <p:tags r:id="rId1"/>
            </p:custDataLst>
          </p:nvPr>
        </p:nvSpPr>
        <p:spPr>
          <a:xfrm>
            <a:off x="931546" y="1914527"/>
            <a:ext cx="10381615" cy="2999105"/>
          </a:xfrm>
          <a:prstGeom prst="cloud">
            <a:avLst/>
          </a:prstGeom>
          <a:noFill/>
          <a:ln>
            <a:solidFill>
              <a:srgbClr val="ACDEF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857886" y="837566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FF9000"/>
                </a:solidFill>
              </a:rPr>
              <a:t>课堂</a:t>
            </a:r>
            <a:r>
              <a:rPr lang="zh-CN" altLang="en-US" sz="3200" b="1" dirty="0">
                <a:solidFill>
                  <a:srgbClr val="FF9000"/>
                </a:solidFill>
                <a:sym typeface="+mn-ea"/>
              </a:rPr>
              <a:t>目标</a:t>
            </a:r>
            <a:endParaRPr lang="zh-CN" altLang="en-US" sz="3200" b="1" dirty="0">
              <a:solidFill>
                <a:srgbClr val="FF9000"/>
              </a:solidFill>
            </a:endParaRPr>
          </a:p>
          <a:p>
            <a:endParaRPr lang="zh-CN" altLang="en-US" sz="3200" b="1" dirty="0">
              <a:solidFill>
                <a:srgbClr val="FF9000"/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588646" y="2788920"/>
            <a:ext cx="10408285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</a:t>
            </a:r>
            <a:r>
              <a:rPr lang="zh-CN" altLang="en-US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初步认识</a:t>
            </a:r>
            <a:r>
              <a:rPr lang="en-US" altLang="zh-CN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1~10</a:t>
            </a:r>
            <a:r>
              <a:rPr lang="zh-CN" altLang="en-US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各数，能用</a:t>
            </a:r>
            <a:r>
              <a:rPr lang="en-US" altLang="zh-CN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1~10</a:t>
            </a:r>
            <a:r>
              <a:rPr lang="zh-CN" altLang="en-US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各数表示物体的数量及</a:t>
            </a:r>
            <a:r>
              <a:rPr lang="en-US" altLang="zh-CN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2800" dirty="0">
              <a:solidFill>
                <a:srgbClr val="FF9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物体的顺序。</a:t>
            </a:r>
            <a:endParaRPr lang="zh-CN" altLang="en-US" sz="2800" dirty="0">
              <a:solidFill>
                <a:srgbClr val="FF9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FF9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endParaRPr lang="zh-CN" altLang="en-US" sz="2800" dirty="0">
              <a:solidFill>
                <a:srgbClr val="FF9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20481"/>
          <p:cNvSpPr/>
          <p:nvPr/>
        </p:nvSpPr>
        <p:spPr>
          <a:xfrm>
            <a:off x="179389" y="620713"/>
            <a:ext cx="8785225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/>
          <a:lstStyle/>
          <a:p>
            <a:endParaRPr lang="zh-CN" altLang="en-US"/>
          </a:p>
        </p:txBody>
      </p:sp>
      <p:sp>
        <p:nvSpPr>
          <p:cNvPr id="35843" name="矩形 20482"/>
          <p:cNvSpPr/>
          <p:nvPr/>
        </p:nvSpPr>
        <p:spPr>
          <a:xfrm>
            <a:off x="684213" y="476252"/>
            <a:ext cx="8459787" cy="144463"/>
          </a:xfrm>
          <a:prstGeom prst="rect">
            <a:avLst/>
          </a:prstGeom>
          <a:solidFill>
            <a:srgbClr val="D79A1F"/>
          </a:solidFill>
          <a:ln w="9525">
            <a:noFill/>
          </a:ln>
        </p:spPr>
        <p:txBody>
          <a:bodyPr anchor="t" anchorCtr="0"/>
          <a:lstStyle/>
          <a:p>
            <a:endParaRPr lang="zh-CN" altLang="en-US"/>
          </a:p>
        </p:txBody>
      </p:sp>
      <p:pic>
        <p:nvPicPr>
          <p:cNvPr id="35844" name="图片 204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839" y="620715"/>
            <a:ext cx="6408737" cy="591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5" name="图片 204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836613"/>
            <a:ext cx="852488" cy="165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6" name="图片 204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589" y="2852739"/>
            <a:ext cx="930275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7" name="图片 204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026" y="4654550"/>
            <a:ext cx="971551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8" name="矩形 20487"/>
          <p:cNvSpPr/>
          <p:nvPr/>
        </p:nvSpPr>
        <p:spPr>
          <a:xfrm>
            <a:off x="7740651" y="1412877"/>
            <a:ext cx="936625" cy="936625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F6405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/>
          </a:p>
        </p:txBody>
      </p:sp>
      <p:sp>
        <p:nvSpPr>
          <p:cNvPr id="35849" name="矩形 20488"/>
          <p:cNvSpPr/>
          <p:nvPr/>
        </p:nvSpPr>
        <p:spPr>
          <a:xfrm>
            <a:off x="7740651" y="3141665"/>
            <a:ext cx="936625" cy="936625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F6405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/>
          </a:p>
        </p:txBody>
      </p:sp>
      <p:sp>
        <p:nvSpPr>
          <p:cNvPr id="35850" name="矩形 20489"/>
          <p:cNvSpPr/>
          <p:nvPr/>
        </p:nvSpPr>
        <p:spPr>
          <a:xfrm>
            <a:off x="7740651" y="4868865"/>
            <a:ext cx="936625" cy="936625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F6405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/>
          </a:p>
        </p:txBody>
      </p:sp>
      <p:sp>
        <p:nvSpPr>
          <p:cNvPr id="35851" name="文本框 20490"/>
          <p:cNvSpPr/>
          <p:nvPr/>
        </p:nvSpPr>
        <p:spPr>
          <a:xfrm>
            <a:off x="7812088" y="1268414"/>
            <a:ext cx="720725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8000" b="1">
                <a:solidFill>
                  <a:srgbClr val="D8351A"/>
                </a:solidFill>
                <a:sym typeface="Wingdings" panose="05000000000000000000" pitchFamily="2" charset="2"/>
              </a:rPr>
              <a:t>4</a:t>
            </a:r>
            <a:endParaRPr lang="en-US" altLang="zh-CN" sz="8000" b="1">
              <a:solidFill>
                <a:srgbClr val="D8351A"/>
              </a:solidFill>
            </a:endParaRPr>
          </a:p>
        </p:txBody>
      </p:sp>
      <p:sp>
        <p:nvSpPr>
          <p:cNvPr id="35852" name="文本框 20491"/>
          <p:cNvSpPr/>
          <p:nvPr/>
        </p:nvSpPr>
        <p:spPr>
          <a:xfrm>
            <a:off x="7812088" y="2981327"/>
            <a:ext cx="720725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8000" b="1">
                <a:solidFill>
                  <a:srgbClr val="D8351A"/>
                </a:solidFill>
                <a:sym typeface="Wingdings" panose="05000000000000000000" pitchFamily="2" charset="2"/>
              </a:rPr>
              <a:t>6</a:t>
            </a:r>
            <a:endParaRPr lang="en-US" altLang="zh-CN" sz="8000" b="1">
              <a:solidFill>
                <a:srgbClr val="D8351A"/>
              </a:solidFill>
            </a:endParaRPr>
          </a:p>
        </p:txBody>
      </p:sp>
      <p:sp>
        <p:nvSpPr>
          <p:cNvPr id="35853" name="文本框 20492"/>
          <p:cNvSpPr/>
          <p:nvPr/>
        </p:nvSpPr>
        <p:spPr>
          <a:xfrm>
            <a:off x="7885114" y="4710115"/>
            <a:ext cx="720725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8000" b="1">
                <a:solidFill>
                  <a:srgbClr val="D8351A"/>
                </a:solidFill>
                <a:sym typeface="Wingdings" panose="05000000000000000000" pitchFamily="2" charset="2"/>
              </a:rPr>
              <a:t>7</a:t>
            </a:r>
            <a:endParaRPr lang="en-US" altLang="zh-CN" sz="8000" b="1">
              <a:solidFill>
                <a:srgbClr val="D8351A"/>
              </a:solidFill>
            </a:endParaRPr>
          </a:p>
        </p:txBody>
      </p:sp>
      <p:pic>
        <p:nvPicPr>
          <p:cNvPr id="35854" name="New pictur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80900" y="107950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/>
      <p:bldP spid="35852" grpId="0"/>
      <p:bldP spid="358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1511300" y="2416947"/>
            <a:ext cx="9144000" cy="1015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08" tIns="45704" rIns="91408" bIns="45704">
            <a:spAutoFit/>
          </a:bodyPr>
          <a:lstStyle/>
          <a:p>
            <a:pPr algn="ctr" defTabSz="685800" eaLnBrk="0" fontAlgn="auto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/>
                <a:ea typeface="+mn-ea"/>
              </a:rPr>
              <a:t>感谢同学们积极配合</a:t>
            </a:r>
            <a:r>
              <a:rPr lang="en-US" altLang="zh-CN" sz="6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/>
                <a:ea typeface="+mn-ea"/>
              </a:rPr>
              <a:t>!</a:t>
            </a:r>
            <a:endParaRPr lang="zh-CN" altLang="en-US" sz="6000" b="1" dirty="0">
              <a:solidFill>
                <a:schemeClr val="accent6">
                  <a:lumMod val="75000"/>
                </a:schemeClr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27033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55301" y="109220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5390"/>
          <p:cNvPicPr>
            <a:picLocks noChangeAspect="1"/>
          </p:cNvPicPr>
          <p:nvPr/>
        </p:nvPicPr>
        <p:blipFill>
          <a:blip r:embed="rId1" cstate="email"/>
          <a:srcRect l="2744" t="3714" r="2744"/>
          <a:stretch>
            <a:fillRect/>
          </a:stretch>
        </p:blipFill>
        <p:spPr>
          <a:xfrm>
            <a:off x="0" y="1143000"/>
            <a:ext cx="9144000" cy="563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矩形 15366"/>
          <p:cNvSpPr/>
          <p:nvPr/>
        </p:nvSpPr>
        <p:spPr>
          <a:xfrm>
            <a:off x="0" y="152400"/>
            <a:ext cx="4724400" cy="838200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rgbClr val="FF99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zh-CN" sz="4000" b="1" dirty="0">
                <a:latin typeface="Times New Roman" panose="02020603050405020304" pitchFamily="18" charset="0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4000" b="1" dirty="0">
                <a:latin typeface="Times New Roman" panose="02020603050405020304" pitchFamily="18" charset="0"/>
                <a:ea typeface="楷体_GB2312" pitchFamily="49" charset="-122"/>
                <a:sym typeface="Wingdings" panose="05000000000000000000" pitchFamily="2" charset="2"/>
              </a:rPr>
              <a:t>可以表示什么？</a:t>
            </a:r>
            <a:endParaRPr lang="zh-CN" altLang="en-US" sz="4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4" name="椭圆 15367"/>
          <p:cNvSpPr/>
          <p:nvPr/>
        </p:nvSpPr>
        <p:spPr>
          <a:xfrm>
            <a:off x="2514600" y="4267200"/>
            <a:ext cx="990600" cy="990600"/>
          </a:xfrm>
          <a:prstGeom prst="ellipse">
            <a:avLst/>
          </a:prstGeom>
          <a:noFill/>
          <a:ln w="50800" cap="flat" cmpd="sng">
            <a:solidFill>
              <a:srgbClr val="8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65" name="椭圆 15369"/>
          <p:cNvSpPr/>
          <p:nvPr/>
        </p:nvSpPr>
        <p:spPr>
          <a:xfrm>
            <a:off x="5029200" y="4191000"/>
            <a:ext cx="914400" cy="762000"/>
          </a:xfrm>
          <a:prstGeom prst="ellipse">
            <a:avLst/>
          </a:prstGeom>
          <a:noFill/>
          <a:ln w="508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66" name="椭圆 15372"/>
          <p:cNvSpPr/>
          <p:nvPr/>
        </p:nvSpPr>
        <p:spPr>
          <a:xfrm>
            <a:off x="5867400" y="3962400"/>
            <a:ext cx="1143000" cy="990600"/>
          </a:xfrm>
          <a:prstGeom prst="ellipse">
            <a:avLst/>
          </a:prstGeom>
          <a:noFill/>
          <a:ln w="50800">
            <a:solidFill>
              <a:srgbClr val="FF00FF"/>
            </a:solidFill>
            <a:prstDash val="dash"/>
            <a:round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67" name="椭圆 15373"/>
          <p:cNvSpPr/>
          <p:nvPr/>
        </p:nvSpPr>
        <p:spPr>
          <a:xfrm>
            <a:off x="7467600" y="1676400"/>
            <a:ext cx="838200" cy="838200"/>
          </a:xfrm>
          <a:prstGeom prst="ellipse">
            <a:avLst/>
          </a:prstGeom>
          <a:noFill/>
          <a:ln w="50800" cap="flat" cmpd="sng">
            <a:solidFill>
              <a:srgbClr val="00FF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68" name="椭圆 15377"/>
          <p:cNvSpPr/>
          <p:nvPr/>
        </p:nvSpPr>
        <p:spPr>
          <a:xfrm>
            <a:off x="-76200" y="4038600"/>
            <a:ext cx="838200" cy="838200"/>
          </a:xfrm>
          <a:prstGeom prst="ellipse">
            <a:avLst/>
          </a:prstGeom>
          <a:noFill/>
          <a:ln w="508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69" name="椭圆 15381"/>
          <p:cNvSpPr/>
          <p:nvPr/>
        </p:nvSpPr>
        <p:spPr>
          <a:xfrm>
            <a:off x="3124200" y="1676400"/>
            <a:ext cx="2057400" cy="2133600"/>
          </a:xfrm>
          <a:prstGeom prst="ellipse">
            <a:avLst/>
          </a:prstGeom>
          <a:noFill/>
          <a:ln w="50800" cap="flat" cmpd="sng">
            <a:solidFill>
              <a:srgbClr val="8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70" name="椭圆 15379"/>
          <p:cNvSpPr/>
          <p:nvPr/>
        </p:nvSpPr>
        <p:spPr>
          <a:xfrm>
            <a:off x="1295400" y="1447800"/>
            <a:ext cx="2133600" cy="2667000"/>
          </a:xfrm>
          <a:prstGeom prst="ellipse">
            <a:avLst/>
          </a:prstGeom>
          <a:noFill/>
          <a:ln w="50800" cap="flat" cmpd="sng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71" name="文本框 15383"/>
          <p:cNvSpPr/>
          <p:nvPr/>
        </p:nvSpPr>
        <p:spPr>
          <a:xfrm>
            <a:off x="228600" y="4495801"/>
            <a:ext cx="13716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棵小草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2" name="文本框 15384"/>
          <p:cNvSpPr/>
          <p:nvPr/>
        </p:nvSpPr>
        <p:spPr>
          <a:xfrm>
            <a:off x="3321050" y="4800601"/>
            <a:ext cx="1327151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只小狗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3" name="文本框 15385"/>
          <p:cNvSpPr/>
          <p:nvPr/>
        </p:nvSpPr>
        <p:spPr>
          <a:xfrm>
            <a:off x="1219200" y="1676401"/>
            <a:ext cx="14478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棵大树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4" name="文本框 15386"/>
          <p:cNvSpPr/>
          <p:nvPr/>
        </p:nvSpPr>
        <p:spPr>
          <a:xfrm>
            <a:off x="4343400" y="1371601"/>
            <a:ext cx="13716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座房子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5" name="文本框 15387"/>
          <p:cNvSpPr/>
          <p:nvPr/>
        </p:nvSpPr>
        <p:spPr>
          <a:xfrm>
            <a:off x="6934200" y="3810001"/>
            <a:ext cx="13716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筐萝卜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6" name="文本框 15388"/>
          <p:cNvSpPr/>
          <p:nvPr/>
        </p:nvSpPr>
        <p:spPr>
          <a:xfrm>
            <a:off x="6324600" y="1295401"/>
            <a:ext cx="13716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个太阳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7" name="文本框 15389"/>
          <p:cNvSpPr/>
          <p:nvPr/>
        </p:nvSpPr>
        <p:spPr>
          <a:xfrm>
            <a:off x="4038600" y="3810001"/>
            <a:ext cx="13716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个萝卜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78" name="椭圆 15391"/>
          <p:cNvSpPr/>
          <p:nvPr/>
        </p:nvSpPr>
        <p:spPr>
          <a:xfrm>
            <a:off x="5791200" y="4953000"/>
            <a:ext cx="2590800" cy="1066800"/>
          </a:xfrm>
          <a:prstGeom prst="ellipse">
            <a:avLst/>
          </a:prstGeom>
          <a:noFill/>
          <a:ln w="50800" cap="flat" cmpd="sng">
            <a:solidFill>
              <a:srgbClr val="8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15379" name="文本框 15392"/>
          <p:cNvSpPr/>
          <p:nvPr/>
        </p:nvSpPr>
        <p:spPr>
          <a:xfrm>
            <a:off x="7696200" y="5791201"/>
            <a:ext cx="10668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条船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 fill="hold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5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500" fill="hold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9" dur="5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5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 fill="hold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500" fill="hold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圆角矩形 12"/>
          <p:cNvSpPr/>
          <p:nvPr/>
        </p:nvSpPr>
        <p:spPr>
          <a:xfrm>
            <a:off x="2768601" y="5106990"/>
            <a:ext cx="4049713" cy="68897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pic>
        <p:nvPicPr>
          <p:cNvPr id="13315" name="Picture 5"/>
          <p:cNvPicPr>
            <a:picLocks noChangeAspect="1"/>
          </p:cNvPicPr>
          <p:nvPr/>
        </p:nvPicPr>
        <p:blipFill>
          <a:blip r:embed="rId1" cstate="email"/>
          <a:srcRect l="2744" t="3714" r="2744"/>
          <a:stretch>
            <a:fillRect/>
          </a:stretch>
        </p:blipFill>
        <p:spPr>
          <a:xfrm>
            <a:off x="593726" y="1201740"/>
            <a:ext cx="8120063" cy="385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11"/>
          <p:cNvSpPr/>
          <p:nvPr/>
        </p:nvSpPr>
        <p:spPr>
          <a:xfrm>
            <a:off x="2768601" y="5189540"/>
            <a:ext cx="43910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这幅图上你看到了什么？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tretch>
            <a:fillRect/>
          </a:stretch>
        </p:blipFill>
        <p:spPr bwMode="auto">
          <a:xfrm>
            <a:off x="1143000" y="1209678"/>
            <a:ext cx="6858000" cy="3145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244328" y="269081"/>
            <a:ext cx="2776539" cy="467916"/>
          </a:xfrm>
          <a:prstGeom prst="rect">
            <a:avLst/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700"/>
              <a:t>1</a:t>
            </a:r>
            <a:r>
              <a:rPr lang="zh-CN" altLang="en-US" sz="2700"/>
              <a:t>可以表示什么</a:t>
            </a:r>
            <a:r>
              <a:rPr lang="en-US" altLang="zh-CN" sz="2700"/>
              <a:t>?</a:t>
            </a:r>
            <a:endParaRPr lang="en-US" altLang="zh-CN" sz="2700"/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4929188" y="2792019"/>
            <a:ext cx="609600" cy="588169"/>
          </a:xfrm>
          <a:prstGeom prst="ellipse">
            <a:avLst/>
          </a:prstGeom>
          <a:noFill/>
          <a:ln w="38100" cmpd="sng">
            <a:solidFill>
              <a:srgbClr val="FF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5506643" y="2659858"/>
            <a:ext cx="1001315" cy="773906"/>
          </a:xfrm>
          <a:prstGeom prst="ellipse">
            <a:avLst/>
          </a:prstGeom>
          <a:noFill/>
          <a:ln w="38100" cmpd="sng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427811" y="2294338"/>
            <a:ext cx="1694259" cy="740569"/>
          </a:xfrm>
          <a:prstGeom prst="wedgeEllipseCallout">
            <a:avLst>
              <a:gd name="adj1" fmla="val 44412"/>
              <a:gd name="adj2" fmla="val 59648"/>
            </a:avLst>
          </a:prstGeom>
          <a:solidFill>
            <a:srgbClr val="FFFFCC"/>
          </a:solidFill>
          <a:ln w="3175" cmpd="sng">
            <a:solidFill>
              <a:schemeClr val="tx1"/>
            </a:solidFill>
            <a:miter lim="800000"/>
          </a:ln>
        </p:spPr>
        <p:txBody>
          <a:bodyPr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/>
              <a:t>1</a:t>
            </a:r>
            <a:r>
              <a:rPr lang="zh-CN" altLang="en-US" sz="2100" dirty="0"/>
              <a:t>个萝卜</a:t>
            </a:r>
            <a:endParaRPr lang="zh-CN" altLang="en-US" sz="2100" dirty="0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6205540" y="1924053"/>
            <a:ext cx="1589485" cy="740569"/>
          </a:xfrm>
          <a:prstGeom prst="wedgeEllipseCallout">
            <a:avLst>
              <a:gd name="adj1" fmla="val -48403"/>
              <a:gd name="adj2" fmla="val 62380"/>
            </a:avLst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</a:ln>
        </p:spPr>
        <p:txBody>
          <a:bodyPr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/>
              <a:t>1</a:t>
            </a:r>
            <a:r>
              <a:rPr lang="zh-CN" altLang="en-US" sz="2100" dirty="0"/>
              <a:t>筐萝卜</a:t>
            </a:r>
            <a:endParaRPr lang="zh-CN" altLang="en-US" sz="2100" dirty="0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5629276" y="1178721"/>
            <a:ext cx="1284685" cy="991791"/>
          </a:xfrm>
          <a:prstGeom prst="ellipse">
            <a:avLst/>
          </a:prstGeom>
          <a:noFill/>
          <a:ln w="38100" cmpd="sng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4004074" y="1489475"/>
            <a:ext cx="1491853" cy="740569"/>
          </a:xfrm>
          <a:prstGeom prst="wedgeEllipseCallout">
            <a:avLst>
              <a:gd name="adj1" fmla="val 68356"/>
              <a:gd name="adj2" fmla="val -21222"/>
            </a:avLst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</a:ln>
        </p:spPr>
        <p:txBody>
          <a:bodyPr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/>
              <a:t>1</a:t>
            </a:r>
            <a:r>
              <a:rPr lang="zh-CN" altLang="en-US" sz="2100" dirty="0"/>
              <a:t>座山</a:t>
            </a:r>
            <a:endParaRPr lang="zh-CN" altLang="en-US" sz="2100" dirty="0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2667001" y="2669381"/>
            <a:ext cx="1034655" cy="901304"/>
          </a:xfrm>
          <a:prstGeom prst="ellipse">
            <a:avLst/>
          </a:prstGeom>
          <a:noFill/>
          <a:ln w="38100" cmpd="sng">
            <a:solidFill>
              <a:srgbClr val="FF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1490662" y="2153844"/>
            <a:ext cx="1263255" cy="740569"/>
          </a:xfrm>
          <a:prstGeom prst="wedgeEllipseCallout">
            <a:avLst>
              <a:gd name="adj1" fmla="val 44157"/>
              <a:gd name="adj2" fmla="val 65593"/>
            </a:avLst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</a:ln>
        </p:spPr>
        <p:txBody>
          <a:bodyPr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/>
              <a:t>1</a:t>
            </a:r>
            <a:r>
              <a:rPr lang="zh-CN" altLang="en-US" sz="2100" dirty="0"/>
              <a:t>条狗</a:t>
            </a:r>
            <a:endParaRPr lang="zh-CN" altLang="en-US" sz="2100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399611" y="1026321"/>
            <a:ext cx="1284684" cy="991791"/>
          </a:xfrm>
          <a:prstGeom prst="ellipse">
            <a:avLst/>
          </a:prstGeom>
          <a:noFill/>
          <a:ln w="38100" cmpd="sng">
            <a:solidFill>
              <a:srgbClr val="0000F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6510340" y="400053"/>
            <a:ext cx="1597819" cy="740569"/>
          </a:xfrm>
          <a:prstGeom prst="wedgeEllipseCallout">
            <a:avLst>
              <a:gd name="adj1" fmla="val -48403"/>
              <a:gd name="adj2" fmla="val 62380"/>
            </a:avLst>
          </a:prstGeom>
          <a:solidFill>
            <a:srgbClr val="FFFFCC"/>
          </a:solidFill>
          <a:ln w="9525" cmpd="sng">
            <a:solidFill>
              <a:schemeClr val="tx1"/>
            </a:solidFill>
            <a:miter lim="800000"/>
          </a:ln>
        </p:spPr>
        <p:txBody>
          <a:bodyPr lIns="67500" tIns="35100" rIns="67500" bIns="35100" anchor="ctr"/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/>
              <a:t>1</a:t>
            </a:r>
            <a:r>
              <a:rPr lang="zh-CN" altLang="en-US" sz="2100" dirty="0"/>
              <a:t>个太阳</a:t>
            </a:r>
            <a:endParaRPr lang="zh-CN" altLang="en-US" sz="2100" dirty="0"/>
          </a:p>
        </p:txBody>
      </p:sp>
      <p:cxnSp>
        <p:nvCxnSpPr>
          <p:cNvPr id="14" name="直接箭头连接符 14"/>
          <p:cNvCxnSpPr>
            <a:cxnSpLocks noChangeShapeType="1"/>
          </p:cNvCxnSpPr>
          <p:nvPr/>
        </p:nvCxnSpPr>
        <p:spPr bwMode="auto">
          <a:xfrm rot="16200000" flipH="1">
            <a:off x="4093966" y="3560566"/>
            <a:ext cx="1506140" cy="431007"/>
          </a:xfrm>
          <a:prstGeom prst="straightConnector1">
            <a:avLst/>
          </a:prstGeom>
          <a:noFill/>
          <a:ln w="25400" cmpd="sng">
            <a:solidFill>
              <a:srgbClr val="FF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箭头连接符 17"/>
          <p:cNvCxnSpPr>
            <a:cxnSpLocks noChangeShapeType="1"/>
          </p:cNvCxnSpPr>
          <p:nvPr/>
        </p:nvCxnSpPr>
        <p:spPr bwMode="auto">
          <a:xfrm rot="10800000" flipV="1">
            <a:off x="5350671" y="2786064"/>
            <a:ext cx="1837135" cy="1726406"/>
          </a:xfrm>
          <a:prstGeom prst="straightConnector1">
            <a:avLst/>
          </a:prstGeom>
          <a:noFill/>
          <a:ln w="25400" cmpd="sng">
            <a:solidFill>
              <a:srgbClr val="FF0000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4470799" y="4563666"/>
            <a:ext cx="2610330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/>
              <a:t>有什么不同？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063089" y="3650511"/>
            <a:ext cx="1433406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16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501257" y="3929382"/>
            <a:ext cx="2543175" cy="2014855"/>
          </a:xfrm>
          <a:prstGeom prst="roundRect">
            <a:avLst/>
          </a:prstGeom>
          <a:noFill/>
          <a:ln w="38100">
            <a:solidFill>
              <a:srgbClr val="FF900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50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9995" y="862967"/>
            <a:ext cx="5217160" cy="29229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79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4315" y="4034475"/>
            <a:ext cx="4459288" cy="1804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 4"/>
          <p:cNvSpPr/>
          <p:nvPr/>
        </p:nvSpPr>
        <p:spPr>
          <a:xfrm>
            <a:off x="2861311" y="3929382"/>
            <a:ext cx="4249420" cy="2014855"/>
          </a:xfrm>
          <a:prstGeom prst="roundRect">
            <a:avLst/>
          </a:prstGeom>
          <a:noFill/>
          <a:ln w="38100">
            <a:solidFill>
              <a:srgbClr val="FF9000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8674"/>
          <p:cNvSpPr/>
          <p:nvPr/>
        </p:nvSpPr>
        <p:spPr>
          <a:xfrm>
            <a:off x="457200" y="228600"/>
            <a:ext cx="5410200" cy="914400"/>
          </a:xfrm>
          <a:prstGeom prst="rect">
            <a:avLst/>
          </a:prstGeom>
          <a:solidFill>
            <a:srgbClr val="FFFF99"/>
          </a:solidFill>
          <a:ln w="38100" cap="flat" cmpd="sng">
            <a:solidFill>
              <a:srgbClr val="FF99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en-US" altLang="zh-CN" sz="48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可以表示什么？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0483" name="图片 2867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1143000"/>
            <a:ext cx="9144000" cy="563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椭圆 28676"/>
          <p:cNvSpPr/>
          <p:nvPr/>
        </p:nvSpPr>
        <p:spPr>
          <a:xfrm>
            <a:off x="7543800" y="3810000"/>
            <a:ext cx="1295400" cy="1066800"/>
          </a:xfrm>
          <a:prstGeom prst="ellipse">
            <a:avLst/>
          </a:prstGeom>
          <a:noFill/>
          <a:ln w="50800" cap="flat" cmpd="sng">
            <a:solidFill>
              <a:srgbClr val="00FFFF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20485" name="文本框 28677"/>
          <p:cNvSpPr/>
          <p:nvPr/>
        </p:nvSpPr>
        <p:spPr>
          <a:xfrm>
            <a:off x="7696200" y="3505200"/>
            <a:ext cx="1066800" cy="46166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9525"/>
          <a:scene3d>
            <a:camera prst="legacyPerspectiveBottom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朵花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74900" y="4895850"/>
            <a:ext cx="1404939" cy="1639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13" y="950915"/>
            <a:ext cx="6019800" cy="3944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70614" y="950913"/>
            <a:ext cx="2786063" cy="111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51575" y="2786065"/>
            <a:ext cx="2120900" cy="177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文本框 2"/>
          <p:cNvSpPr/>
          <p:nvPr/>
        </p:nvSpPr>
        <p:spPr>
          <a:xfrm>
            <a:off x="244475" y="344490"/>
            <a:ext cx="6007100" cy="70788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4000" dirty="0"/>
              <a:t>图中哪些东西的个数是</a:t>
            </a:r>
            <a:r>
              <a:rPr lang="en-US" altLang="zh-CN" sz="4000" dirty="0"/>
              <a:t>3</a:t>
            </a:r>
            <a:r>
              <a:rPr lang="zh-CN" altLang="en-US" sz="4000" dirty="0"/>
              <a:t>？</a:t>
            </a:r>
            <a:endParaRPr lang="zh-CN" alt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49251" y="1125540"/>
            <a:ext cx="8601075" cy="408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圆角矩形 11"/>
          <p:cNvSpPr/>
          <p:nvPr/>
        </p:nvSpPr>
        <p:spPr>
          <a:xfrm>
            <a:off x="2628902" y="5207000"/>
            <a:ext cx="4524375" cy="6096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25400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sp>
        <p:nvSpPr>
          <p:cNvPr id="18436" name="文本框 12"/>
          <p:cNvSpPr/>
          <p:nvPr/>
        </p:nvSpPr>
        <p:spPr>
          <a:xfrm>
            <a:off x="2733677" y="5207001"/>
            <a:ext cx="40862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哪些物体的个数是“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”？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/>
    </p:bldLst>
  </p:timing>
</p:sld>
</file>

<file path=ppt/tags/tag1.xml><?xml version="1.0" encoding="utf-8"?>
<p:tagLst xmlns:p="http://schemas.openxmlformats.org/presentationml/2006/main">
  <p:tag name="KSO_WM_FULL_TEXT_BEAUTIFY_COPY_ID" val="6"/>
</p:tagLst>
</file>

<file path=ppt/tags/tag2.xml><?xml version="1.0" encoding="utf-8"?>
<p:tagLst xmlns:p="http://schemas.openxmlformats.org/presentationml/2006/main">
  <p:tag name="KSO_WM_FULL_TEXT_BEAUTIFY_COPY_ID" val="8"/>
</p:tagLst>
</file>

<file path=ppt/tags/tag3.xml><?xml version="1.0" encoding="utf-8"?>
<p:tagLst xmlns:p="http://schemas.openxmlformats.org/presentationml/2006/main">
  <p:tag name="KSO_WM_FULL_TEXT_BEAUTIFY_COPY_ID" val="10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FULL_TEXT_BEAUTIFY_COPY_ID" val="3"/>
</p:tagLst>
</file>

<file path=ppt/tags/tag7.xml><?xml version="1.0" encoding="utf-8"?>
<p:tagLst xmlns:p="http://schemas.openxmlformats.org/presentationml/2006/main">
  <p:tag name="KSO_WM_FULL_TEXT_BEAUTIFY_COPY_ID" val="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WPS 演示</Application>
  <PresentationFormat>自定义</PresentationFormat>
  <Paragraphs>146</Paragraphs>
  <Slides>21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Times New Roman</vt:lpstr>
      <vt:lpstr>楷体_GB2312</vt:lpstr>
      <vt:lpstr>新宋体</vt:lpstr>
      <vt:lpstr>Calibri</vt:lpstr>
      <vt:lpstr>Times New Roman</vt:lpstr>
      <vt:lpstr>黑体</vt:lpstr>
      <vt:lpstr>Arial Unicode MS</vt:lpstr>
      <vt:lpstr>等线</vt:lpstr>
      <vt:lpstr>Arial Black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2022-05-26T12:39:00Z</cp:lastPrinted>
  <dcterms:created xsi:type="dcterms:W3CDTF">2022-05-26T12:39:00Z</dcterms:created>
  <dcterms:modified xsi:type="dcterms:W3CDTF">2023-10-29T08:31:38Z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630930E8320040D1B2A652065170B485_12</vt:lpwstr>
  </property>
  <property fmtid="{D5CDD505-2E9C-101B-9397-08002B2CF9AE}" pid="3" name="KSOProductBuildVer">
    <vt:lpwstr>2052-12.1.0.15712</vt:lpwstr>
  </property>
</Properties>
</file>