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6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6554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>
                <a:solidFill>
                  <a:srgbClr val="000000"/>
                </a:solidFill>
              </a:rPr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963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 idx="2"/>
          </p:nvPr>
        </p:nvSpPr>
        <p:spPr/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4336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1987" name="文本占位符 14336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37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373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41985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3795" name="文本占位符 41986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78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782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2.png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7.jpe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7" y="1890849"/>
            <a:ext cx="387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FF0000"/>
                </a:solidFill>
              </a:rPr>
              <a:t>小猫钓鱼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4233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9863" y="457200"/>
            <a:ext cx="8802687" cy="594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图片 14233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9513" y="646113"/>
            <a:ext cx="5008562" cy="579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椭圆形标注 142339"/>
          <p:cNvSpPr/>
          <p:nvPr/>
        </p:nvSpPr>
        <p:spPr>
          <a:xfrm>
            <a:off x="3719513" y="4438650"/>
            <a:ext cx="2743200" cy="1295400"/>
          </a:xfrm>
          <a:prstGeom prst="wedgeEllipseCallout">
            <a:avLst>
              <a:gd name="adj1" fmla="val 64412"/>
              <a:gd name="adj2" fmla="val -65685"/>
            </a:avLst>
          </a:prstGeom>
          <a:solidFill>
            <a:srgbClr val="CC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2400">
                <a:latin typeface="Times New Roman" panose="02020603050405020304" pitchFamily="18" charset="0"/>
              </a:rPr>
              <a:t>今天最低气温是</a:t>
            </a:r>
            <a:r>
              <a:rPr lang="en-US" altLang="zh-CN" sz="3200" b="1">
                <a:latin typeface="Times New Roman" panose="02020603050405020304" pitchFamily="18" charset="0"/>
              </a:rPr>
              <a:t>0</a:t>
            </a:r>
            <a:r>
              <a:rPr lang="zh-CN" altLang="en-US" sz="2400">
                <a:latin typeface="Times New Roman" panose="02020603050405020304" pitchFamily="18" charset="0"/>
              </a:rPr>
              <a:t>度。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0485" name="文本框 142340"/>
          <p:cNvSpPr/>
          <p:nvPr/>
        </p:nvSpPr>
        <p:spPr>
          <a:xfrm>
            <a:off x="496888" y="584200"/>
            <a:ext cx="54864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</a:rPr>
              <a:t>生活中的</a:t>
            </a:r>
            <a:r>
              <a:rPr lang="en-US" altLang="zh-CN" sz="3600" b="1">
                <a:latin typeface="Times New Roman" panose="02020603050405020304" pitchFamily="18" charset="0"/>
              </a:rPr>
              <a:t>0</a:t>
            </a:r>
            <a:endParaRPr lang="zh-CN" altLang="en-US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2051050" y="203200"/>
            <a:ext cx="4141788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直尺上的</a:t>
            </a: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0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338" y="1800225"/>
            <a:ext cx="8566150" cy="174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482600" y="2151063"/>
            <a:ext cx="500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0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900113" y="3368675"/>
            <a:ext cx="5040313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0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在最左端，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0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是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起点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016125" y="3911600"/>
            <a:ext cx="4840288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0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右边的第一个数是（   ）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3048000" y="4471988"/>
            <a:ext cx="469265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0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右边的第二个数是（   ）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3648075" y="5048250"/>
            <a:ext cx="50419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0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右边的第三个数是（   ）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37225" y="3973513"/>
            <a:ext cx="500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8938" y="4532313"/>
            <a:ext cx="5000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73950" y="5133975"/>
            <a:ext cx="500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4570413" y="5503863"/>
            <a:ext cx="50419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……</a:t>
            </a: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21" grpId="0"/>
      <p:bldP spid="22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41120" y="1773555"/>
            <a:ext cx="5707380" cy="1450340"/>
            <a:chOff x="2112" y="2793"/>
            <a:chExt cx="8988" cy="2284"/>
          </a:xfrm>
        </p:grpSpPr>
        <p:grpSp>
          <p:nvGrpSpPr>
            <p:cNvPr id="11267" name="Group 10"/>
            <p:cNvGrpSpPr/>
            <p:nvPr/>
          </p:nvGrpSpPr>
          <p:grpSpPr>
            <a:xfrm>
              <a:off x="2112" y="2793"/>
              <a:ext cx="8988" cy="2285"/>
              <a:chOff x="793" y="1207"/>
              <a:chExt cx="3595" cy="914"/>
            </a:xfrm>
          </p:grpSpPr>
          <p:pic>
            <p:nvPicPr>
              <p:cNvPr id="11272" name="Picture 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793" y="1207"/>
                <a:ext cx="1766" cy="86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pic>
            <p:nvPicPr>
              <p:cNvPr id="11273" name="Picture 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653" y="1298"/>
                <a:ext cx="1735" cy="82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2" name="右箭头 1"/>
            <p:cNvSpPr/>
            <p:nvPr/>
          </p:nvSpPr>
          <p:spPr>
            <a:xfrm>
              <a:off x="6421" y="3927"/>
              <a:ext cx="567" cy="79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21492" y="857250"/>
            <a:ext cx="45497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还剩几只青蛙？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19831" y="3516734"/>
            <a:ext cx="45021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跳下水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只，没有了，用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表示。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47788" y="2195513"/>
            <a:ext cx="1785937" cy="2049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43325" y="2428875"/>
            <a:ext cx="146843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48413" y="2444750"/>
            <a:ext cx="1281112" cy="180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文本框 15"/>
          <p:cNvSpPr/>
          <p:nvPr/>
        </p:nvSpPr>
        <p:spPr>
          <a:xfrm>
            <a:off x="2863850" y="1314450"/>
            <a:ext cx="39560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数一数，有几朵花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1510" name="表格 21509"/>
          <p:cNvGraphicFramePr>
            <a:graphicFrameLocks noGrp="1"/>
          </p:cNvGraphicFramePr>
          <p:nvPr/>
        </p:nvGraphicFramePr>
        <p:xfrm>
          <a:off x="1727200" y="4687888"/>
          <a:ext cx="908050" cy="835025"/>
        </p:xfrm>
        <a:graphic>
          <a:graphicData uri="http://schemas.openxmlformats.org/drawingml/2006/table">
            <a:tbl>
              <a:tblPr/>
              <a:tblGrid>
                <a:gridCol w="454025"/>
                <a:gridCol w="454025"/>
              </a:tblGrid>
              <a:tr h="4175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521" name="直接连接符 17"/>
          <p:cNvCxnSpPr/>
          <p:nvPr/>
        </p:nvCxnSpPr>
        <p:spPr>
          <a:xfrm>
            <a:off x="1727200" y="5105400"/>
            <a:ext cx="908050" cy="0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1522" name="直接连接符 18"/>
          <p:cNvCxnSpPr/>
          <p:nvPr/>
        </p:nvCxnSpPr>
        <p:spPr>
          <a:xfrm>
            <a:off x="2243138" y="4687888"/>
            <a:ext cx="3175" cy="835025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graphicFrame>
        <p:nvGraphicFramePr>
          <p:cNvPr id="21523" name="表格 21522"/>
          <p:cNvGraphicFramePr>
            <a:graphicFrameLocks noGrp="1"/>
          </p:cNvGraphicFramePr>
          <p:nvPr/>
        </p:nvGraphicFramePr>
        <p:xfrm>
          <a:off x="4094163" y="4687888"/>
          <a:ext cx="908050" cy="835025"/>
        </p:xfrm>
        <a:graphic>
          <a:graphicData uri="http://schemas.openxmlformats.org/drawingml/2006/table">
            <a:tbl>
              <a:tblPr/>
              <a:tblGrid>
                <a:gridCol w="454025"/>
                <a:gridCol w="454025"/>
              </a:tblGrid>
              <a:tr h="4175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534" name="直接连接符 21"/>
          <p:cNvCxnSpPr/>
          <p:nvPr/>
        </p:nvCxnSpPr>
        <p:spPr>
          <a:xfrm>
            <a:off x="4094163" y="5105400"/>
            <a:ext cx="908050" cy="0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1535" name="直接连接符 22"/>
          <p:cNvCxnSpPr/>
          <p:nvPr/>
        </p:nvCxnSpPr>
        <p:spPr>
          <a:xfrm>
            <a:off x="4549775" y="4687888"/>
            <a:ext cx="3175" cy="835025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graphicFrame>
        <p:nvGraphicFramePr>
          <p:cNvPr id="21536" name="表格 21535"/>
          <p:cNvGraphicFramePr>
            <a:graphicFrameLocks noGrp="1"/>
          </p:cNvGraphicFramePr>
          <p:nvPr/>
        </p:nvGraphicFramePr>
        <p:xfrm>
          <a:off x="6538913" y="4687888"/>
          <a:ext cx="908050" cy="835025"/>
        </p:xfrm>
        <a:graphic>
          <a:graphicData uri="http://schemas.openxmlformats.org/drawingml/2006/table">
            <a:tbl>
              <a:tblPr/>
              <a:tblGrid>
                <a:gridCol w="454025"/>
                <a:gridCol w="454025"/>
              </a:tblGrid>
              <a:tr h="4175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547" name="直接连接符 25"/>
          <p:cNvCxnSpPr/>
          <p:nvPr/>
        </p:nvCxnSpPr>
        <p:spPr>
          <a:xfrm>
            <a:off x="6538913" y="5105400"/>
            <a:ext cx="908050" cy="0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1548" name="直接连接符 26"/>
          <p:cNvCxnSpPr/>
          <p:nvPr/>
        </p:nvCxnSpPr>
        <p:spPr>
          <a:xfrm>
            <a:off x="6996113" y="4687888"/>
            <a:ext cx="3175" cy="835025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sp>
        <p:nvSpPr>
          <p:cNvPr id="21549" name="文本框 28"/>
          <p:cNvSpPr/>
          <p:nvPr/>
        </p:nvSpPr>
        <p:spPr>
          <a:xfrm>
            <a:off x="1670050" y="4597400"/>
            <a:ext cx="7239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6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6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50" name="文本框 29"/>
          <p:cNvSpPr/>
          <p:nvPr/>
        </p:nvSpPr>
        <p:spPr>
          <a:xfrm>
            <a:off x="4005263" y="4597400"/>
            <a:ext cx="7239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6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6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51" name="文本框 30"/>
          <p:cNvSpPr/>
          <p:nvPr/>
        </p:nvSpPr>
        <p:spPr>
          <a:xfrm>
            <a:off x="6472238" y="4595813"/>
            <a:ext cx="7239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6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6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49" grpId="0"/>
      <p:bldP spid="21550" grpId="0"/>
      <p:bldP spid="215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05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638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211638" y="1001713"/>
            <a:ext cx="3744912" cy="281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图片 1638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463" y="620713"/>
            <a:ext cx="2090737" cy="3194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文本框 16389"/>
          <p:cNvSpPr/>
          <p:nvPr/>
        </p:nvSpPr>
        <p:spPr>
          <a:xfrm>
            <a:off x="5651500" y="4292600"/>
            <a:ext cx="1314450" cy="750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99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0</a:t>
            </a:r>
            <a:endParaRPr lang="zh-CN" altLang="en-US" sz="3600" b="1">
              <a:solidFill>
                <a:srgbClr val="009999"/>
              </a:solidFill>
              <a:effectLst>
                <a:outerShdw blurRad="38100" dist="38100" dir="2700000">
                  <a:srgbClr val="C0C0C0"/>
                </a:outerShdw>
              </a:effectLst>
              <a:latin typeface="Arial Black" panose="020B0A040201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2238375" y="411163"/>
            <a:ext cx="44291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按从小到大排队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j-ea"/>
              <a:cs typeface="+mj-cs"/>
            </a:endParaRPr>
          </a:p>
        </p:txBody>
      </p:sp>
      <p:sp>
        <p:nvSpPr>
          <p:cNvPr id="25" name="Rectangle 3"/>
          <p:cNvSpPr/>
          <p:nvPr/>
        </p:nvSpPr>
        <p:spPr>
          <a:xfrm>
            <a:off x="762000" y="3341688"/>
            <a:ext cx="1027113" cy="1016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6600">
                <a:solidFill>
                  <a:srgbClr val="0066FF"/>
                </a:solidFill>
                <a:latin typeface="Arial" panose="020B0604020202020204" pitchFamily="34" charset="0"/>
              </a:rPr>
              <a:t>2</a:t>
            </a:r>
            <a:endParaRPr lang="zh-CN" altLang="zh-CN" sz="6600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sp>
        <p:nvSpPr>
          <p:cNvPr id="26" name="Rectangle 6"/>
          <p:cNvSpPr/>
          <p:nvPr/>
        </p:nvSpPr>
        <p:spPr>
          <a:xfrm>
            <a:off x="2166938" y="3340100"/>
            <a:ext cx="1027112" cy="101758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6600">
                <a:solidFill>
                  <a:srgbClr val="0066FF"/>
                </a:solidFill>
                <a:latin typeface="Arial" panose="020B0604020202020204" pitchFamily="34" charset="0"/>
              </a:rPr>
              <a:t>5</a:t>
            </a:r>
            <a:endParaRPr lang="zh-CN" altLang="zh-CN" sz="6600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sp>
        <p:nvSpPr>
          <p:cNvPr id="27" name="Rectangle 7"/>
          <p:cNvSpPr/>
          <p:nvPr/>
        </p:nvSpPr>
        <p:spPr>
          <a:xfrm>
            <a:off x="3557588" y="3341688"/>
            <a:ext cx="1027112" cy="1016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6600">
                <a:solidFill>
                  <a:srgbClr val="0066FF"/>
                </a:solidFill>
                <a:latin typeface="Arial" panose="020B0604020202020204" pitchFamily="34" charset="0"/>
              </a:rPr>
              <a:t>0</a:t>
            </a:r>
            <a:endParaRPr lang="zh-CN" altLang="zh-CN" sz="6600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sp>
        <p:nvSpPr>
          <p:cNvPr id="28" name="Rectangle 8"/>
          <p:cNvSpPr/>
          <p:nvPr/>
        </p:nvSpPr>
        <p:spPr>
          <a:xfrm>
            <a:off x="4857750" y="3351213"/>
            <a:ext cx="1027113" cy="1016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6600">
                <a:solidFill>
                  <a:srgbClr val="0066FF"/>
                </a:solidFill>
                <a:latin typeface="Arial" panose="020B0604020202020204" pitchFamily="34" charset="0"/>
              </a:rPr>
              <a:t>3</a:t>
            </a:r>
            <a:endParaRPr lang="zh-CN" altLang="zh-CN" sz="6600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sp>
        <p:nvSpPr>
          <p:cNvPr id="29" name="Rectangle 9"/>
          <p:cNvSpPr/>
          <p:nvPr/>
        </p:nvSpPr>
        <p:spPr>
          <a:xfrm>
            <a:off x="6154738" y="3332163"/>
            <a:ext cx="1025525" cy="1016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6600">
                <a:solidFill>
                  <a:srgbClr val="0066FF"/>
                </a:solidFill>
                <a:latin typeface="Arial" panose="020B0604020202020204" pitchFamily="34" charset="0"/>
              </a:rPr>
              <a:t>1</a:t>
            </a:r>
            <a:endParaRPr lang="zh-CN" altLang="zh-CN" sz="6600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sp>
        <p:nvSpPr>
          <p:cNvPr id="30" name="Rectangle 10"/>
          <p:cNvSpPr/>
          <p:nvPr/>
        </p:nvSpPr>
        <p:spPr>
          <a:xfrm>
            <a:off x="7485063" y="3330575"/>
            <a:ext cx="1027112" cy="101758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6600">
                <a:solidFill>
                  <a:srgbClr val="0066FF"/>
                </a:solidFill>
                <a:latin typeface="Arial" panose="020B0604020202020204" pitchFamily="34" charset="0"/>
              </a:rPr>
              <a:t>4</a:t>
            </a:r>
            <a:endParaRPr lang="zh-CN" altLang="zh-CN" sz="6600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pic>
        <p:nvPicPr>
          <p:cNvPr id="6042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005" y="37465"/>
            <a:ext cx="1979295" cy="12325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198100" y="12446000"/>
            <a:ext cx="304800" cy="2159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1295 L -0.31528 -0.23959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7.40741E-07 L -0.44045 -0.24074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-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3.31175E-06 L 0.30538 -0.23959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-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06 2.96296E-06 L -0.00729 -0.24352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-2.96296E-06 L -0.15278 -0.24444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3.33333E-06 L 0.58195 -0.2419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45260" y="1855946"/>
            <a:ext cx="6253163" cy="11310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09600" y="986155"/>
            <a:ext cx="4023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看尺子，填一填。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23695" y="2125980"/>
            <a:ext cx="528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59045" y="2191385"/>
            <a:ext cx="528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/>
          <p:nvPr/>
        </p:nvSpPr>
        <p:spPr>
          <a:xfrm>
            <a:off x="3784600" y="1336675"/>
            <a:ext cx="1296988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15000">
                <a:solidFill>
                  <a:srgbClr val="993300"/>
                </a:solidFill>
                <a:latin typeface="Times New Roman" panose="02020603050405020304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endParaRPr lang="en-US" altLang="zh-CN" sz="15000">
              <a:solidFill>
                <a:srgbClr val="993300"/>
              </a:solidFill>
            </a:endParaRPr>
          </a:p>
        </p:txBody>
      </p:sp>
      <p:sp>
        <p:nvSpPr>
          <p:cNvPr id="26627" name="文本框 24"/>
          <p:cNvSpPr/>
          <p:nvPr/>
        </p:nvSpPr>
        <p:spPr>
          <a:xfrm>
            <a:off x="3419475" y="979488"/>
            <a:ext cx="26781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读一读，写一写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6628" name="表格 26627"/>
          <p:cNvGraphicFramePr>
            <a:graphicFrameLocks noGrp="1"/>
          </p:cNvGraphicFramePr>
          <p:nvPr/>
        </p:nvGraphicFramePr>
        <p:xfrm>
          <a:off x="1119188" y="3435350"/>
          <a:ext cx="6705600" cy="981075"/>
        </p:xfrm>
        <a:graphic>
          <a:graphicData uri="http://schemas.openxmlformats.org/drawingml/2006/table">
            <a:tbl>
              <a:tblPr/>
              <a:tblGrid>
                <a:gridCol w="479425"/>
                <a:gridCol w="477838"/>
                <a:gridCol w="479425"/>
                <a:gridCol w="479425"/>
                <a:gridCol w="479425"/>
                <a:gridCol w="477837"/>
                <a:gridCol w="479425"/>
                <a:gridCol w="479425"/>
                <a:gridCol w="477838"/>
                <a:gridCol w="479425"/>
                <a:gridCol w="479425"/>
                <a:gridCol w="479425"/>
                <a:gridCol w="477837"/>
                <a:gridCol w="479425"/>
              </a:tblGrid>
              <a:tr h="4905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T="45738" marB="45738">
                    <a:lnL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6675" name="直接连接符 28"/>
          <p:cNvCxnSpPr/>
          <p:nvPr/>
        </p:nvCxnSpPr>
        <p:spPr>
          <a:xfrm flipV="1">
            <a:off x="1119188" y="3922713"/>
            <a:ext cx="6705600" cy="3175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6676" name="直接连接符 29"/>
          <p:cNvCxnSpPr/>
          <p:nvPr/>
        </p:nvCxnSpPr>
        <p:spPr>
          <a:xfrm>
            <a:off x="4454525" y="3443288"/>
            <a:ext cx="11113" cy="979487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6677" name="直接连接符 30"/>
          <p:cNvCxnSpPr/>
          <p:nvPr/>
        </p:nvCxnSpPr>
        <p:spPr>
          <a:xfrm>
            <a:off x="5416550" y="3443288"/>
            <a:ext cx="11113" cy="979487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6678" name="直接连接符 31"/>
          <p:cNvCxnSpPr/>
          <p:nvPr/>
        </p:nvCxnSpPr>
        <p:spPr>
          <a:xfrm>
            <a:off x="6392863" y="3468688"/>
            <a:ext cx="11112" cy="979487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6679" name="直接连接符 32"/>
          <p:cNvCxnSpPr/>
          <p:nvPr/>
        </p:nvCxnSpPr>
        <p:spPr>
          <a:xfrm>
            <a:off x="7313613" y="3443288"/>
            <a:ext cx="11112" cy="979487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6680" name="直接连接符 33"/>
          <p:cNvCxnSpPr/>
          <p:nvPr/>
        </p:nvCxnSpPr>
        <p:spPr>
          <a:xfrm>
            <a:off x="3495675" y="3443288"/>
            <a:ext cx="11113" cy="979487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6681" name="直接连接符 41"/>
          <p:cNvCxnSpPr/>
          <p:nvPr/>
        </p:nvCxnSpPr>
        <p:spPr>
          <a:xfrm>
            <a:off x="2560638" y="3443288"/>
            <a:ext cx="17462" cy="979487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26682" name="直接连接符 43"/>
          <p:cNvCxnSpPr/>
          <p:nvPr/>
        </p:nvCxnSpPr>
        <p:spPr>
          <a:xfrm>
            <a:off x="1598613" y="3429000"/>
            <a:ext cx="17462" cy="977900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cxnSp>
      <p:sp>
        <p:nvSpPr>
          <p:cNvPr id="26683" name="文本框 45"/>
          <p:cNvSpPr/>
          <p:nvPr/>
        </p:nvSpPr>
        <p:spPr>
          <a:xfrm>
            <a:off x="1047750" y="3403600"/>
            <a:ext cx="422275" cy="1014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6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endParaRPr lang="zh-CN" altLang="en-US" sz="6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6684" name="Object 1"/>
          <p:cNvGraphicFramePr>
            <a:graphicFrameLocks noChangeAspect="1"/>
          </p:cNvGraphicFramePr>
          <p:nvPr/>
        </p:nvGraphicFramePr>
        <p:xfrm>
          <a:off x="4140200" y="1560513"/>
          <a:ext cx="1584325" cy="127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1" imgW="1168400" imgH="939800" progId="">
                  <p:embed/>
                </p:oleObj>
              </mc:Choice>
              <mc:Fallback>
                <p:oleObj name="" r:id="rId1" imgW="1168400" imgH="9398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140200" y="1560513"/>
                        <a:ext cx="1584325" cy="12747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85" name="内容占位符 3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84900" y="4733925"/>
            <a:ext cx="1377950" cy="1265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86" name="云形标注 51"/>
          <p:cNvSpPr/>
          <p:nvPr/>
        </p:nvSpPr>
        <p:spPr>
          <a:xfrm>
            <a:off x="3460750" y="4868863"/>
            <a:ext cx="2517775" cy="1130300"/>
          </a:xfrm>
          <a:prstGeom prst="cloudCallout">
            <a:avLst>
              <a:gd name="adj1" fmla="val 66991"/>
              <a:gd name="adj2" fmla="val 30579"/>
            </a:avLst>
          </a:prstGeom>
          <a:blipFill rotWithShape="1">
            <a:blip r:embed="rId4"/>
            <a:stretch>
              <a:fillRect/>
            </a:stretch>
          </a:blipFill>
          <a:ln w="25400" cap="flat" cmpd="sng">
            <a:solidFill>
              <a:srgbClr val="FFC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Times New Roman" panose="02020603050405020304"/>
            </a:endParaRPr>
          </a:p>
        </p:txBody>
      </p:sp>
      <p:sp>
        <p:nvSpPr>
          <p:cNvPr id="26687" name="文本框 52"/>
          <p:cNvSpPr/>
          <p:nvPr/>
        </p:nvSpPr>
        <p:spPr>
          <a:xfrm>
            <a:off x="3825875" y="5010150"/>
            <a:ext cx="2500313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完成课本</a:t>
            </a: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页的书写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2.59259E-06 L 2.77778E-07 -2.59259E-06 C -0.00347 0.00162 -0.00781 0.00162 -0.01076 0.00486 C -0.01267 0.00695 -0.01233 0.01135 -0.01319 0.01459 L -0.01684 0.02894 C -0.01719 0.03056 -0.01771 0.03218 -0.01806 0.0338 C -0.01962 0.04607 -0.01875 0.04028 -0.02031 0.05139 C -0.01997 0.0676 -0.01997 0.08357 -0.01927 0.09954 C -0.0191 0.1 -0.01736 0.10996 -0.01684 0.11088 C -0.0158 0.11227 -0.01441 0.11297 -0.01319 0.11412 C -0.01285 0.11621 -0.01267 0.11852 -0.01198 0.12037 C -0.01059 0.12385 -0.00868 0.12685 -0.00712 0.1301 C -0.00642 0.13172 -0.0059 0.1338 -0.00469 0.13496 C 0.00399 0.1426 -0.00017 0.13959 0.00729 0.14468 C 0.01493 0.14398 0.02257 0.14445 0.03021 0.14306 C 0.0316 0.1426 0.03246 0.14051 0.03385 0.13982 C 0.0349 0.13889 0.03628 0.13889 0.03733 0.1382 C 0.0467 0.13195 0.03559 0.13727 0.04462 0.13334 C 0.04705 0.1301 0.05069 0.12801 0.05191 0.12361 L 0.05434 0.11412 C 0.05382 0.09167 0.05382 0.06898 0.05312 0.04653 C 0.05295 0.04422 0.05121 0.03496 0.05069 0.03218 C 0.05017 0.02361 0.05017 0.01505 0.04948 0.00648 C 0.04896 0.00023 0.04792 0.00209 0.04462 -0.00162 C 0.04149 -0.00486 0.04115 -0.0074 0.03733 -0.00949 C 0.03594 -0.01041 0.0342 -0.01065 0.03264 -0.01111 C 0.03142 -0.01157 0.03021 -0.01227 0.02899 -0.01273 C 0.02778 -0.01389 0.02674 -0.01597 0.02535 -0.01597 C 0.02326 -0.0162 0.01024 -0.01643 0.00486 -0.01273 C 0.00226 -0.01111 -0.00052 -0.00764 -0.00226 -0.00486 C -0.00295 -0.00393 -0.00035 -0.00069 2.77778E-07 -2.59259E-06 Z" ptsTypes="">
                                      <p:cBhvr>
                                        <p:cTn id="17" dur="5000" fill="hold"/>
                                        <p:tgtEl>
                                          <p:spTgt spid="26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6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6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6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6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83" grpId="0"/>
      <p:bldP spid="26686" grpId="0" animBg="1"/>
      <p:bldP spid="266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4"/>
          <p:cNvSpPr/>
          <p:nvPr/>
        </p:nvSpPr>
        <p:spPr>
          <a:xfrm>
            <a:off x="571500" y="1428750"/>
            <a:ext cx="3348038" cy="776288"/>
          </a:xfrm>
          <a:solidFill>
            <a:srgbClr val="3C8C93"/>
          </a:solidFill>
          <a:ln w="9525" cap="flat" cmpd="sng">
            <a:solidFill>
              <a:srgbClr val="72BFC5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23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700" y="3000375"/>
            <a:ext cx="8337550" cy="150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文本框 19464"/>
          <p:cNvSpPr/>
          <p:nvPr/>
        </p:nvSpPr>
        <p:spPr>
          <a:xfrm>
            <a:off x="900113" y="3429000"/>
            <a:ext cx="40957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sym typeface="Wingdings" panose="05000000000000000000" pitchFamily="2" charset="2"/>
              </a:rPr>
              <a:t>0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0725" name="矩形 19466"/>
          <p:cNvSpPr>
            <a:spLocks noChangeAspect="1"/>
          </p:cNvSpPr>
          <p:nvPr/>
        </p:nvSpPr>
        <p:spPr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/>
        </p:txBody>
      </p:sp>
      <p:sp>
        <p:nvSpPr>
          <p:cNvPr id="30726" name="文本框 19467"/>
          <p:cNvSpPr/>
          <p:nvPr/>
        </p:nvSpPr>
        <p:spPr>
          <a:xfrm>
            <a:off x="5364163" y="3429000"/>
            <a:ext cx="40957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终止 1"/>
          <p:cNvSpPr/>
          <p:nvPr/>
        </p:nvSpPr>
        <p:spPr>
          <a:xfrm>
            <a:off x="441325" y="285750"/>
            <a:ext cx="1674813" cy="461963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本节目标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123" name="矩形 10"/>
          <p:cNvSpPr/>
          <p:nvPr/>
        </p:nvSpPr>
        <p:spPr>
          <a:xfrm>
            <a:off x="1981200" y="1316038"/>
            <a:ext cx="6143625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结合具体的情境，体会从有到无的变化过程，理解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的意义，知道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…一样，也是一个数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。 </a:t>
            </a:r>
            <a:endParaRPr lang="zh-CN" altLang="zh-CN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4" name="矩形 11"/>
          <p:cNvSpPr/>
          <p:nvPr/>
        </p:nvSpPr>
        <p:spPr>
          <a:xfrm>
            <a:off x="2008188" y="2343150"/>
            <a:ext cx="6143625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会正确书写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。  </a:t>
            </a:r>
            <a:endParaRPr lang="zh-CN" altLang="zh-CN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5" name="矩形 12"/>
          <p:cNvSpPr/>
          <p:nvPr/>
        </p:nvSpPr>
        <p:spPr>
          <a:xfrm>
            <a:off x="1981200" y="3546475"/>
            <a:ext cx="6248400" cy="4914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知道生活中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0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所表示的几种常见的意义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。</a:t>
            </a:r>
            <a:endParaRPr lang="zh-CN" altLang="zh-CN" sz="2000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98525" y="1504950"/>
            <a:ext cx="1082675" cy="728663"/>
            <a:chOff x="2257426" y="1609441"/>
            <a:chExt cx="1358900" cy="734510"/>
          </a:xfrm>
        </p:grpSpPr>
        <p:cxnSp>
          <p:nvCxnSpPr>
            <p:cNvPr id="13" name="MH_Other_1"/>
            <p:cNvCxnSpPr/>
            <p:nvPr/>
          </p:nvCxnSpPr>
          <p:spPr>
            <a:xfrm>
              <a:off x="2257426" y="1617443"/>
              <a:ext cx="1008216" cy="72650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MH_Other_2"/>
            <p:cNvSpPr/>
            <p:nvPr/>
          </p:nvSpPr>
          <p:spPr>
            <a:xfrm>
              <a:off x="2374985" y="1609441"/>
              <a:ext cx="1241341" cy="4256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01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98525" y="2524125"/>
            <a:ext cx="1082675" cy="727075"/>
            <a:chOff x="2257426" y="2743610"/>
            <a:chExt cx="1358900" cy="733310"/>
          </a:xfrm>
        </p:grpSpPr>
        <p:cxnSp>
          <p:nvCxnSpPr>
            <p:cNvPr id="16" name="MH_Other_3"/>
            <p:cNvCxnSpPr/>
            <p:nvPr/>
          </p:nvCxnSpPr>
          <p:spPr>
            <a:xfrm>
              <a:off x="2257426" y="2751616"/>
              <a:ext cx="1008216" cy="72530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MH_Other_4"/>
            <p:cNvSpPr/>
            <p:nvPr/>
          </p:nvSpPr>
          <p:spPr>
            <a:xfrm>
              <a:off x="2374985" y="2743610"/>
              <a:ext cx="1241341" cy="424296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>
              <a:normAutofit fontScale="95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1985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02</a:t>
              </a:r>
              <a:endParaRPr kumimoji="0" lang="zh-CN" altLang="en-US" sz="1985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8525" y="3595688"/>
            <a:ext cx="1082675" cy="728662"/>
            <a:chOff x="2257426" y="1609441"/>
            <a:chExt cx="1358900" cy="734510"/>
          </a:xfrm>
        </p:grpSpPr>
        <p:cxnSp>
          <p:nvCxnSpPr>
            <p:cNvPr id="19" name="MH_Other_1"/>
            <p:cNvCxnSpPr/>
            <p:nvPr/>
          </p:nvCxnSpPr>
          <p:spPr>
            <a:xfrm>
              <a:off x="2257426" y="1617442"/>
              <a:ext cx="1008216" cy="726509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MH_Other_2"/>
            <p:cNvSpPr/>
            <p:nvPr/>
          </p:nvSpPr>
          <p:spPr>
            <a:xfrm>
              <a:off x="2374985" y="1609441"/>
              <a:ext cx="1241341" cy="425664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03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矩形 100358"/>
          <p:cNvSpPr>
            <a:spLocks noTextEdit="1"/>
          </p:cNvSpPr>
          <p:nvPr/>
        </p:nvSpPr>
        <p:spPr>
          <a:xfrm>
            <a:off x="1441450" y="1640840"/>
            <a:ext cx="7343775" cy="4752975"/>
          </a:xfr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12700">
            <a:solidFill>
              <a:srgbClr val="EAEAEA"/>
            </a:solidFill>
            <a:miter lim="800000"/>
          </a:ln>
          <a:effectLst>
            <a:outerShdw dist="35921" dir="2700000" sy="50000" kx="2115830" algn="bl">
              <a:srgbClr val="C0C0C0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endParaRPr sz="6000" kern="10">
              <a:ln w="12700">
                <a:solidFill>
                  <a:srgbClr val="EAEAEA"/>
                </a:solidFill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>
                  <a:srgbClr val="C0C0C0">
                    <a:alpha val="79999"/>
                  </a:srgbClr>
                </a:outerShdw>
              </a:effectLst>
              <a:latin typeface="华文新魏" panose="02010800040101010101" charset="-122"/>
            </a:endParaRPr>
          </a:p>
        </p:txBody>
      </p:sp>
      <p:sp>
        <p:nvSpPr>
          <p:cNvPr id="19461" name="文本框 1"/>
          <p:cNvSpPr txBox="1"/>
          <p:nvPr/>
        </p:nvSpPr>
        <p:spPr>
          <a:xfrm>
            <a:off x="2022475" y="2254250"/>
            <a:ext cx="6762750" cy="15684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r>
              <a:rPr lang="en-US" altLang="en-US" sz="9600" b="1" spc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谢谢大家！</a:t>
            </a:r>
            <a:r>
              <a:rPr lang="en-US" altLang="en-US" sz="3600" spc="0"/>
              <a:t>！</a:t>
            </a:r>
            <a:endParaRPr lang="en-US" altLang="en-US"/>
          </a:p>
        </p:txBody>
      </p:sp>
      <p:pic>
        <p:nvPicPr>
          <p:cNvPr id="1946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25100" y="12560300"/>
            <a:ext cx="342900" cy="241300"/>
          </a:xfrm>
          <a:prstGeom prst="cube">
            <a:avLst/>
          </a:prstGeom>
        </p:spPr>
      </p:pic>
      <p:pic>
        <p:nvPicPr>
          <p:cNvPr id="1946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4300" y="101854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45450" y="424656"/>
            <a:ext cx="3736975" cy="4897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19238"/>
            <a:ext cx="7512050" cy="2708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云形标注 12"/>
          <p:cNvSpPr/>
          <p:nvPr/>
        </p:nvSpPr>
        <p:spPr>
          <a:xfrm>
            <a:off x="2946400" y="1389063"/>
            <a:ext cx="1746250" cy="933450"/>
          </a:xfrm>
          <a:prstGeom prst="cloudCallout">
            <a:avLst>
              <a:gd name="adj1" fmla="val -27639"/>
              <a:gd name="adj2" fmla="val 77181"/>
            </a:avLst>
          </a:prstGeom>
          <a:noFill/>
          <a:ln w="25400" cap="flat" cmpd="sng">
            <a:solidFill>
              <a:srgbClr val="FF8804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1269" name="文本框 13"/>
          <p:cNvSpPr/>
          <p:nvPr/>
        </p:nvSpPr>
        <p:spPr>
          <a:xfrm>
            <a:off x="2951163" y="1579563"/>
            <a:ext cx="21875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我钓了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条鱼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1270" name="表格 11269"/>
          <p:cNvGraphicFramePr>
            <a:graphicFrameLocks noGrp="1"/>
          </p:cNvGraphicFramePr>
          <p:nvPr/>
        </p:nvGraphicFramePr>
        <p:xfrm>
          <a:off x="3932238" y="4503738"/>
          <a:ext cx="908050" cy="835025"/>
        </p:xfrm>
        <a:graphic>
          <a:graphicData uri="http://schemas.openxmlformats.org/drawingml/2006/table">
            <a:tbl>
              <a:tblPr/>
              <a:tblGrid>
                <a:gridCol w="454025"/>
                <a:gridCol w="454025"/>
              </a:tblGrid>
              <a:tr h="4175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b="1">
                        <a:solidFill>
                          <a:srgbClr val="FFFFFF"/>
                        </a:solidFill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>
                        <a:latin typeface="Times New Roman" panose="02020603050405020304"/>
                      </a:endParaRPr>
                    </a:p>
                  </a:txBody>
                  <a:tcPr marL="91444" marR="91444" marT="45756" marB="45756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1281" name="直接连接符 15"/>
          <p:cNvCxnSpPr/>
          <p:nvPr/>
        </p:nvCxnSpPr>
        <p:spPr>
          <a:xfrm>
            <a:off x="3932238" y="4921250"/>
            <a:ext cx="908050" cy="0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cxnSp>
        <p:nvCxnSpPr>
          <p:cNvPr id="11282" name="直接连接符 16"/>
          <p:cNvCxnSpPr/>
          <p:nvPr/>
        </p:nvCxnSpPr>
        <p:spPr>
          <a:xfrm>
            <a:off x="4389438" y="4503738"/>
            <a:ext cx="1587" cy="835025"/>
          </a:xfrm>
          <a:prstGeom prst="line">
            <a:avLst/>
          </a:prstGeom>
          <a:ln w="9525" cap="flat" cmpd="sng">
            <a:solidFill>
              <a:srgbClr val="D8D8D8"/>
            </a:solidFill>
            <a:prstDash val="dashDot"/>
            <a:headEnd type="none" w="med" len="med"/>
            <a:tailEnd type="none" w="med" len="med"/>
          </a:ln>
        </p:spPr>
      </p:cxnSp>
      <p:sp>
        <p:nvSpPr>
          <p:cNvPr id="11283" name="文本框 18"/>
          <p:cNvSpPr/>
          <p:nvPr/>
        </p:nvSpPr>
        <p:spPr>
          <a:xfrm>
            <a:off x="3898900" y="4459288"/>
            <a:ext cx="941388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5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5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4" name="流程图: 联系 19"/>
          <p:cNvSpPr/>
          <p:nvPr/>
        </p:nvSpPr>
        <p:spPr>
          <a:xfrm>
            <a:off x="3803650" y="5707063"/>
            <a:ext cx="457200" cy="457200"/>
          </a:xfrm>
          <a:solidFill>
            <a:srgbClr val="DDDDDD"/>
          </a:solidFill>
          <a:ln w="25400" cap="flat" cmpd="sng">
            <a:solidFill>
              <a:srgbClr val="A2A2A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5" name="流程图: 联系 20"/>
          <p:cNvSpPr/>
          <p:nvPr/>
        </p:nvSpPr>
        <p:spPr>
          <a:xfrm>
            <a:off x="4406900" y="5707063"/>
            <a:ext cx="457200" cy="457200"/>
          </a:xfrm>
          <a:solidFill>
            <a:srgbClr val="DDDDDD"/>
          </a:solidFill>
          <a:ln w="25400" cap="flat" cmpd="sng">
            <a:solidFill>
              <a:srgbClr val="A2A2A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6" name="文本框 21"/>
          <p:cNvSpPr/>
          <p:nvPr/>
        </p:nvSpPr>
        <p:spPr>
          <a:xfrm>
            <a:off x="1289050" y="3832225"/>
            <a:ext cx="1397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猫爸爸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7" name="文本框 23"/>
          <p:cNvSpPr/>
          <p:nvPr/>
        </p:nvSpPr>
        <p:spPr>
          <a:xfrm>
            <a:off x="2728913" y="3695700"/>
            <a:ext cx="139858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猫妈妈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8" name="文本框 24"/>
          <p:cNvSpPr/>
          <p:nvPr/>
        </p:nvSpPr>
        <p:spPr>
          <a:xfrm>
            <a:off x="4125913" y="3871913"/>
            <a:ext cx="1397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猫姐姐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9" name="文本框 25"/>
          <p:cNvSpPr/>
          <p:nvPr/>
        </p:nvSpPr>
        <p:spPr>
          <a:xfrm>
            <a:off x="5951538" y="3690938"/>
            <a:ext cx="13970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猫弟弟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/>
      <p:bldP spid="11283" grpId="0"/>
      <p:bldP spid="11284" grpId="0" animBg="1"/>
      <p:bldP spid="11285" grpId="0" animBg="1"/>
      <p:bldP spid="11286" grpId="0"/>
      <p:bldP spid="11287" grpId="0"/>
      <p:bldP spid="11288" grpId="0"/>
      <p:bldP spid="112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0600" y="1981200"/>
            <a:ext cx="7210425" cy="236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AutoShape 5"/>
          <p:cNvSpPr/>
          <p:nvPr/>
        </p:nvSpPr>
        <p:spPr>
          <a:xfrm>
            <a:off x="3556000" y="246063"/>
            <a:ext cx="3121025" cy="1320800"/>
          </a:xfrm>
          <a:prstGeom prst="cloudCallout">
            <a:avLst>
              <a:gd name="adj1" fmla="val -43083"/>
              <a:gd name="adj2" fmla="val 95194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0000" tIns="46800" rIns="90000" bIns="46800"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3600" b="1">
                <a:ea typeface="楷体_GB2312" pitchFamily="49" charset="-122"/>
                <a:sym typeface="Wingdings" panose="05000000000000000000" pitchFamily="2" charset="2"/>
              </a:rPr>
              <a:t>我钓了</a:t>
            </a:r>
            <a:r>
              <a:rPr lang="en-US" altLang="zh-CN" sz="3600" b="1">
                <a:ea typeface="楷体_GB2312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3600" b="1">
                <a:ea typeface="楷体_GB2312" pitchFamily="49" charset="-122"/>
                <a:sym typeface="Wingdings" panose="05000000000000000000" pitchFamily="2" charset="2"/>
              </a:rPr>
              <a:t>条鱼</a:t>
            </a:r>
            <a:endParaRPr lang="zh-CN" altLang="en-US" sz="3600" b="1">
              <a:ea typeface="楷体_GB2312" pitchFamily="49" charset="-122"/>
            </a:endParaRPr>
          </a:p>
        </p:txBody>
      </p:sp>
      <p:grpSp>
        <p:nvGrpSpPr>
          <p:cNvPr id="15364" name="Group 6"/>
          <p:cNvGrpSpPr/>
          <p:nvPr/>
        </p:nvGrpSpPr>
        <p:grpSpPr>
          <a:xfrm>
            <a:off x="2895600" y="5181600"/>
            <a:ext cx="990600" cy="990600"/>
            <a:chOff x="480" y="2496"/>
            <a:chExt cx="624" cy="624"/>
          </a:xfrm>
        </p:grpSpPr>
        <p:sp>
          <p:nvSpPr>
            <p:cNvPr id="15365" name="Rectangle 7"/>
            <p:cNvSpPr/>
            <p:nvPr/>
          </p:nvSpPr>
          <p:spPr>
            <a:xfrm>
              <a:off x="480" y="2496"/>
              <a:ext cx="624" cy="624"/>
            </a:xfrm>
            <a:prstGeom prst="rect">
              <a:avLst/>
            </a:prstGeom>
            <a:noFill/>
            <a:ln w="38100" cap="flat" cmpd="sng">
              <a:solidFill>
                <a:srgbClr val="00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/>
          </p:txBody>
        </p:sp>
        <p:cxnSp>
          <p:nvCxnSpPr>
            <p:cNvPr id="15366" name="Line 8"/>
            <p:cNvCxnSpPr/>
            <p:nvPr/>
          </p:nvCxnSpPr>
          <p:spPr>
            <a:xfrm>
              <a:off x="480" y="2805"/>
              <a:ext cx="624" cy="0"/>
            </a:xfrm>
            <a:prstGeom prst="line">
              <a:avLst/>
            </a:prstGeom>
            <a:ln w="28575" cap="flat" cmpd="sng">
              <a:solidFill>
                <a:srgbClr val="0099FF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5367" name="Line 9"/>
            <p:cNvCxnSpPr/>
            <p:nvPr/>
          </p:nvCxnSpPr>
          <p:spPr>
            <a:xfrm flipH="1">
              <a:off x="795" y="2496"/>
              <a:ext cx="0" cy="624"/>
            </a:xfrm>
            <a:prstGeom prst="line">
              <a:avLst/>
            </a:prstGeom>
            <a:ln w="28575" cap="flat" cmpd="sng">
              <a:solidFill>
                <a:srgbClr val="0099FF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5368" name="Text Box 10"/>
          <p:cNvSpPr/>
          <p:nvPr/>
        </p:nvSpPr>
        <p:spPr>
          <a:xfrm>
            <a:off x="2743200" y="4876800"/>
            <a:ext cx="914400" cy="1555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960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en-US" altLang="zh-CN" sz="9600">
              <a:solidFill>
                <a:srgbClr val="CC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/>
          <p:nvPr/>
        </p:nvSpPr>
        <p:spPr>
          <a:xfrm>
            <a:off x="684213" y="688975"/>
            <a:ext cx="4060825" cy="654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>
              <a:buClrTx/>
              <a:buFontTx/>
            </a:pPr>
            <a:r>
              <a:rPr lang="zh-CN" altLang="en-US" sz="3200" b="1" dirty="0">
                <a:solidFill>
                  <a:srgbClr val="0C1C1D"/>
                </a:solidFill>
                <a:latin typeface="微软雅黑" panose="020B0503020204020204" charset="-122"/>
                <a:ea typeface="微软雅黑" panose="020B0503020204020204" charset="-122"/>
              </a:rPr>
              <a:t>说一说，填一填。</a:t>
            </a:r>
            <a:endParaRPr lang="zh-CN" altLang="en-US" sz="3200" b="1" dirty="0">
              <a:solidFill>
                <a:srgbClr val="0C1C1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363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600000" flipH="1">
            <a:off x="279400" y="1970088"/>
            <a:ext cx="2878138" cy="2376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950" y="1343025"/>
            <a:ext cx="2268538" cy="2900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13525" y="2133600"/>
            <a:ext cx="2135188" cy="2128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62213" y="3838575"/>
            <a:ext cx="1158875" cy="1493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08400" y="4437063"/>
            <a:ext cx="1036638" cy="1266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8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08550" y="4733925"/>
            <a:ext cx="896938" cy="1146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9" name="Rectangle 2"/>
          <p:cNvSpPr/>
          <p:nvPr/>
        </p:nvSpPr>
        <p:spPr>
          <a:xfrm>
            <a:off x="5724525" y="4953000"/>
            <a:ext cx="3311525" cy="654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defTabSz="914400" eaLnBrk="0" hangingPunct="0">
              <a:buClrTx/>
              <a:buSzTx/>
              <a:buFontTx/>
              <a:buNone/>
            </a:pPr>
            <a:r>
              <a:rPr lang="zh-CN" altLang="en-US" sz="3600" b="1" dirty="0">
                <a:solidFill>
                  <a:srgbClr val="0C1C1D"/>
                </a:solidFill>
                <a:latin typeface="宋体" panose="02010600030101010101" pitchFamily="2" charset="-122"/>
                <a:ea typeface="微软雅黑" panose="020B0503020204020204" charset="-122"/>
                <a:sym typeface="Wingdings" panose="05000000000000000000" pitchFamily="2" charset="2"/>
              </a:rPr>
              <a:t>数量越来越少</a:t>
            </a:r>
            <a:endParaRPr lang="zh-CN" altLang="en-US" sz="3600" b="1" dirty="0">
              <a:solidFill>
                <a:srgbClr val="0C1C1D"/>
              </a:solidFill>
              <a:latin typeface="宋体" panose="02010600030101010101" pitchFamily="2" charset="-122"/>
              <a:ea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6621780" y="1750695"/>
            <a:ext cx="1381760" cy="179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" name="思想气泡: 云 15"/>
          <p:cNvSpPr/>
          <p:nvPr/>
        </p:nvSpPr>
        <p:spPr>
          <a:xfrm>
            <a:off x="3266440" y="1483360"/>
            <a:ext cx="3054350" cy="1316355"/>
          </a:xfrm>
          <a:prstGeom prst="cloudCallout">
            <a:avLst>
              <a:gd name="adj1" fmla="val 57476"/>
              <a:gd name="adj2" fmla="val 34518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zh-CN" altLang="en-US" sz="2000" strike="noStrike" kern="1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一条鱼也没有，用</a:t>
            </a:r>
            <a:r>
              <a:rPr lang="en-US" altLang="zh-CN" sz="2000" strike="noStrike" kern="1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en-US" altLang="zh-CN" sz="2000" strike="noStrike" kern="100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lang="en-US" altLang="zh-CN" sz="2000" strike="noStrike" kern="1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000" strike="noStrike" kern="1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表示。</a:t>
            </a:r>
            <a:endParaRPr lang="zh-CN" altLang="en-US" sz="2000" strike="noStrike" kern="1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3320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52814" y="1483360"/>
            <a:ext cx="1453753" cy="179665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025" y="2028825"/>
            <a:ext cx="1838325" cy="1377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云形标注 11"/>
          <p:cNvSpPr/>
          <p:nvPr/>
        </p:nvSpPr>
        <p:spPr>
          <a:xfrm>
            <a:off x="2181225" y="1160463"/>
            <a:ext cx="2622550" cy="1365250"/>
          </a:xfrm>
          <a:prstGeom prst="cloudCallout">
            <a:avLst>
              <a:gd name="adj1" fmla="val -59488"/>
              <a:gd name="adj2" fmla="val 72996"/>
            </a:avLst>
          </a:prstGeom>
          <a:noFill/>
          <a:ln w="25400" cap="flat" cmpd="sng" algn="ctr">
            <a:solidFill>
              <a:srgbClr val="E45E9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16388" name="文本框 12"/>
          <p:cNvSpPr/>
          <p:nvPr/>
        </p:nvSpPr>
        <p:spPr>
          <a:xfrm>
            <a:off x="2606675" y="1390650"/>
            <a:ext cx="20939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生活中哪些地方用到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9" name="图片 1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84988" y="1355725"/>
            <a:ext cx="1281112" cy="43989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6390" name="直接连接符 16"/>
          <p:cNvCxnSpPr/>
          <p:nvPr/>
        </p:nvCxnSpPr>
        <p:spPr>
          <a:xfrm flipV="1">
            <a:off x="7096125" y="3789363"/>
            <a:ext cx="363538" cy="11112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16391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01763" y="3816350"/>
            <a:ext cx="3770312" cy="2246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2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7075" y="3870325"/>
            <a:ext cx="1874838" cy="133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3" name="AutoShape 4"/>
          <p:cNvSpPr/>
          <p:nvPr/>
        </p:nvSpPr>
        <p:spPr>
          <a:xfrm>
            <a:off x="3387725" y="2717800"/>
            <a:ext cx="2743200" cy="1295400"/>
          </a:xfrm>
          <a:prstGeom prst="wedgeEllipseCallout">
            <a:avLst>
              <a:gd name="adj1" fmla="val 78065"/>
              <a:gd name="adj2" fmla="val 32968"/>
            </a:avLst>
          </a:prstGeom>
          <a:solidFill>
            <a:srgbClr val="CC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今天最低气温不到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度。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/>
      <p:bldP spid="163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617710" flipH="1">
            <a:off x="279400" y="1970088"/>
            <a:ext cx="2878138" cy="2376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950" y="1343025"/>
            <a:ext cx="2268538" cy="2900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13525" y="2133600"/>
            <a:ext cx="2135188" cy="2128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258888" y="249238"/>
            <a:ext cx="622935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用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数字表示每只小猫钓鱼的条数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pic>
        <p:nvPicPr>
          <p:cNvPr id="9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62213" y="3838575"/>
            <a:ext cx="1158875" cy="1493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08400" y="4437063"/>
            <a:ext cx="1036638" cy="1266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08550" y="4733925"/>
            <a:ext cx="896938" cy="1146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5724525" y="4953000"/>
            <a:ext cx="3311525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数量越来越少</a:t>
            </a:r>
            <a:endParaRPr kumimoji="0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+mj-ea"/>
              <a:cs typeface="+mj-cs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6375" y="504825"/>
            <a:ext cx="8759825" cy="602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263" y="4640263"/>
            <a:ext cx="6972300" cy="1084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3925" y="2278063"/>
            <a:ext cx="1668463" cy="2274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AutoShape 5"/>
          <p:cNvSpPr/>
          <p:nvPr/>
        </p:nvSpPr>
        <p:spPr>
          <a:xfrm>
            <a:off x="5260975" y="1778000"/>
            <a:ext cx="3352800" cy="914400"/>
          </a:xfrm>
          <a:prstGeom prst="wedgeEllipseCallout">
            <a:avLst>
              <a:gd name="adj1" fmla="val -58241"/>
              <a:gd name="adj2" fmla="val 67884"/>
            </a:avLst>
          </a:prstGeom>
          <a:solidFill>
            <a:srgbClr val="FF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2400" b="1">
                <a:latin typeface="Times New Roman" panose="02020603050405020304" pitchFamily="18" charset="0"/>
              </a:rPr>
              <a:t>从</a:t>
            </a:r>
            <a:r>
              <a:rPr lang="en-US" altLang="zh-CN" sz="3600" b="1">
                <a:latin typeface="Times New Roman" panose="02020603050405020304" pitchFamily="18" charset="0"/>
              </a:rPr>
              <a:t>0</a:t>
            </a:r>
            <a:r>
              <a:rPr lang="zh-CN" altLang="en-US" sz="2400" b="1">
                <a:latin typeface="Times New Roman" panose="02020603050405020304" pitchFamily="18" charset="0"/>
              </a:rPr>
              <a:t>开始。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tags/tag1.xml><?xml version="1.0" encoding="utf-8"?>
<p:tagLst xmlns:p="http://schemas.openxmlformats.org/presentationml/2006/main">
  <p:tag name="GENSWF_ADVANCE_TIME" val="8.129"/>
  <p:tag name="ISPRING_CUSTOM_TIMING_USED" val="1"/>
  <p:tag name="ISPRING_SLIDE_ID" val="{9756D09E-7D63-4C7F-B42F-147E24F851F3}"/>
</p:tagLst>
</file>

<file path=ppt/tags/tag2.xml><?xml version="1.0" encoding="utf-8"?>
<p:tagLst xmlns:p="http://schemas.openxmlformats.org/presentationml/2006/main">
  <p:tag name="GENSWF_ADVANCE_TIME" val="8.129"/>
  <p:tag name="ISPRING_CUSTOM_TIMING_USED" val="1"/>
  <p:tag name="ISPRING_SLIDE_ID" val="{9756D09E-7D63-4C7F-B42F-147E24F851F3}"/>
</p:tagLst>
</file>

<file path=ppt/tags/tag3.xml><?xml version="1.0" encoding="utf-8"?>
<p:tagLst xmlns:p="http://schemas.openxmlformats.org/presentationml/2006/main">
  <p:tag name="GENSWF_ADVANCE_TIME" val="8.129"/>
  <p:tag name="ISPRING_CUSTOM_TIMING_USED" val="1"/>
  <p:tag name="ISPRING_SLIDE_ID" val="{9756D09E-7D63-4C7F-B42F-147E24F851F3}"/>
</p:tagLst>
</file>

<file path=ppt/tags/tag4.xml><?xml version="1.0" encoding="utf-8"?>
<p:tagLst xmlns:p="http://schemas.openxmlformats.org/presentationml/2006/main">
  <p:tag name="GENSWF_ADVANCE_TIME" val="8.129"/>
  <p:tag name="ISPRING_CUSTOM_TIMING_USED" val="1"/>
  <p:tag name="ISPRING_SLIDE_ID" val="{9756D09E-7D63-4C7F-B42F-147E24F851F3}"/>
</p:tagLst>
</file>

<file path=ppt/tags/tag5.xml><?xml version="1.0" encoding="utf-8"?>
<p:tagLst xmlns:p="http://schemas.openxmlformats.org/presentationml/2006/main">
  <p:tag name="GENSWF_ADVANCE_TIME" val="8.129"/>
  <p:tag name="ISPRING_CUSTOM_TIMING_USED" val="1"/>
  <p:tag name="ISPRING_SLIDE_ID" val="{9756D09E-7D63-4C7F-B42F-147E24F851F3}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WPS 演示</Application>
  <PresentationFormat>自定义</PresentationFormat>
  <Paragraphs>121</Paragraphs>
  <Slides>20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Agency FB</vt:lpstr>
      <vt:lpstr>Trebuchet MS</vt:lpstr>
      <vt:lpstr>黑体</vt:lpstr>
      <vt:lpstr>Times New Roman</vt:lpstr>
      <vt:lpstr>楷体_GB2312</vt:lpstr>
      <vt:lpstr>新宋体</vt:lpstr>
      <vt:lpstr>Times New Roman</vt:lpstr>
      <vt:lpstr>Calibri</vt:lpstr>
      <vt:lpstr>Arial Unicode MS</vt:lpstr>
      <vt:lpstr>Arial Black</vt:lpstr>
      <vt:lpstr>华文新魏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2022-05-26T10:50:00Z</cp:lastPrinted>
  <dcterms:created xsi:type="dcterms:W3CDTF">2022-05-26T10:50:00Z</dcterms:created>
  <dcterms:modified xsi:type="dcterms:W3CDTF">2023-10-29T08:33:48Z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A8C7050EDA764EBDBBBAECA6B44AA6EE_12</vt:lpwstr>
  </property>
  <property fmtid="{D5CDD505-2E9C-101B-9397-08002B2CF9AE}" pid="3" name="KSOProductBuildVer">
    <vt:lpwstr>2052-12.1.0.15712</vt:lpwstr>
  </property>
</Properties>
</file>