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1"/>
  </p:handoutMasterIdLst>
  <p:sldIdLst>
    <p:sldId id="467" r:id="rId3"/>
    <p:sldId id="440" r:id="rId4"/>
    <p:sldId id="441" r:id="rId5"/>
    <p:sldId id="509" r:id="rId6"/>
    <p:sldId id="522" r:id="rId7"/>
    <p:sldId id="537" r:id="rId8"/>
    <p:sldId id="555" r:id="rId9"/>
    <p:sldId id="556" r:id="rId10"/>
    <p:sldId id="557" r:id="rId11"/>
    <p:sldId id="558" r:id="rId12"/>
    <p:sldId id="559" r:id="rId13"/>
    <p:sldId id="513" r:id="rId14"/>
    <p:sldId id="560" r:id="rId15"/>
    <p:sldId id="561" r:id="rId16"/>
    <p:sldId id="562" r:id="rId17"/>
    <p:sldId id="435" r:id="rId18"/>
    <p:sldId id="433" r:id="rId20"/>
  </p:sldIdLst>
  <p:sldSz cx="12190095" cy="7021195"/>
  <p:notesSz cx="6858000" cy="9144000"/>
  <p:custDataLst>
    <p:tags r:id="rId25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8" userDrawn="1">
          <p15:clr>
            <a:srgbClr val="A4A3A4"/>
          </p15:clr>
        </p15:guide>
        <p15:guide id="2" pos="3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954" y="-246"/>
      </p:cViewPr>
      <p:guideLst>
        <p:guide orient="horz" pos="2108"/>
        <p:guide pos="396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48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lvl="0" indent="0" defTabSz="1228725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 defTabSz="1228725"/>
            <a:r>
              <a:rPr lang="zh-CN" altLang="en-US"/>
              <a:t>第二级</a:t>
            </a:r>
            <a:endParaRPr lang="zh-CN" altLang="en-US"/>
          </a:p>
          <a:p>
            <a:pPr lvl="2" indent="0" defTabSz="1228725"/>
            <a:r>
              <a:rPr lang="zh-CN" altLang="en-US"/>
              <a:t>第三级</a:t>
            </a:r>
            <a:endParaRPr lang="zh-CN" altLang="en-US"/>
          </a:p>
          <a:p>
            <a:pPr lvl="3" indent="0" defTabSz="1228725"/>
            <a:r>
              <a:rPr lang="zh-CN" altLang="en-US"/>
              <a:t>第四级</a:t>
            </a:r>
            <a:endParaRPr lang="zh-CN" altLang="en-US"/>
          </a:p>
          <a:p>
            <a:pPr lvl="4" indent="0" defTabSz="1228725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276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744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12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680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/>
            </a:solidFill>
            <a:miter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91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7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8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algn="r" fontAlgn="base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8"/>
            <a:ext cx="2742843" cy="5991041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8"/>
            <a:ext cx="8025355" cy="599104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algn="r" fontAlgn="base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8"/>
            <a:ext cx="10361851" cy="1535955"/>
          </a:xfrm>
        </p:spPr>
        <p:txBody>
          <a:bodyPr anchor="b"/>
          <a:lstStyle>
            <a:lvl1pPr marL="0" indent="0">
              <a:buNone/>
              <a:defRPr sz="26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2765" indent="0">
              <a:buNone/>
              <a:defRPr sz="1900"/>
            </a:lvl6pPr>
            <a:lvl7pPr marL="3687445" indent="0">
              <a:buNone/>
              <a:defRPr sz="1900"/>
            </a:lvl7pPr>
            <a:lvl8pPr marL="4302125" indent="0">
              <a:buNone/>
              <a:defRPr sz="1900"/>
            </a:lvl8pPr>
            <a:lvl9pPr marL="4916805" indent="0">
              <a:buNone/>
              <a:defRPr sz="1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5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5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2"/>
            <a:ext cx="5386216" cy="4045497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2"/>
            <a:ext cx="5388332" cy="4045497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5" y="279562"/>
            <a:ext cx="4010562" cy="1189757"/>
          </a:xfrm>
        </p:spPr>
        <p:txBody>
          <a:bodyPr anchor="b"/>
          <a:lstStyle>
            <a:lvl1pPr algn="l">
              <a:defRPr sz="26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4"/>
            <a:ext cx="6814779" cy="599266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5" y="1469320"/>
            <a:ext cx="4010562" cy="4802910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1"/>
          </a:xfrm>
        </p:spPr>
        <p:txBody>
          <a:bodyPr anchor="b"/>
          <a:lstStyle>
            <a:lvl1pPr algn="l">
              <a:defRPr sz="26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 vert="horz" wrap="square" lIns="122918" tIns="61460" rIns="122918" bIns="61460" numCol="1" anchor="t" anchorCtr="0" compatLnSpc="1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600"/>
            </a:lvl4pPr>
            <a:lvl5pPr marL="2458720" indent="0">
              <a:buNone/>
              <a:defRPr sz="2600"/>
            </a:lvl5pPr>
            <a:lvl6pPr marL="3072765" indent="0">
              <a:buNone/>
              <a:defRPr sz="2600"/>
            </a:lvl6pPr>
            <a:lvl7pPr marL="3687445" indent="0">
              <a:buNone/>
              <a:defRPr sz="2600"/>
            </a:lvl7pPr>
            <a:lvl8pPr marL="4302125" indent="0">
              <a:buNone/>
              <a:defRPr sz="2600"/>
            </a:lvl8pPr>
            <a:lvl9pPr marL="4916805" indent="0">
              <a:buNone/>
              <a:defRPr sz="26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2"/>
            <a:ext cx="7314248" cy="824053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  <a:noFill/>
          <a:ln w="9525">
            <a:noFill/>
          </a:ln>
        </p:spPr>
        <p:txBody>
          <a:bodyPr lIns="122918" tIns="61460" rIns="122918" bIns="6146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5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  <a:noFill/>
          <a:ln w="9525">
            <a:noFill/>
          </a:ln>
        </p:spPr>
        <p:txBody>
          <a:bodyPr lIns="122918" tIns="61460" rIns="122918" bIns="61460" anchor="t"/>
          <a:lstStyle/>
          <a:p>
            <a:pPr lvl="0" indent="-460375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382905"/>
            <a:r>
              <a:rPr lang="zh-CN" altLang="en-US"/>
              <a:t>第二级</a:t>
            </a:r>
            <a:endParaRPr lang="zh-CN" altLang="en-US"/>
          </a:p>
          <a:p>
            <a:pPr lvl="2" indent="-306705"/>
            <a:r>
              <a:rPr lang="zh-CN" altLang="en-US"/>
              <a:t>第三级</a:t>
            </a:r>
            <a:endParaRPr lang="zh-CN" altLang="en-US"/>
          </a:p>
          <a:p>
            <a:pPr lvl="3" indent="-306705"/>
            <a:r>
              <a:rPr lang="zh-CN" altLang="en-US"/>
              <a:t>第四级</a:t>
            </a:r>
            <a:endParaRPr lang="zh-CN" altLang="en-US"/>
          </a:p>
          <a:p>
            <a:pPr lvl="4" indent="-30607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 eaLnBrk="1" hangingPunct="1">
              <a:buFontTx/>
              <a:buNone/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 algn="ctr" eaLnBrk="1" hangingPunct="1">
              <a:buFontTx/>
              <a:buNone/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5pPr>
      <a:lvl6pPr marL="338010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6pPr>
      <a:lvl7pPr marL="399478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7pPr>
      <a:lvl8pPr marL="460946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8pPr>
      <a:lvl9pPr marL="522414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1468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22936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84404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45872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307276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6pPr>
      <a:lvl7pPr marL="368744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7pPr>
      <a:lvl8pPr marL="430212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8pPr>
      <a:lvl9pPr marL="491680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13.xml"/><Relationship Id="rId25" Type="http://schemas.openxmlformats.org/officeDocument/2006/relationships/image" Target="../media/image6.png"/><Relationship Id="rId24" Type="http://schemas.openxmlformats.org/officeDocument/2006/relationships/image" Target="../media/image8.png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763135" y="-19685"/>
            <a:ext cx="7345876" cy="967740"/>
            <a:chOff x="712" y="2580"/>
            <a:chExt cx="14904" cy="1597"/>
          </a:xfrm>
        </p:grpSpPr>
        <p:sp>
          <p:nvSpPr>
            <p:cNvPr id="5124" name="Rectangle 7"/>
            <p:cNvSpPr/>
            <p:nvPr/>
          </p:nvSpPr>
          <p:spPr>
            <a:xfrm>
              <a:off x="2260" y="2580"/>
              <a:ext cx="5311" cy="1597"/>
            </a:xfrm>
            <a:prstGeom prst="rect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5125" name="Oval 8"/>
            <p:cNvSpPr/>
            <p:nvPr/>
          </p:nvSpPr>
          <p:spPr>
            <a:xfrm>
              <a:off x="6995" y="2580"/>
              <a:ext cx="983" cy="1198"/>
            </a:xfrm>
            <a:prstGeom prst="ellipse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5127" name="Line 10"/>
            <p:cNvSpPr/>
            <p:nvPr/>
          </p:nvSpPr>
          <p:spPr>
            <a:xfrm>
              <a:off x="6896" y="4146"/>
              <a:ext cx="6634" cy="1"/>
            </a:xfrm>
            <a:prstGeom prst="line">
              <a:avLst/>
            </a:prstGeom>
            <a:ln w="57150" cap="flat" cmpd="thinThick">
              <a:solidFill>
                <a:srgbClr val="8DD2E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100"/>
            </a:p>
          </p:txBody>
        </p:sp>
        <p:sp>
          <p:nvSpPr>
            <p:cNvPr id="5128" name="Rectangle 11"/>
            <p:cNvSpPr/>
            <p:nvPr/>
          </p:nvSpPr>
          <p:spPr>
            <a:xfrm>
              <a:off x="7364" y="3164"/>
              <a:ext cx="614" cy="983"/>
            </a:xfrm>
            <a:prstGeom prst="rect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3078" name="Rectangle 9"/>
            <p:cNvSpPr/>
            <p:nvPr/>
          </p:nvSpPr>
          <p:spPr>
            <a:xfrm>
              <a:off x="712" y="2998"/>
              <a:ext cx="14904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 一</a:t>
              </a:r>
              <a:r>
                <a:rPr lang="en-US" altLang="x-none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r>
                <a:rPr lang="zh-CN" altLang="en-US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单元</a:t>
              </a:r>
              <a:r>
                <a:rPr lang="zh-CN" altLang="en-US" sz="3600" b="1" noProof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   生活中的数</a:t>
              </a:r>
              <a:endPara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65915" y="2822079"/>
            <a:ext cx="5511965" cy="584765"/>
          </a:xfrm>
          <a:prstGeom prst="rect">
            <a:avLst/>
          </a:prstGeom>
          <a:noFill/>
          <a:ln w="9525">
            <a:noFill/>
          </a:ln>
        </p:spPr>
        <p:txBody>
          <a:bodyPr wrap="square" lIns="91430" tIns="45715" rIns="91430" bIns="45715" anchor="t">
            <a:spAutoFit/>
          </a:bodyPr>
          <a:lstStyle/>
          <a:p>
            <a:pPr algn="ctr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北师小学数学一年级上册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3341293" y="1394144"/>
            <a:ext cx="4648200" cy="1200318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lIns="91430" tIns="45715" rIns="91430" bIns="45715">
            <a:spAutoFit/>
          </a:bodyPr>
          <a:lstStyle/>
          <a:p>
            <a:pPr algn="dist" rtl="0">
              <a:buFontTx/>
              <a:defRPr/>
            </a:pPr>
            <a:r>
              <a:rPr lang="zh-CN" alt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动物乐园</a:t>
            </a:r>
            <a:endParaRPr lang="zh-CN" alt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828616" y="2612709"/>
            <a:ext cx="5549266" cy="254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819765" y="6177280"/>
            <a:ext cx="96139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19035" y="3405643"/>
            <a:ext cx="5752186" cy="2748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1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352041" y="1910122"/>
            <a:ext cx="4476012" cy="3518724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/>
        </p:nvCxnSpPr>
        <p:spPr>
          <a:xfrm>
            <a:off x="3483689" y="2306690"/>
            <a:ext cx="58997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470687" y="2602490"/>
            <a:ext cx="58997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483690" y="3413504"/>
            <a:ext cx="576974" cy="255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3483689" y="3668671"/>
            <a:ext cx="589977" cy="2600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3483689" y="4663342"/>
            <a:ext cx="585100" cy="1511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483690" y="4814492"/>
            <a:ext cx="576974" cy="33480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294766" y="843280"/>
            <a:ext cx="4430395" cy="646430"/>
            <a:chOff x="2657" y="1787"/>
            <a:chExt cx="6977" cy="1018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787"/>
              <a:ext cx="60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3600" b="1">
                  <a:latin typeface="宋体" panose="02010600030101010101" pitchFamily="2" charset="-122"/>
                </a:rPr>
                <a:t>看一看，写一写。</a:t>
              </a:r>
              <a:endParaRPr lang="zh-CN" altLang="en-US" sz="3600" b="1">
                <a:latin typeface="宋体" panose="02010600030101010101" pitchFamily="2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3696" y="2060576"/>
            <a:ext cx="3153409" cy="2287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5086" y="2060575"/>
            <a:ext cx="8032750" cy="2224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20006" y="3356610"/>
            <a:ext cx="482600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263641" y="3356610"/>
            <a:ext cx="482600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009381" y="3356611"/>
            <a:ext cx="482600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43416" y="3432176"/>
            <a:ext cx="482600" cy="584765"/>
          </a:xfrm>
          <a:prstGeom prst="rect">
            <a:avLst/>
          </a:prstGeom>
          <a:noFill/>
          <a:ln w="9525">
            <a:noFill/>
          </a:ln>
        </p:spPr>
        <p:txBody>
          <a:bodyPr wrap="square" lIns="91430" tIns="45715" rIns="91430" bIns="45715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208896" y="3356610"/>
            <a:ext cx="482600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045836" y="2391410"/>
            <a:ext cx="485775" cy="568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763251" y="2365376"/>
            <a:ext cx="48831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91896" y="688340"/>
            <a:ext cx="4430395" cy="646430"/>
            <a:chOff x="2657" y="1787"/>
            <a:chExt cx="6977" cy="1018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787"/>
              <a:ext cx="60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说一说，填一填。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2" grpId="0"/>
      <p:bldP spid="25" grpId="0"/>
      <p:bldP spid="26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75765" y="1986281"/>
            <a:ext cx="7846060" cy="327279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30" tIns="45715" rIns="91430" bIns="45715" numCol="1" anchor="t" anchorCtr="0" compatLnSpc="1"/>
          <a:lstStyle/>
          <a:p>
            <a:pPr rtl="0" eaLnBrk="0" hangingPunct="0"/>
            <a:endParaRPr lang="en-US" altLang="en-US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2056765" y="2291080"/>
            <a:ext cx="7262495" cy="275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457200" rtl="0" eaLnBrk="1" hangingPunct="1">
              <a:lnSpc>
                <a:spcPct val="120000"/>
              </a:lnSpc>
              <a:defRPr/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比较两个数时，两个数相等用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“=”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连接，对于两个不相等的数，可以用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“&gt;”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或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“&lt;”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连接，开口对着大数。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6867" name="文本框 4"/>
          <p:cNvSpPr txBox="1"/>
          <p:nvPr/>
        </p:nvSpPr>
        <p:spPr>
          <a:xfrm>
            <a:off x="1142184" y="766947"/>
            <a:ext cx="2757466" cy="707876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defTabSz="457200"/>
            <a:r>
              <a:rPr lang="zh-CN" altLang="en-US" sz="40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0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cxnSp>
        <p:nvCxnSpPr>
          <p:cNvPr id="15" name="直线连接符 38"/>
          <p:cNvCxnSpPr/>
          <p:nvPr/>
        </p:nvCxnSpPr>
        <p:spPr>
          <a:xfrm>
            <a:off x="1294766" y="1529080"/>
            <a:ext cx="20574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5498" y="2371568"/>
            <a:ext cx="8508323" cy="31091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椭圆 21"/>
          <p:cNvSpPr/>
          <p:nvPr/>
        </p:nvSpPr>
        <p:spPr>
          <a:xfrm>
            <a:off x="3981451" y="4093211"/>
            <a:ext cx="451485" cy="452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027291" y="4119436"/>
            <a:ext cx="511963" cy="46165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＜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60421" y="4606926"/>
            <a:ext cx="453390" cy="450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058776" y="4635186"/>
            <a:ext cx="511961" cy="46165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＞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709536" y="4136391"/>
            <a:ext cx="400685" cy="414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9379781" y="4550135"/>
            <a:ext cx="511963" cy="46165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＜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359776" y="4633595"/>
            <a:ext cx="400685" cy="414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rtl="0">
              <a:defRPr/>
            </a:pPr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9385481" y="4051175"/>
            <a:ext cx="511963" cy="46165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＞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1266" y="1377316"/>
            <a:ext cx="4355659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 algn="ctr" rtl="0">
              <a:defRPr/>
            </a:pPr>
            <a:r>
              <a:rPr lang="en-US" altLang="zh-CN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说一说，填一填。</a:t>
            </a:r>
            <a:endParaRPr lang="zh-CN" altLang="en-US" sz="3600" b="1" dirty="0"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1871" y="1363345"/>
            <a:ext cx="5052966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教材</a:t>
            </a: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P17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练一练第</a:t>
            </a: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题）</a:t>
            </a:r>
            <a:endParaRPr lang="zh-CN" altLang="en-US" sz="36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8966" y="462281"/>
            <a:ext cx="2277110" cy="624840"/>
            <a:chOff x="1239" y="1176"/>
            <a:chExt cx="3586" cy="984"/>
          </a:xfrm>
        </p:grpSpPr>
        <p:grpSp>
          <p:nvGrpSpPr>
            <p:cNvPr id="3" name="组合 2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5" name="图片 4" descr="111-0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10" name="文本框 9"/>
            <p:cNvSpPr txBox="1"/>
            <p:nvPr/>
          </p:nvSpPr>
          <p:spPr>
            <a:xfrm>
              <a:off x="1918" y="1245"/>
              <a:ext cx="290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新知应用</a:t>
              </a:r>
              <a:endParaRPr lang="zh-CN" altLang="en-US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0775" y="2732092"/>
            <a:ext cx="9114551" cy="249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516659" y="4314452"/>
            <a:ext cx="511963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28673" y="4292356"/>
            <a:ext cx="511961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2000" y="4356000"/>
            <a:ext cx="434975" cy="523210"/>
          </a:xfrm>
          <a:prstGeom prst="rect">
            <a:avLst/>
          </a:prstGeom>
          <a:noFill/>
          <a:ln w="9525">
            <a:noFill/>
          </a:ln>
        </p:spPr>
        <p:txBody>
          <a:bodyPr wrap="square" lIns="91430" tIns="45715" rIns="91430" bIns="45715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18001" y="4374001"/>
            <a:ext cx="511961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7648" y="1300480"/>
            <a:ext cx="7135266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 algn="ctr" rtl="0">
              <a:defRPr/>
            </a:pPr>
            <a:r>
              <a:rPr lang="en-US" altLang="zh-CN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多的画</a:t>
            </a:r>
            <a:r>
              <a:rPr lang="en-US" altLang="zh-CN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“√”</a:t>
            </a:r>
            <a:r>
              <a:rPr lang="zh-CN" altLang="en-US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，少的画</a:t>
            </a:r>
            <a:r>
              <a:rPr lang="en-US" altLang="zh-CN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“◯”</a:t>
            </a:r>
            <a:r>
              <a:rPr lang="zh-CN" altLang="en-US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600" b="1" dirty="0"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28535" y="1301115"/>
            <a:ext cx="5052966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教材</a:t>
            </a:r>
            <a:r>
              <a:rPr 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P17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练一练第</a:t>
            </a: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题）</a:t>
            </a:r>
            <a:endParaRPr lang="zh-CN" altLang="en-US" sz="36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565" y="2291081"/>
            <a:ext cx="11483976" cy="24904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34"/>
          <p:cNvSpPr/>
          <p:nvPr/>
        </p:nvSpPr>
        <p:spPr>
          <a:xfrm>
            <a:off x="1295542" y="2748081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34"/>
          <p:cNvSpPr/>
          <p:nvPr/>
        </p:nvSpPr>
        <p:spPr>
          <a:xfrm>
            <a:off x="3420002" y="2772000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34"/>
          <p:cNvSpPr/>
          <p:nvPr/>
        </p:nvSpPr>
        <p:spPr>
          <a:xfrm>
            <a:off x="5723782" y="2749178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34"/>
          <p:cNvSpPr/>
          <p:nvPr/>
        </p:nvSpPr>
        <p:spPr>
          <a:xfrm>
            <a:off x="7884001" y="2808001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34"/>
          <p:cNvSpPr/>
          <p:nvPr/>
        </p:nvSpPr>
        <p:spPr>
          <a:xfrm>
            <a:off x="10404001" y="2808001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34"/>
          <p:cNvSpPr/>
          <p:nvPr/>
        </p:nvSpPr>
        <p:spPr>
          <a:xfrm>
            <a:off x="1925910" y="3661785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34"/>
          <p:cNvSpPr/>
          <p:nvPr/>
        </p:nvSpPr>
        <p:spPr>
          <a:xfrm>
            <a:off x="4114089" y="3662293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34"/>
          <p:cNvSpPr/>
          <p:nvPr/>
        </p:nvSpPr>
        <p:spPr>
          <a:xfrm>
            <a:off x="6394191" y="3662928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34"/>
          <p:cNvSpPr/>
          <p:nvPr/>
        </p:nvSpPr>
        <p:spPr>
          <a:xfrm>
            <a:off x="7771794" y="3662928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34"/>
          <p:cNvSpPr/>
          <p:nvPr/>
        </p:nvSpPr>
        <p:spPr>
          <a:xfrm>
            <a:off x="9981057" y="3662928"/>
            <a:ext cx="663112" cy="64632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8762" y="1377316"/>
            <a:ext cx="2502588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 algn="ctr" rtl="0">
              <a:defRPr/>
            </a:pPr>
            <a:r>
              <a:rPr lang="en-US" altLang="zh-CN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600" b="1" dirty="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填一填。</a:t>
            </a:r>
            <a:endParaRPr lang="zh-CN" altLang="en-US" sz="3600" b="1" dirty="0"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47950" y="1377316"/>
            <a:ext cx="5052966" cy="646321"/>
          </a:xfrm>
          <a:prstGeom prst="rect">
            <a:avLst/>
          </a:prstGeom>
          <a:noFill/>
        </p:spPr>
        <p:txBody>
          <a:bodyPr wrap="none" lIns="91430" tIns="45715" rIns="91430" bIns="45715" rtlCol="0" anchor="t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教材</a:t>
            </a: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P17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练一练第</a:t>
            </a:r>
            <a:r>
              <a:rPr lang="en-US" altLang="zh-CN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题）</a:t>
            </a:r>
            <a:endParaRPr lang="zh-CN" altLang="en-US" sz="36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65599" y="5247005"/>
            <a:ext cx="3804921" cy="58476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（部分答案不唯一）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833880" y="1214120"/>
            <a:ext cx="9187180" cy="4594860"/>
            <a:chOff x="3126" y="1911"/>
            <a:chExt cx="14076" cy="7236"/>
          </a:xfrm>
        </p:grpSpPr>
        <p:sp>
          <p:nvSpPr>
            <p:cNvPr id="6" name="圆角矩形 27"/>
            <p:cNvSpPr>
              <a:spLocks noChangeArrowheads="1"/>
            </p:cNvSpPr>
            <p:nvPr/>
          </p:nvSpPr>
          <p:spPr bwMode="auto">
            <a:xfrm>
              <a:off x="3126" y="1911"/>
              <a:ext cx="14077" cy="7236"/>
            </a:xfrm>
            <a:prstGeom prst="roundRect">
              <a:avLst>
                <a:gd name="adj" fmla="val 16667"/>
              </a:avLst>
            </a:prstGeom>
            <a:solidFill>
              <a:srgbClr val="C29200"/>
            </a:solidFill>
            <a:ln w="31750" algn="ctr">
              <a:noFill/>
              <a:prstDash val="dash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rtl="0" eaLnBrk="0" hangingPunct="0">
                <a:defRPr/>
              </a:pPr>
              <a:endParaRPr lang="zh-CN" altLang="en-US"/>
            </a:p>
          </p:txBody>
        </p:sp>
        <p:sp>
          <p:nvSpPr>
            <p:cNvPr id="2" name="圆角矩形 27"/>
            <p:cNvSpPr>
              <a:spLocks noChangeArrowheads="1"/>
            </p:cNvSpPr>
            <p:nvPr/>
          </p:nvSpPr>
          <p:spPr bwMode="auto">
            <a:xfrm>
              <a:off x="3359" y="2168"/>
              <a:ext cx="13611" cy="6837"/>
            </a:xfrm>
            <a:prstGeom prst="roundRect">
              <a:avLst>
                <a:gd name="adj" fmla="val 16667"/>
              </a:avLst>
            </a:prstGeom>
            <a:solidFill>
              <a:srgbClr val="004800"/>
            </a:solidFill>
            <a:ln w="31750" algn="ctr">
              <a:noFill/>
              <a:prstDash val="dash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rtl="0" eaLnBrk="0" hangingPunct="0">
                <a:defRPr/>
              </a:pPr>
              <a:endParaRPr lang="zh-CN" altLang="en-US"/>
            </a:p>
          </p:txBody>
        </p:sp>
      </p:grpSp>
      <p:sp>
        <p:nvSpPr>
          <p:cNvPr id="48130" name="AutoShape 2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1" name="AutoShape 4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2" name="AutoShape 6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3" name="AutoShape 8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4" name="AutoShape 10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5" name="AutoShape 2"/>
          <p:cNvSpPr>
            <a:spLocks noChangeAspect="1"/>
          </p:cNvSpPr>
          <p:nvPr/>
        </p:nvSpPr>
        <p:spPr>
          <a:xfrm>
            <a:off x="155795" y="-144448"/>
            <a:ext cx="304772" cy="304772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12" name="标题 1"/>
          <p:cNvSpPr txBox="1"/>
          <p:nvPr/>
        </p:nvSpPr>
        <p:spPr>
          <a:xfrm>
            <a:off x="4952366" y="1229996"/>
            <a:ext cx="3391534" cy="98869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4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动物乐园</a:t>
            </a:r>
            <a:endParaRPr lang="zh-CN" altLang="en-US" sz="4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565" y="462281"/>
            <a:ext cx="2277110" cy="624840"/>
            <a:chOff x="1239" y="1176"/>
            <a:chExt cx="3586" cy="984"/>
          </a:xfrm>
        </p:grpSpPr>
        <p:grpSp>
          <p:nvGrpSpPr>
            <p:cNvPr id="17" name="组合 16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20" name="图片 19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/>
          </p:nvSpPr>
          <p:spPr>
            <a:xfrm>
              <a:off x="1918" y="1245"/>
              <a:ext cx="290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41747" y="2289791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＝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268314" y="2922335"/>
            <a:ext cx="677088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6"/>
          <p:cNvSpPr txBox="1">
            <a:spLocks noChangeArrowheads="1"/>
          </p:cNvSpPr>
          <p:nvPr/>
        </p:nvSpPr>
        <p:spPr bwMode="auto">
          <a:xfrm>
            <a:off x="2472628" y="3596514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等号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7"/>
          <p:cNvSpPr txBox="1">
            <a:spLocks noChangeArrowheads="1"/>
          </p:cNvSpPr>
          <p:nvPr/>
        </p:nvSpPr>
        <p:spPr bwMode="auto">
          <a:xfrm>
            <a:off x="1222008" y="4467662"/>
            <a:ext cx="4430505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等于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5255433" y="2291062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＜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6097238" y="2895665"/>
            <a:ext cx="677088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286314" y="3597783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小于号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4035694" y="4468933"/>
            <a:ext cx="4430505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小于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2" name="TextBox 22"/>
          <p:cNvSpPr txBox="1">
            <a:spLocks noChangeArrowheads="1"/>
          </p:cNvSpPr>
          <p:nvPr/>
        </p:nvSpPr>
        <p:spPr bwMode="auto">
          <a:xfrm>
            <a:off x="7992918" y="2292332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＞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8759158" y="2896935"/>
            <a:ext cx="677088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26"/>
          <p:cNvSpPr txBox="1">
            <a:spLocks noChangeArrowheads="1"/>
          </p:cNvSpPr>
          <p:nvPr/>
        </p:nvSpPr>
        <p:spPr bwMode="auto">
          <a:xfrm>
            <a:off x="7948234" y="3599054"/>
            <a:ext cx="23826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大于号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27"/>
          <p:cNvSpPr txBox="1">
            <a:spLocks noChangeArrowheads="1"/>
          </p:cNvSpPr>
          <p:nvPr/>
        </p:nvSpPr>
        <p:spPr bwMode="auto">
          <a:xfrm>
            <a:off x="6773179" y="4470203"/>
            <a:ext cx="4430505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大于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11" grpId="0"/>
      <p:bldP spid="13" grpId="0"/>
      <p:bldP spid="14" grpId="0"/>
      <p:bldP spid="15" grpId="0"/>
      <p:bldP spid="29" grpId="0"/>
      <p:bldP spid="30" grpId="0"/>
      <p:bldP spid="31" grpId="0"/>
      <p:bldP spid="32" grpId="0"/>
      <p:bldP spid="33" grpId="0"/>
      <p:bldP spid="59" grpId="0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6765" y="746761"/>
            <a:ext cx="2277110" cy="624840"/>
            <a:chOff x="1239" y="1176"/>
            <a:chExt cx="3586" cy="984"/>
          </a:xfrm>
        </p:grpSpPr>
        <p:grpSp>
          <p:nvGrpSpPr>
            <p:cNvPr id="13" name="组合 12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12" name="图片 11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1918" y="1245"/>
              <a:ext cx="290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  <a:endPara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162" name="标题 1"/>
          <p:cNvSpPr/>
          <p:nvPr/>
        </p:nvSpPr>
        <p:spPr>
          <a:xfrm>
            <a:off x="3910331" y="2045971"/>
            <a:ext cx="5330825" cy="1134109"/>
          </a:xfrm>
          <a:prstGeom prst="wedgeRectCallout">
            <a:avLst>
              <a:gd name="adj1" fmla="val -61969"/>
              <a:gd name="adj2" fmla="val 45072"/>
            </a:avLst>
          </a:prstGeom>
          <a:noFill/>
          <a:ln w="952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0" tIns="45715" rIns="91430" bIns="45715" anchor="t" anchorCtr="0"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作业：教材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P17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第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Times New Roman" panose="02020603050405020304" pitchFamily="18" charset="0"/>
              </a:rPr>
              <a:t>4</a:t>
            </a:r>
            <a:r>
              <a:rPr lang="zh-CN" altLang="en-US" sz="3600" b="1">
                <a:ea typeface="楷体" panose="02010609060101010101" pitchFamily="49" charset="-122"/>
                <a:cs typeface="Arial" panose="020B0604020202020204" pitchFamily="34" charset="0"/>
                <a:sym typeface="Times New Roman" panose="02020603050405020304" pitchFamily="18" charset="0"/>
              </a:rPr>
              <a:t>题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。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50186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03351" y="2226945"/>
            <a:ext cx="1913255" cy="298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25300" y="10693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2132" y="539115"/>
            <a:ext cx="2042159" cy="624840"/>
            <a:chOff x="1239" y="1176"/>
            <a:chExt cx="3216" cy="984"/>
          </a:xfrm>
        </p:grpSpPr>
        <p:grpSp>
          <p:nvGrpSpPr>
            <p:cNvPr id="6" name="组合 5"/>
            <p:cNvGrpSpPr/>
            <p:nvPr/>
          </p:nvGrpSpPr>
          <p:grpSpPr>
            <a:xfrm>
              <a:off x="1239" y="1176"/>
              <a:ext cx="3216" cy="984"/>
              <a:chOff x="1239" y="1176"/>
              <a:chExt cx="3216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2500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705" y="1282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15" name="图片 14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1840" y="1282"/>
              <a:ext cx="2572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新课导入</a:t>
              </a:r>
              <a:endParaRPr lang="zh-CN" altLang="en-US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AutoShape 15"/>
          <p:cNvSpPr/>
          <p:nvPr/>
        </p:nvSpPr>
        <p:spPr>
          <a:xfrm>
            <a:off x="3275966" y="1123282"/>
            <a:ext cx="6778626" cy="1940946"/>
          </a:xfrm>
          <a:prstGeom prst="wedgeRoundRectCallout">
            <a:avLst>
              <a:gd name="adj1" fmla="val -60529"/>
              <a:gd name="adj2" fmla="val 5647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r>
              <a:rPr lang="en-US" sz="36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sz="3600" b="1" dirty="0" err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同学们,今天的“动物乐园”真热闹,快来看看,说说你们看到了什么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。</a:t>
            </a:r>
            <a:endParaRPr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3557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32791" y="2214881"/>
            <a:ext cx="1943735" cy="3030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7050" y="3053080"/>
            <a:ext cx="6873874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99840" y="198679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0070" y="575577"/>
            <a:ext cx="2427420" cy="618373"/>
            <a:chOff x="1239" y="1160"/>
            <a:chExt cx="3739" cy="1000"/>
          </a:xfrm>
        </p:grpSpPr>
        <p:grpSp>
          <p:nvGrpSpPr>
            <p:cNvPr id="6" name="组合 5"/>
            <p:cNvGrpSpPr/>
            <p:nvPr/>
          </p:nvGrpSpPr>
          <p:grpSpPr>
            <a:xfrm>
              <a:off x="1239" y="1176"/>
              <a:ext cx="3216" cy="984"/>
              <a:chOff x="1239" y="1176"/>
              <a:chExt cx="3216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2500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705" y="1282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15" name="图片 14" descr="111-05"/>
              <p:cNvPicPr>
                <a:picLocks noChangeAspect="1"/>
              </p:cNvPicPr>
              <p:nvPr/>
            </p:nvPicPr>
            <p:blipFill>
              <a:blip r:embed="rId23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1840" y="1160"/>
              <a:ext cx="3138" cy="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例题讲解</a:t>
              </a:r>
              <a:endParaRPr lang="en-US" altLang="zh-CN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AutoShape 15"/>
          <p:cNvSpPr/>
          <p:nvPr/>
        </p:nvSpPr>
        <p:spPr>
          <a:xfrm>
            <a:off x="3809365" y="4698095"/>
            <a:ext cx="5596890" cy="646974"/>
          </a:xfrm>
          <a:prstGeom prst="wedgeRoundRectCallout">
            <a:avLst>
              <a:gd name="adj1" fmla="val -59236"/>
              <a:gd name="adj2" fmla="val -5382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cs typeface="宋体" panose="02010600030101010101" pitchFamily="2" charset="-122"/>
                <a:sym typeface="Times New Roman" panose="02020603050405020304" pitchFamily="18" charset="0"/>
              </a:rPr>
              <a:t> 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有2只小鸟在空中飞来飞去。</a:t>
            </a:r>
            <a:endParaRPr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5605" name="Picture 2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0041" y="3500120"/>
            <a:ext cx="1628775" cy="19913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3428049" y="462280"/>
            <a:ext cx="6873874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云形标注 16"/>
          <p:cNvSpPr/>
          <p:nvPr/>
        </p:nvSpPr>
        <p:spPr>
          <a:xfrm>
            <a:off x="4371975" y="3796666"/>
            <a:ext cx="4237766" cy="1542415"/>
          </a:xfrm>
          <a:prstGeom prst="cloudCallout">
            <a:avLst>
              <a:gd name="adj1" fmla="val -77241"/>
              <a:gd name="adj2" fmla="val 175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>
              <a:defRPr/>
            </a:pPr>
            <a:r>
              <a:rPr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有3只小猴子在一起荡秋千。</a:t>
            </a:r>
            <a:endParaRPr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545589" y="3574416"/>
            <a:ext cx="1624330" cy="1986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049" y="462280"/>
            <a:ext cx="6873874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06171" y="3582035"/>
            <a:ext cx="1901190" cy="21412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云形标注 23"/>
          <p:cNvSpPr/>
          <p:nvPr/>
        </p:nvSpPr>
        <p:spPr>
          <a:xfrm>
            <a:off x="4206876" y="3898266"/>
            <a:ext cx="4838699" cy="1837055"/>
          </a:xfrm>
          <a:prstGeom prst="cloudCallout">
            <a:avLst>
              <a:gd name="adj1" fmla="val -71628"/>
              <a:gd name="adj2" fmla="val -370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rtl="0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有4只小兔子在大树下玩耍。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8049" y="462280"/>
            <a:ext cx="6873874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5"/>
          <p:cNvSpPr/>
          <p:nvPr/>
        </p:nvSpPr>
        <p:spPr>
          <a:xfrm>
            <a:off x="3809366" y="839517"/>
            <a:ext cx="6031865" cy="2281464"/>
          </a:xfrm>
          <a:prstGeom prst="wedgeRoundRectCallout">
            <a:avLst>
              <a:gd name="adj1" fmla="val -60763"/>
              <a:gd name="adj2" fmla="val 19863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r>
              <a:rPr lang="en-US" sz="32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sz="3200" b="1" dirty="0" err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老师看到这些小兔子是来“动物乐园”找食物的,它们还提着篮子呢。同学们,帮老师给它们分一分,看看篮子够吗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?</a:t>
            </a:r>
            <a:endParaRPr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3557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77621" y="1426846"/>
            <a:ext cx="1751329" cy="27298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23250" y="3129280"/>
            <a:ext cx="6873874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6212" y="1689528"/>
            <a:ext cx="947537" cy="10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8010" y="1682751"/>
            <a:ext cx="1160780" cy="10356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6212" y="2786590"/>
            <a:ext cx="947537" cy="10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16098" y="3883651"/>
            <a:ext cx="947537" cy="10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16098" y="4980714"/>
            <a:ext cx="947537" cy="102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8010" y="2780032"/>
            <a:ext cx="1160780" cy="10356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8010" y="3877311"/>
            <a:ext cx="1160780" cy="10356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8010" y="4973956"/>
            <a:ext cx="1160780" cy="1035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3520610" y="1543252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20610" y="2685822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20610" y="3725999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20610" y="4868568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826423" y="2649202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＝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41130" y="3281745"/>
            <a:ext cx="1015642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54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857304" y="3955924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等号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833378" y="4827073"/>
            <a:ext cx="443050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等于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94766" y="843280"/>
            <a:ext cx="4430395" cy="646430"/>
            <a:chOff x="2657" y="1787"/>
            <a:chExt cx="6977" cy="1018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787"/>
              <a:ext cx="60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3600" b="1">
                  <a:latin typeface="宋体" panose="02010600030101010101" pitchFamily="2" charset="-122"/>
                </a:rPr>
                <a:t>比一比，认一认。</a:t>
              </a:r>
              <a:endParaRPr lang="zh-CN" altLang="en-US" sz="3600" b="1">
                <a:latin typeface="宋体" panose="02010600030101010101" pitchFamily="2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89327" y="2368029"/>
            <a:ext cx="734624" cy="79638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89327" y="3190419"/>
            <a:ext cx="734624" cy="79638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59214" y="4024185"/>
            <a:ext cx="734624" cy="79638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59214" y="4823821"/>
            <a:ext cx="734624" cy="7963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3463727" y="2122611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63727" y="2844234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63727" y="3655248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63727" y="4466260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826423" y="2649202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＜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6369" y="3253805"/>
            <a:ext cx="1015642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54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857304" y="3955924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小于号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833378" y="4827073"/>
            <a:ext cx="443050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小于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1375" y="2520806"/>
            <a:ext cx="573723" cy="518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1375" y="3213173"/>
            <a:ext cx="573723" cy="518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41375" y="4024186"/>
            <a:ext cx="573723" cy="52008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1375" y="4835199"/>
            <a:ext cx="573723" cy="518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1375" y="5646211"/>
            <a:ext cx="573723" cy="51846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294766" y="843280"/>
            <a:ext cx="4430395" cy="646430"/>
            <a:chOff x="2657" y="1787"/>
            <a:chExt cx="6977" cy="1018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787"/>
              <a:ext cx="60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3600" b="1">
                  <a:latin typeface="宋体" panose="02010600030101010101" pitchFamily="2" charset="-122"/>
                </a:rPr>
                <a:t>比一比，认一认。</a:t>
              </a:r>
              <a:endParaRPr lang="zh-CN" altLang="en-US" sz="3600" b="1">
                <a:latin typeface="宋体" panose="02010600030101010101" pitchFamily="2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504359" y="2210376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4359" y="3453713"/>
            <a:ext cx="877648" cy="1031041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r>
              <a:rPr lang="en-US" altLang="zh-CN" sz="6100">
                <a:solidFill>
                  <a:srgbClr val="0070C0"/>
                </a:solidFill>
              </a:rPr>
              <a:t>…</a:t>
            </a:r>
            <a:endParaRPr lang="zh-CN" altLang="en-US" sz="610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826423" y="2649202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＞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80805" y="3253805"/>
            <a:ext cx="1015642" cy="1391237"/>
          </a:xfrm>
          <a:prstGeom prst="rect">
            <a:avLst/>
          </a:prstGeom>
          <a:noFill/>
          <a:ln w="9525">
            <a:noFill/>
          </a:ln>
        </p:spPr>
        <p:txBody>
          <a:bodyPr vert="eaVert" lIns="91430" tIns="45715" rIns="91430" bIns="45715">
            <a:spAutoFit/>
          </a:bodyPr>
          <a:lstStyle/>
          <a:p>
            <a:r>
              <a: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en-US" altLang="zh-CN" sz="54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857304" y="3955924"/>
            <a:ext cx="238265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大于号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833378" y="4827073"/>
            <a:ext cx="4430505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读作：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大于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42846" y="2385696"/>
            <a:ext cx="932815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42846" y="3629026"/>
            <a:ext cx="932815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82007" y="2210376"/>
            <a:ext cx="902029" cy="1119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42846" y="4932681"/>
            <a:ext cx="932815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82007" y="3486219"/>
            <a:ext cx="902029" cy="112144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294766" y="843280"/>
            <a:ext cx="4430395" cy="646430"/>
            <a:chOff x="2657" y="1787"/>
            <a:chExt cx="6977" cy="1018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787"/>
              <a:ext cx="6075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3600" b="1">
                  <a:latin typeface="宋体" panose="02010600030101010101" pitchFamily="2" charset="-122"/>
                </a:rPr>
                <a:t>比一比，认一认。</a:t>
              </a:r>
              <a:endParaRPr lang="zh-CN" altLang="en-US" sz="3600" b="1">
                <a:latin typeface="宋体" panose="02010600030101010101" pitchFamily="2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4" grpId="0"/>
      <p:bldP spid="27" grpId="0"/>
      <p:bldP spid="28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995,&quot;width&quot;:3267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1328</Words>
  <Application>WPS 演示</Application>
  <PresentationFormat>自定义</PresentationFormat>
  <Paragraphs>185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黑体</vt:lpstr>
      <vt:lpstr>微软雅黑</vt:lpstr>
      <vt:lpstr>楷体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2022-10-03T22:56:00Z</cp:lastPrinted>
  <dcterms:created xsi:type="dcterms:W3CDTF">2022-10-03T22:56:00Z</dcterms:created>
  <dcterms:modified xsi:type="dcterms:W3CDTF">2023-10-29T08:36:09Z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344F83A450B24205A719243D44151D6F_12</vt:lpwstr>
  </property>
  <property fmtid="{D5CDD505-2E9C-101B-9397-08002B2CF9AE}" pid="3" name="KSOProductBuildVer">
    <vt:lpwstr>2052-12.1.0.15712</vt:lpwstr>
  </property>
</Properties>
</file>