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62" r:id="rId5"/>
    <p:sldId id="257" r:id="rId6"/>
    <p:sldId id="264" r:id="rId7"/>
    <p:sldId id="265" r:id="rId8"/>
    <p:sldId id="259" r:id="rId9"/>
    <p:sldId id="273" r:id="rId10"/>
    <p:sldId id="266" r:id="rId11"/>
    <p:sldId id="267" r:id="rId12"/>
    <p:sldId id="268" r:id="rId13"/>
    <p:sldId id="271" r:id="rId14"/>
    <p:sldId id="272" r:id="rId15"/>
    <p:sldId id="270" r:id="rId16"/>
    <p:sldId id="260" r:id="rId17"/>
    <p:sldId id="269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90" d="100"/>
          <a:sy n="90" d="100"/>
        </p:scale>
        <p:origin x="-1356" y="-522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70AD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311798" y="323688"/>
            <a:ext cx="11568404" cy="6210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4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3" Type="http://schemas.openxmlformats.org/officeDocument/2006/relationships/image" Target="../media/image3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4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7.png"/><Relationship Id="rId3" Type="http://schemas.microsoft.com/office/2007/relationships/hdphoto" Target="../media/image46.wdp"/><Relationship Id="rId2" Type="http://schemas.openxmlformats.org/officeDocument/2006/relationships/image" Target="../media/image45.png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9" Type="http://schemas.openxmlformats.org/officeDocument/2006/relationships/slideLayout" Target="../slideLayouts/slideLayout7.xml"/><Relationship Id="rId28" Type="http://schemas.microsoft.com/office/2007/relationships/hdphoto" Target="../media/image12.wdp"/><Relationship Id="rId27" Type="http://schemas.openxmlformats.org/officeDocument/2006/relationships/image" Target="../media/image11.png"/><Relationship Id="rId26" Type="http://schemas.openxmlformats.org/officeDocument/2006/relationships/image" Target="../media/image10.png"/><Relationship Id="rId25" Type="http://schemas.openxmlformats.org/officeDocument/2006/relationships/image" Target="../media/image9.png"/><Relationship Id="rId24" Type="http://schemas.openxmlformats.org/officeDocument/2006/relationships/image" Target="../media/image7.png"/><Relationship Id="rId23" Type="http://schemas.openxmlformats.org/officeDocument/2006/relationships/image" Target="../media/image6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microsoft.com/office/2007/relationships/hdphoto" Target="../media/image12.wdp"/><Relationship Id="rId6" Type="http://schemas.openxmlformats.org/officeDocument/2006/relationships/image" Target="../media/image11.png"/><Relationship Id="rId5" Type="http://schemas.openxmlformats.org/officeDocument/2006/relationships/image" Target="../media/image19.GIF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27.png"/><Relationship Id="rId7" Type="http://schemas.openxmlformats.org/officeDocument/2006/relationships/image" Target="../media/image26.png"/><Relationship Id="rId6" Type="http://schemas.openxmlformats.org/officeDocument/2006/relationships/image" Target="../media/image25.png"/><Relationship Id="rId5" Type="http://schemas.microsoft.com/office/2007/relationships/hdphoto" Target="../media/image24.wdp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A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" name="图片 4" descr="背景图案&#10;&#10;描述已自动生成"/>
          <p:cNvPicPr>
            <a:picLocks noChangeAspect="1"/>
          </p:cNvPicPr>
          <p:nvPr/>
        </p:nvPicPr>
        <p:blipFill>
          <a:blip r:embed="rId1">
            <a:alphaModFix amt="21000"/>
            <a:lum bright="70000" contrast="-70000"/>
          </a:blip>
          <a:stretch>
            <a:fillRect/>
          </a:stretch>
        </p:blipFill>
        <p:spPr>
          <a:xfrm>
            <a:off x="-128115" y="-22658"/>
            <a:ext cx="12320115" cy="693667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91772" y="656772"/>
            <a:ext cx="9608457" cy="55444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659164" y="873125"/>
            <a:ext cx="8873672" cy="231775"/>
            <a:chOff x="1562100" y="873125"/>
            <a:chExt cx="8873672" cy="231775"/>
          </a:xfrm>
          <a:solidFill>
            <a:srgbClr val="70AD47"/>
          </a:solidFill>
        </p:grpSpPr>
        <p:sp>
          <p:nvSpPr>
            <p:cNvPr id="8" name="椭圆 7"/>
            <p:cNvSpPr/>
            <p:nvPr/>
          </p:nvSpPr>
          <p:spPr>
            <a:xfrm>
              <a:off x="1562100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226861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891623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556384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221145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885906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550667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6215429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6880190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7544951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8209713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8874474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9539235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0203997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659164" y="5711825"/>
            <a:ext cx="8873672" cy="231775"/>
            <a:chOff x="1562100" y="1950038"/>
            <a:chExt cx="8873672" cy="231775"/>
          </a:xfrm>
          <a:solidFill>
            <a:srgbClr val="70AD47"/>
          </a:solidFill>
        </p:grpSpPr>
        <p:sp>
          <p:nvSpPr>
            <p:cNvPr id="23" name="椭圆 22"/>
            <p:cNvSpPr/>
            <p:nvPr/>
          </p:nvSpPr>
          <p:spPr>
            <a:xfrm>
              <a:off x="1562100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226861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2891623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556384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221145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4885906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550667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6215429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6880190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544951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8209713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8874474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9539235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0203997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1902438" y="1760494"/>
            <a:ext cx="84711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spc="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2.2 </a:t>
            </a:r>
            <a:r>
              <a:rPr lang="zh-CN" altLang="en-US" sz="6000" b="1" spc="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下课啦</a:t>
            </a:r>
            <a:endParaRPr lang="zh-CN" altLang="en-US" sz="6000" b="1" spc="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695101" y="3082074"/>
            <a:ext cx="6801798" cy="594495"/>
            <a:chOff x="2720445" y="2879075"/>
            <a:chExt cx="7388970" cy="668050"/>
          </a:xfrm>
        </p:grpSpPr>
        <p:sp>
          <p:nvSpPr>
            <p:cNvPr id="39" name="矩形: 圆角 38"/>
            <p:cNvSpPr/>
            <p:nvPr/>
          </p:nvSpPr>
          <p:spPr>
            <a:xfrm>
              <a:off x="3151002" y="2879075"/>
              <a:ext cx="6527858" cy="668050"/>
            </a:xfrm>
            <a:prstGeom prst="roundRect">
              <a:avLst>
                <a:gd name="adj" fmla="val 38744"/>
              </a:avLst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720445" y="2935097"/>
              <a:ext cx="7388970" cy="5879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60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【</a:t>
              </a:r>
              <a:r>
                <a:rPr kumimoji="0" lang="zh-CN" altLang="en-US" sz="2800" b="1" i="0" u="none" strike="noStrike" kern="0" cap="none" spc="60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r>
                <a:rPr kumimoji="0" lang="en-US" altLang="zh-CN" sz="2800" b="1" i="0" u="none" strike="noStrike" kern="0" cap="none" spc="60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kumimoji="0" lang="zh-CN" altLang="en-US" sz="2800" b="1" i="0" u="none" strike="noStrike" kern="0" cap="none" spc="60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单元 </a:t>
              </a:r>
              <a:r>
                <a:rPr lang="zh-CN" altLang="en-US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比较</a:t>
              </a:r>
              <a:r>
                <a:rPr kumimoji="0" lang="en-US" altLang="zh-CN" sz="2800" b="1" i="0" u="none" strike="noStrike" kern="0" cap="none" spc="60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】</a:t>
              </a:r>
              <a:endParaRPr kumimoji="0" lang="zh-CN" altLang="en-US" sz="2800" b="0" i="0" u="none" strike="noStrike" kern="0" cap="none" spc="6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546532" y="3852276"/>
            <a:ext cx="5098937" cy="986892"/>
            <a:chOff x="3686514" y="3187143"/>
            <a:chExt cx="5098937" cy="986892"/>
          </a:xfrm>
        </p:grpSpPr>
        <p:sp>
          <p:nvSpPr>
            <p:cNvPr id="42" name="矩形 41"/>
            <p:cNvSpPr/>
            <p:nvPr/>
          </p:nvSpPr>
          <p:spPr>
            <a:xfrm>
              <a:off x="5390977" y="3773925"/>
              <a:ext cx="169001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一年级上册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 flipH="1">
              <a:off x="4615982" y="3680563"/>
              <a:ext cx="3240000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dash"/>
              <a:miter lim="800000"/>
              <a:tailEnd type="none"/>
            </a:ln>
            <a:effectLst/>
          </p:spPr>
        </p:cxnSp>
        <p:sp>
          <p:nvSpPr>
            <p:cNvPr id="44" name="矩形 43"/>
            <p:cNvSpPr/>
            <p:nvPr/>
          </p:nvSpPr>
          <p:spPr>
            <a:xfrm>
              <a:off x="3686514" y="3187143"/>
              <a:ext cx="5098937" cy="285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93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SECOND GRADE MATHEMATICS COURSEWARE VOLUME II</a:t>
              </a:r>
              <a:endParaRPr kumimoji="0" lang="en-US" altLang="zh-CN" sz="93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pic>
        <p:nvPicPr>
          <p:cNvPr id="45" name="图片 44" descr="卡通人物&#10;&#10;低可信度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318" y="3843929"/>
            <a:ext cx="3044573" cy="3044573"/>
          </a:xfrm>
          <a:prstGeom prst="rect">
            <a:avLst/>
          </a:prstGeom>
        </p:spPr>
      </p:pic>
      <p:pic>
        <p:nvPicPr>
          <p:cNvPr id="46" name="图片 45" descr="卡通人物&#10;&#10;描述已自动生成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896910" y="2587556"/>
            <a:ext cx="4570448" cy="4473971"/>
          </a:xfrm>
          <a:prstGeom prst="rect">
            <a:avLst/>
          </a:prstGeom>
        </p:spPr>
      </p:pic>
      <p:pic>
        <p:nvPicPr>
          <p:cNvPr id="48" name="图片 47" descr="图片包含 交通, 飞机, 热气球, 游戏机&#10;&#10;描述已自动生成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800000">
            <a:off x="1853867" y="1679884"/>
            <a:ext cx="970134" cy="97013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哪根绳子最长？画“√”。</a:t>
              </a:r>
              <a:endParaRPr lang="zh-CN" altLang="en-US" sz="28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8" descr="2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339528" y="2718687"/>
            <a:ext cx="871378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4501828" y="3377500"/>
            <a:ext cx="857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6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7345040" y="3891850"/>
            <a:ext cx="857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6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</a:t>
              </a:r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想一想，说一说。</a:t>
              </a:r>
              <a:endParaRPr lang="zh-CN" altLang="en-US" sz="28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2951276" y="5314160"/>
            <a:ext cx="36098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汽车能从桥下通过。</a:t>
            </a:r>
            <a:endParaRPr lang="zh-CN" altLang="en-US" sz="2800" b="1" dirty="0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500661" y="1977024"/>
            <a:ext cx="2085478" cy="883260"/>
            <a:chOff x="5847352" y="646988"/>
            <a:chExt cx="2085478" cy="883260"/>
          </a:xfrm>
        </p:grpSpPr>
        <p:sp>
          <p:nvSpPr>
            <p:cNvPr id="11" name="思想气泡: 云 18"/>
            <p:cNvSpPr/>
            <p:nvPr/>
          </p:nvSpPr>
          <p:spPr>
            <a:xfrm flipH="1" flipV="1">
              <a:off x="5847352" y="646988"/>
              <a:ext cx="1996969" cy="883260"/>
            </a:xfrm>
            <a:prstGeom prst="cloudCallout">
              <a:avLst>
                <a:gd name="adj1" fmla="val 82026"/>
                <a:gd name="adj2" fmla="val -64508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649B3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TextBox 13"/>
            <p:cNvSpPr txBox="1">
              <a:spLocks noChangeArrowheads="1"/>
            </p:cNvSpPr>
            <p:nvPr/>
          </p:nvSpPr>
          <p:spPr bwMode="auto">
            <a:xfrm>
              <a:off x="6056009" y="693421"/>
              <a:ext cx="187682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汽车能从桥下通过吗？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204797" y="1858173"/>
            <a:ext cx="5214938" cy="3455987"/>
            <a:chOff x="1209675" y="1682433"/>
            <a:chExt cx="5214938" cy="3455987"/>
          </a:xfrm>
        </p:grpSpPr>
        <p:pic>
          <p:nvPicPr>
            <p:cNvPr id="14" name="图片 15" descr="37.png"/>
            <p:cNvPicPr>
              <a:picLocks noChangeAspect="1"/>
            </p:cNvPicPr>
            <p:nvPr/>
          </p:nvPicPr>
          <p:blipFill>
            <a:blip r:embed="rId3" cstate="email"/>
            <a:srcRect r="-78"/>
            <a:stretch>
              <a:fillRect/>
            </a:stretch>
          </p:blipFill>
          <p:spPr>
            <a:xfrm>
              <a:off x="3573463" y="2888933"/>
              <a:ext cx="1668462" cy="1223962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15" name="直接连接符 14"/>
            <p:cNvCxnSpPr/>
            <p:nvPr/>
          </p:nvCxnSpPr>
          <p:spPr>
            <a:xfrm>
              <a:off x="4437063" y="3877945"/>
              <a:ext cx="1706563" cy="520700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dash"/>
            </a:ln>
            <a:effectLst/>
          </p:spPr>
        </p:cxnSp>
        <p:cxnSp>
          <p:nvCxnSpPr>
            <p:cNvPr id="16" name="直接连接符 15"/>
            <p:cNvCxnSpPr/>
            <p:nvPr/>
          </p:nvCxnSpPr>
          <p:spPr>
            <a:xfrm>
              <a:off x="1847850" y="3096895"/>
              <a:ext cx="1143000" cy="357188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dash"/>
            </a:ln>
            <a:effectLst/>
          </p:spPr>
        </p:cxnSp>
        <p:cxnSp>
          <p:nvCxnSpPr>
            <p:cNvPr id="17" name="直接连接符 16"/>
            <p:cNvCxnSpPr/>
            <p:nvPr/>
          </p:nvCxnSpPr>
          <p:spPr>
            <a:xfrm>
              <a:off x="1387475" y="3652520"/>
              <a:ext cx="1143000" cy="357188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dash"/>
            </a:ln>
            <a:effectLst/>
          </p:spPr>
        </p:cxnSp>
        <p:cxnSp>
          <p:nvCxnSpPr>
            <p:cNvPr id="18" name="直接连接符 17"/>
            <p:cNvCxnSpPr/>
            <p:nvPr/>
          </p:nvCxnSpPr>
          <p:spPr>
            <a:xfrm>
              <a:off x="3619500" y="4362133"/>
              <a:ext cx="1706563" cy="520700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dash"/>
            </a:ln>
            <a:effectLst/>
          </p:spPr>
        </p:cxnSp>
        <p:pic>
          <p:nvPicPr>
            <p:cNvPr id="19" name="图片 18" descr="36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89438" y="3914458"/>
              <a:ext cx="1317625" cy="8826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" name="图片 16" descr="38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209675" y="1682433"/>
              <a:ext cx="5214938" cy="3455987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</a:t>
              </a:r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想一想，说一说。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480160" y="2191810"/>
            <a:ext cx="1996969" cy="883260"/>
            <a:chOff x="5847352" y="646988"/>
            <a:chExt cx="1996969" cy="883260"/>
          </a:xfrm>
        </p:grpSpPr>
        <p:sp>
          <p:nvSpPr>
            <p:cNvPr id="14" name="思想气泡: 云 10"/>
            <p:cNvSpPr/>
            <p:nvPr/>
          </p:nvSpPr>
          <p:spPr>
            <a:xfrm flipH="1" flipV="1">
              <a:off x="5847352" y="646988"/>
              <a:ext cx="1996969" cy="883260"/>
            </a:xfrm>
            <a:prstGeom prst="cloudCallout">
              <a:avLst>
                <a:gd name="adj1" fmla="val 66475"/>
                <a:gd name="adj2" fmla="val -94785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649B3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6118918" y="673120"/>
              <a:ext cx="150505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谁最高？谁最矮？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6" name="图片 9" descr="2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108464" y="2479552"/>
            <a:ext cx="4534074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 descr="24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217652" y="2751014"/>
            <a:ext cx="3981543" cy="1937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2449602" y="5528946"/>
            <a:ext cx="36098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小灰兔最高，小白兔最矮。</a:t>
            </a:r>
            <a:endParaRPr lang="zh-CN" altLang="en-US" sz="24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813963" y="3101202"/>
            <a:ext cx="3554702" cy="263758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5.</a:t>
              </a:r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谁长到短排一排。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15" descr="25.pn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552700" y="2541011"/>
            <a:ext cx="2857500" cy="288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7" descr="34.pn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552575" y="5425498"/>
            <a:ext cx="53689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6053138" y="5446136"/>
            <a:ext cx="642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①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798888" y="5446136"/>
            <a:ext cx="642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②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4908550" y="5446136"/>
            <a:ext cx="642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③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2671763" y="5446136"/>
            <a:ext cx="642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⑤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1552575" y="5425498"/>
            <a:ext cx="642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④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7635" y="1870092"/>
            <a:ext cx="2286000" cy="42862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1163549"/>
            <a:chOff x="1087126" y="1459148"/>
            <a:chExt cx="7923012" cy="1163549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5.</a:t>
              </a:r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最长的画“√”，最短的画“○”。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5" descr="3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847569" y="2401253"/>
            <a:ext cx="4297363" cy="364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 8"/>
          <p:cNvSpPr/>
          <p:nvPr/>
        </p:nvSpPr>
        <p:spPr>
          <a:xfrm>
            <a:off x="7405282" y="2618741"/>
            <a:ext cx="638175" cy="639762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649B3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7405282" y="4973003"/>
            <a:ext cx="638175" cy="639763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649B3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405282" y="4115753"/>
            <a:ext cx="638175" cy="639763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649B3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379882" y="2618741"/>
            <a:ext cx="8572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395757" y="4084003"/>
            <a:ext cx="8572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○</a:t>
            </a:r>
            <a:endParaRPr lang="zh-CN" altLang="en-US" sz="32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800069" y="3718878"/>
            <a:ext cx="936625" cy="1588"/>
          </a:xfrm>
          <a:prstGeom prst="line">
            <a:avLst/>
          </a:prstGeom>
          <a:noFill/>
          <a:ln w="76200" cap="flat" cmpd="sng" algn="ctr">
            <a:solidFill>
              <a:srgbClr val="00B0F0"/>
            </a:solidFill>
            <a:prstDash val="solid"/>
          </a:ln>
          <a:effectLst/>
        </p:spPr>
      </p:cxnSp>
      <p:cxnSp>
        <p:nvCxnSpPr>
          <p:cNvPr id="15" name="直接连接符 14"/>
          <p:cNvCxnSpPr/>
          <p:nvPr/>
        </p:nvCxnSpPr>
        <p:spPr>
          <a:xfrm>
            <a:off x="6046382" y="2845753"/>
            <a:ext cx="468312" cy="1588"/>
          </a:xfrm>
          <a:prstGeom prst="line">
            <a:avLst/>
          </a:prstGeom>
          <a:noFill/>
          <a:ln w="76200" cap="flat" cmpd="sng" algn="ctr">
            <a:solidFill>
              <a:srgbClr val="00B0F0"/>
            </a:solidFill>
            <a:prstDash val="solid"/>
          </a:ln>
          <a:effectLst/>
        </p:spPr>
      </p:cxnSp>
      <p:cxnSp>
        <p:nvCxnSpPr>
          <p:cNvPr id="16" name="直接连接符 15"/>
          <p:cNvCxnSpPr/>
          <p:nvPr/>
        </p:nvCxnSpPr>
        <p:spPr>
          <a:xfrm>
            <a:off x="3347632" y="3280728"/>
            <a:ext cx="3167062" cy="1588"/>
          </a:xfrm>
          <a:prstGeom prst="line">
            <a:avLst/>
          </a:prstGeom>
          <a:noFill/>
          <a:ln w="76200" cap="flat" cmpd="sng" algn="ctr">
            <a:solidFill>
              <a:srgbClr val="00B0F0"/>
            </a:solidFill>
            <a:prstDash val="solid"/>
          </a:ln>
          <a:effectLst/>
        </p:spPr>
      </p:cxnSp>
      <p:cxnSp>
        <p:nvCxnSpPr>
          <p:cNvPr id="17" name="直接连接符 16"/>
          <p:cNvCxnSpPr/>
          <p:nvPr/>
        </p:nvCxnSpPr>
        <p:spPr>
          <a:xfrm>
            <a:off x="5586007" y="4630103"/>
            <a:ext cx="936625" cy="1588"/>
          </a:xfrm>
          <a:prstGeom prst="line">
            <a:avLst/>
          </a:prstGeom>
          <a:noFill/>
          <a:ln w="76200" cap="flat" cmpd="sng" algn="ctr">
            <a:solidFill>
              <a:srgbClr val="00B0F0"/>
            </a:solidFill>
            <a:prstDash val="solid"/>
          </a:ln>
          <a:effectLst/>
        </p:spPr>
      </p:cxnSp>
      <p:cxnSp>
        <p:nvCxnSpPr>
          <p:cNvPr id="18" name="直接连接符 17"/>
          <p:cNvCxnSpPr/>
          <p:nvPr/>
        </p:nvCxnSpPr>
        <p:spPr>
          <a:xfrm>
            <a:off x="3371444" y="4185603"/>
            <a:ext cx="3132138" cy="1588"/>
          </a:xfrm>
          <a:prstGeom prst="line">
            <a:avLst/>
          </a:prstGeom>
          <a:noFill/>
          <a:ln w="76200" cap="flat" cmpd="sng" algn="ctr">
            <a:solidFill>
              <a:srgbClr val="00B0F0"/>
            </a:solidFill>
            <a:prstDash val="solid"/>
          </a:ln>
          <a:effectLst/>
        </p:spPr>
      </p:cxnSp>
      <p:cxnSp>
        <p:nvCxnSpPr>
          <p:cNvPr id="19" name="直接连接符 18"/>
          <p:cNvCxnSpPr/>
          <p:nvPr/>
        </p:nvCxnSpPr>
        <p:spPr>
          <a:xfrm>
            <a:off x="4268382" y="4631691"/>
            <a:ext cx="936625" cy="1587"/>
          </a:xfrm>
          <a:prstGeom prst="line">
            <a:avLst/>
          </a:prstGeom>
          <a:noFill/>
          <a:ln w="76200" cap="flat" cmpd="sng" algn="ctr">
            <a:solidFill>
              <a:srgbClr val="00B0F0"/>
            </a:solidFill>
            <a:prstDash val="solid"/>
          </a:ln>
          <a:effectLst/>
        </p:spPr>
      </p:cxnSp>
      <p:cxnSp>
        <p:nvCxnSpPr>
          <p:cNvPr id="20" name="直接连接符 19"/>
          <p:cNvCxnSpPr/>
          <p:nvPr/>
        </p:nvCxnSpPr>
        <p:spPr>
          <a:xfrm>
            <a:off x="3382557" y="5074603"/>
            <a:ext cx="3132137" cy="1588"/>
          </a:xfrm>
          <a:prstGeom prst="line">
            <a:avLst/>
          </a:prstGeom>
          <a:noFill/>
          <a:ln w="76200" cap="flat" cmpd="sng" algn="ctr">
            <a:solidFill>
              <a:srgbClr val="00B0F0"/>
            </a:solidFill>
            <a:prstDash val="solid"/>
          </a:ln>
          <a:effectLst/>
        </p:spPr>
      </p:cxnSp>
      <p:cxnSp>
        <p:nvCxnSpPr>
          <p:cNvPr id="21" name="直接连接符 20"/>
          <p:cNvCxnSpPr/>
          <p:nvPr/>
        </p:nvCxnSpPr>
        <p:spPr>
          <a:xfrm rot="5400000">
            <a:off x="3565119" y="3495041"/>
            <a:ext cx="503237" cy="1588"/>
          </a:xfrm>
          <a:prstGeom prst="line">
            <a:avLst/>
          </a:prstGeom>
          <a:noFill/>
          <a:ln w="76200" cap="flat" cmpd="sng" algn="ctr">
            <a:solidFill>
              <a:srgbClr val="FFFF00"/>
            </a:solidFill>
            <a:prstDash val="solid"/>
          </a:ln>
          <a:effectLst/>
        </p:spPr>
      </p:cxnSp>
      <p:cxnSp>
        <p:nvCxnSpPr>
          <p:cNvPr id="22" name="直接连接符 21"/>
          <p:cNvCxnSpPr/>
          <p:nvPr/>
        </p:nvCxnSpPr>
        <p:spPr>
          <a:xfrm rot="5400000">
            <a:off x="4466819" y="3507741"/>
            <a:ext cx="503237" cy="1588"/>
          </a:xfrm>
          <a:prstGeom prst="line">
            <a:avLst/>
          </a:prstGeom>
          <a:noFill/>
          <a:ln w="76200" cap="flat" cmpd="sng" algn="ctr">
            <a:solidFill>
              <a:srgbClr val="FFFF00"/>
            </a:solidFill>
            <a:prstDash val="solid"/>
          </a:ln>
          <a:effectLst/>
        </p:spPr>
      </p:cxnSp>
      <p:cxnSp>
        <p:nvCxnSpPr>
          <p:cNvPr id="23" name="直接连接符 22"/>
          <p:cNvCxnSpPr/>
          <p:nvPr/>
        </p:nvCxnSpPr>
        <p:spPr>
          <a:xfrm rot="5400000">
            <a:off x="5805082" y="3072766"/>
            <a:ext cx="503237" cy="1587"/>
          </a:xfrm>
          <a:prstGeom prst="line">
            <a:avLst/>
          </a:prstGeom>
          <a:noFill/>
          <a:ln w="76200" cap="flat" cmpd="sng" algn="ctr">
            <a:solidFill>
              <a:srgbClr val="FFFF00"/>
            </a:solidFill>
            <a:prstDash val="solid"/>
          </a:ln>
          <a:effectLst/>
        </p:spPr>
      </p:cxnSp>
      <p:cxnSp>
        <p:nvCxnSpPr>
          <p:cNvPr id="24" name="直接连接符 23"/>
          <p:cNvCxnSpPr/>
          <p:nvPr/>
        </p:nvCxnSpPr>
        <p:spPr>
          <a:xfrm rot="5400000">
            <a:off x="5351057" y="4411028"/>
            <a:ext cx="503238" cy="1587"/>
          </a:xfrm>
          <a:prstGeom prst="line">
            <a:avLst/>
          </a:prstGeom>
          <a:noFill/>
          <a:ln w="76200" cap="flat" cmpd="sng" algn="ctr">
            <a:solidFill>
              <a:srgbClr val="FFFF00"/>
            </a:solidFill>
            <a:prstDash val="solid"/>
          </a:ln>
          <a:effectLst/>
        </p:spPr>
      </p:cxnSp>
      <p:cxnSp>
        <p:nvCxnSpPr>
          <p:cNvPr id="25" name="直接连接符 24"/>
          <p:cNvCxnSpPr/>
          <p:nvPr/>
        </p:nvCxnSpPr>
        <p:spPr>
          <a:xfrm rot="5400000">
            <a:off x="4017557" y="4866641"/>
            <a:ext cx="503237" cy="1587"/>
          </a:xfrm>
          <a:prstGeom prst="line">
            <a:avLst/>
          </a:prstGeom>
          <a:noFill/>
          <a:ln w="76200" cap="flat" cmpd="sng" algn="ctr">
            <a:solidFill>
              <a:srgbClr val="FFFF00"/>
            </a:solidFill>
            <a:prstDash val="solid"/>
          </a:ln>
          <a:effectLst/>
        </p:spPr>
      </p:cxnSp>
      <p:cxnSp>
        <p:nvCxnSpPr>
          <p:cNvPr id="26" name="直接连接符 25"/>
          <p:cNvCxnSpPr/>
          <p:nvPr/>
        </p:nvCxnSpPr>
        <p:spPr>
          <a:xfrm rot="5400000">
            <a:off x="4907350" y="4857910"/>
            <a:ext cx="504825" cy="1588"/>
          </a:xfrm>
          <a:prstGeom prst="line">
            <a:avLst/>
          </a:prstGeom>
          <a:noFill/>
          <a:ln w="76200" cap="flat" cmpd="sng" algn="ctr">
            <a:solidFill>
              <a:srgbClr val="FFFF00"/>
            </a:solidFill>
            <a:prstDash val="soli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07 -1.11111E-06 L -0.00013 -0.08518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06 3.7037E-06 L 0.00144 0.08426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06 -1.48148E-06 L -0.00013 -0.08634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4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0.08542 L -1.66667E-06 -2.96296E-06" pathEditMode="relative" rAng="0" ptsTypes="AA">
                                      <p:cBhvr>
                                        <p:cTn id="80" dur="2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课堂小结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963421" y="-1351437"/>
            <a:ext cx="9728200" cy="9728200"/>
            <a:chOff x="2463800" y="-1549400"/>
            <a:chExt cx="9728200" cy="9728200"/>
          </a:xfrm>
        </p:grpSpPr>
        <p:pic>
          <p:nvPicPr>
            <p:cNvPr id="6" name="图片 5" descr="卡通人物&#10;&#10;中度可信度描述已自动生成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72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463800" y="-1549400"/>
              <a:ext cx="9728200" cy="9728200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5791200" y="2286024"/>
              <a:ext cx="4191000" cy="16550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宋体" panose="02010600030101010101" pitchFamily="2" charset="-122"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通过这节课的学习活动，你有什么收获？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7" descr="卡通人物&#10;&#10;中度可信度描述已自动生成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764" y="1809947"/>
            <a:ext cx="3984071" cy="398407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课堂小结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42573" y="0"/>
            <a:ext cx="7397865" cy="7397865"/>
            <a:chOff x="842573" y="0"/>
            <a:chExt cx="7397865" cy="7397865"/>
          </a:xfrm>
        </p:grpSpPr>
        <p:pic>
          <p:nvPicPr>
            <p:cNvPr id="6" name="图片 5" descr="形状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42573" y="0"/>
              <a:ext cx="7397865" cy="7397865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317014" y="2117650"/>
              <a:ext cx="6750394" cy="1111330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dirty="0">
                  <a:solidFill>
                    <a:srgbClr val="70AD47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1.</a:t>
              </a:r>
              <a:r>
                <a:rPr lang="zh-CN" altLang="en-US" sz="2400" b="1" dirty="0">
                  <a:solidFill>
                    <a:srgbClr val="70AD47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较个子高矮的时候要在同一个起点下，这样才能比较！</a:t>
              </a:r>
              <a:endParaRPr lang="zh-CN" altLang="en-US" sz="2400" b="1" dirty="0">
                <a:solidFill>
                  <a:srgbClr val="70AD47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317014" y="3823886"/>
              <a:ext cx="6750394" cy="55733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dirty="0">
                  <a:solidFill>
                    <a:srgbClr val="70AD47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2.</a:t>
              </a:r>
              <a:r>
                <a:rPr lang="zh-CN" altLang="en-US" sz="2400" b="1" dirty="0">
                  <a:solidFill>
                    <a:srgbClr val="70AD47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相同的起点之后比终点，就能比出长短了！</a:t>
              </a:r>
              <a:endParaRPr lang="zh-CN" altLang="en-US" sz="2400" b="1" dirty="0">
                <a:solidFill>
                  <a:srgbClr val="70AD47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pic>
        <p:nvPicPr>
          <p:cNvPr id="9" name="图片 8" descr="卡通人物&#10;&#10;描述已自动生成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484990" y="1996008"/>
            <a:ext cx="2510054" cy="380221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情境导入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10748119" cy="942105"/>
            <a:chOff x="1087126" y="1459148"/>
            <a:chExt cx="10748119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9760974" cy="58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下课啦！小朋友们在操场上活动。仔细观察图片，他们都在干什么呢？</a:t>
              </a:r>
              <a:endParaRPr lang="zh-CN" altLang="en-US" sz="24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2" descr="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921689" y="2459089"/>
            <a:ext cx="8552973" cy="3841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7364701" y="4118959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23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4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谁高？谁矮？</a:t>
              </a:r>
              <a:endParaRPr lang="zh-CN" altLang="en-US" sz="28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856498" y="2530762"/>
            <a:ext cx="2954594" cy="3874655"/>
            <a:chOff x="1214438" y="3565525"/>
            <a:chExt cx="2074862" cy="2720975"/>
          </a:xfrm>
        </p:grpSpPr>
        <p:pic>
          <p:nvPicPr>
            <p:cNvPr id="9" name="图片 8" descr="2.png"/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 bwMode="auto">
            <a:xfrm>
              <a:off x="1214438" y="3584575"/>
              <a:ext cx="1000125" cy="270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9" descr="3.png"/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 bwMode="auto">
            <a:xfrm>
              <a:off x="2201863" y="3565525"/>
              <a:ext cx="1087437" cy="2682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组合 10"/>
          <p:cNvGrpSpPr/>
          <p:nvPr/>
        </p:nvGrpSpPr>
        <p:grpSpPr>
          <a:xfrm>
            <a:off x="6435134" y="3059369"/>
            <a:ext cx="5150007" cy="2365411"/>
            <a:chOff x="1921834" y="3881406"/>
            <a:chExt cx="5150007" cy="2365411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7" cstate="email">
              <a:extLst>
                <a:ext uri="{BEBA8EAE-BF5A-486C-A8C5-ECC9F3942E4B}">
                  <a14:imgProps xmlns:a14="http://schemas.microsoft.com/office/drawing/2010/main">
                    <a14:imgLayer r:embed="rId28">
                      <a14:imgEffect>
                        <a14:backgroundRemoval t="246" b="100000" l="820" r="100000">
                          <a14:foregroundMark x1="25956" y1="33661" x2="51639" y2="4422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50292" y="3998811"/>
              <a:ext cx="2021549" cy="2248006"/>
            </a:xfrm>
            <a:prstGeom prst="rect">
              <a:avLst/>
            </a:prstGeom>
          </p:spPr>
        </p:pic>
        <p:grpSp>
          <p:nvGrpSpPr>
            <p:cNvPr id="13" name="组合 12"/>
            <p:cNvGrpSpPr/>
            <p:nvPr/>
          </p:nvGrpSpPr>
          <p:grpSpPr>
            <a:xfrm>
              <a:off x="1921834" y="3881406"/>
              <a:ext cx="2900970" cy="1933980"/>
              <a:chOff x="1921834" y="3881406"/>
              <a:chExt cx="2900970" cy="1933980"/>
            </a:xfrm>
          </p:grpSpPr>
          <p:sp>
            <p:nvSpPr>
              <p:cNvPr id="14" name="思想气泡: 云 11"/>
              <p:cNvSpPr/>
              <p:nvPr/>
            </p:nvSpPr>
            <p:spPr>
              <a:xfrm flipH="1">
                <a:off x="1921834" y="3881406"/>
                <a:ext cx="2900970" cy="1933980"/>
              </a:xfrm>
              <a:prstGeom prst="cloudCallout">
                <a:avLst>
                  <a:gd name="adj1" fmla="val -55932"/>
                  <a:gd name="adj2" fmla="val 5618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8575" cap="flat" cmpd="sng" algn="ctr">
                <a:solidFill>
                  <a:srgbClr val="70AD4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Arial" panose="020B0604020202020204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2500781" y="4280869"/>
                <a:ext cx="1743075" cy="1135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从图中，你看到了什么？</a:t>
                </a:r>
                <a:endPara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2" name="图片 1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3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情景导入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" name="图片 4" descr="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866368" y="1972038"/>
            <a:ext cx="846808" cy="2287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702423" y="1955909"/>
            <a:ext cx="920736" cy="2271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2604260" y="1974727"/>
            <a:ext cx="2286383" cy="13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2862335" y="3715389"/>
            <a:ext cx="822614" cy="54437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214752" y="1883901"/>
            <a:ext cx="1817277" cy="2285038"/>
            <a:chOff x="5438898" y="843558"/>
            <a:chExt cx="1817277" cy="2285038"/>
          </a:xfrm>
        </p:grpSpPr>
        <p:grpSp>
          <p:nvGrpSpPr>
            <p:cNvPr id="10" name="组合 9"/>
            <p:cNvGrpSpPr/>
            <p:nvPr/>
          </p:nvGrpSpPr>
          <p:grpSpPr>
            <a:xfrm>
              <a:off x="5438898" y="843558"/>
              <a:ext cx="1817277" cy="2285038"/>
              <a:chOff x="1565940" y="1585906"/>
              <a:chExt cx="1817277" cy="2285038"/>
            </a:xfrm>
          </p:grpSpPr>
          <p:pic>
            <p:nvPicPr>
              <p:cNvPr id="12" name="图片 11" descr="3.png"/>
              <p:cNvPicPr>
                <a:picLocks noChangeAspect="1"/>
              </p:cNvPicPr>
              <p:nvPr/>
            </p:nvPicPr>
            <p:blipFill>
              <a:blip r:embed="rId4" cstate="email"/>
              <a:stretch>
                <a:fillRect/>
              </a:stretch>
            </p:blipFill>
            <p:spPr bwMode="auto">
              <a:xfrm>
                <a:off x="2457105" y="1585906"/>
                <a:ext cx="926112" cy="2285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图片 12" descr="5.png"/>
              <p:cNvPicPr>
                <a:picLocks noChangeAspect="1"/>
              </p:cNvPicPr>
              <p:nvPr/>
            </p:nvPicPr>
            <p:blipFill>
              <a:blip r:embed="rId5" cstate="email"/>
              <a:stretch>
                <a:fillRect/>
              </a:stretch>
            </p:blipFill>
            <p:spPr bwMode="auto">
              <a:xfrm>
                <a:off x="1565940" y="1753923"/>
                <a:ext cx="892509" cy="21035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" name="图片 10" descr="3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6335439" y="843558"/>
              <a:ext cx="920736" cy="2271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4" name="直接连接符 13"/>
          <p:cNvCxnSpPr/>
          <p:nvPr/>
        </p:nvCxnSpPr>
        <p:spPr>
          <a:xfrm>
            <a:off x="5654244" y="4140919"/>
            <a:ext cx="2903343" cy="134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654244" y="2051918"/>
            <a:ext cx="268202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7296302" y="139093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endParaRPr lang="zh-CN" altLang="en-US" sz="2800">
              <a:solidFill>
                <a:srgbClr val="649B3F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68557" y="1622291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矮</a:t>
            </a:r>
            <a:endParaRPr lang="zh-CN" altLang="en-US" sz="28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982723" y="4606919"/>
            <a:ext cx="10153529" cy="1394691"/>
            <a:chOff x="982723" y="4606919"/>
            <a:chExt cx="10153529" cy="1394691"/>
          </a:xfrm>
        </p:grpSpPr>
        <p:sp>
          <p:nvSpPr>
            <p:cNvPr id="22" name="矩形 21"/>
            <p:cNvSpPr/>
            <p:nvPr/>
          </p:nvSpPr>
          <p:spPr>
            <a:xfrm>
              <a:off x="982723" y="4606919"/>
              <a:ext cx="10153529" cy="139469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097128" y="4883977"/>
              <a:ext cx="327205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女孩比男孩</a:t>
              </a:r>
              <a:r>
                <a:rPr lang="zh-CN" altLang="en-US" sz="4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高</a:t>
              </a:r>
              <a:endParaRPr lang="zh-CN" altLang="en-US" sz="40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谁长？谁短？</a:t>
              </a:r>
              <a:endParaRPr lang="zh-CN" altLang="en-US" sz="28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7" descr="6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51627" y="2968503"/>
            <a:ext cx="3162296" cy="2529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 descr="7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67699" y="3709974"/>
            <a:ext cx="2180227" cy="163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793012" y="2525874"/>
            <a:ext cx="3158615" cy="2902609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6789397" y="1009104"/>
            <a:ext cx="5150007" cy="2365411"/>
            <a:chOff x="1921834" y="3881406"/>
            <a:chExt cx="5150007" cy="2365411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46" b="100000" l="820" r="100000">
                          <a14:foregroundMark x1="25956" y1="33661" x2="51639" y2="4422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50292" y="3998811"/>
              <a:ext cx="2021549" cy="2248006"/>
            </a:xfrm>
            <a:prstGeom prst="rect">
              <a:avLst/>
            </a:prstGeom>
          </p:spPr>
        </p:pic>
        <p:grpSp>
          <p:nvGrpSpPr>
            <p:cNvPr id="13" name="组合 12"/>
            <p:cNvGrpSpPr/>
            <p:nvPr/>
          </p:nvGrpSpPr>
          <p:grpSpPr>
            <a:xfrm>
              <a:off x="1921834" y="3881406"/>
              <a:ext cx="2900970" cy="1933980"/>
              <a:chOff x="1921834" y="3881406"/>
              <a:chExt cx="2900970" cy="1933980"/>
            </a:xfrm>
          </p:grpSpPr>
          <p:sp>
            <p:nvSpPr>
              <p:cNvPr id="14" name="思想气泡: 云 11"/>
              <p:cNvSpPr/>
              <p:nvPr/>
            </p:nvSpPr>
            <p:spPr>
              <a:xfrm flipH="1">
                <a:off x="1921834" y="3881406"/>
                <a:ext cx="2900970" cy="1933980"/>
              </a:xfrm>
              <a:prstGeom prst="cloudCallout">
                <a:avLst>
                  <a:gd name="adj1" fmla="val -55932"/>
                  <a:gd name="adj2" fmla="val 5618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8575" cap="flat" cmpd="sng" algn="ctr">
                <a:solidFill>
                  <a:srgbClr val="70AD4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Arial" panose="020B0604020202020204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2600324" y="4333875"/>
                <a:ext cx="1743075" cy="874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跳绳是弯的，怎么比较？</a:t>
                </a: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" name="图片 4" descr="8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367639" y="2284161"/>
            <a:ext cx="7635342" cy="2570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3261407" y="1276080"/>
            <a:ext cx="2316791" cy="585646"/>
            <a:chOff x="1677293" y="2951535"/>
            <a:chExt cx="2316791" cy="585646"/>
          </a:xfrm>
        </p:grpSpPr>
        <p:sp>
          <p:nvSpPr>
            <p:cNvPr id="7" name="思想气泡: 云 12"/>
            <p:cNvSpPr/>
            <p:nvPr/>
          </p:nvSpPr>
          <p:spPr>
            <a:xfrm flipH="1" flipV="1">
              <a:off x="1677293" y="2951535"/>
              <a:ext cx="1728192" cy="585646"/>
            </a:xfrm>
            <a:prstGeom prst="cloudCallout">
              <a:avLst>
                <a:gd name="adj1" fmla="val 24232"/>
                <a:gd name="adj2" fmla="val -8432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649B3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TextBox 19"/>
            <p:cNvSpPr txBox="1"/>
            <p:nvPr/>
          </p:nvSpPr>
          <p:spPr>
            <a:xfrm>
              <a:off x="1850409" y="3003798"/>
              <a:ext cx="21436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先对齐。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405081" y="1519174"/>
            <a:ext cx="2488879" cy="585646"/>
            <a:chOff x="1677292" y="2951535"/>
            <a:chExt cx="2488879" cy="585646"/>
          </a:xfrm>
        </p:grpSpPr>
        <p:sp>
          <p:nvSpPr>
            <p:cNvPr id="10" name="思想气泡: 云 15"/>
            <p:cNvSpPr/>
            <p:nvPr/>
          </p:nvSpPr>
          <p:spPr>
            <a:xfrm flipH="1" flipV="1">
              <a:off x="1677292" y="2951535"/>
              <a:ext cx="2488879" cy="585646"/>
            </a:xfrm>
            <a:prstGeom prst="cloudCallout">
              <a:avLst>
                <a:gd name="adj1" fmla="val 1133"/>
                <a:gd name="adj2" fmla="val -101847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649B3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TextBox 19"/>
            <p:cNvSpPr txBox="1"/>
            <p:nvPr/>
          </p:nvSpPr>
          <p:spPr>
            <a:xfrm>
              <a:off x="1850409" y="3003798"/>
              <a:ext cx="21436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拉直了，比较。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" name="TextBox 19"/>
          <p:cNvSpPr txBox="1"/>
          <p:nvPr/>
        </p:nvSpPr>
        <p:spPr>
          <a:xfrm>
            <a:off x="4613060" y="4954170"/>
            <a:ext cx="2892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红绳长，绿绳短。</a:t>
            </a:r>
            <a:endParaRPr lang="zh-CN" altLang="en-US" sz="2800" b="1" dirty="0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404600" y="125222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谁走的路长？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9" descr="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4233" y="2155438"/>
            <a:ext cx="8104111" cy="389646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" name="组合 11"/>
          <p:cNvGrpSpPr/>
          <p:nvPr/>
        </p:nvGrpSpPr>
        <p:grpSpPr>
          <a:xfrm>
            <a:off x="5902698" y="803060"/>
            <a:ext cx="3884074" cy="2097261"/>
            <a:chOff x="3994" y="5384"/>
            <a:chExt cx="6118" cy="3304"/>
          </a:xfrm>
        </p:grpSpPr>
        <p:pic>
          <p:nvPicPr>
            <p:cNvPr id="13" name="图片 6" descr="笑笑.png"/>
            <p:cNvPicPr>
              <a:picLocks noChangeAspect="1"/>
            </p:cNvPicPr>
            <p:nvPr/>
          </p:nvPicPr>
          <p:blipFill>
            <a:blip r:embed="rId4" cstate="email">
              <a:lum bright="-19998" contrast="2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994" y="6648"/>
              <a:ext cx="1391" cy="204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" name="云形标注 9"/>
            <p:cNvSpPr/>
            <p:nvPr/>
          </p:nvSpPr>
          <p:spPr>
            <a:xfrm>
              <a:off x="4477" y="5384"/>
              <a:ext cx="5284" cy="1648"/>
            </a:xfrm>
            <a:prstGeom prst="cloudCallout">
              <a:avLst>
                <a:gd name="adj1" fmla="val -31624"/>
                <a:gd name="adj2" fmla="val 71586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文本框 2"/>
            <p:cNvSpPr txBox="1"/>
            <p:nvPr/>
          </p:nvSpPr>
          <p:spPr>
            <a:xfrm>
              <a:off x="5075" y="5593"/>
              <a:ext cx="5037" cy="13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不一定吧，数数看</a:t>
              </a:r>
              <a:r>
                <a:rPr lang="en-US" altLang="zh-CN" sz="2800" b="1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......</a:t>
              </a:r>
              <a:endPara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68233" y="3624088"/>
            <a:ext cx="2262822" cy="2640024"/>
            <a:chOff x="286" y="5361"/>
            <a:chExt cx="3563" cy="4157"/>
          </a:xfrm>
        </p:grpSpPr>
        <p:pic>
          <p:nvPicPr>
            <p:cNvPr id="17" name="图片 5" descr="淘气.png"/>
            <p:cNvPicPr>
              <a:picLocks noChangeAspect="1"/>
            </p:cNvPicPr>
            <p:nvPr/>
          </p:nvPicPr>
          <p:blipFill>
            <a:blip r:embed="rId6" cstate="email">
              <a:lum bright="-19998" contrast="20000"/>
            </a:blip>
            <a:stretch>
              <a:fillRect/>
            </a:stretch>
          </p:blipFill>
          <p:spPr>
            <a:xfrm flipH="1">
              <a:off x="2566" y="7225"/>
              <a:ext cx="1282" cy="22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8" name="云形标注 14"/>
            <p:cNvSpPr/>
            <p:nvPr/>
          </p:nvSpPr>
          <p:spPr>
            <a:xfrm flipH="1">
              <a:off x="286" y="5361"/>
              <a:ext cx="3563" cy="1863"/>
            </a:xfrm>
            <a:prstGeom prst="cloudCallou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649B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文本框 5"/>
            <p:cNvSpPr txBox="1"/>
            <p:nvPr/>
          </p:nvSpPr>
          <p:spPr>
            <a:xfrm>
              <a:off x="740" y="5520"/>
              <a:ext cx="2857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好像走得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一样长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.....</a:t>
              </a:r>
              <a:r>
                <a:rPr lang="en-US" altLang="zh-CN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.</a:t>
              </a:r>
              <a:endPara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5181708" y="4193682"/>
            <a:ext cx="720991" cy="0"/>
          </a:xfrm>
          <a:prstGeom prst="line">
            <a:avLst/>
          </a:prstGeom>
          <a:ln w="5715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7808727" y="3670353"/>
            <a:ext cx="258282" cy="514498"/>
          </a:xfrm>
          <a:prstGeom prst="line">
            <a:avLst/>
          </a:prstGeom>
          <a:ln w="5715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8067009" y="3633945"/>
            <a:ext cx="1072270" cy="0"/>
          </a:xfrm>
          <a:prstGeom prst="line">
            <a:avLst/>
          </a:prstGeom>
          <a:ln w="5715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rot="5400000" flipH="1" flipV="1">
            <a:off x="9780828" y="3816303"/>
            <a:ext cx="395288" cy="198438"/>
          </a:xfrm>
          <a:prstGeom prst="line">
            <a:avLst/>
          </a:prstGeom>
          <a:ln w="5715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9903290" y="4144079"/>
            <a:ext cx="823704" cy="0"/>
          </a:xfrm>
          <a:prstGeom prst="line">
            <a:avLst/>
          </a:prstGeom>
          <a:ln w="5715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6059488" y="4193682"/>
            <a:ext cx="720991" cy="0"/>
          </a:xfrm>
          <a:prstGeom prst="line">
            <a:avLst/>
          </a:prstGeom>
          <a:ln w="5715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950943" y="4193682"/>
            <a:ext cx="720991" cy="0"/>
          </a:xfrm>
          <a:prstGeom prst="line">
            <a:avLst/>
          </a:prstGeom>
          <a:ln w="5715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9207551" y="3633945"/>
            <a:ext cx="1072270" cy="0"/>
          </a:xfrm>
          <a:prstGeom prst="line">
            <a:avLst/>
          </a:prstGeom>
          <a:ln w="5715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10896348" y="4144079"/>
            <a:ext cx="636891" cy="0"/>
          </a:xfrm>
          <a:prstGeom prst="line">
            <a:avLst/>
          </a:prstGeom>
          <a:ln w="5715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4572628" y="5285062"/>
            <a:ext cx="720991" cy="0"/>
          </a:xfrm>
          <a:prstGeom prst="line">
            <a:avLst/>
          </a:prstGeom>
          <a:ln w="57150" cap="rnd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5542203" y="5285062"/>
            <a:ext cx="720991" cy="0"/>
          </a:xfrm>
          <a:prstGeom prst="line">
            <a:avLst/>
          </a:prstGeom>
          <a:ln w="57150" cap="rnd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6511778" y="5285062"/>
            <a:ext cx="720991" cy="0"/>
          </a:xfrm>
          <a:prstGeom prst="line">
            <a:avLst/>
          </a:prstGeom>
          <a:ln w="57150" cap="rnd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7448231" y="5285062"/>
            <a:ext cx="720991" cy="0"/>
          </a:xfrm>
          <a:prstGeom prst="line">
            <a:avLst/>
          </a:prstGeom>
          <a:ln w="57150" cap="rnd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7937868" y="5406145"/>
            <a:ext cx="210086" cy="406716"/>
          </a:xfrm>
          <a:prstGeom prst="line">
            <a:avLst/>
          </a:prstGeom>
          <a:ln w="57150" cap="rnd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8067009" y="5792997"/>
            <a:ext cx="884217" cy="0"/>
          </a:xfrm>
          <a:prstGeom prst="line">
            <a:avLst/>
          </a:prstGeom>
          <a:ln w="57150" cap="rnd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9139279" y="5792997"/>
            <a:ext cx="884217" cy="0"/>
          </a:xfrm>
          <a:prstGeom prst="line">
            <a:avLst/>
          </a:prstGeom>
          <a:ln w="57150" cap="rnd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10181498" y="5792997"/>
            <a:ext cx="545496" cy="0"/>
          </a:xfrm>
          <a:prstGeom prst="line">
            <a:avLst/>
          </a:prstGeom>
          <a:ln w="57150" cap="rnd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图片 11" descr="16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601650" y="2418148"/>
            <a:ext cx="860425" cy="1692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" name="图片 10" descr="15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611459" y="3744549"/>
            <a:ext cx="866775" cy="1692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07 4.07407E-06 L 0.20872 4.07407E-06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3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872 4.07407E-06 L 0.22435 -0.06389" pathEditMode="relative" rAng="0" ptsTypes="AA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-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000"/>
                            </p:stCondLst>
                            <p:childTnLst>
                              <p:par>
                                <p:cTn id="1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435 -0.06389 L 0.42122 -0.06389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0"/>
                            </p:stCondLst>
                            <p:childTnLst>
                              <p:par>
                                <p:cTn id="1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122 -0.06389 L 0.4056 4.07407E-06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000"/>
                            </p:stCondLst>
                            <p:childTnLst>
                              <p:par>
                                <p:cTn id="1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56 4.07407E-06 L 0.57865 4.07407E-06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-4.44444E-06 L 0.31511 -4.44444E-06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5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511 -4.44444E-06 L 0.29753 0.05834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" y="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000"/>
                            </p:stCondLst>
                            <p:childTnLst>
                              <p:par>
                                <p:cTn id="13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753 0.05834 L 0.60469 0.05834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巩固新知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高的画√，矮的画△。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52389" y="2847101"/>
            <a:ext cx="2551751" cy="255175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20198" y="3523598"/>
            <a:ext cx="2680147" cy="1786764"/>
          </a:xfrm>
          <a:prstGeom prst="rect">
            <a:avLst/>
          </a:prstGeom>
        </p:spPr>
      </p:pic>
      <p:sp>
        <p:nvSpPr>
          <p:cNvPr id="12" name="TextBox 19"/>
          <p:cNvSpPr txBox="1"/>
          <p:nvPr/>
        </p:nvSpPr>
        <p:spPr>
          <a:xfrm>
            <a:off x="2309161" y="5310362"/>
            <a:ext cx="1322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)</a:t>
            </a:r>
            <a:endParaRPr lang="zh-CN" altLang="en-US" sz="2800" b="1">
              <a:solidFill>
                <a:srgbClr val="70AD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9"/>
          <p:cNvSpPr txBox="1"/>
          <p:nvPr/>
        </p:nvSpPr>
        <p:spPr>
          <a:xfrm>
            <a:off x="5897935" y="5310362"/>
            <a:ext cx="1322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)</a:t>
            </a:r>
            <a:endParaRPr lang="zh-CN" altLang="en-US" sz="2800" b="1">
              <a:solidFill>
                <a:srgbClr val="70AD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9"/>
          <p:cNvSpPr txBox="1"/>
          <p:nvPr/>
        </p:nvSpPr>
        <p:spPr>
          <a:xfrm>
            <a:off x="2309161" y="5354607"/>
            <a:ext cx="132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9"/>
          <p:cNvSpPr txBox="1"/>
          <p:nvPr/>
        </p:nvSpPr>
        <p:spPr>
          <a:xfrm>
            <a:off x="5897935" y="5354607"/>
            <a:ext cx="132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○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8550530" y="2191810"/>
            <a:ext cx="2620302" cy="37955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说一说，谁高？谁矮？</a:t>
              </a:r>
              <a:endParaRPr lang="zh-CN" altLang="en-US" sz="28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451127" y="2718687"/>
            <a:ext cx="7848872" cy="2155290"/>
            <a:chOff x="391059" y="2012688"/>
            <a:chExt cx="9546610" cy="2621487"/>
          </a:xfrm>
        </p:grpSpPr>
        <p:pic>
          <p:nvPicPr>
            <p:cNvPr id="9" name="图片 22" descr="20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6574320" y="2012688"/>
              <a:ext cx="3363349" cy="2482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21" descr="19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3419872" y="2133113"/>
              <a:ext cx="3527252" cy="2452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20" descr="18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391059" y="2181910"/>
              <a:ext cx="3397409" cy="2452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1427326" y="4834396"/>
            <a:ext cx="25377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松树高，柳树矮。</a:t>
            </a:r>
            <a:endParaRPr lang="zh-CN" altLang="en-US" sz="2400" b="1" dirty="0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4122403" y="4834396"/>
            <a:ext cx="25377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塔高，亭子矮。</a:t>
            </a:r>
            <a:endParaRPr lang="zh-CN" altLang="en-US" sz="2400" b="1" dirty="0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6817480" y="4850450"/>
            <a:ext cx="25377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爷爷高，小孩矮。</a:t>
            </a:r>
            <a:endParaRPr lang="zh-CN" altLang="en-US" sz="2400" b="1" dirty="0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1320</Words>
  <Application>WPS 演示</Application>
  <PresentationFormat>自定义</PresentationFormat>
  <Paragraphs>141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微软雅黑</vt:lpstr>
      <vt:lpstr>思源黑体 CN Light</vt:lpstr>
      <vt:lpstr>黑体</vt:lpstr>
      <vt:lpstr>Arial</vt:lpstr>
      <vt:lpstr>楷体</vt:lpstr>
      <vt:lpstr>等线</vt:lpstr>
      <vt:lpstr>Arial Unicode MS</vt:lpstr>
      <vt:lpstr>等线 Light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2022-07-14T13:55:00Z</cp:lastPrinted>
  <dcterms:created xsi:type="dcterms:W3CDTF">2022-07-14T13:55:00Z</dcterms:created>
  <dcterms:modified xsi:type="dcterms:W3CDTF">2023-10-29T08:37:52Z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BDE981B1CA9E4CED97A1E445D31D991E_12</vt:lpwstr>
  </property>
  <property fmtid="{D5CDD505-2E9C-101B-9397-08002B2CF9AE}" pid="3" name="KSOProductBuildVer">
    <vt:lpwstr>2052-12.1.0.15712</vt:lpwstr>
  </property>
</Properties>
</file>