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63" r:id="rId18"/>
    <p:sldId id="271" r:id="rId19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新课标第一网" initials="新" lastIdx="0" clrIdx="0"/>
  <p:cmAuthor id="2" name="Administrator" initials="A" lastIdx="0" clrIdx="1"/>
  <p:cmAuthor id="3" name="周晓英" initials="周晓英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3.xml"/><Relationship Id="rId23" Type="http://schemas.openxmlformats.org/officeDocument/2006/relationships/commentAuthors" Target="commentAuthors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情景导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D16FA71-E5A1-4B22-877B-790B2D8CCF13}" type="slidenum">
              <a:rPr kumimoji="0" altLang="en-US" sz="1200" b="0" i="0" u="none" strike="noStrike" kern="1200" cap="none" spc="0" normalizeH="0" baseline="0" noProof="1" smtClean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 smtClean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新知探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巩固练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auto"/>
            <a:fld id="{760FBDFE-C587-4B4C-A407-44438C67B59E}" type="datetimeFigureOut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/>
            <a:fld id="{49AE70B2-8BF9-45C0-BB95-33D1B9D3A854}" type="slidenum">
              <a:rPr lang="zh-CN" altLang="en-US" strike="noStrike" noProof="1" smtClean="0">
                <a:latin typeface="Arial" panose="020B0604020202020204" pitchFamily="34" charset="0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Ovr>
    <a:masterClrMapping/>
  </p:clrMapOvr>
  <p:transition/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2" Type="http://schemas.openxmlformats.org/officeDocument/2006/relationships/theme" Target="../theme/theme1.xml"/><Relationship Id="rId21" Type="http://schemas.openxmlformats.org/officeDocument/2006/relationships/image" Target="file:///D:\qq&#25991;&#20214;\712321467\Image\C2C\Image2\%7b75232B38-A165-1FB7-499C-2E1C792CACB5%7d.png" TargetMode="External"/><Relationship Id="rId20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jpeg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0" r:link="rId21"/>
          <a:stretch>
            <a:fillRect/>
          </a:stretch>
        </p:blipFill>
        <p:spPr>
          <a:xfrm>
            <a:off x="838200" y="365127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8.xml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45.png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7.png"/><Relationship Id="rId2" Type="http://schemas.openxmlformats.org/officeDocument/2006/relationships/image" Target="NULL" TargetMode="External"/><Relationship Id="rId1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43.png"/><Relationship Id="rId3" Type="http://schemas.openxmlformats.org/officeDocument/2006/relationships/image" Target="../media/image50.png"/><Relationship Id="rId2" Type="http://schemas.openxmlformats.org/officeDocument/2006/relationships/image" Target="../media/image49.GIF"/><Relationship Id="rId1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12.xml"/><Relationship Id="rId7" Type="http://schemas.openxmlformats.org/officeDocument/2006/relationships/image" Target="../media/image51.GIF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image" Target="../media/image5.png"/><Relationship Id="rId3" Type="http://schemas.openxmlformats.org/officeDocument/2006/relationships/tags" Target="../tags/tag9.xml"/><Relationship Id="rId2" Type="http://schemas.openxmlformats.org/officeDocument/2006/relationships/image" Target="../media/image4.png"/><Relationship Id="rId1" Type="http://schemas.openxmlformats.org/officeDocument/2006/relationships/tags" Target="../tags/tag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image" Target="../media/image5.png"/><Relationship Id="rId3" Type="http://schemas.openxmlformats.org/officeDocument/2006/relationships/tags" Target="../tags/tag2.xml"/><Relationship Id="rId2" Type="http://schemas.openxmlformats.org/officeDocument/2006/relationships/image" Target="../media/image4.png"/><Relationship Id="rId11" Type="http://schemas.openxmlformats.org/officeDocument/2006/relationships/slideLayout" Target="../slideLayouts/slideLayout7.xml"/><Relationship Id="rId10" Type="http://schemas.openxmlformats.org/officeDocument/2006/relationships/tags" Target="../tags/tag7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7" Type="http://schemas.openxmlformats.org/officeDocument/2006/relationships/image" Target="../media/image17.png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4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6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1723280"/>
            <a:ext cx="12192000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FF0000"/>
                </a:solidFill>
              </a:rPr>
              <a:t>跷跷板</a:t>
            </a:r>
            <a:endParaRPr lang="zh-CN" altLang="en-US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958851" y="1204853"/>
            <a:ext cx="62626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最轻的画“ √   ”，最重的画“ ○  ”。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76389" y="1952626"/>
            <a:ext cx="5645151" cy="2404952"/>
            <a:chOff x="1576388" y="1952626"/>
            <a:chExt cx="5645150" cy="2404952"/>
          </a:xfrm>
        </p:grpSpPr>
        <p:grpSp>
          <p:nvGrpSpPr>
            <p:cNvPr id="3" name="组合 2"/>
            <p:cNvGrpSpPr/>
            <p:nvPr/>
          </p:nvGrpSpPr>
          <p:grpSpPr>
            <a:xfrm>
              <a:off x="1576388" y="1952626"/>
              <a:ext cx="5645150" cy="2404952"/>
              <a:chOff x="1895042" y="2418487"/>
              <a:chExt cx="8358187" cy="3560763"/>
            </a:xfrm>
          </p:grpSpPr>
          <p:pic>
            <p:nvPicPr>
              <p:cNvPr id="4" name="图片 10" descr="29.png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 bwMode="auto">
              <a:xfrm>
                <a:off x="1895042" y="2418487"/>
                <a:ext cx="8094662" cy="25193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" name="图片 18" descr="37.png"/>
              <p:cNvPicPr>
                <a:picLocks noChangeAspect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 bwMode="auto">
              <a:xfrm>
                <a:off x="1895042" y="4937850"/>
                <a:ext cx="2517774" cy="1041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" name="图片 19" descr="37.png"/>
              <p:cNvPicPr>
                <a:picLocks noChangeAspect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4806517" y="4937850"/>
                <a:ext cx="2517775" cy="1000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图片 20" descr="37.png"/>
              <p:cNvPicPr>
                <a:picLocks noChangeAspect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7673542" y="5042625"/>
                <a:ext cx="2579687" cy="936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圆角矩形 14"/>
            <p:cNvSpPr/>
            <p:nvPr/>
          </p:nvSpPr>
          <p:spPr bwMode="auto">
            <a:xfrm>
              <a:off x="2611426" y="3736894"/>
              <a:ext cx="575445" cy="575445"/>
            </a:xfrm>
            <a:prstGeom prst="roundRect">
              <a:avLst/>
            </a:prstGeom>
            <a:solidFill>
              <a:srgbClr val="D4F2FC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 bwMode="auto">
            <a:xfrm>
              <a:off x="4577386" y="3736894"/>
              <a:ext cx="575445" cy="575445"/>
            </a:xfrm>
            <a:prstGeom prst="roundRect">
              <a:avLst/>
            </a:prstGeom>
            <a:solidFill>
              <a:srgbClr val="D4F2FC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 bwMode="auto">
            <a:xfrm>
              <a:off x="6543346" y="3736894"/>
              <a:ext cx="575445" cy="575445"/>
            </a:xfrm>
            <a:prstGeom prst="roundRect">
              <a:avLst/>
            </a:prstGeom>
            <a:solidFill>
              <a:srgbClr val="D4F2FC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4573842" y="3744285"/>
            <a:ext cx="578991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b="1">
                <a:solidFill>
                  <a:srgbClr val="0000FF"/>
                </a:solidFill>
                <a:latin typeface="楷体_GB2312"/>
                <a:ea typeface="楷体_GB2312"/>
                <a:cs typeface="楷体_GB2312"/>
              </a:rPr>
              <a:t>√</a:t>
            </a:r>
            <a:endParaRPr lang="zh-CN" altLang="en-US" sz="2800" b="1">
              <a:solidFill>
                <a:srgbClr val="0000FF"/>
              </a:solidFill>
              <a:latin typeface="楷体_GB2312"/>
              <a:ea typeface="楷体_GB2312"/>
              <a:cs typeface="楷体_GB2312"/>
            </a:endParaRPr>
          </a:p>
        </p:txBody>
      </p:sp>
      <p:sp>
        <p:nvSpPr>
          <p:cNvPr id="9" name="TextBox 11"/>
          <p:cNvSpPr txBox="1">
            <a:spLocks noChangeArrowheads="1"/>
          </p:cNvSpPr>
          <p:nvPr/>
        </p:nvSpPr>
        <p:spPr bwMode="auto">
          <a:xfrm>
            <a:off x="2631221" y="3753477"/>
            <a:ext cx="578991" cy="51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○</a:t>
            </a:r>
            <a:endParaRPr lang="zh-CN" altLang="en-US" sz="28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16"/>
          <p:cNvGrpSpPr/>
          <p:nvPr/>
        </p:nvGrpSpPr>
        <p:grpSpPr>
          <a:xfrm>
            <a:off x="1770064" y="862291"/>
            <a:ext cx="3927475" cy="715962"/>
            <a:chOff x="2068180" y="2173457"/>
            <a:chExt cx="4952091" cy="2126485"/>
          </a:xfrm>
        </p:grpSpPr>
        <p:sp>
          <p:nvSpPr>
            <p:cNvPr id="20483" name="圆角矩形 17"/>
            <p:cNvSpPr/>
            <p:nvPr/>
          </p:nvSpPr>
          <p:spPr>
            <a:xfrm>
              <a:off x="2068180" y="2173457"/>
              <a:ext cx="4952091" cy="2126485"/>
            </a:xfrm>
            <a:prstGeom prst="roundRect">
              <a:avLst>
                <a:gd name="adj" fmla="val 10005"/>
              </a:avLst>
            </a:prstGeom>
            <a:solidFill>
              <a:srgbClr val="FFC000"/>
            </a:solidFill>
            <a:ln w="25400">
              <a:noFill/>
            </a:ln>
            <a:effectLst>
              <a:outerShdw dist="38100" algn="l" rotWithShape="0">
                <a:srgbClr val="000000">
                  <a:alpha val="48999"/>
                </a:srgbClr>
              </a:outerShdw>
            </a:effectLst>
          </p:spPr>
          <p:txBody>
            <a:bodyPr anchor="ctr" anchorCtr="0"/>
            <a:lstStyle/>
            <a:p>
              <a:pPr algn="ctr" defTabSz="914400">
                <a:buClrTx/>
                <a:buSzTx/>
                <a:buFontTx/>
                <a:buNone/>
              </a:pPr>
              <a:endParaRPr lang="en-US" altLang="zh-CN">
                <a:solidFill>
                  <a:srgbClr val="FFFFFF"/>
                </a:solidFill>
                <a:latin typeface="Calibri" panose="020F0502020204030204"/>
                <a:sym typeface="Wingdings" panose="05000000000000000000" pitchFamily="2" charset="2"/>
              </a:endParaRPr>
            </a:p>
          </p:txBody>
        </p:sp>
        <p:sp>
          <p:nvSpPr>
            <p:cNvPr id="20484" name="圆角矩形 21"/>
            <p:cNvSpPr/>
            <p:nvPr/>
          </p:nvSpPr>
          <p:spPr>
            <a:xfrm>
              <a:off x="2068180" y="2178171"/>
              <a:ext cx="4952091" cy="1414514"/>
            </a:xfrm>
            <a:solidFill>
              <a:srgbClr val="FFFFFF">
                <a:alpha val="27843"/>
              </a:srgbClr>
            </a:solidFill>
            <a:ln w="254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20485" name="圆角矩形 19"/>
            <p:cNvGrpSpPr/>
            <p:nvPr/>
          </p:nvGrpSpPr>
          <p:grpSpPr>
            <a:xfrm>
              <a:off x="2207575" y="2325280"/>
              <a:ext cx="4673301" cy="1810578"/>
              <a:chOff x="432816" y="1097280"/>
              <a:chExt cx="3706368" cy="609600"/>
            </a:xfrm>
          </p:grpSpPr>
          <p:pic>
            <p:nvPicPr>
              <p:cNvPr id="20486" name="圆角矩形 19"/>
              <p:cNvPicPr/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432816" y="1097280"/>
                <a:ext cx="3706368" cy="6096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20487" name="矩形 20486"/>
              <p:cNvSpPr/>
              <p:nvPr/>
            </p:nvSpPr>
            <p:spPr>
              <a:xfrm>
                <a:off x="447822" y="1117156"/>
                <a:ext cx="3676356" cy="5739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 anchorCtr="0"/>
              <a:lstStyle/>
              <a:p>
                <a:pPr algn="ctr"/>
                <a:endParaRPr lang="en-US" altLang="zh-CN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20488" name="圆角矩形 21"/>
          <p:cNvSpPr/>
          <p:nvPr/>
        </p:nvSpPr>
        <p:spPr>
          <a:xfrm>
            <a:off x="4040188" y="5123141"/>
            <a:ext cx="646112" cy="436562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8804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sp>
        <p:nvSpPr>
          <p:cNvPr id="20489" name="圆角矩形 22"/>
          <p:cNvSpPr/>
          <p:nvPr/>
        </p:nvSpPr>
        <p:spPr>
          <a:xfrm>
            <a:off x="5976939" y="5123141"/>
            <a:ext cx="646112" cy="436562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8804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sp>
        <p:nvSpPr>
          <p:cNvPr id="20490" name="圆角矩形 23"/>
          <p:cNvSpPr/>
          <p:nvPr/>
        </p:nvSpPr>
        <p:spPr>
          <a:xfrm>
            <a:off x="8085139" y="5113616"/>
            <a:ext cx="646112" cy="436562"/>
          </a:xfrm>
          <a:prstGeom prst="roundRect">
            <a:avLst>
              <a:gd name="adj" fmla="val 16667"/>
            </a:avLst>
          </a:prstGeom>
          <a:noFill/>
          <a:ln w="25400" cap="flat" cmpd="sng">
            <a:solidFill>
              <a:srgbClr val="FF8804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pic>
        <p:nvPicPr>
          <p:cNvPr id="20491" name="图片 2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2339" y="2321203"/>
            <a:ext cx="3398837" cy="2520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2" name="图片 2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28851" y="1746530"/>
            <a:ext cx="989013" cy="139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3" name="图片 29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275138" y="3276878"/>
            <a:ext cx="1581151" cy="935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4" name="图片 3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91175" y="2159278"/>
            <a:ext cx="3397251" cy="2520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5" name="图片 31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075614" y="2724430"/>
            <a:ext cx="982663" cy="139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6" name="图片 3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138738" y="1700491"/>
            <a:ext cx="2343151" cy="15605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7" name="图片 33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2260600" y="4591328"/>
            <a:ext cx="1579563" cy="9350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8" name="图片 3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54588" y="4361143"/>
            <a:ext cx="990600" cy="1393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99" name="图片 35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6824663" y="4405593"/>
            <a:ext cx="1090612" cy="1146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00" name="TextBox 36"/>
          <p:cNvSpPr/>
          <p:nvPr/>
        </p:nvSpPr>
        <p:spPr>
          <a:xfrm>
            <a:off x="1866902" y="935317"/>
            <a:ext cx="3775393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最轻的画√最重的画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501" name="TextBox 37"/>
          <p:cNvSpPr/>
          <p:nvPr/>
        </p:nvSpPr>
        <p:spPr>
          <a:xfrm>
            <a:off x="4062414" y="5043767"/>
            <a:ext cx="543739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×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502" name="TextBox 38"/>
          <p:cNvSpPr/>
          <p:nvPr/>
        </p:nvSpPr>
        <p:spPr>
          <a:xfrm>
            <a:off x="8139114" y="5065992"/>
            <a:ext cx="543739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√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0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0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8" grpId="0" animBg="1"/>
      <p:bldP spid="20489" grpId="0" animBg="1"/>
      <p:bldP spid="20490" grpId="0" animBg="1"/>
      <p:bldP spid="20500" grpId="0"/>
      <p:bldP spid="20501" grpId="0"/>
      <p:bldP spid="2050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6" name="图片 10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36622" y="1467326"/>
            <a:ext cx="6070997" cy="188952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7" name="图片 1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536621" y="3356848"/>
            <a:ext cx="1888331" cy="781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8" name="图片 19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720228" y="3356848"/>
            <a:ext cx="1888331" cy="7500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9" name="图片 20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870496" y="3435432"/>
            <a:ext cx="1934765" cy="702469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4937045" y="3502105"/>
            <a:ext cx="642939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宋体" panose="02010600030101010101" pitchFamily="2" charset="-122"/>
              </a:rPr>
              <a:t>○</a:t>
            </a:r>
            <a:endParaRPr lang="zh-CN" altLang="en-US" sz="27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68917" y="3515201"/>
            <a:ext cx="642939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r>
              <a:rPr lang="zh-CN" altLang="en-US" sz="2700" b="1">
                <a:latin typeface="楷体_GB2312" pitchFamily="49" charset="-122"/>
                <a:ea typeface="楷体_GB2312" pitchFamily="49" charset="-122"/>
              </a:rPr>
              <a:t>√</a:t>
            </a:r>
            <a:endParaRPr lang="zh-CN" altLang="en-US" sz="27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TextBox 3"/>
          <p:cNvSpPr txBox="1"/>
          <p:nvPr/>
        </p:nvSpPr>
        <p:spPr>
          <a:xfrm>
            <a:off x="1981268" y="783923"/>
            <a:ext cx="5135245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最轻的画“√”，最重的画“</a:t>
            </a:r>
            <a:r>
              <a:rPr lang="zh-CN" altLang="en-US" sz="2400">
                <a:solidFill>
                  <a:schemeClr val="tx1"/>
                </a:solidFill>
                <a:uFillTx/>
                <a:latin typeface="宋体" panose="02010600030101010101" pitchFamily="2" charset="-122"/>
              </a:rPr>
              <a:t>○</a:t>
            </a:r>
            <a:r>
              <a:rPr lang="zh-CN" altLang="en-US" sz="240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”。</a:t>
            </a:r>
            <a:endParaRPr lang="zh-CN" altLang="en-US" sz="240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38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38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5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7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53161" y="2307590"/>
            <a:ext cx="3548380" cy="261747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5142231" y="2449195"/>
            <a:ext cx="5867400" cy="2983230"/>
            <a:chOff x="7952" y="3345"/>
            <a:chExt cx="9240" cy="4698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14837" y="5219"/>
              <a:ext cx="2355" cy="2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AutoShape 27"/>
            <p:cNvSpPr>
              <a:spLocks noChangeArrowheads="1"/>
            </p:cNvSpPr>
            <p:nvPr/>
          </p:nvSpPr>
          <p:spPr bwMode="auto">
            <a:xfrm>
              <a:off x="7952" y="3345"/>
              <a:ext cx="6885" cy="3057"/>
            </a:xfrm>
            <a:prstGeom prst="wedgeRoundRectCallout">
              <a:avLst>
                <a:gd name="adj1" fmla="val 61736"/>
                <a:gd name="adj2" fmla="val 32238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3600" smtClean="0">
                  <a:latin typeface="微软雅黑" panose="020B0503020204020204" charset="-122"/>
                  <a:ea typeface="微软雅黑" panose="020B0503020204020204" charset="-122"/>
                </a:rPr>
                <a:t>      </a:t>
              </a:r>
              <a:r>
                <a:rPr sz="3600" smtClean="0">
                  <a:latin typeface="微软雅黑" panose="020B0503020204020204" charset="-122"/>
                  <a:ea typeface="微软雅黑" panose="020B0503020204020204" charset="-122"/>
                </a:rPr>
                <a:t>比       重，</a:t>
              </a:r>
              <a:endParaRPr sz="3600" smtClean="0"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lnSpc>
                  <a:spcPct val="150000"/>
                </a:lnSpc>
              </a:pPr>
              <a:r>
                <a:rPr sz="3600" smtClean="0">
                  <a:latin typeface="微软雅黑" panose="020B0503020204020204" charset="-122"/>
                  <a:ea typeface="微软雅黑" panose="020B0503020204020204" charset="-122"/>
                </a:rPr>
                <a:t>      比      轻。</a:t>
              </a:r>
              <a:endParaRPr sz="360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8365" y="3862"/>
              <a:ext cx="879" cy="898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0489" y="5095"/>
              <a:ext cx="879" cy="898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10489" y="3862"/>
              <a:ext cx="680" cy="88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8465" y="5095"/>
              <a:ext cx="680" cy="881"/>
            </a:xfrm>
            <a:prstGeom prst="rect">
              <a:avLst/>
            </a:prstGeom>
          </p:spPr>
        </p:pic>
      </p:grpSp>
      <p:sp>
        <p:nvSpPr>
          <p:cNvPr id="15366" name="文本框 2"/>
          <p:cNvSpPr txBox="1"/>
          <p:nvPr/>
        </p:nvSpPr>
        <p:spPr>
          <a:xfrm>
            <a:off x="2971800" y="722631"/>
            <a:ext cx="3462339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称一称，说一说</a:t>
            </a:r>
            <a:endParaRPr lang="zh-CN" altLang="en-US" sz="28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7751" y="1437624"/>
            <a:ext cx="8502867" cy="539496"/>
          </a:xfrm>
        </p:spPr>
        <p:txBody>
          <a:bodyPr/>
          <a:lstStyle/>
          <a:p>
            <a:pPr>
              <a:tabLst>
                <a:tab pos="1435100" algn="l"/>
                <a:tab pos="5645150" algn="l"/>
                <a:tab pos="9862820" algn="l"/>
              </a:tabLst>
            </a:pPr>
            <a:r>
              <a:rPr lang="zh-CN" altLang="zh-CN" kern="100">
                <a:cs typeface="Times New Roman" panose="02020603050405020304"/>
              </a:rPr>
              <a:t>　 　最重的画“√”，最轻的画“△”。</a:t>
            </a:r>
            <a:endParaRPr lang="zh-CN" altLang="zh-CN" kern="100">
              <a:cs typeface="Times New Roman" panose="02020603050405020304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r:link="rId2" cstate="email"/>
          <a:stretch>
            <a:fillRect/>
          </a:stretch>
        </p:blipFill>
        <p:spPr bwMode="auto">
          <a:xfrm>
            <a:off x="1891660" y="2163867"/>
            <a:ext cx="4544616" cy="1822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r:link="rId2" cstate="email"/>
          <a:stretch>
            <a:fillRect/>
          </a:stretch>
        </p:blipFill>
        <p:spPr bwMode="auto">
          <a:xfrm>
            <a:off x="1874423" y="2208256"/>
            <a:ext cx="4533900" cy="1821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6"/>
          <p:cNvGrpSpPr/>
          <p:nvPr/>
        </p:nvGrpSpPr>
        <p:grpSpPr>
          <a:xfrm>
            <a:off x="3019426" y="956945"/>
            <a:ext cx="7552055" cy="1042670"/>
            <a:chOff x="652835" y="1214422"/>
            <a:chExt cx="5919429" cy="1042503"/>
          </a:xfrm>
        </p:grpSpPr>
        <p:pic>
          <p:nvPicPr>
            <p:cNvPr id="38" name="Picture 2" descr="C:\Users\Administrator\Desktop\图片3_副本.png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652835" y="1214422"/>
              <a:ext cx="5919429" cy="1042503"/>
            </a:xfrm>
            <a:prstGeom prst="rect">
              <a:avLst/>
            </a:prstGeom>
            <a:noFill/>
          </p:spPr>
        </p:pic>
        <p:sp>
          <p:nvSpPr>
            <p:cNvPr id="39" name="矩形 38"/>
            <p:cNvSpPr/>
            <p:nvPr/>
          </p:nvSpPr>
          <p:spPr>
            <a:xfrm>
              <a:off x="1144586" y="1214422"/>
              <a:ext cx="5120582" cy="9231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3600" b="1" dirty="0" smtClean="0">
                  <a:latin typeface="微软雅黑" panose="020B0503020204020204" charset="-122"/>
                  <a:ea typeface="微软雅黑" panose="020B0503020204020204" charset="-122"/>
                </a:rPr>
                <a:t>说说这节课你有什么收获？</a:t>
              </a:r>
              <a:endParaRPr lang="zh-CN" altLang="en-US" sz="3600" b="1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59" name="Picture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flipH="1">
            <a:off x="10669602" y="752443"/>
            <a:ext cx="1062101" cy="1481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 flipH="1">
            <a:off x="-41910" y="2912110"/>
            <a:ext cx="1257300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0321290" y="5201920"/>
            <a:ext cx="1195071" cy="1433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AutoShape 27"/>
          <p:cNvSpPr>
            <a:spLocks noChangeArrowheads="1"/>
          </p:cNvSpPr>
          <p:nvPr/>
        </p:nvSpPr>
        <p:spPr bwMode="auto">
          <a:xfrm>
            <a:off x="4331970" y="4684396"/>
            <a:ext cx="5162551" cy="1940957"/>
          </a:xfrm>
          <a:prstGeom prst="wedgeRoundRectCallout">
            <a:avLst>
              <a:gd name="adj1" fmla="val 61736"/>
              <a:gd name="adj2" fmla="val 32238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3600" dirty="0" err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我还知道</a:t>
            </a:r>
            <a:r>
              <a:rPr sz="3600" dirty="0" err="1" smtClean="0">
                <a:solidFill>
                  <a:srgbClr val="4532FF"/>
                </a:solidFill>
                <a:latin typeface="微软雅黑" panose="020B0503020204020204" charset="-122"/>
                <a:ea typeface="微软雅黑" panose="020B0503020204020204" charset="-122"/>
              </a:rPr>
              <a:t>比较轻重的时候不能只看大小</a:t>
            </a:r>
            <a:r>
              <a:rPr sz="36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sz="36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AutoShape 27"/>
          <p:cNvSpPr>
            <a:spLocks noChangeArrowheads="1"/>
          </p:cNvSpPr>
          <p:nvPr/>
        </p:nvSpPr>
        <p:spPr bwMode="auto">
          <a:xfrm flipH="1">
            <a:off x="2032636" y="2453006"/>
            <a:ext cx="5156835" cy="1940957"/>
          </a:xfrm>
          <a:prstGeom prst="wedgeRoundRectCallout">
            <a:avLst>
              <a:gd name="adj1" fmla="val 63288"/>
              <a:gd name="adj2" fmla="val -6598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我知道</a:t>
            </a:r>
            <a:r>
              <a:rPr lang="zh-CN" altLang="en-US" sz="3600" dirty="0" smtClean="0">
                <a:solidFill>
                  <a:srgbClr val="4532FF"/>
                </a:solidFill>
                <a:latin typeface="微软雅黑" panose="020B0503020204020204" charset="-122"/>
                <a:ea typeface="微软雅黑" panose="020B0503020204020204" charset="-122"/>
              </a:rPr>
              <a:t>天平可以帮助我们比较谁轻谁重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36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487152" y="6091238"/>
            <a:ext cx="671513" cy="736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627" name="图片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3025" y="98427"/>
            <a:ext cx="715963" cy="60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28" name="任意多边形: 形状 8"/>
          <p:cNvSpPr/>
          <p:nvPr>
            <p:custDataLst>
              <p:tags r:id="rId5"/>
            </p:custDataLst>
          </p:nvPr>
        </p:nvSpPr>
        <p:spPr>
          <a:xfrm rot="10800000">
            <a:off x="10926764" y="5594350"/>
            <a:ext cx="1265237" cy="1263650"/>
          </a:xfrm>
          <a:solidFill>
            <a:srgbClr val="808080">
              <a:alpha val="14902"/>
            </a:srgbClr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630" name="圆角矩形 4"/>
          <p:cNvSpPr/>
          <p:nvPr/>
        </p:nvSpPr>
        <p:spPr>
          <a:xfrm>
            <a:off x="4668837" y="1239838"/>
            <a:ext cx="2101851" cy="5143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CDCD">
                  <a:alpha val="100000"/>
                </a:srgbClr>
              </a:gs>
              <a:gs pos="50000">
                <a:srgbClr val="AAC7C7">
                  <a:alpha val="100000"/>
                </a:srgbClr>
              </a:gs>
              <a:gs pos="100000">
                <a:srgbClr val="94B2B2"/>
              </a:gs>
            </a:gsLst>
            <a:lin ang="5400000"/>
          </a:gradFill>
          <a:ln w="6350" cap="flat" cmpd="sng">
            <a:solidFill>
              <a:srgbClr val="ABC6C6"/>
            </a:solidFill>
            <a:prstDash val="solid"/>
            <a:headEnd type="none" w="med" len="med"/>
            <a:tailEnd type="none" w="med" len="med"/>
          </a:ln>
        </p:spPr>
        <p:txBody>
          <a:bodyPr lIns="112534" tIns="56267" rIns="112534" bIns="56267" anchor="ctr" anchorCtr="0"/>
          <a:lstStyle/>
          <a:p>
            <a:pPr algn="ctr" defTabSz="914400">
              <a:buClrTx/>
              <a:buSzTx/>
              <a:buFontTx/>
              <a:buNone/>
            </a:pPr>
            <a:r>
              <a:rPr lang="en-US" altLang="en-US" sz="3400" dirty="0" err="1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微软雅黑" panose="020B0503020204020204" charset="-122"/>
              </a:rPr>
              <a:t>比轻重</a:t>
            </a:r>
            <a:endParaRPr lang="en-US" altLang="en-US" sz="3400" dirty="0">
              <a:solidFill>
                <a:srgbClr val="FFFFFF"/>
              </a:solidFill>
              <a:latin typeface="微软雅黑" panose="020B0503020204020204" charset="-122"/>
            </a:endParaRPr>
          </a:p>
        </p:txBody>
      </p:sp>
      <p:sp>
        <p:nvSpPr>
          <p:cNvPr id="26631" name="矩形 21"/>
          <p:cNvSpPr/>
          <p:nvPr/>
        </p:nvSpPr>
        <p:spPr>
          <a:xfrm>
            <a:off x="974725" y="2533651"/>
            <a:ext cx="8110539" cy="1077218"/>
          </a:xfrm>
          <a:prstGeom prst="rect">
            <a:avLst/>
          </a:prstGeom>
          <a:solidFill>
            <a:srgbClr val="F2DADA"/>
          </a:solidFill>
          <a:ln w="9525">
            <a:noFill/>
          </a:ln>
        </p:spPr>
        <p:txBody>
          <a:bodyPr>
            <a:spAutoFit/>
          </a:bodyPr>
          <a:lstStyle/>
          <a:p>
            <a:pPr defTabSz="914400">
              <a:spcAft>
                <a:spcPts val="1000"/>
              </a:spcAft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40404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华文新魏" panose="02010800040101010101" pitchFamily="2" charset="-122"/>
              </a:rPr>
              <a:t>1.天平可以帮助我们比较谁轻谁重，托盘压下去的重，翘起来的轻。</a:t>
            </a:r>
            <a:endParaRPr lang="en-US" altLang="en-US" sz="3200" b="1" dirty="0">
              <a:solidFill>
                <a:srgbClr val="404040"/>
              </a:solidFill>
              <a:latin typeface="幼圆" panose="02010509060101010101" pitchFamily="49" charset="-122"/>
              <a:ea typeface="幼圆" panose="02010509060101010101" pitchFamily="49" charset="-122"/>
              <a:sym typeface="华文新魏" panose="02010800040101010101" pitchFamily="2" charset="-122"/>
            </a:endParaRPr>
          </a:p>
        </p:txBody>
      </p:sp>
      <p:sp>
        <p:nvSpPr>
          <p:cNvPr id="26632" name="Rectangle 13"/>
          <p:cNvSpPr/>
          <p:nvPr/>
        </p:nvSpPr>
        <p:spPr>
          <a:xfrm>
            <a:off x="2921000" y="4452491"/>
            <a:ext cx="8265984" cy="1077218"/>
          </a:xfrm>
          <a:prstGeom prst="rect">
            <a:avLst/>
          </a:prstGeom>
          <a:solidFill>
            <a:srgbClr val="B6DDE7"/>
          </a:solidFill>
          <a:ln w="9525">
            <a:noFill/>
          </a:ln>
        </p:spPr>
        <p:txBody>
          <a:bodyPr wrap="square" anchor="ctr" anchorCtr="0">
            <a:spAutoFit/>
          </a:bodyPr>
          <a:lstStyle/>
          <a:p>
            <a:pPr defTabSz="914400">
              <a:spcAft>
                <a:spcPts val="1000"/>
              </a:spcAft>
              <a:buClrTx/>
              <a:buSzTx/>
              <a:buFontTx/>
              <a:buNone/>
            </a:pPr>
            <a:r>
              <a:rPr lang="en-US" altLang="en-US" sz="3200" b="1" dirty="0">
                <a:solidFill>
                  <a:srgbClr val="40404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华文新魏" panose="02010800040101010101" pitchFamily="2" charset="-122"/>
              </a:rPr>
              <a:t>2</a:t>
            </a:r>
            <a:r>
              <a:rPr lang="en-US" altLang="en-US" sz="3200" b="1" dirty="0" smtClean="0">
                <a:solidFill>
                  <a:srgbClr val="40404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华文新魏" panose="02010800040101010101" pitchFamily="2" charset="-122"/>
              </a:rPr>
              <a:t>.</a:t>
            </a:r>
            <a:r>
              <a:rPr lang="en-US" altLang="en-US" sz="3200" b="1" dirty="0" smtClean="0">
                <a:solidFill>
                  <a:srgbClr val="40404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微软雅黑" panose="020B0503020204020204" charset="-122"/>
              </a:rPr>
              <a:t>如果天平两边一样重，数量多的那边</a:t>
            </a:r>
            <a:r>
              <a:rPr lang="en-US" altLang="en-US" sz="3200" b="1" dirty="0">
                <a:solidFill>
                  <a:srgbClr val="40404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微软雅黑" panose="020B0503020204020204" charset="-122"/>
              </a:rPr>
              <a:t>，一个物体的重量更轻一些。</a:t>
            </a:r>
            <a:endParaRPr lang="en-US" altLang="en-US" sz="3200" b="1" dirty="0">
              <a:solidFill>
                <a:srgbClr val="40404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grpSp>
        <p:nvGrpSpPr>
          <p:cNvPr id="26633" name="Group 24"/>
          <p:cNvGrpSpPr/>
          <p:nvPr/>
        </p:nvGrpSpPr>
        <p:grpSpPr>
          <a:xfrm>
            <a:off x="7540625" y="611190"/>
            <a:ext cx="2519363" cy="1152525"/>
            <a:chOff x="0" y="0"/>
            <a:chExt cx="1587" cy="726"/>
          </a:xfrm>
        </p:grpSpPr>
        <p:sp>
          <p:nvSpPr>
            <p:cNvPr id="26634" name="AutoShape 27"/>
            <p:cNvSpPr/>
            <p:nvPr/>
          </p:nvSpPr>
          <p:spPr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/>
            <a:p>
              <a:pPr algn="just"/>
              <a:endParaRPr lang="en-US" altLang="zh-CN" sz="2000">
                <a:solidFill>
                  <a:srgbClr val="1C1C1C"/>
                </a:solidFill>
                <a:latin typeface="楷体_GB2312" pitchFamily="49" charset="-122"/>
                <a:ea typeface="楷体_GB2312" pitchFamily="49" charset="-122"/>
                <a:sym typeface="楷体_GB2312" pitchFamily="49" charset="-122"/>
              </a:endParaRPr>
            </a:p>
            <a:p>
              <a:endParaRPr lang="en-US" altLang="zh-CN"/>
            </a:p>
          </p:txBody>
        </p:sp>
        <p:sp>
          <p:nvSpPr>
            <p:cNvPr id="26635" name="Rectangle 13"/>
            <p:cNvSpPr/>
            <p:nvPr/>
          </p:nvSpPr>
          <p:spPr>
            <a:xfrm>
              <a:off x="0" y="0"/>
              <a:ext cx="1587" cy="7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dirty="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 dirty="0"/>
            </a:p>
          </p:txBody>
        </p:sp>
      </p:grpSp>
      <p:pic>
        <p:nvPicPr>
          <p:cNvPr id="26636" name="图片 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 cstate="email"/>
          <a:stretch>
            <a:fillRect/>
          </a:stretch>
        </p:blipFill>
        <p:spPr>
          <a:xfrm>
            <a:off x="10148889" y="271465"/>
            <a:ext cx="1743075" cy="185102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 fill="hold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21" dur="2000" fill="hold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26" dur="1000" fill="hold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0" grpId="0" animBg="1"/>
      <p:bldP spid="26631" grpId="0" animBg="1"/>
      <p:bldP spid="2663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副标题 2"/>
          <p:cNvSpPr txBox="1"/>
          <p:nvPr/>
        </p:nvSpPr>
        <p:spPr>
          <a:xfrm>
            <a:off x="2171772" y="2381260"/>
            <a:ext cx="5333928" cy="381000"/>
          </a:xfrm>
          <a:prstGeom prst="rect">
            <a:avLst/>
          </a:prstGeom>
          <a:noFill/>
          <a:ln w="9525">
            <a:noFill/>
          </a:ln>
        </p:spPr>
        <p:txBody>
          <a:bodyPr lIns="165322" tIns="82662" rIns="165322" bIns="82662"/>
          <a:lstStyle/>
          <a:p>
            <a:pPr marL="625475"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在线完成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2.3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跷跷板</a:t>
            </a:r>
            <a:r>
              <a:rPr lang="zh-CN" altLang="zh-CN" sz="2400" dirty="0">
                <a:latin typeface="微软雅黑" panose="020B0503020204020204" charset="-122"/>
                <a:ea typeface="微软雅黑" panose="020B0503020204020204" charset="-122"/>
                <a:sym typeface="宋体" panose="02010600030101010101" pitchFamily="2" charset="-122"/>
              </a:rPr>
              <a:t>课后作业. </a:t>
            </a:r>
            <a:endParaRPr lang="zh-CN" altLang="zh-CN" sz="2400" dirty="0">
              <a:latin typeface="微软雅黑" panose="020B0503020204020204" charset="-122"/>
              <a:ea typeface="微软雅黑" panose="020B0503020204020204" charset="-122"/>
              <a:sym typeface="宋体" panose="02010600030101010101" pitchFamily="2" charset="-122"/>
            </a:endParaRPr>
          </a:p>
        </p:txBody>
      </p:sp>
      <p:sp>
        <p:nvSpPr>
          <p:cNvPr id="4" name="流程图: 终止 3"/>
          <p:cNvSpPr/>
          <p:nvPr/>
        </p:nvSpPr>
        <p:spPr>
          <a:xfrm>
            <a:off x="831851" y="733430"/>
            <a:ext cx="1674813" cy="461963"/>
          </a:xfrm>
          <a:prstGeom prst="flowChartTerminator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布置作业</a:t>
            </a:r>
            <a:endParaRPr kumimoji="0" lang="zh-CN" altLang="en-US" sz="2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pic>
        <p:nvPicPr>
          <p:cNvPr id="4301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617200" y="11696700"/>
            <a:ext cx="3302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8337" y="1207315"/>
            <a:ext cx="7262429" cy="483925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云形标注 11"/>
          <p:cNvSpPr/>
          <p:nvPr/>
        </p:nvSpPr>
        <p:spPr>
          <a:xfrm>
            <a:off x="2176465" y="1141413"/>
            <a:ext cx="2979737" cy="1463675"/>
          </a:xfrm>
          <a:prstGeom prst="cloudCallout">
            <a:avLst>
              <a:gd name="adj1" fmla="val -44690"/>
              <a:gd name="adj2" fmla="val 59801"/>
            </a:avLst>
          </a:prstGeom>
          <a:noFill/>
          <a:ln w="25400" cap="flat" cmpd="sng">
            <a:solidFill>
              <a:srgbClr val="F92B4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sp>
        <p:nvSpPr>
          <p:cNvPr id="10244" name="文本框 12"/>
          <p:cNvSpPr/>
          <p:nvPr/>
        </p:nvSpPr>
        <p:spPr>
          <a:xfrm>
            <a:off x="2422526" y="1385890"/>
            <a:ext cx="2424113" cy="95410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去看看小动物们在干什么？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图片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1487152" y="6091238"/>
            <a:ext cx="671513" cy="736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图片 10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73025" y="98427"/>
            <a:ext cx="715963" cy="6080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任意多边形: 形状 6"/>
          <p:cNvSpPr/>
          <p:nvPr>
            <p:custDataLst>
              <p:tags r:id="rId5"/>
            </p:custDataLst>
          </p:nvPr>
        </p:nvSpPr>
        <p:spPr>
          <a:xfrm flipH="1">
            <a:off x="1" y="0"/>
            <a:ext cx="4559300" cy="6858000"/>
          </a:xfrm>
          <a:solidFill>
            <a:srgbClr val="7F7F7F">
              <a:alpha val="14902"/>
            </a:srgbClr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0" name="文本框 3"/>
          <p:cNvSpPr/>
          <p:nvPr>
            <p:custDataLst>
              <p:tags r:id="rId6"/>
            </p:custDataLst>
          </p:nvPr>
        </p:nvSpPr>
        <p:spPr>
          <a:xfrm>
            <a:off x="788989" y="1811340"/>
            <a:ext cx="8185151" cy="3233737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defTabSz="914400">
              <a:lnSpc>
                <a:spcPct val="130000"/>
              </a:lnSpc>
              <a:spcAft>
                <a:spcPts val="1000"/>
              </a:spcAft>
              <a:buClrTx/>
              <a:buSzTx/>
              <a:buFontTx/>
              <a:buNone/>
            </a:pPr>
            <a:r>
              <a:rPr lang="en-US" altLang="en-US" sz="2400" b="1" dirty="0" err="1">
                <a:solidFill>
                  <a:srgbClr val="40404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Wingdings" panose="05000000000000000000" pitchFamily="2" charset="2"/>
              </a:rPr>
              <a:t>轻的画</a:t>
            </a:r>
            <a:r>
              <a:rPr lang="en-US" altLang="en-US" sz="2400" b="1" dirty="0">
                <a:solidFill>
                  <a:srgbClr val="40404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Wingdings" panose="05000000000000000000" pitchFamily="2" charset="2"/>
              </a:rPr>
              <a:t>“√”，</a:t>
            </a:r>
            <a:r>
              <a:rPr lang="en-US" altLang="en-US" sz="2400" b="1" dirty="0" err="1">
                <a:solidFill>
                  <a:srgbClr val="40404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Wingdings" panose="05000000000000000000" pitchFamily="2" charset="2"/>
              </a:rPr>
              <a:t>重的画</a:t>
            </a:r>
            <a:r>
              <a:rPr lang="en-US" altLang="en-US" sz="2400" b="1" dirty="0">
                <a:solidFill>
                  <a:srgbClr val="40404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Wingdings" panose="05000000000000000000" pitchFamily="2" charset="2"/>
              </a:rPr>
              <a:t>“</a:t>
            </a:r>
            <a:r>
              <a:rPr lang="en-US" altLang="en-US" sz="2400" b="1" dirty="0">
                <a:solidFill>
                  <a:srgbClr val="404040"/>
                </a:solidFill>
                <a:latin typeface="微软雅黑" panose="020B0503020204020204" charset="-122"/>
                <a:ea typeface="幼圆" panose="02010509060101010101" pitchFamily="49" charset="-122"/>
                <a:sym typeface="Wingdings" panose="05000000000000000000" pitchFamily="2" charset="2"/>
              </a:rPr>
              <a:t>◯</a:t>
            </a:r>
            <a:r>
              <a:rPr lang="en-US" altLang="en-US" sz="2400" b="1" dirty="0">
                <a:solidFill>
                  <a:srgbClr val="40404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Wingdings" panose="05000000000000000000" pitchFamily="2" charset="2"/>
              </a:rPr>
              <a:t>”。</a:t>
            </a:r>
            <a:endParaRPr lang="en-US" altLang="en-US" sz="2400" b="1" dirty="0">
              <a:solidFill>
                <a:srgbClr val="40404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1511" name="任意多边形: 形状 8"/>
          <p:cNvSpPr/>
          <p:nvPr>
            <p:custDataLst>
              <p:tags r:id="rId7"/>
            </p:custDataLst>
          </p:nvPr>
        </p:nvSpPr>
        <p:spPr>
          <a:xfrm rot="10800000">
            <a:off x="10926764" y="5594350"/>
            <a:ext cx="1265237" cy="1263650"/>
          </a:xfrm>
          <a:solidFill>
            <a:srgbClr val="808080">
              <a:alpha val="14902"/>
            </a:srgbClr>
          </a:solidFill>
          <a:ln w="12700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1512" name="文本框 1"/>
          <p:cNvSpPr/>
          <p:nvPr>
            <p:custDataLst>
              <p:tags r:id="rId8"/>
            </p:custDataLst>
          </p:nvPr>
        </p:nvSpPr>
        <p:spPr>
          <a:xfrm>
            <a:off x="788989" y="513409"/>
            <a:ext cx="10972800" cy="609600"/>
          </a:xfrm>
          <a:prstGeom prst="rect">
            <a:avLst/>
          </a:prstGeom>
          <a:noFill/>
          <a:ln w="9525">
            <a:noFill/>
          </a:ln>
        </p:spPr>
        <p:txBody>
          <a:bodyPr lIns="63500" tIns="25400" rIns="63500" bIns="25400"/>
          <a:lstStyle/>
          <a:p>
            <a:pPr defTabSz="914400">
              <a:buClrTx/>
              <a:buSzTx/>
              <a:buFontTx/>
              <a:buNone/>
            </a:pPr>
            <a:r>
              <a:rPr lang="en-US" altLang="en-US" sz="3200" b="1" dirty="0" err="1">
                <a:solidFill>
                  <a:srgbClr val="9E7258"/>
                </a:solidFill>
                <a:latin typeface="幼圆" panose="02010509060101010101" pitchFamily="49" charset="-122"/>
                <a:ea typeface="幼圆" panose="02010509060101010101" pitchFamily="49" charset="-122"/>
                <a:sym typeface="Wingdings" panose="05000000000000000000" pitchFamily="2" charset="2"/>
              </a:rPr>
              <a:t>探索发现</a:t>
            </a:r>
            <a:endParaRPr lang="en-US" altLang="en-US" sz="3200" b="1" dirty="0">
              <a:solidFill>
                <a:srgbClr val="9E7258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21513" name="图片 20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849689" y="2582865"/>
            <a:ext cx="4000500" cy="301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14" name="文本框 2"/>
          <p:cNvSpPr/>
          <p:nvPr/>
        </p:nvSpPr>
        <p:spPr>
          <a:xfrm>
            <a:off x="7018337" y="4826002"/>
            <a:ext cx="831851" cy="828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en-US" sz="4800" b="1">
                <a:latin typeface="幼圆" panose="02010509060101010101" pitchFamily="49" charset="-122"/>
                <a:ea typeface="幼圆" panose="02010509060101010101" pitchFamily="49" charset="-122"/>
                <a:sym typeface="微软雅黑" panose="020B0503020204020204" charset="-122"/>
              </a:rPr>
              <a:t>√</a:t>
            </a:r>
            <a:endParaRPr lang="en-US" altLang="en-US" sz="4800" b="1">
              <a:latin typeface="幼圆" panose="02010509060101010101" pitchFamily="49" charset="-122"/>
              <a:ea typeface="幼圆" panose="02010509060101010101" pitchFamily="49" charset="-122"/>
              <a:sym typeface="微软雅黑" panose="020B0503020204020204" charset="-122"/>
            </a:endParaRPr>
          </a:p>
        </p:txBody>
      </p:sp>
      <p:sp>
        <p:nvSpPr>
          <p:cNvPr id="21515" name="文本框 9"/>
          <p:cNvSpPr/>
          <p:nvPr/>
        </p:nvSpPr>
        <p:spPr>
          <a:xfrm>
            <a:off x="4816475" y="4826000"/>
            <a:ext cx="965200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en-US" altLang="en-US" sz="4000" b="1">
                <a:solidFill>
                  <a:srgbClr val="404040"/>
                </a:solidFill>
                <a:latin typeface="微软雅黑" panose="020B0503020204020204" charset="-122"/>
                <a:ea typeface="幼圆" panose="02010509060101010101" pitchFamily="49" charset="-122"/>
                <a:sym typeface="微软雅黑" panose="020B0503020204020204" charset="-122"/>
              </a:rPr>
              <a:t>◯</a:t>
            </a:r>
            <a:endParaRPr lang="en-US" altLang="en-US" sz="4000" b="1">
              <a:solidFill>
                <a:srgbClr val="404040"/>
              </a:solidFill>
              <a:latin typeface="微软雅黑" panose="020B0503020204020204" charset="-122"/>
              <a:ea typeface="幼圆" panose="02010509060101010101" pitchFamily="49" charset="-122"/>
              <a:sym typeface="微软雅黑" panose="020B0503020204020204" charset="-122"/>
            </a:endParaRPr>
          </a:p>
        </p:txBody>
      </p:sp>
      <p:sp>
        <p:nvSpPr>
          <p:cNvPr id="21516" name="文本框 11"/>
          <p:cNvSpPr/>
          <p:nvPr/>
        </p:nvSpPr>
        <p:spPr>
          <a:xfrm>
            <a:off x="7545389" y="892177"/>
            <a:ext cx="2698751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spcAft>
                <a:spcPts val="1000"/>
              </a:spcAft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40404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Wingdings" panose="05000000000000000000" pitchFamily="2" charset="2"/>
              </a:rPr>
              <a:t>2</a:t>
            </a:r>
            <a:r>
              <a:rPr lang="en-US" altLang="en-US" sz="2400" b="1" dirty="0">
                <a:solidFill>
                  <a:srgbClr val="404040"/>
                </a:solidFill>
                <a:latin typeface="幼圆" panose="02010509060101010101" pitchFamily="49" charset="-122"/>
                <a:ea typeface="幼圆" panose="02010509060101010101" pitchFamily="49" charset="-122"/>
                <a:sym typeface="Wingdings" panose="05000000000000000000" pitchFamily="2" charset="2"/>
              </a:rPr>
              <a:t>个物体比较轻重</a:t>
            </a:r>
            <a:endParaRPr lang="en-US" altLang="en-US" sz="2400" b="1" dirty="0">
              <a:solidFill>
                <a:srgbClr val="40404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4" grpId="0"/>
      <p:bldP spid="215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文本框 35841"/>
          <p:cNvSpPr txBox="1"/>
          <p:nvPr/>
        </p:nvSpPr>
        <p:spPr>
          <a:xfrm>
            <a:off x="2478088" y="747714"/>
            <a:ext cx="3262432" cy="46166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dirty="0">
                <a:latin typeface="Times New Roman" panose="02020603050405020304" pitchFamily="18" charset="0"/>
                <a:ea typeface="微软雅黑" panose="020B0503020204020204" charset="-122"/>
              </a:rPr>
              <a:t>在最长的文具后面画钩</a:t>
            </a:r>
            <a:endParaRPr lang="zh-CN" altLang="en-US" sz="2400" dirty="0">
              <a:latin typeface="Times New Roman" panose="02020603050405020304" pitchFamily="18" charset="0"/>
              <a:ea typeface="微软雅黑" panose="020B0503020204020204" charset="-122"/>
            </a:endParaRPr>
          </a:p>
        </p:txBody>
      </p:sp>
      <p:pic>
        <p:nvPicPr>
          <p:cNvPr id="35843" name="图片 358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95158" y="1559878"/>
            <a:ext cx="4183063" cy="241141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5844" name="组合 35843"/>
          <p:cNvGrpSpPr/>
          <p:nvPr/>
        </p:nvGrpSpPr>
        <p:grpSpPr>
          <a:xfrm>
            <a:off x="6314759" y="2279017"/>
            <a:ext cx="620712" cy="392113"/>
            <a:chOff x="4176" y="2181"/>
            <a:chExt cx="468" cy="432"/>
          </a:xfrm>
        </p:grpSpPr>
        <p:sp>
          <p:nvSpPr>
            <p:cNvPr id="8196" name="直接连接符 35844"/>
            <p:cNvSpPr/>
            <p:nvPr/>
          </p:nvSpPr>
          <p:spPr>
            <a:xfrm>
              <a:off x="4176" y="2400"/>
              <a:ext cx="144" cy="192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197" name="直接连接符 35845"/>
            <p:cNvSpPr/>
            <p:nvPr/>
          </p:nvSpPr>
          <p:spPr>
            <a:xfrm flipV="1">
              <a:off x="4308" y="2181"/>
              <a:ext cx="336" cy="432"/>
            </a:xfrm>
            <a:prstGeom prst="line">
              <a:avLst/>
            </a:prstGeom>
            <a:ln w="57150" cap="flat" cmpd="sng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10800000" anchor="t"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13"/>
          <p:cNvPicPr>
            <a:picLocks noChangeAspect="1"/>
          </p:cNvPicPr>
          <p:nvPr/>
        </p:nvPicPr>
        <p:blipFill>
          <a:blip r:embed="rId1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2956" y="2404112"/>
            <a:ext cx="3932555" cy="24999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10093468" y="1986455"/>
            <a:ext cx="1762299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27"/>
          <p:cNvSpPr>
            <a:spLocks noChangeArrowheads="1"/>
          </p:cNvSpPr>
          <p:nvPr/>
        </p:nvSpPr>
        <p:spPr bwMode="auto">
          <a:xfrm>
            <a:off x="5266057" y="1086486"/>
            <a:ext cx="5219065" cy="1021556"/>
          </a:xfrm>
          <a:prstGeom prst="wedgeRoundRectCallout">
            <a:avLst>
              <a:gd name="adj1" fmla="val 38095"/>
              <a:gd name="adj2" fmla="val 82704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 dirty="0" smtClean="0">
                <a:latin typeface="微软雅黑" panose="020B0503020204020204" charset="-122"/>
                <a:ea typeface="微软雅黑" panose="020B0503020204020204" charset="-122"/>
              </a:rPr>
              <a:t>说说玩跷跷板的感受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  <p:sp>
        <p:nvSpPr>
          <p:cNvPr id="8" name="AutoShape 27"/>
          <p:cNvSpPr>
            <a:spLocks noChangeArrowheads="1"/>
          </p:cNvSpPr>
          <p:nvPr/>
        </p:nvSpPr>
        <p:spPr bwMode="auto">
          <a:xfrm>
            <a:off x="5712460" y="4648836"/>
            <a:ext cx="5165725" cy="1940957"/>
          </a:xfrm>
          <a:prstGeom prst="wedgeRoundRectCallout">
            <a:avLst>
              <a:gd name="adj1" fmla="val -62693"/>
              <a:gd name="adj2" fmla="val 3338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</a:rPr>
              <a:t>跷跷板一上一下，翘上去的轻，压下去的重。</a:t>
            </a:r>
            <a:endParaRPr lang="zh-CN" altLang="en-US" sz="36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891281" y="5186680"/>
            <a:ext cx="1109345" cy="15328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9676" y="2309815"/>
            <a:ext cx="923925" cy="466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3064" y="2690815"/>
            <a:ext cx="923925" cy="295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1" y="2212975"/>
            <a:ext cx="800100" cy="3619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6990" y="2290765"/>
            <a:ext cx="979487" cy="47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6" name="椭圆 14"/>
          <p:cNvSpPr/>
          <p:nvPr/>
        </p:nvSpPr>
        <p:spPr>
          <a:xfrm>
            <a:off x="3408363" y="1941515"/>
            <a:ext cx="2963863" cy="1266825"/>
          </a:xfrm>
          <a:prstGeom prst="ellipse">
            <a:avLst/>
          </a:prstGeom>
          <a:noFill/>
          <a:ln w="38100" cap="flat" cmpd="sng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 defTabSz="914400">
              <a:buClrTx/>
              <a:buSzTx/>
              <a:buFontTx/>
              <a:buNone/>
            </a:pPr>
            <a:endParaRPr lang="zh-CN" altLang="en-US">
              <a:solidFill>
                <a:srgbClr val="FFFFFF"/>
              </a:solidFill>
              <a:latin typeface="Times New Roman" panose="02020603050405020304"/>
              <a:sym typeface="Wingdings" panose="05000000000000000000" pitchFamily="2" charset="2"/>
            </a:endParaRPr>
          </a:p>
        </p:txBody>
      </p:sp>
      <p:pic>
        <p:nvPicPr>
          <p:cNvPr id="15367" name="图片 15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40451" y="2063750"/>
            <a:ext cx="1144588" cy="1144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8" name="圆角矩形标注 16"/>
          <p:cNvSpPr/>
          <p:nvPr/>
        </p:nvSpPr>
        <p:spPr>
          <a:xfrm>
            <a:off x="6240463" y="1273175"/>
            <a:ext cx="1739900" cy="668338"/>
          </a:xfrm>
          <a:prstGeom prst="wedgeRoundRectCallout">
            <a:avLst>
              <a:gd name="adj1" fmla="val -18620"/>
              <a:gd name="adj2" fmla="val 66912"/>
              <a:gd name="adj3" fmla="val 16667"/>
            </a:avLst>
          </a:prstGeom>
          <a:solidFill>
            <a:srgbClr val="B0E8F0"/>
          </a:solidFill>
          <a:ln w="25400" cap="flat" cmpd="sng">
            <a:solidFill>
              <a:srgbClr val="A2A2A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 anchorCtr="0"/>
          <a:lstStyle/>
          <a:p>
            <a:pPr algn="ctr"/>
            <a:endParaRPr lang="zh-CN" altLang="en-US">
              <a:solidFill>
                <a:srgbClr val="FFFFFF"/>
              </a:solidFill>
              <a:latin typeface="Times New Roman" panose="02020603050405020304"/>
            </a:endParaRPr>
          </a:p>
        </p:txBody>
      </p:sp>
      <p:sp>
        <p:nvSpPr>
          <p:cNvPr id="15369" name="文本框 17"/>
          <p:cNvSpPr/>
          <p:nvPr/>
        </p:nvSpPr>
        <p:spPr>
          <a:xfrm>
            <a:off x="6372226" y="1357315"/>
            <a:ext cx="1443039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哪个重？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5370" name="组合 18"/>
          <p:cNvGrpSpPr/>
          <p:nvPr/>
        </p:nvGrpSpPr>
        <p:grpSpPr>
          <a:xfrm>
            <a:off x="1314451" y="1198563"/>
            <a:ext cx="3086100" cy="715962"/>
            <a:chOff x="2068180" y="2173457"/>
            <a:chExt cx="4952091" cy="2126485"/>
          </a:xfrm>
        </p:grpSpPr>
        <p:sp>
          <p:nvSpPr>
            <p:cNvPr id="15371" name="圆角矩形 19"/>
            <p:cNvSpPr/>
            <p:nvPr/>
          </p:nvSpPr>
          <p:spPr>
            <a:xfrm>
              <a:off x="2068180" y="2173457"/>
              <a:ext cx="4952091" cy="2126485"/>
            </a:xfrm>
            <a:prstGeom prst="roundRect">
              <a:avLst>
                <a:gd name="adj" fmla="val 10005"/>
              </a:avLst>
            </a:prstGeom>
            <a:solidFill>
              <a:srgbClr val="FFC000"/>
            </a:solidFill>
            <a:ln w="25400">
              <a:noFill/>
            </a:ln>
            <a:effectLst>
              <a:outerShdw dist="38100" algn="l" rotWithShape="0">
                <a:srgbClr val="000000">
                  <a:alpha val="48999"/>
                </a:srgbClr>
              </a:outerShdw>
            </a:effectLst>
          </p:spPr>
          <p:txBody>
            <a:bodyPr anchor="ctr" anchorCtr="0"/>
            <a:lstStyle/>
            <a:p>
              <a:pPr algn="ctr" defTabSz="914400">
                <a:buClrTx/>
                <a:buSzTx/>
                <a:buFontTx/>
                <a:buNone/>
              </a:pPr>
              <a:endParaRPr lang="en-US" altLang="zh-CN">
                <a:solidFill>
                  <a:srgbClr val="FFFFFF"/>
                </a:solidFill>
                <a:latin typeface="Calibri" panose="020F0502020204030204"/>
                <a:sym typeface="Wingdings" panose="05000000000000000000" pitchFamily="2" charset="2"/>
              </a:endParaRPr>
            </a:p>
          </p:txBody>
        </p:sp>
        <p:sp>
          <p:nvSpPr>
            <p:cNvPr id="15372" name="圆角矩形 21"/>
            <p:cNvSpPr/>
            <p:nvPr/>
          </p:nvSpPr>
          <p:spPr>
            <a:xfrm>
              <a:off x="2068180" y="2178171"/>
              <a:ext cx="4952091" cy="1414514"/>
            </a:xfrm>
            <a:solidFill>
              <a:srgbClr val="FFFFFF">
                <a:alpha val="27843"/>
              </a:srgbClr>
            </a:solidFill>
            <a:ln w="25400"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15373" name="圆角矩形 21"/>
            <p:cNvGrpSpPr/>
            <p:nvPr/>
          </p:nvGrpSpPr>
          <p:grpSpPr>
            <a:xfrm>
              <a:off x="2208795" y="2325280"/>
              <a:ext cx="4675752" cy="1810578"/>
              <a:chOff x="1402080" y="1249680"/>
              <a:chExt cx="2913888" cy="609600"/>
            </a:xfrm>
          </p:grpSpPr>
          <p:pic>
            <p:nvPicPr>
              <p:cNvPr id="15374" name="圆角矩形 21"/>
              <p:cNvPicPr/>
              <p:nvPr/>
            </p:nvPicPr>
            <p:blipFill>
              <a:blip r:embed="rId6" cstate="email"/>
              <a:stretch>
                <a:fillRect/>
              </a:stretch>
            </p:blipFill>
            <p:spPr>
              <a:xfrm>
                <a:off x="1402080" y="1249680"/>
                <a:ext cx="2913888" cy="609600"/>
              </a:xfrm>
              <a:prstGeom prst="rect">
                <a:avLst/>
              </a:prstGeom>
              <a:noFill/>
              <a:ln w="9525">
                <a:noFill/>
              </a:ln>
            </p:spPr>
          </p:pic>
          <p:sp>
            <p:nvSpPr>
              <p:cNvPr id="15375" name="矩形 15374"/>
              <p:cNvSpPr/>
              <p:nvPr/>
            </p:nvSpPr>
            <p:spPr>
              <a:xfrm>
                <a:off x="1416939" y="1269556"/>
                <a:ext cx="2881121" cy="5739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ctr" anchorCtr="0"/>
              <a:lstStyle/>
              <a:p>
                <a:pPr algn="ctr"/>
                <a:endParaRPr lang="en-US" altLang="zh-CN">
                  <a:solidFill>
                    <a:srgbClr val="FFFFFF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15376" name="TextBox 3"/>
          <p:cNvSpPr/>
          <p:nvPr/>
        </p:nvSpPr>
        <p:spPr>
          <a:xfrm>
            <a:off x="1543051" y="1285876"/>
            <a:ext cx="2857500" cy="5232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估一估，掂一掂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377" name="图片 7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866901" y="3589340"/>
            <a:ext cx="4273551" cy="235108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15378" name="组合 29"/>
          <p:cNvGrpSpPr/>
          <p:nvPr/>
        </p:nvGrpSpPr>
        <p:grpSpPr>
          <a:xfrm>
            <a:off x="4256088" y="4967290"/>
            <a:ext cx="635000" cy="522287"/>
            <a:chOff x="1125368" y="3608072"/>
            <a:chExt cx="635210" cy="523220"/>
          </a:xfrm>
        </p:grpSpPr>
        <p:sp>
          <p:nvSpPr>
            <p:cNvPr id="15379" name="Oval 32"/>
            <p:cNvSpPr/>
            <p:nvPr/>
          </p:nvSpPr>
          <p:spPr>
            <a:xfrm>
              <a:off x="1125368" y="3608072"/>
              <a:ext cx="635210" cy="521418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 w="9525">
              <a:noFill/>
            </a:ln>
          </p:spPr>
          <p:txBody>
            <a:bodyPr wrap="none" anchor="ctr" anchorCtr="0"/>
            <a:lstStyle/>
            <a:p>
              <a:pPr algn="ctr" defTabSz="914400">
                <a:buClrTx/>
                <a:buSzTx/>
                <a:buFontTx/>
                <a:buNone/>
              </a:pPr>
              <a:endParaRPr lang="zh-CN" altLang="en-US" sz="2400">
                <a:sym typeface="Wingdings" panose="05000000000000000000" pitchFamily="2" charset="2"/>
              </a:endParaRPr>
            </a:p>
          </p:txBody>
        </p:sp>
        <p:sp>
          <p:nvSpPr>
            <p:cNvPr id="15380" name="文本框 28"/>
            <p:cNvSpPr/>
            <p:nvPr/>
          </p:nvSpPr>
          <p:spPr>
            <a:xfrm>
              <a:off x="1156592" y="3608072"/>
              <a:ext cx="57276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重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5381" name="组合 30"/>
          <p:cNvGrpSpPr/>
          <p:nvPr/>
        </p:nvGrpSpPr>
        <p:grpSpPr>
          <a:xfrm>
            <a:off x="1549400" y="4535490"/>
            <a:ext cx="635000" cy="523875"/>
            <a:chOff x="1125368" y="3608072"/>
            <a:chExt cx="635210" cy="523220"/>
          </a:xfrm>
        </p:grpSpPr>
        <p:sp>
          <p:nvSpPr>
            <p:cNvPr id="15382" name="Oval 32"/>
            <p:cNvSpPr/>
            <p:nvPr/>
          </p:nvSpPr>
          <p:spPr>
            <a:xfrm>
              <a:off x="1125368" y="3608072"/>
              <a:ext cx="635210" cy="521418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 w="9525">
              <a:noFill/>
            </a:ln>
          </p:spPr>
          <p:txBody>
            <a:bodyPr wrap="none" anchor="ctr" anchorCtr="0"/>
            <a:lstStyle/>
            <a:p>
              <a:pPr algn="ctr" defTabSz="914400">
                <a:buClrTx/>
                <a:buSzTx/>
                <a:buFontTx/>
                <a:buNone/>
              </a:pPr>
              <a:endParaRPr lang="zh-CN" altLang="en-US" sz="2400">
                <a:sym typeface="Wingdings" panose="05000000000000000000" pitchFamily="2" charset="2"/>
              </a:endParaRPr>
            </a:p>
          </p:txBody>
        </p:sp>
        <p:sp>
          <p:nvSpPr>
            <p:cNvPr id="15383" name="文本框 32"/>
            <p:cNvSpPr/>
            <p:nvPr/>
          </p:nvSpPr>
          <p:spPr>
            <a:xfrm>
              <a:off x="1156592" y="3608072"/>
              <a:ext cx="57276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重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5384" name="组合 34"/>
          <p:cNvGrpSpPr/>
          <p:nvPr/>
        </p:nvGrpSpPr>
        <p:grpSpPr>
          <a:xfrm>
            <a:off x="6038851" y="4273552"/>
            <a:ext cx="776288" cy="523875"/>
            <a:chOff x="1413115" y="2539255"/>
            <a:chExt cx="774815" cy="523220"/>
          </a:xfrm>
        </p:grpSpPr>
        <p:sp>
          <p:nvSpPr>
            <p:cNvPr id="15385" name="Oval 32"/>
            <p:cNvSpPr/>
            <p:nvPr/>
          </p:nvSpPr>
          <p:spPr>
            <a:xfrm>
              <a:off x="1413115" y="2552573"/>
              <a:ext cx="720834" cy="49339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 w="9525">
              <a:noFill/>
            </a:ln>
          </p:spPr>
          <p:txBody>
            <a:bodyPr wrap="none" anchor="ctr" anchorCtr="0"/>
            <a:lstStyle/>
            <a:p>
              <a:pPr algn="ctr" defTabSz="914400">
                <a:buClrTx/>
                <a:buSzTx/>
                <a:buFontTx/>
                <a:buNone/>
              </a:pPr>
              <a:endParaRPr lang="zh-CN" altLang="en-US" sz="2400">
                <a:sym typeface="Wingdings" panose="05000000000000000000" pitchFamily="2" charset="2"/>
              </a:endParaRPr>
            </a:p>
          </p:txBody>
        </p:sp>
        <p:sp>
          <p:nvSpPr>
            <p:cNvPr id="15386" name="文本框 33"/>
            <p:cNvSpPr/>
            <p:nvPr/>
          </p:nvSpPr>
          <p:spPr>
            <a:xfrm>
              <a:off x="1529849" y="2539255"/>
              <a:ext cx="65808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轻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5387" name="组合 35"/>
          <p:cNvGrpSpPr/>
          <p:nvPr/>
        </p:nvGrpSpPr>
        <p:grpSpPr>
          <a:xfrm>
            <a:off x="3482975" y="4116390"/>
            <a:ext cx="774700" cy="523875"/>
            <a:chOff x="1413115" y="2539255"/>
            <a:chExt cx="774815" cy="523220"/>
          </a:xfrm>
        </p:grpSpPr>
        <p:sp>
          <p:nvSpPr>
            <p:cNvPr id="15388" name="Oval 32"/>
            <p:cNvSpPr/>
            <p:nvPr/>
          </p:nvSpPr>
          <p:spPr>
            <a:xfrm>
              <a:off x="1413115" y="2552573"/>
              <a:ext cx="720834" cy="49339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100000">
                  <a:srgbClr val="FF9933"/>
                </a:gs>
              </a:gsLst>
              <a:path path="shape">
                <a:fillToRect l="50000" t="50000" r="50000" b="50000"/>
              </a:path>
            </a:gradFill>
            <a:ln w="9525">
              <a:noFill/>
            </a:ln>
          </p:spPr>
          <p:txBody>
            <a:bodyPr wrap="none" anchor="ctr" anchorCtr="0"/>
            <a:lstStyle/>
            <a:p>
              <a:pPr algn="ctr" defTabSz="914400">
                <a:buClrTx/>
                <a:buSzTx/>
                <a:buFontTx/>
                <a:buNone/>
              </a:pPr>
              <a:endParaRPr lang="zh-CN" altLang="en-US" sz="2400">
                <a:sym typeface="Wingdings" panose="05000000000000000000" pitchFamily="2" charset="2"/>
              </a:endParaRPr>
            </a:p>
          </p:txBody>
        </p:sp>
        <p:sp>
          <p:nvSpPr>
            <p:cNvPr id="15389" name="文本框 37"/>
            <p:cNvSpPr/>
            <p:nvPr/>
          </p:nvSpPr>
          <p:spPr>
            <a:xfrm>
              <a:off x="1529849" y="2539255"/>
              <a:ext cx="658081" cy="52322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1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1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>
                  <a:latin typeface="黑体" panose="02010609060101010101" pitchFamily="49" charset="-122"/>
                  <a:ea typeface="黑体" panose="02010609060101010101" pitchFamily="49" charset="-122"/>
                </a:rPr>
                <a:t>轻</a:t>
              </a:r>
              <a:endParaRPr lang="zh-CN" altLang="en-US" sz="280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  <p:bldP spid="15368" grpId="0" animBg="1"/>
      <p:bldP spid="15369" grpId="0"/>
      <p:bldP spid="153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6"/>
          <p:cNvGrpSpPr/>
          <p:nvPr/>
        </p:nvGrpSpPr>
        <p:grpSpPr>
          <a:xfrm>
            <a:off x="4068765" y="2035177"/>
            <a:ext cx="1630705" cy="1214673"/>
            <a:chOff x="3628651" y="1714488"/>
            <a:chExt cx="2943612" cy="2191809"/>
          </a:xfrm>
        </p:grpSpPr>
        <p:pic>
          <p:nvPicPr>
            <p:cNvPr id="3" name="图片 19" descr="12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>
              <a:off x="3628651" y="2017771"/>
              <a:ext cx="2657861" cy="14630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椭圆 3"/>
            <p:cNvSpPr/>
            <p:nvPr/>
          </p:nvSpPr>
          <p:spPr>
            <a:xfrm>
              <a:off x="3642940" y="1714488"/>
              <a:ext cx="2929323" cy="2191809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5" name="组合 28"/>
          <p:cNvGrpSpPr/>
          <p:nvPr/>
        </p:nvGrpSpPr>
        <p:grpSpPr>
          <a:xfrm>
            <a:off x="6308317" y="1963739"/>
            <a:ext cx="1131115" cy="1236662"/>
            <a:chOff x="6572263" y="2017771"/>
            <a:chExt cx="2042005" cy="2232000"/>
          </a:xfrm>
        </p:grpSpPr>
        <p:pic>
          <p:nvPicPr>
            <p:cNvPr id="6" name="图片 21" descr="32.png"/>
            <p:cNvPicPr>
              <a:picLocks noChangeAspect="1"/>
            </p:cNvPicPr>
            <p:nvPr/>
          </p:nvPicPr>
          <p:blipFill>
            <a:blip r:embed="rId2" cstate="email"/>
            <a:srcRect r="-110" b="-90"/>
            <a:stretch>
              <a:fillRect/>
            </a:stretch>
          </p:blipFill>
          <p:spPr bwMode="auto">
            <a:xfrm>
              <a:off x="6572263" y="2017771"/>
              <a:ext cx="2042005" cy="1939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椭圆 6"/>
            <p:cNvSpPr/>
            <p:nvPr/>
          </p:nvSpPr>
          <p:spPr>
            <a:xfrm>
              <a:off x="6572263" y="2017771"/>
              <a:ext cx="2042005" cy="22320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8" name="TextBox 9"/>
          <p:cNvSpPr txBox="1">
            <a:spLocks noChangeArrowheads="1"/>
          </p:cNvSpPr>
          <p:nvPr/>
        </p:nvSpPr>
        <p:spPr bwMode="auto">
          <a:xfrm>
            <a:off x="2027239" y="3685847"/>
            <a:ext cx="990600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看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/>
            </a:endParaRP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4451351" y="3685847"/>
            <a:ext cx="989013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掂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/>
            </a:endParaRPr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6450422" y="3685847"/>
            <a:ext cx="989012" cy="39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2000">
                <a:solidFill>
                  <a:schemeClr val="bg2">
                    <a:lumMod val="1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称</a:t>
            </a:r>
            <a:endParaRPr lang="zh-CN" altLang="en-US" sz="2000">
              <a:solidFill>
                <a:schemeClr val="bg2">
                  <a:lumMod val="1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/>
            </a:endParaRPr>
          </a:p>
        </p:txBody>
      </p:sp>
      <p:grpSp>
        <p:nvGrpSpPr>
          <p:cNvPr id="11" name="组合 24"/>
          <p:cNvGrpSpPr/>
          <p:nvPr/>
        </p:nvGrpSpPr>
        <p:grpSpPr>
          <a:xfrm>
            <a:off x="1643063" y="1582740"/>
            <a:ext cx="1815413" cy="1935033"/>
            <a:chOff x="367306" y="928669"/>
            <a:chExt cx="3276000" cy="3491999"/>
          </a:xfrm>
        </p:grpSpPr>
        <p:pic>
          <p:nvPicPr>
            <p:cNvPr id="12" name="图片 15" descr="1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 bwMode="auto">
            <a:xfrm>
              <a:off x="539038" y="1286345"/>
              <a:ext cx="2836956" cy="1554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图片 18" descr="2.png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 bwMode="auto">
            <a:xfrm>
              <a:off x="663474" y="2357430"/>
              <a:ext cx="2836956" cy="1548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椭圆 13"/>
            <p:cNvSpPr/>
            <p:nvPr/>
          </p:nvSpPr>
          <p:spPr>
            <a:xfrm>
              <a:off x="367306" y="928669"/>
              <a:ext cx="3276000" cy="3491999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组合 24"/>
          <p:cNvGrpSpPr/>
          <p:nvPr/>
        </p:nvGrpSpPr>
        <p:grpSpPr>
          <a:xfrm>
            <a:off x="1237695" y="996873"/>
            <a:ext cx="2457451" cy="2619375"/>
            <a:chOff x="367306" y="928670"/>
            <a:chExt cx="3276000" cy="3492000"/>
          </a:xfrm>
        </p:grpSpPr>
        <p:pic>
          <p:nvPicPr>
            <p:cNvPr id="15372" name="图片 15" descr="1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539038" y="1286345"/>
              <a:ext cx="2836956" cy="1554392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5373" name="图片 18" descr="2.png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663474" y="2357430"/>
              <a:ext cx="2836956" cy="154886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3" name="椭圆 22"/>
            <p:cNvSpPr/>
            <p:nvPr/>
          </p:nvSpPr>
          <p:spPr>
            <a:xfrm>
              <a:off x="367306" y="928670"/>
              <a:ext cx="3276000" cy="34920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5363" name="组合 26"/>
          <p:cNvGrpSpPr/>
          <p:nvPr/>
        </p:nvGrpSpPr>
        <p:grpSpPr>
          <a:xfrm>
            <a:off x="3798729" y="1586230"/>
            <a:ext cx="2207419" cy="1644254"/>
            <a:chOff x="3628651" y="1714488"/>
            <a:chExt cx="2943612" cy="2191809"/>
          </a:xfrm>
        </p:grpSpPr>
        <p:pic>
          <p:nvPicPr>
            <p:cNvPr id="15370" name="图片 19" descr="12.png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628651" y="2017771"/>
              <a:ext cx="2657861" cy="146304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" name="椭圆 25"/>
            <p:cNvSpPr/>
            <p:nvPr/>
          </p:nvSpPr>
          <p:spPr>
            <a:xfrm>
              <a:off x="3642941" y="1714488"/>
              <a:ext cx="2929322" cy="2191809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5364" name="组合 28"/>
          <p:cNvGrpSpPr/>
          <p:nvPr/>
        </p:nvGrpSpPr>
        <p:grpSpPr>
          <a:xfrm>
            <a:off x="6135927" y="1532654"/>
            <a:ext cx="1531144" cy="1674019"/>
            <a:chOff x="6572263" y="2017771"/>
            <a:chExt cx="2042005" cy="2232000"/>
          </a:xfrm>
        </p:grpSpPr>
        <p:pic>
          <p:nvPicPr>
            <p:cNvPr id="15368" name="图片 21" descr="32.png"/>
            <p:cNvPicPr>
              <a:picLocks noChangeAspect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>
            <a:xfrm>
              <a:off x="6572263" y="2017771"/>
              <a:ext cx="2042005" cy="193900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8" name="椭圆 27"/>
            <p:cNvSpPr/>
            <p:nvPr/>
          </p:nvSpPr>
          <p:spPr>
            <a:xfrm>
              <a:off x="6572263" y="2017771"/>
              <a:ext cx="2042005" cy="2232000"/>
            </a:xfrm>
            <a:prstGeom prst="ellipse">
              <a:avLst/>
            </a:prstGeom>
            <a:noFill/>
            <a:ln w="38100">
              <a:solidFill>
                <a:srgbClr val="00B0F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2129474" y="3997248"/>
            <a:ext cx="742951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看</a:t>
            </a:r>
            <a:endParaRPr lang="zh-CN" altLang="en-US" sz="240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24286" y="3997010"/>
            <a:ext cx="741759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掂</a:t>
            </a:r>
            <a:endParaRPr lang="zh-CN" altLang="en-US" sz="240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30340" y="3997010"/>
            <a:ext cx="74176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称</a:t>
            </a:r>
            <a:endParaRPr lang="zh-CN" altLang="en-US" sz="2400">
              <a:solidFill>
                <a:schemeClr val="tx1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85" decel="100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385" decel="100000"/>
                                        <p:tgtEl>
                                          <p:spTgt spid="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385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385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85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385" decel="100000"/>
                                        <p:tgtEl>
                                          <p:spTgt spid="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385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385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85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385" decel="100000"/>
                                        <p:tgtEl>
                                          <p:spTgt spid="3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385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385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图片 3073"/>
          <p:cNvPicPr>
            <a:picLocks noChangeAspect="1"/>
          </p:cNvPicPr>
          <p:nvPr/>
        </p:nvPicPr>
        <p:blipFill>
          <a:blip r:embed="rId1" cstate="email"/>
          <a:srcRect b="-2598"/>
          <a:stretch>
            <a:fillRect/>
          </a:stretch>
        </p:blipFill>
        <p:spPr>
          <a:xfrm>
            <a:off x="2326641" y="2245362"/>
            <a:ext cx="7835265" cy="455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AutoShape 27"/>
          <p:cNvSpPr>
            <a:spLocks noChangeArrowheads="1"/>
          </p:cNvSpPr>
          <p:nvPr/>
        </p:nvSpPr>
        <p:spPr bwMode="auto">
          <a:xfrm>
            <a:off x="166371" y="1375410"/>
            <a:ext cx="5276215" cy="1030552"/>
          </a:xfrm>
          <a:prstGeom prst="wedgeRoundRectCallout">
            <a:avLst>
              <a:gd name="adj1" fmla="val 34929"/>
              <a:gd name="adj2" fmla="val 81209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字典</a:t>
            </a:r>
            <a:r>
              <a:rPr lang="zh-CN" altLang="en-US" sz="3600" dirty="0" smtClean="0">
                <a:solidFill>
                  <a:srgbClr val="4532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重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，数学书</a:t>
            </a:r>
            <a:r>
              <a:rPr lang="zh-CN" altLang="en-US" sz="3600" dirty="0" smtClean="0">
                <a:solidFill>
                  <a:srgbClr val="4532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轻</a:t>
            </a:r>
            <a:r>
              <a:rPr lang="zh-CN" altLang="en-US" sz="36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3600" dirty="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AutoShape 27"/>
          <p:cNvSpPr>
            <a:spLocks noChangeArrowheads="1"/>
          </p:cNvSpPr>
          <p:nvPr/>
        </p:nvSpPr>
        <p:spPr bwMode="auto">
          <a:xfrm>
            <a:off x="6520182" y="1009015"/>
            <a:ext cx="5276215" cy="1030552"/>
          </a:xfrm>
          <a:prstGeom prst="wedgeRoundRectCallout">
            <a:avLst>
              <a:gd name="adj1" fmla="val -34395"/>
              <a:gd name="adj2" fmla="val 103934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文具盒</a:t>
            </a:r>
            <a:r>
              <a:rPr lang="zh-CN" altLang="en-US" sz="3600" smtClean="0">
                <a:solidFill>
                  <a:srgbClr val="4532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重</a:t>
            </a:r>
            <a:r>
              <a:rPr lang="zh-CN" altLang="en-US" sz="360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，尺子</a:t>
            </a:r>
            <a:r>
              <a:rPr lang="zh-CN" altLang="en-US" sz="3600" smtClean="0">
                <a:solidFill>
                  <a:srgbClr val="4532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轻</a:t>
            </a:r>
            <a:r>
              <a:rPr lang="zh-CN" altLang="en-US" sz="360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3600" smtClean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191310"/>
  <p:tag name="KSO_WM_UNIT_ADJUSTLAYOUT_ID" val="9"/>
  <p:tag name="KSO_WM_UNIT_COLOR_SCHEME_PARENT_PAGE" val="0_1"/>
  <p:tag name="KSO_WM_UNIT_COLOR_SCHEME_SHAPE_ID" val="9"/>
  <p:tag name="KSO_WM_UNIT_COMPATIBLE" val="0"/>
  <p:tag name="KSO_WM_UNIT_DIAGRAM_ISNUMVISUAL" val="0"/>
  <p:tag name="KSO_WM_UNIT_DIAGRAM_ISREFERUNIT" val="0"/>
  <p:tag name="KSO_WM_UNIT_FILL_FORE_SCHEMECOLOR_INDEX" val="13"/>
  <p:tag name="KSO_WM_UNIT_FILL_FORE_SCHEMECOLOR_INDEX_BRIGHTNESS" val="0.5"/>
  <p:tag name="KSO_WM_UNIT_FILL_TYPE" val="1"/>
  <p:tag name="KSO_WM_UNIT_HIGHLIGHT" val="0"/>
  <p:tag name="KSO_WM_UNIT_ID" val="diagram20191310_1*i*3"/>
  <p:tag name="KSO_WM_UNIT_INDEX" val="3"/>
  <p:tag name="KSO_WM_UNIT_LAYERLEVEL" val="1"/>
  <p:tag name="KSO_WM_UNIT_TEXT_FILL_FORE_SCHEMECOLOR_INDEX" val="14"/>
  <p:tag name="KSO_WM_UNIT_TEXT_FILL_FORE_SCHEMECOLOR_INDEX_BRIGHTNESS" val="0"/>
  <p:tag name="KSO_WM_UNIT_TEXT_FILL_TYPE" val="1"/>
  <p:tag name="KSO_WM_UNIT_TYPE" val="i"/>
</p:tagLst>
</file>

<file path=ppt/tags/tag11.xml><?xml version="1.0" encoding="utf-8"?>
<p:tagLst xmlns:p="http://schemas.openxmlformats.org/presentationml/2006/main">
  <p:tag name="KSO_WM_UNIT_PLACING_PICTURE_USER_VIEWPORT" val="{&quot;height&quot;:2915,&quot;width&quot;:2744}"/>
</p:tagLst>
</file>

<file path=ppt/tags/tag12.xml><?xml version="1.0" encoding="utf-8"?>
<p:tagLst xmlns:p="http://schemas.openxmlformats.org/presentationml/2006/main">
  <p:tag name="KSO_WM_BEAUTIFY_FLAG" val="#wm#"/>
  <p:tag name="KSO_WM_SLIDE_BACKGROUND_TYPE" val="general"/>
  <p:tag name="KSO_WM_SLIDE_COLORSCHEME_VERSION" val="3.2"/>
  <p:tag name="KSO_WM_SLIDE_CONSTRAINT" val="%7b%22slideConstraint%22%3a%7b%22seriesAreas%22%3a%5b%5d%2c%22singleAreas%22%3a%5b%7b%22shapes%22%3a%5b13%5d%2c%22serialConstraintIndex%22%3a-1%2c%22areatextmark%22%3a0%2c%22pictureprocessmark%22%3a0%7d%5d%7d%7d"/>
  <p:tag name="KSO_WM_SLIDE_ID" val="diagram20191310_1"/>
  <p:tag name="KSO_WM_SLIDE_INDEX" val="1"/>
  <p:tag name="KSO_WM_SLIDE_ITEM_CNT" val="0"/>
  <p:tag name="KSO_WM_SLIDE_LAYOUT" val="a_d_f"/>
  <p:tag name="KSO_WM_SLIDE_LAYOUT_CNT" val="1_1_1"/>
  <p:tag name="KSO_WM_SLIDE_POSITION" val="0*0"/>
  <p:tag name="KSO_WM_SLIDE_SIZE" val="959*540"/>
  <p:tag name="KSO_WM_SLIDE_SUBTYPE" val="picTxt"/>
  <p:tag name="KSO_WM_SLIDE_TYPE" val="text"/>
  <p:tag name="KSO_WM_TAG_VERSION" val="1.0"/>
  <p:tag name="KSO_WM_TEMPLATE_CATEGORY" val="diagram"/>
  <p:tag name="KSO_WM_TEMPLATE_COLOR_TYPE" val="1"/>
  <p:tag name="KSO_WM_TEMPLATE_INDEX" val="20191310"/>
  <p:tag name="KSO_WM_TEMPLATE_MASTER_TYPE" val="0"/>
  <p:tag name="KSO_WM_TEMPLATE_SUBCATEGORY" val="0"/>
</p:tagLst>
</file>

<file path=ppt/tags/tag1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2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191310"/>
  <p:tag name="KSO_WM_UNIT_ADJUSTLAYOUT_ID" val="7"/>
  <p:tag name="KSO_WM_UNIT_COLOR_SCHEME_PARENT_PAGE" val="0_1"/>
  <p:tag name="KSO_WM_UNIT_COLOR_SCHEME_SHAPE_ID" val="7"/>
  <p:tag name="KSO_WM_UNIT_COMPATIBLE" val="0"/>
  <p:tag name="KSO_WM_UNIT_DIAGRAM_ISNUMVISUAL" val="0"/>
  <p:tag name="KSO_WM_UNIT_DIAGRAM_ISREFERUNIT" val="0"/>
  <p:tag name="KSO_WM_UNIT_FILL_FORE_SCHEMECOLOR_INDEX" val="13"/>
  <p:tag name="KSO_WM_UNIT_FILL_FORE_SCHEMECOLOR_INDEX_BRIGHTNESS" val="0.5"/>
  <p:tag name="KSO_WM_UNIT_FILL_TYPE" val="1"/>
  <p:tag name="KSO_WM_UNIT_HIGHLIGHT" val="0"/>
  <p:tag name="KSO_WM_UNIT_ID" val="diagram20191310_1*i*1"/>
  <p:tag name="KSO_WM_UNIT_INDEX" val="1"/>
  <p:tag name="KSO_WM_UNIT_LAYERLEVEL" val="1"/>
  <p:tag name="KSO_WM_UNIT_TEXT_FILL_FORE_SCHEMECOLOR_INDEX" val="14"/>
  <p:tag name="KSO_WM_UNIT_TEXT_FILL_FORE_SCHEMECOLOR_INDEX_BRIGHTNESS" val="0"/>
  <p:tag name="KSO_WM_UNIT_TEXT_FILL_TYPE" val="1"/>
  <p:tag name="KSO_WM_UNIT_TYPE" val="i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191310"/>
  <p:tag name="KSO_WM_UNIT_ADJUSTLAYOUT_ID" val="4"/>
  <p:tag name="KSO_WM_UNIT_COLOR_SCHEME_PARENT_PAGE" val="0_1"/>
  <p:tag name="KSO_WM_UNIT_COLOR_SCHEME_SHAPE_ID" val="4"/>
  <p:tag name="KSO_WM_UNIT_COMPATIBLE" val="0"/>
  <p:tag name="KSO_WM_UNIT_DIAGRAM_ISNUMVISUAL" val="0"/>
  <p:tag name="KSO_WM_UNIT_DIAGRAM_ISREFERUNIT" val="0"/>
  <p:tag name="KSO_WM_UNIT_HIGHLIGHT" val="0"/>
  <p:tag name="KSO_WM_UNIT_ID" val="diagram20191310_1*f*1"/>
  <p:tag name="KSO_WM_UNIT_INDEX" val="1"/>
  <p:tag name="KSO_WM_UNIT_LAYERLEVEL" val="1"/>
  <p:tag name="KSO_WM_UNIT_NOCLEAR" val="0"/>
  <p:tag name="KSO_WM_UNIT_PRESET_TEXT" val="点击此处添加正文，文字是您思想的提炼，为了最终呈现发布的良好效果，请尽量言简意赅的阐述观点，并根据需要酌情增减文字。&#10;您的正文已经字字珠玑，但信息却错综复杂，需要更多的文字来表述；但请您尽量提炼思想的精髓，否则容易造成观者的阅读压力，适得其反。&#10;正如我们都希望改变世界，希望给别人带去光明，但更多的时候我们只需要播下一颗种子，自然有微风吹拂，阳光普照，雨露滋养。恰如其分的表达观点，往往可以事半功倍。&#10;为了能让您有更直观的字数感受，并进一步方便使用，我们为您标注了最适合的位置。您输入的文字到这里时，就是最佳视觉效果，请您务必注意。"/>
  <p:tag name="KSO_WM_UNIT_SUBTYPE" val="a"/>
  <p:tag name="KSO_WM_UNIT_TEXT_FILL_FORE_SCHEMECOLOR_INDEX" val="13"/>
  <p:tag name="KSO_WM_UNIT_TEXT_FILL_FORE_SCHEMECOLOR_INDEX_BRIGHTNESS" val="0.25"/>
  <p:tag name="KSO_WM_UNIT_TEXT_FILL_TYPE" val="1"/>
  <p:tag name="KSO_WM_UNIT_TEXT_PART_ID" val="3-d"/>
  <p:tag name="KSO_WM_UNIT_TEXT_PART_ID_V2" val="d-3-1"/>
  <p:tag name="KSO_WM_UNIT_TEXT_PART_SIZE" val="254.64*644.5"/>
  <p:tag name="KSO_WM_UNIT_TYPE" val="f"/>
  <p:tag name="KSO_WM_UNIT_VALUE" val="390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TEMPLATE_CATEGORY" val="diagram"/>
  <p:tag name="KSO_WM_TEMPLATE_INDEX" val="20191310"/>
  <p:tag name="KSO_WM_UNIT_ADJUSTLAYOUT_ID" val="9"/>
  <p:tag name="KSO_WM_UNIT_COLOR_SCHEME_PARENT_PAGE" val="0_1"/>
  <p:tag name="KSO_WM_UNIT_COLOR_SCHEME_SHAPE_ID" val="9"/>
  <p:tag name="KSO_WM_UNIT_COMPATIBLE" val="0"/>
  <p:tag name="KSO_WM_UNIT_DIAGRAM_ISNUMVISUAL" val="0"/>
  <p:tag name="KSO_WM_UNIT_DIAGRAM_ISREFERUNIT" val="0"/>
  <p:tag name="KSO_WM_UNIT_FILL_FORE_SCHEMECOLOR_INDEX" val="13"/>
  <p:tag name="KSO_WM_UNIT_FILL_FORE_SCHEMECOLOR_INDEX_BRIGHTNESS" val="0.5"/>
  <p:tag name="KSO_WM_UNIT_FILL_TYPE" val="1"/>
  <p:tag name="KSO_WM_UNIT_HIGHLIGHT" val="0"/>
  <p:tag name="KSO_WM_UNIT_ID" val="diagram20191310_1*i*3"/>
  <p:tag name="KSO_WM_UNIT_INDEX" val="3"/>
  <p:tag name="KSO_WM_UNIT_LAYERLEVEL" val="1"/>
  <p:tag name="KSO_WM_UNIT_TEXT_FILL_FORE_SCHEMECOLOR_INDEX" val="14"/>
  <p:tag name="KSO_WM_UNIT_TEXT_FILL_FORE_SCHEMECOLOR_INDEX_BRIGHTNESS" val="0"/>
  <p:tag name="KSO_WM_UNIT_TEXT_FILL_TYPE" val="1"/>
  <p:tag name="KSO_WM_UNIT_TYPE" val="i"/>
</p:tagLst>
</file>

<file path=ppt/tags/tag6.xml><?xml version="1.0" encoding="utf-8"?>
<p:tagLst xmlns:p="http://schemas.openxmlformats.org/presentationml/2006/main">
  <p:tag name="KSO_WM_ASSEMBLE_CHIP_INDEX" val="1ccf1e532efa49919c6ba636ac117607"/>
  <p:tag name="KSO_WM_BEAUTIFY_FLAG" val="#wm#"/>
  <p:tag name="KSO_WM_CHIP_FILLAREA_FILL_RULE" val="{&quot;fill_align&quot;:&quot;lt&quot;,&quot;fill_mode&quot;:&quot;full&quot;,&quot;sacle_strategy&quot;:&quot;smart&quot;}"/>
  <p:tag name="KSO_WM_CHIP_GROUPID" val="5e7881253197e252a37019b5"/>
  <p:tag name="KSO_WM_CHIP_XID" val="5e7881253197e252a37019b6"/>
  <p:tag name="KSO_WM_TAG_VERSION" val="1.0"/>
  <p:tag name="KSO_WM_TEMPLATE_ASSEMBLE_GROUPID" val="5f7fd57aacac1f5dbd6c304f"/>
  <p:tag name="KSO_WM_TEMPLATE_ASSEMBLE_XID" val="5f7fd57aacac1f5dbd6c304f"/>
  <p:tag name="KSO_WM_TEMPLATE_CATEGORY" val="diagram"/>
  <p:tag name="KSO_WM_TEMPLATE_INDEX" val="20213299"/>
  <p:tag name="KSO_WM_UNIT_BLOCK" val="0"/>
  <p:tag name="KSO_WM_UNIT_COMPATIBLE" val="0"/>
  <p:tag name="KSO_WM_UNIT_DEC_AREA_ID" val="7b05eef3fad142109edb46755160b4c8"/>
  <p:tag name="KSO_WM_UNIT_DEFAULT_FONT" val="24;44;4"/>
  <p:tag name="KSO_WM_UNIT_DIAGRAM_ISNUMVISUAL" val="0"/>
  <p:tag name="KSO_WM_UNIT_DIAGRAM_ISREFERUNIT" val="0"/>
  <p:tag name="KSO_WM_UNIT_HIGHLIGHT" val="0"/>
  <p:tag name="KSO_WM_UNIT_ID" val="diagram20213299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大标题内容"/>
  <p:tag name="KSO_WM_UNIT_SHOW_EDIT_AREA_INDICATION" val="1"/>
  <p:tag name="KSO_WM_UNIT_TEXT_FILL_FORE_SCHEMECOLOR_INDEX" val="13"/>
  <p:tag name="KSO_WM_UNIT_TEXT_FILL_FORE_SCHEMECOLOR_INDEX_BRIGHTNESS" val="0"/>
  <p:tag name="KSO_WM_UNIT_TEXT_FILL_TYPE" val="1"/>
  <p:tag name="KSO_WM_UNIT_TYPE" val="a"/>
  <p:tag name="KSO_WM_UNIT_VALUE" val="30"/>
</p:tagLst>
</file>

<file path=ppt/tags/tag7.xml><?xml version="1.0" encoding="utf-8"?>
<p:tagLst xmlns:p="http://schemas.openxmlformats.org/presentationml/2006/main">
  <p:tag name="KSO_WM_BEAUTIFY_FLAG" val="#wm#"/>
  <p:tag name="KSO_WM_SLIDE_BACKGROUND_TYPE" val="general"/>
  <p:tag name="KSO_WM_SLIDE_COLORSCHEME_VERSION" val="3.2"/>
  <p:tag name="KSO_WM_SLIDE_CONSTRAINT" val="%7b%22slideConstraint%22%3a%7b%22seriesAreas%22%3a%5b%5d%2c%22singleAreas%22%3a%5b%7b%22shapes%22%3a%5b13%5d%2c%22serialConstraintIndex%22%3a-1%2c%22areatextmark%22%3a0%2c%22pictureprocessmark%22%3a0%7d%5d%7d%7d"/>
  <p:tag name="KSO_WM_SLIDE_ID" val="diagram20191310_1"/>
  <p:tag name="KSO_WM_SLIDE_INDEX" val="1"/>
  <p:tag name="KSO_WM_SLIDE_ITEM_CNT" val="0"/>
  <p:tag name="KSO_WM_SLIDE_LAYOUT" val="a_d_f"/>
  <p:tag name="KSO_WM_SLIDE_LAYOUT_CNT" val="1_1_1"/>
  <p:tag name="KSO_WM_SLIDE_POSITION" val="0*0"/>
  <p:tag name="KSO_WM_SLIDE_SIZE" val="959*540"/>
  <p:tag name="KSO_WM_SLIDE_SUBTYPE" val="picTxt"/>
  <p:tag name="KSO_WM_SLIDE_TYPE" val="text"/>
  <p:tag name="KSO_WM_TAG_VERSION" val="1.0"/>
  <p:tag name="KSO_WM_TEMPLATE_CATEGORY" val="diagram"/>
  <p:tag name="KSO_WM_TEMPLATE_COLOR_TYPE" val="1"/>
  <p:tag name="KSO_WM_TEMPLATE_INDEX" val="20191310"/>
  <p:tag name="KSO_WM_TEMPLATE_MASTER_TYPE" val="0"/>
  <p:tag name="KSO_WM_TEMPLATE_SUBCATEGORY" val="0"/>
</p:tagLst>
</file>

<file path=ppt/tags/tag8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</p:tagLst>
</file>

<file path=ppt/tags/tag9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  <p:tag name="KSO_WM_UNIT_TYPE" val="i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380</Words>
  <Application>WPS 演示</Application>
  <PresentationFormat>自定义</PresentationFormat>
  <Paragraphs>93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3" baseType="lpstr">
      <vt:lpstr>Arial</vt:lpstr>
      <vt:lpstr>宋体</vt:lpstr>
      <vt:lpstr>Wingdings</vt:lpstr>
      <vt:lpstr>Calibri</vt:lpstr>
      <vt:lpstr>微软雅黑</vt:lpstr>
      <vt:lpstr>Times New Roman</vt:lpstr>
      <vt:lpstr>黑体</vt:lpstr>
      <vt:lpstr>幼圆</vt:lpstr>
      <vt:lpstr>Times New Roman</vt:lpstr>
      <vt:lpstr>楷体_GB2312</vt:lpstr>
      <vt:lpstr>新宋体</vt:lpstr>
      <vt:lpstr>楷体_GB2312</vt:lpstr>
      <vt:lpstr>华文新魏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2022-05-26T11:55:00Z</cp:lastPrinted>
  <dcterms:created xsi:type="dcterms:W3CDTF">2022-05-26T11:55:00Z</dcterms:created>
  <dcterms:modified xsi:type="dcterms:W3CDTF">2023-10-29T08:38:36Z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2C9FEB1618004477A5B4B78D6AC370D7_12</vt:lpwstr>
  </property>
  <property fmtid="{D5CDD505-2E9C-101B-9397-08002B2CF9AE}" pid="3" name="KSOProductBuildVer">
    <vt:lpwstr>2052-12.1.0.15712</vt:lpwstr>
  </property>
</Properties>
</file>