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7" r:id="rId4"/>
    <p:sldId id="349" r:id="rId6"/>
    <p:sldId id="350" r:id="rId7"/>
    <p:sldId id="363" r:id="rId8"/>
    <p:sldId id="364" r:id="rId9"/>
    <p:sldId id="365" r:id="rId10"/>
    <p:sldId id="366" r:id="rId11"/>
    <p:sldId id="367" r:id="rId12"/>
    <p:sldId id="368" r:id="rId13"/>
    <p:sldId id="369" r:id="rId14"/>
    <p:sldId id="361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0751" autoAdjust="0"/>
  </p:normalViewPr>
  <p:slideViewPr>
    <p:cSldViewPr snapToGrid="0">
      <p:cViewPr>
        <p:scale>
          <a:sx n="100" d="100"/>
          <a:sy n="100" d="100"/>
        </p:scale>
        <p:origin x="-744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375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1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692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5F546-99FF-4E93-85F1-EFA6EEFA80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93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1048694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95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696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E742B-5233-47B1-B137-EE5952E1FF3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7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98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8E742B-5233-47B1-B137-EE5952E1FF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85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04858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8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  <p:sp>
        <p:nvSpPr>
          <p:cNvPr id="1048589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5B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7"/>
          <p:cNvGrpSpPr/>
          <p:nvPr userDrawn="1"/>
        </p:nvGrpSpPr>
        <p:grpSpPr>
          <a:xfrm>
            <a:off x="1007918" y="947886"/>
            <a:ext cx="10235046" cy="5047965"/>
            <a:chOff x="442341" y="107223"/>
            <a:chExt cx="11307317" cy="6644493"/>
          </a:xfrm>
        </p:grpSpPr>
        <p:sp>
          <p:nvSpPr>
            <p:cNvPr id="1048590" name="矩形: 圆角 8"/>
            <p:cNvSpPr/>
            <p:nvPr/>
          </p:nvSpPr>
          <p:spPr>
            <a:xfrm>
              <a:off x="442341" y="107223"/>
              <a:ext cx="11307317" cy="6644493"/>
            </a:xfrm>
            <a:prstGeom prst="roundRect">
              <a:avLst>
                <a:gd name="adj" fmla="val 5623"/>
              </a:avLst>
            </a:prstGeom>
            <a:solidFill>
              <a:srgbClr val="F0F5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591" name="矩形: 圆角 13"/>
            <p:cNvSpPr/>
            <p:nvPr/>
          </p:nvSpPr>
          <p:spPr>
            <a:xfrm>
              <a:off x="680173" y="436753"/>
              <a:ext cx="10831654" cy="5952055"/>
            </a:xfrm>
            <a:prstGeom prst="roundRect">
              <a:avLst>
                <a:gd name="adj" fmla="val 5623"/>
              </a:avLst>
            </a:prstGeom>
            <a:noFill/>
            <a:ln w="158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97153" name="图形 2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6411951" y="2629398"/>
            <a:ext cx="1016424" cy="499598"/>
          </a:xfrm>
          <a:prstGeom prst="rect">
            <a:avLst/>
          </a:prstGeom>
        </p:spPr>
      </p:pic>
      <p:pic>
        <p:nvPicPr>
          <p:cNvPr id="2097154" name="图形 28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9839094" y="2452096"/>
            <a:ext cx="844149" cy="39623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59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6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48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4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85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04858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8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  <p:sp>
        <p:nvSpPr>
          <p:cNvPr id="1048589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5B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7"/>
          <p:cNvGrpSpPr/>
          <p:nvPr userDrawn="1"/>
        </p:nvGrpSpPr>
        <p:grpSpPr>
          <a:xfrm>
            <a:off x="1007918" y="947886"/>
            <a:ext cx="10235046" cy="5047965"/>
            <a:chOff x="442341" y="107223"/>
            <a:chExt cx="11307317" cy="6644493"/>
          </a:xfrm>
        </p:grpSpPr>
        <p:sp>
          <p:nvSpPr>
            <p:cNvPr id="1048590" name="矩形: 圆角 8"/>
            <p:cNvSpPr/>
            <p:nvPr/>
          </p:nvSpPr>
          <p:spPr>
            <a:xfrm>
              <a:off x="442341" y="107223"/>
              <a:ext cx="11307317" cy="6644493"/>
            </a:xfrm>
            <a:prstGeom prst="roundRect">
              <a:avLst>
                <a:gd name="adj" fmla="val 5623"/>
              </a:avLst>
            </a:prstGeom>
            <a:solidFill>
              <a:srgbClr val="F0F5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591" name="矩形: 圆角 13"/>
            <p:cNvSpPr/>
            <p:nvPr/>
          </p:nvSpPr>
          <p:spPr>
            <a:xfrm>
              <a:off x="680173" y="436753"/>
              <a:ext cx="10831654" cy="5952055"/>
            </a:xfrm>
            <a:prstGeom prst="roundRect">
              <a:avLst>
                <a:gd name="adj" fmla="val 5623"/>
              </a:avLst>
            </a:prstGeom>
            <a:noFill/>
            <a:ln w="158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97153" name="图形 2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6411951" y="2629398"/>
            <a:ext cx="1016424" cy="499598"/>
          </a:xfrm>
          <a:prstGeom prst="rect">
            <a:avLst/>
          </a:prstGeom>
        </p:spPr>
      </p:pic>
      <p:pic>
        <p:nvPicPr>
          <p:cNvPr id="2097154" name="图形 28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9839094" y="2452096"/>
            <a:ext cx="844149" cy="39623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0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0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0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0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64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6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69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0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1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72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73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75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76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7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78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9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0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1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4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4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5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86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87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88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9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90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0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0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0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0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5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65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5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59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6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48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4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64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6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69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0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1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72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73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75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76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7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78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79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0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1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4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4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5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86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87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88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9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90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5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65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5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4.png"/><Relationship Id="rId12" Type="http://schemas.openxmlformats.org/officeDocument/2006/relationships/image" Target="../media/image3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4.png"/><Relationship Id="rId12" Type="http://schemas.openxmlformats.org/officeDocument/2006/relationships/image" Target="../media/image3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  <p:sp>
        <p:nvSpPr>
          <p:cNvPr id="1048581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5B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2" name="矩形: 圆角 6"/>
          <p:cNvSpPr/>
          <p:nvPr userDrawn="1"/>
        </p:nvSpPr>
        <p:spPr>
          <a:xfrm>
            <a:off x="442341" y="339805"/>
            <a:ext cx="11307317" cy="6200694"/>
          </a:xfrm>
          <a:prstGeom prst="roundRect">
            <a:avLst>
              <a:gd name="adj" fmla="val 5623"/>
            </a:avLst>
          </a:prstGeom>
          <a:solidFill>
            <a:srgbClr val="F0F5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3" name="矩形: 圆角 7"/>
          <p:cNvSpPr/>
          <p:nvPr userDrawn="1"/>
        </p:nvSpPr>
        <p:spPr>
          <a:xfrm>
            <a:off x="680172" y="552571"/>
            <a:ext cx="10831654" cy="5775162"/>
          </a:xfrm>
          <a:prstGeom prst="roundRect">
            <a:avLst>
              <a:gd name="adj" fmla="val 5623"/>
            </a:avLst>
          </a:prstGeom>
          <a:noFill/>
          <a:ln w="15875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97152" name="图形 9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11239793" y="5810129"/>
            <a:ext cx="838200" cy="990600"/>
          </a:xfrm>
          <a:prstGeom prst="rect">
            <a:avLst/>
          </a:prstGeom>
        </p:spPr>
      </p:pic>
      <p:pic>
        <p:nvPicPr>
          <p:cNvPr id="2097153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  <p:sp>
        <p:nvSpPr>
          <p:cNvPr id="1048581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5B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2" name="矩形: 圆角 6"/>
          <p:cNvSpPr/>
          <p:nvPr userDrawn="1"/>
        </p:nvSpPr>
        <p:spPr>
          <a:xfrm>
            <a:off x="442341" y="339805"/>
            <a:ext cx="11307317" cy="6200694"/>
          </a:xfrm>
          <a:prstGeom prst="roundRect">
            <a:avLst>
              <a:gd name="adj" fmla="val 5623"/>
            </a:avLst>
          </a:prstGeom>
          <a:solidFill>
            <a:srgbClr val="F0F5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3" name="矩形: 圆角 7"/>
          <p:cNvSpPr/>
          <p:nvPr userDrawn="1"/>
        </p:nvSpPr>
        <p:spPr>
          <a:xfrm>
            <a:off x="680172" y="552571"/>
            <a:ext cx="10831654" cy="5775162"/>
          </a:xfrm>
          <a:prstGeom prst="roundRect">
            <a:avLst>
              <a:gd name="adj" fmla="val 5623"/>
            </a:avLst>
          </a:prstGeom>
          <a:noFill/>
          <a:ln w="15875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97152" name="图形 9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11239793" y="5810129"/>
            <a:ext cx="838200" cy="990600"/>
          </a:xfrm>
          <a:prstGeom prst="rect">
            <a:avLst/>
          </a:prstGeom>
        </p:spPr>
      </p:pic>
      <p:pic>
        <p:nvPicPr>
          <p:cNvPr id="2097153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microsoft.com/office/2007/relationships/hdphoto" Target="../media/image13.wdp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microsoft.com/office/2007/relationships/hdphoto" Target="../media/image10.wdp"/><Relationship Id="rId4" Type="http://schemas.openxmlformats.org/officeDocument/2006/relationships/image" Target="../media/image9.png"/><Relationship Id="rId3" Type="http://schemas.openxmlformats.org/officeDocument/2006/relationships/image" Target="../media/image8.jpeg"/><Relationship Id="rId2" Type="http://schemas.microsoft.com/office/2007/relationships/hdphoto" Target="../media/image7.wdp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24.png"/><Relationship Id="rId1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4.png"/><Relationship Id="rId3" Type="http://schemas.openxmlformats.org/officeDocument/2006/relationships/image" Target="../media/image15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文本框 5"/>
          <p:cNvSpPr txBox="1"/>
          <p:nvPr/>
        </p:nvSpPr>
        <p:spPr>
          <a:xfrm>
            <a:off x="2717014" y="2239140"/>
            <a:ext cx="70408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>
                <a:solidFill>
                  <a:srgbClr val="C00000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一共有多少（试一试）</a:t>
            </a:r>
            <a:endParaRPr lang="zh-CN" altLang="en-US" sz="5400">
              <a:solidFill>
                <a:srgbClr val="C00000"/>
              </a:solidFill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1048594" name="文本框 61"/>
          <p:cNvSpPr txBox="1"/>
          <p:nvPr/>
        </p:nvSpPr>
        <p:spPr>
          <a:xfrm>
            <a:off x="2490274" y="3629055"/>
            <a:ext cx="7494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（北师大版一上第三单元“加与减（一）”第</a:t>
            </a:r>
            <a:r>
              <a:rPr lang="en-US" altLang="zh-CN" sz="2000" dirty="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课时</a:t>
            </a:r>
            <a:r>
              <a:rPr lang="en-US" altLang="zh-CN" sz="2000" dirty="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000" dirty="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认识加法）</a:t>
            </a:r>
            <a:endParaRPr lang="zh-CN" altLang="en-US" sz="2000" dirty="0">
              <a:effectLst>
                <a:glow rad="127000">
                  <a:schemeClr val="bg1"/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97155" name="图形 30"/>
          <p:cNvPicPr>
            <a:picLocks noChangeAspect="1"/>
          </p:cNvPicPr>
          <p:nvPr/>
        </p:nvPicPr>
        <p:blipFill>
          <a:blip r:embed="rId1" cstate="email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324446" y="1249973"/>
            <a:ext cx="908944" cy="66856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72260" y="1803400"/>
            <a:ext cx="9047163" cy="4406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609062" y="1481596"/>
            <a:ext cx="3500462" cy="778021"/>
          </a:xfrm>
          <a:prstGeom prst="fram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说一说，算一算。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404734" y="1443284"/>
            <a:ext cx="1565593" cy="4118952"/>
            <a:chOff x="10404734" y="1443284"/>
            <a:chExt cx="1565593" cy="4118952"/>
          </a:xfrm>
        </p:grpSpPr>
        <p:grpSp>
          <p:nvGrpSpPr>
            <p:cNvPr id="4" name="组合 3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2" name="剪去对角的矩形 1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引入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6" name="剪去对角的矩形 5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探究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7" name="剪去对角的矩形 6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练习</a:t>
                </a:r>
                <a:endParaRPr lang="zh-CN" altLang="en-US" sz="2400">
                  <a:solidFill>
                    <a:schemeClr val="tx1"/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8" name="剪去对角的矩形 7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总结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9" name="图片 40"/>
            <p:cNvPicPr>
              <a:picLocks noChangeAspect="1"/>
            </p:cNvPicPr>
            <p:nvPr/>
          </p:nvPicPr>
          <p:blipFill>
            <a:blip r:embed="rId2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pic>
        <p:nvPicPr>
          <p:cNvPr id="27650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19225" y="568643"/>
            <a:ext cx="1928813" cy="8747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41241" y="2669654"/>
            <a:ext cx="71096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今天，你有什么收获？</a:t>
            </a:r>
            <a:endParaRPr lang="zh-CN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404734" y="1443284"/>
            <a:ext cx="1565593" cy="4118952"/>
            <a:chOff x="10404734" y="1443284"/>
            <a:chExt cx="1565593" cy="4118952"/>
          </a:xfrm>
        </p:grpSpPr>
        <p:grpSp>
          <p:nvGrpSpPr>
            <p:cNvPr id="5" name="组合 4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6" name="剪去对角的矩形 5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引入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7" name="剪去对角的矩形 6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探究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8" name="剪去对角的矩形 7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练习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9" name="剪去对角的矩形 8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总结</a:t>
                </a:r>
                <a:endParaRPr lang="zh-CN" altLang="en-US" sz="2400">
                  <a:solidFill>
                    <a:schemeClr val="tx1"/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10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pic>
        <p:nvPicPr>
          <p:cNvPr id="1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192000" y="122809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04453" y="5471252"/>
            <a:ext cx="4354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头正、身直、足放平</a:t>
            </a:r>
            <a:endParaRPr lang="zh-CN" altLang="en-US" sz="3600" b="1">
              <a:solidFill>
                <a:srgbClr val="002060"/>
              </a:solidFill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87768" y="967149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en-US" sz="3600" b="1" dirty="0">
                <a:solidFill>
                  <a:srgbClr val="C00000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课前准备</a:t>
            </a:r>
            <a:endParaRPr lang="zh-CN" altLang="en-US" sz="3600" b="1" dirty="0">
              <a:solidFill>
                <a:srgbClr val="C00000"/>
              </a:solidFill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2240973" y="2254144"/>
            <a:ext cx="3989306" cy="26293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209154" y="2254144"/>
            <a:ext cx="3989306" cy="26293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3569" y="2631582"/>
            <a:ext cx="1282679" cy="18368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483198">
            <a:off x="7642054" y="1734311"/>
            <a:ext cx="953227" cy="14291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473213" y="3088855"/>
            <a:ext cx="904201" cy="13110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5150219" y="2397572"/>
            <a:ext cx="896193" cy="60593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34263" y="2630131"/>
            <a:ext cx="1282679" cy="183681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483198">
            <a:off x="3652748" y="1732860"/>
            <a:ext cx="953227" cy="142912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483907" y="3087404"/>
            <a:ext cx="904201" cy="1311090"/>
          </a:xfrm>
          <a:prstGeom prst="rect">
            <a:avLst/>
          </a:prstGeom>
        </p:spPr>
      </p:pic>
      <p:sp>
        <p:nvSpPr>
          <p:cNvPr id="15" name="椭圆 14"/>
          <p:cNvSpPr/>
          <p:nvPr/>
        </p:nvSpPr>
        <p:spPr bwMode="auto">
          <a:xfrm>
            <a:off x="4817483" y="2132330"/>
            <a:ext cx="1544121" cy="1077967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" name="图片 49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553615" y="4219283"/>
            <a:ext cx="2317252" cy="20803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0404734" y="1443284"/>
            <a:ext cx="1565593" cy="4118952"/>
            <a:chOff x="10404734" y="1443284"/>
            <a:chExt cx="1565593" cy="4118952"/>
          </a:xfrm>
        </p:grpSpPr>
        <p:grpSp>
          <p:nvGrpSpPr>
            <p:cNvPr id="4" name="组合 3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3" name="剪去对角的矩形 2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引入</a:t>
                </a:r>
                <a:endParaRPr lang="zh-CN" altLang="en-US" sz="2400">
                  <a:solidFill>
                    <a:schemeClr val="tx1"/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6" name="剪去对角的矩形 5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探究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7" name="剪去对角的矩形 6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练习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8" name="剪去对角的矩形 7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总结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10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21439" y="4079225"/>
            <a:ext cx="1482349" cy="215553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3" name="文本框 12"/>
          <p:cNvSpPr txBox="1"/>
          <p:nvPr/>
        </p:nvSpPr>
        <p:spPr>
          <a:xfrm>
            <a:off x="1929765" y="1355725"/>
            <a:ext cx="4674235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Front"/>
              <a:lightRig rig="threePt" dir="t"/>
            </a:scene3d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上节课学习了哪些知识？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08605" y="2044700"/>
            <a:ext cx="777494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把两部分合起来</a:t>
            </a:r>
            <a:endParaRPr lang="zh-CN" altLang="en-US" sz="3200" b="1" dirty="0">
              <a:solidFill>
                <a:srgbClr val="FF0000"/>
              </a:solidFill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929765" y="3185160"/>
            <a:ext cx="7942580" cy="20612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Front"/>
              <a:lightRig rig="threePt" dir="t"/>
            </a:scene3d>
          </a:bodyPr>
          <a:lstStyle/>
          <a:p>
            <a:pPr algn="l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做一做：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l"/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拿出学具盒中的小棒，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摆一摆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/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根据自己摆的小棒提出数学问题。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/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同桌互答，说出算式及各部分表示什么。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29"/>
          <p:cNvPicPr>
            <a:picLocks noChangeAspect="1"/>
          </p:cNvPicPr>
          <p:nvPr/>
        </p:nvPicPr>
        <p:blipFill>
          <a:blip r:embed="rId1" cstate="email"/>
          <a:srcRect r="-8"/>
          <a:stretch>
            <a:fillRect/>
          </a:stretch>
        </p:blipFill>
        <p:spPr>
          <a:xfrm>
            <a:off x="3849688" y="5253038"/>
            <a:ext cx="3929062" cy="1000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9" name="图片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250" y="2060575"/>
            <a:ext cx="4597400" cy="3049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1650" y="358140"/>
            <a:ext cx="1590675" cy="1455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" name="TextBox 34"/>
          <p:cNvSpPr txBox="1"/>
          <p:nvPr/>
        </p:nvSpPr>
        <p:spPr>
          <a:xfrm>
            <a:off x="4065905" y="5261293"/>
            <a:ext cx="857250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66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6600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86400" y="5280343"/>
            <a:ext cx="857250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6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en-US" altLang="zh-CN" sz="6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34200" y="5249863"/>
            <a:ext cx="857250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6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en-US" altLang="zh-CN" sz="6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584" name="图片 4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74445" y="430530"/>
            <a:ext cx="1963738" cy="10128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5"/>
          <p:cNvGrpSpPr/>
          <p:nvPr/>
        </p:nvGrpSpPr>
        <p:grpSpPr>
          <a:xfrm>
            <a:off x="1390650" y="1357313"/>
            <a:ext cx="3976688" cy="645160"/>
            <a:chOff x="951820" y="1211033"/>
            <a:chExt cx="3977370" cy="645379"/>
          </a:xfrm>
        </p:grpSpPr>
        <p:sp>
          <p:nvSpPr>
            <p:cNvPr id="24586" name="TextBox 43"/>
            <p:cNvSpPr txBox="1"/>
            <p:nvPr/>
          </p:nvSpPr>
          <p:spPr>
            <a:xfrm>
              <a:off x="1285852" y="1211033"/>
              <a:ext cx="3643338" cy="6453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3600" dirty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字魂27号-布丁体" panose="00000500000000000000" pitchFamily="2" charset="-122"/>
                  <a:ea typeface="字魂27号-布丁体" panose="00000500000000000000" pitchFamily="2" charset="-122"/>
                  <a:sym typeface="+mn-ea"/>
                </a:rPr>
                <a:t>一共有多少？</a:t>
              </a:r>
              <a:endParaRPr lang="en-US" altLang="zh-CN" sz="3600" b="1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  <a:sym typeface="+mn-ea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951820" y="1412970"/>
              <a:ext cx="360000" cy="3600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404734" y="1443284"/>
            <a:ext cx="1565593" cy="4118952"/>
            <a:chOff x="10404734" y="1443284"/>
            <a:chExt cx="1565593" cy="4118952"/>
          </a:xfrm>
        </p:grpSpPr>
        <p:grpSp>
          <p:nvGrpSpPr>
            <p:cNvPr id="17" name="组合 16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18" name="剪去对角的矩形 17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引入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19" name="剪去对角的矩形 18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探究</a:t>
                </a:r>
                <a:endParaRPr lang="zh-CN" altLang="en-US" sz="2400">
                  <a:solidFill>
                    <a:schemeClr val="tx1"/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20" name="剪去对角的矩形 19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练习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21" name="剪去对角的矩形 20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总结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22" name="图片 40"/>
            <p:cNvPicPr>
              <a:picLocks noChangeAspect="1"/>
            </p:cNvPicPr>
            <p:nvPr/>
          </p:nvPicPr>
          <p:blipFill>
            <a:blip r:embed="rId5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3939 -0.0206448 C 0.0445858 -0.0125481 0.0249658 0.00597186 0.00534581 0.0279619 C -0.0142642 0.0499519 -0.0456942 0.0844419 -0.0654842 0.111292 C -0.0852741 0.138142 -0.0998541 0.164992 -0.113404 0.189072 C -0.126944 0.213142 -0.139794 0.241852 -0.146734 0.255742" pathEditMode="relative" rAng="0" ptsTypes="aaaaa">
                                      <p:cBhvr>
                                        <p:cTn id="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00" y="1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4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14450" y="426085"/>
            <a:ext cx="1963738" cy="1012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3" name="图片 29"/>
          <p:cNvPicPr>
            <a:picLocks noChangeAspect="1"/>
          </p:cNvPicPr>
          <p:nvPr/>
        </p:nvPicPr>
        <p:blipFill>
          <a:blip r:embed="rId2" cstate="email"/>
          <a:srcRect r="-8"/>
          <a:stretch>
            <a:fillRect/>
          </a:stretch>
        </p:blipFill>
        <p:spPr>
          <a:xfrm>
            <a:off x="3881438" y="5214938"/>
            <a:ext cx="3929062" cy="1000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" name="TextBox 34"/>
          <p:cNvSpPr txBox="1"/>
          <p:nvPr/>
        </p:nvSpPr>
        <p:spPr>
          <a:xfrm>
            <a:off x="4117975" y="5192713"/>
            <a:ext cx="857250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6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en-US" altLang="zh-CN" sz="6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18150" y="5211763"/>
            <a:ext cx="857250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6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en-US" altLang="zh-CN" sz="6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65950" y="5211763"/>
            <a:ext cx="857250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66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66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607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875" y="2012950"/>
            <a:ext cx="4803775" cy="3201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8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8450" y="2300288"/>
            <a:ext cx="1479550" cy="7715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5"/>
          <p:cNvGrpSpPr/>
          <p:nvPr/>
        </p:nvGrpSpPr>
        <p:grpSpPr>
          <a:xfrm>
            <a:off x="1457325" y="1367473"/>
            <a:ext cx="3976688" cy="645160"/>
            <a:chOff x="951820" y="1211033"/>
            <a:chExt cx="3977370" cy="645379"/>
          </a:xfrm>
        </p:grpSpPr>
        <p:sp>
          <p:nvSpPr>
            <p:cNvPr id="25610" name="TextBox 11"/>
            <p:cNvSpPr txBox="1"/>
            <p:nvPr/>
          </p:nvSpPr>
          <p:spPr>
            <a:xfrm>
              <a:off x="1285852" y="1211033"/>
              <a:ext cx="3643338" cy="6453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360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字魂27号-布丁体" panose="00000500000000000000" pitchFamily="2" charset="-122"/>
                  <a:ea typeface="字魂27号-布丁体" panose="00000500000000000000" pitchFamily="2" charset="-122"/>
                  <a:sym typeface="+mn-ea"/>
                </a:rPr>
                <a:t>一共有多少？</a:t>
              </a:r>
              <a:endParaRPr lang="zh-CN" altLang="en-US" sz="3600" b="1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951820" y="1412970"/>
              <a:ext cx="360000" cy="3600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404734" y="1443284"/>
            <a:ext cx="1565593" cy="4118952"/>
            <a:chOff x="10404734" y="1443284"/>
            <a:chExt cx="1565593" cy="4118952"/>
          </a:xfrm>
        </p:grpSpPr>
        <p:grpSp>
          <p:nvGrpSpPr>
            <p:cNvPr id="17" name="组合 16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18" name="剪去对角的矩形 17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引入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19" name="剪去对角的矩形 18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探究</a:t>
                </a:r>
                <a:endParaRPr lang="zh-CN" altLang="en-US" sz="2400">
                  <a:solidFill>
                    <a:schemeClr val="tx1"/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20" name="剪去对角的矩形 19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练习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21" name="剪去对角的矩形 20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总结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22" name="图片 40"/>
            <p:cNvPicPr>
              <a:picLocks noChangeAspect="1"/>
            </p:cNvPicPr>
            <p:nvPr/>
          </p:nvPicPr>
          <p:blipFill>
            <a:blip r:embed="rId5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6 3.33333E-06 L -0.30886 3.33333E-06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4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23975" y="415925"/>
            <a:ext cx="1963738" cy="10128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5"/>
          <p:cNvGrpSpPr/>
          <p:nvPr/>
        </p:nvGrpSpPr>
        <p:grpSpPr>
          <a:xfrm>
            <a:off x="1466850" y="1357313"/>
            <a:ext cx="3976688" cy="645160"/>
            <a:chOff x="951820" y="1211033"/>
            <a:chExt cx="3977370" cy="645379"/>
          </a:xfrm>
        </p:grpSpPr>
        <p:sp>
          <p:nvSpPr>
            <p:cNvPr id="26629" name="TextBox 11"/>
            <p:cNvSpPr txBox="1"/>
            <p:nvPr/>
          </p:nvSpPr>
          <p:spPr>
            <a:xfrm>
              <a:off x="1285852" y="1211033"/>
              <a:ext cx="3643338" cy="6453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36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说一说。</a:t>
              </a:r>
              <a:endParaRPr lang="zh-CN" altLang="en-US" sz="3600" b="1" dirty="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951820" y="1412970"/>
              <a:ext cx="360000" cy="3600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26628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92948" y="1945640"/>
            <a:ext cx="8291512" cy="32226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" name="组合 11"/>
          <p:cNvGrpSpPr/>
          <p:nvPr/>
        </p:nvGrpSpPr>
        <p:grpSpPr>
          <a:xfrm>
            <a:off x="10404734" y="1443284"/>
            <a:ext cx="1565593" cy="4118952"/>
            <a:chOff x="10404734" y="1443284"/>
            <a:chExt cx="1565593" cy="4118952"/>
          </a:xfrm>
        </p:grpSpPr>
        <p:grpSp>
          <p:nvGrpSpPr>
            <p:cNvPr id="17" name="组合 16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18" name="剪去对角的矩形 17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引入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19" name="剪去对角的矩形 18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探究</a:t>
                </a:r>
                <a:endParaRPr lang="zh-CN" altLang="en-US" sz="2400">
                  <a:solidFill>
                    <a:schemeClr val="tx1"/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20" name="剪去对角的矩形 19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练习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21" name="剪去对角的矩形 20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总结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22" name="图片 40"/>
            <p:cNvPicPr>
              <a:picLocks noChangeAspect="1"/>
            </p:cNvPicPr>
            <p:nvPr/>
          </p:nvPicPr>
          <p:blipFill>
            <a:blip r:embed="rId3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sp>
        <p:nvSpPr>
          <p:cNvPr id="17413" name="矩形 12"/>
          <p:cNvSpPr>
            <a:spLocks noChangeArrowheads="1"/>
          </p:cNvSpPr>
          <p:nvPr/>
        </p:nvSpPr>
        <p:spPr bwMode="auto">
          <a:xfrm>
            <a:off x="565150" y="5450840"/>
            <a:ext cx="10795000" cy="614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US" altLang="zh-CN" sz="34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400" dirty="0">
                <a:latin typeface="楷体" panose="02010609060101010101" pitchFamily="49" charset="-122"/>
                <a:ea typeface="楷体" panose="02010609060101010101" pitchFamily="49" charset="-122"/>
              </a:rPr>
              <a:t>“1+4=5”还可以用来表示哪些数学问题？画一画。</a:t>
            </a:r>
            <a:endParaRPr lang="zh-CN" altLang="en-US" sz="34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85950" y="1211263"/>
            <a:ext cx="1928813" cy="874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1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7325" y="2557463"/>
            <a:ext cx="9061450" cy="2771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2667000" y="4338638"/>
            <a:ext cx="8572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>
                <a:solidFill>
                  <a:srgbClr val="7030A0"/>
                </a:solidFill>
                <a:latin typeface="Arial" panose="020B0604020202020204" pitchFamily="34" charset="0"/>
              </a:rPr>
              <a:t>1</a:t>
            </a:r>
            <a:endParaRPr lang="zh-CN" altLang="en-US" sz="4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43300" y="4338638"/>
            <a:ext cx="8572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>
                <a:solidFill>
                  <a:srgbClr val="7030A0"/>
                </a:solidFill>
                <a:latin typeface="Arial" panose="020B0604020202020204" pitchFamily="34" charset="0"/>
              </a:rPr>
              <a:t>3</a:t>
            </a:r>
            <a:endParaRPr lang="zh-CN" altLang="en-US" sz="4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24363" y="4338638"/>
            <a:ext cx="8572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>
                <a:solidFill>
                  <a:srgbClr val="7030A0"/>
                </a:solidFill>
                <a:latin typeface="Arial" panose="020B0604020202020204" pitchFamily="34" charset="0"/>
              </a:rPr>
              <a:t>4</a:t>
            </a:r>
            <a:endParaRPr lang="zh-CN" altLang="en-US" sz="4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00888" y="4352925"/>
            <a:ext cx="8572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>
                <a:solidFill>
                  <a:srgbClr val="7030A0"/>
                </a:solidFill>
                <a:latin typeface="Arial" panose="020B0604020202020204" pitchFamily="34" charset="0"/>
              </a:rPr>
              <a:t>3</a:t>
            </a:r>
            <a:endParaRPr lang="zh-CN" altLang="en-US" sz="4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10525" y="4352925"/>
            <a:ext cx="8572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>
                <a:solidFill>
                  <a:srgbClr val="7030A0"/>
                </a:solidFill>
                <a:latin typeface="Arial" panose="020B0604020202020204" pitchFamily="34" charset="0"/>
              </a:rPr>
              <a:t>2</a:t>
            </a:r>
            <a:endParaRPr lang="zh-CN" altLang="en-US" sz="4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67775" y="4352925"/>
            <a:ext cx="8572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>
                <a:solidFill>
                  <a:srgbClr val="7030A0"/>
                </a:solidFill>
                <a:latin typeface="Arial" panose="020B0604020202020204" pitchFamily="34" charset="0"/>
              </a:rPr>
              <a:t>5</a:t>
            </a:r>
            <a:endParaRPr lang="zh-CN" altLang="en-US" sz="4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404734" y="1443284"/>
            <a:ext cx="1565593" cy="4118952"/>
            <a:chOff x="10404734" y="1443284"/>
            <a:chExt cx="1565593" cy="4118952"/>
          </a:xfrm>
        </p:grpSpPr>
        <p:grpSp>
          <p:nvGrpSpPr>
            <p:cNvPr id="4" name="组合 3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5" name="剪去对角的矩形 4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引入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6" name="剪去对角的矩形 5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探究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7" name="剪去对角的矩形 6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练习</a:t>
                </a:r>
                <a:endParaRPr lang="zh-CN" altLang="en-US" sz="2400">
                  <a:solidFill>
                    <a:schemeClr val="tx1"/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8" name="剪去对角的矩形 7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总结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9" name="图片 40"/>
            <p:cNvPicPr>
              <a:picLocks noChangeAspect="1"/>
            </p:cNvPicPr>
            <p:nvPr/>
          </p:nvPicPr>
          <p:blipFill>
            <a:blip r:embed="rId3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43072" y="2256901"/>
            <a:ext cx="1857388" cy="778081"/>
          </a:xfrm>
          <a:prstGeom prst="fram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说一说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2867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43038" y="3082925"/>
            <a:ext cx="9010650" cy="2532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0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85950" y="1211263"/>
            <a:ext cx="1928813" cy="87471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10404734" y="1443284"/>
            <a:ext cx="1565593" cy="4118952"/>
            <a:chOff x="10404734" y="1443284"/>
            <a:chExt cx="1565593" cy="4118952"/>
          </a:xfrm>
        </p:grpSpPr>
        <p:grpSp>
          <p:nvGrpSpPr>
            <p:cNvPr id="4" name="组合 3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5" name="剪去对角的矩形 4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引入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6" name="剪去对角的矩形 5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探究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2" name="剪去对角的矩形 1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练习</a:t>
                </a:r>
                <a:endParaRPr lang="zh-CN" altLang="en-US" sz="2400">
                  <a:solidFill>
                    <a:schemeClr val="tx1"/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8" name="剪去对角的矩形 7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总结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9" name="图片 40"/>
            <p:cNvPicPr>
              <a:picLocks noChangeAspect="1"/>
            </p:cNvPicPr>
            <p:nvPr/>
          </p:nvPicPr>
          <p:blipFill>
            <a:blip r:embed="rId3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95425" y="2292350"/>
            <a:ext cx="5715000" cy="3189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0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1775" y="2851150"/>
            <a:ext cx="3914775" cy="2282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7248525" y="3286760"/>
            <a:ext cx="8572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48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15325" y="3267710"/>
            <a:ext cx="8572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en-US" altLang="zh-CN" sz="48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363075" y="3286760"/>
            <a:ext cx="8572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en-US" altLang="zh-CN" sz="48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31063" y="4002723"/>
            <a:ext cx="8572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en-US" altLang="zh-CN" sz="48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15325" y="3983673"/>
            <a:ext cx="8572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en-US" altLang="zh-CN" sz="48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344025" y="3983673"/>
            <a:ext cx="8572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8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48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404734" y="1443284"/>
            <a:ext cx="1565593" cy="4118952"/>
            <a:chOff x="10404734" y="1443284"/>
            <a:chExt cx="1565593" cy="4118952"/>
          </a:xfrm>
        </p:grpSpPr>
        <p:grpSp>
          <p:nvGrpSpPr>
            <p:cNvPr id="4" name="组合 3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5" name="剪去对角的矩形 4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引入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6" name="剪去对角的矩形 5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探究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7" name="剪去对角的矩形 6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练习</a:t>
                </a:r>
                <a:endParaRPr lang="zh-CN" altLang="en-US" sz="2400">
                  <a:solidFill>
                    <a:schemeClr val="tx1"/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sp>
            <p:nvSpPr>
              <p:cNvPr id="8" name="剪去对角的矩形 7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总结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</p:grpSp>
        <p:pic>
          <p:nvPicPr>
            <p:cNvPr id="9" name="图片 40"/>
            <p:cNvPicPr>
              <a:picLocks noChangeAspect="1"/>
            </p:cNvPicPr>
            <p:nvPr/>
          </p:nvPicPr>
          <p:blipFill>
            <a:blip r:embed="rId3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pic>
        <p:nvPicPr>
          <p:cNvPr id="27650" name="图片 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885950" y="1211263"/>
            <a:ext cx="1928813" cy="8747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2" grpId="0"/>
      <p:bldP spid="23" grpId="0"/>
      <p:bldP spid="24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AyYTk4MzcyNzQwNGY4ODkwMjQ2M2UzMDYzZTNjY2YifQ=="/>
  <p:tag name="KSO_WPP_MARK_KEY" val="b0a29d9a-944f-4cc2-aa8b-d18b6af2e9a9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</Words>
  <Application>WPS 演示</Application>
  <PresentationFormat>自定义</PresentationFormat>
  <Paragraphs>139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9" baseType="lpstr">
      <vt:lpstr>Arial</vt:lpstr>
      <vt:lpstr>宋体</vt:lpstr>
      <vt:lpstr>Wingdings</vt:lpstr>
      <vt:lpstr>方正粗黑宋简体</vt:lpstr>
      <vt:lpstr>楷体</vt:lpstr>
      <vt:lpstr>微软雅黑</vt:lpstr>
      <vt:lpstr>方正卡通简体</vt:lpstr>
      <vt:lpstr>字魂27号-布丁体</vt:lpstr>
      <vt:lpstr>楷体_GB2312</vt:lpstr>
      <vt:lpstr>新宋体</vt:lpstr>
      <vt:lpstr>田氏保钓体简</vt:lpstr>
      <vt:lpstr>Arial</vt:lpstr>
      <vt:lpstr>等线</vt:lpstr>
      <vt:lpstr>Arial Unicode MS</vt:lpstr>
      <vt:lpstr>等线 Light</vt:lpstr>
      <vt:lpstr>Calibri</vt:lpstr>
      <vt:lpstr>第一PPT模板网-WWW.1PPT.COM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2023-03-09T23:21:00Z</cp:lastPrinted>
  <dcterms:created xsi:type="dcterms:W3CDTF">2023-03-09T23:21:00Z</dcterms:created>
  <dcterms:modified xsi:type="dcterms:W3CDTF">2023-10-29T08:39:20Z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B2D3270EE53E42408E3746DF943A8C2B_12</vt:lpwstr>
  </property>
  <property fmtid="{D5CDD505-2E9C-101B-9397-08002B2CF9AE}" pid="3" name="KSOProductBuildVer">
    <vt:lpwstr>2052-12.1.0.15712</vt:lpwstr>
  </property>
</Properties>
</file>