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7" r:id="rId4"/>
    <p:sldId id="258" r:id="rId5"/>
    <p:sldId id="259" r:id="rId7"/>
    <p:sldId id="260" r:id="rId8"/>
    <p:sldId id="262" r:id="rId9"/>
    <p:sldId id="263" r:id="rId10"/>
    <p:sldId id="261" r:id="rId11"/>
    <p:sldId id="264" r:id="rId12"/>
    <p:sldId id="265" r:id="rId13"/>
    <p:sldId id="266" r:id="rId14"/>
    <p:sldId id="267" r:id="rId15"/>
    <p:sldId id="268" r:id="rId16"/>
    <p:sldId id="269" r:id="rId17"/>
    <p:sldId id="271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kb1.com" initials="x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6388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文本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D16FA71-E5A1-4B22-877B-790B2D8CCF13}" type="slidenum">
              <a:rPr kumimoji="0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2.png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microsoft.com/office/2007/relationships/hdphoto" Target="../media/image44.wdp"/><Relationship Id="rId3" Type="http://schemas.openxmlformats.org/officeDocument/2006/relationships/image" Target="../media/image43.png"/><Relationship Id="rId2" Type="http://schemas.microsoft.com/office/2007/relationships/hdphoto" Target="../media/image42.wdp"/><Relationship Id="rId1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7.jpeg"/><Relationship Id="rId1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microsoft.com/office/2007/relationships/hdphoto" Target="../media/image18.wdp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4" Type="http://schemas.openxmlformats.org/officeDocument/2006/relationships/slideLayout" Target="../slideLayouts/slideLayout13.xml"/><Relationship Id="rId13" Type="http://schemas.openxmlformats.org/officeDocument/2006/relationships/image" Target="../media/image23.png"/><Relationship Id="rId12" Type="http://schemas.openxmlformats.org/officeDocument/2006/relationships/image" Target="../media/image22.png"/><Relationship Id="rId11" Type="http://schemas.openxmlformats.org/officeDocument/2006/relationships/image" Target="../media/image21.png"/><Relationship Id="rId10" Type="http://schemas.microsoft.com/office/2007/relationships/hdphoto" Target="../media/image20.wdp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2111256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FF0000"/>
                </a:solidFill>
              </a:rPr>
              <a:t>可爱的企鹅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48556" y="489895"/>
            <a:ext cx="1928813" cy="87471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483" name="TextBox 6"/>
          <p:cNvGrpSpPr/>
          <p:nvPr/>
        </p:nvGrpSpPr>
        <p:grpSpPr>
          <a:xfrm>
            <a:off x="1575444" y="1380483"/>
            <a:ext cx="2260600" cy="987425"/>
            <a:chOff x="323" y="876"/>
            <a:chExt cx="1424" cy="622"/>
          </a:xfrm>
        </p:grpSpPr>
        <p:pic>
          <p:nvPicPr>
            <p:cNvPr id="20484" name="TextBox 6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23" y="876"/>
              <a:ext cx="1424" cy="62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85" name="矩形 20484"/>
            <p:cNvSpPr/>
            <p:nvPr/>
          </p:nvSpPr>
          <p:spPr>
            <a:xfrm>
              <a:off x="421" y="961"/>
              <a:ext cx="1228" cy="36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>
              <a:spAutoFit/>
            </a:bodyPr>
            <a:lstStyle/>
            <a:p>
              <a:pPr algn="ctr">
                <a:buFontTx/>
              </a:pPr>
              <a:r>
                <a:rPr lang="zh-CN" altLang="en-US" sz="3200" b="1">
                  <a:latin typeface="楷体_GB2312" pitchFamily="49" charset="-122"/>
                  <a:ea typeface="楷体_GB2312" pitchFamily="49" charset="-122"/>
                </a:rPr>
                <a:t>猜一猜。</a:t>
              </a:r>
              <a:endParaRPr lang="zh-CN" altLang="en-US" sz="3200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pic>
        <p:nvPicPr>
          <p:cNvPr id="20486" name="图片 1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34119" y="3110857"/>
            <a:ext cx="8610600" cy="2808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7" name="图片 1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74556" y="2586984"/>
            <a:ext cx="3032125" cy="13319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43586" y="1449070"/>
            <a:ext cx="7656831" cy="2438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09601" y="988697"/>
            <a:ext cx="23342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说一说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460241" y="1711960"/>
            <a:ext cx="3829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90492" y="1711960"/>
            <a:ext cx="3829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60241" y="1711960"/>
            <a:ext cx="3829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altLang="zh-CN" sz="2800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190492" y="1711960"/>
            <a:ext cx="3829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2800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  <p:bldP spid="5" grpId="1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78715" y="436930"/>
            <a:ext cx="2031325" cy="830997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  <a:sp3d extrusionH="120650" prstMaterial="matte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800" b="1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</a:rPr>
              <a:t>连一连</a:t>
            </a:r>
            <a:endParaRPr lang="zh-CN" altLang="en-US" sz="4800" b="1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/>
                </a:gradFill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48031" y="1425577"/>
            <a:ext cx="988695" cy="1089025"/>
          </a:xfrm>
          <a:prstGeom prst="rect">
            <a:avLst/>
          </a:prstGeom>
        </p:spPr>
      </p:pic>
      <p:sp>
        <p:nvSpPr>
          <p:cNvPr id="7" name="Rectangle 3"/>
          <p:cNvSpPr/>
          <p:nvPr/>
        </p:nvSpPr>
        <p:spPr>
          <a:xfrm>
            <a:off x="406401" y="2487931"/>
            <a:ext cx="1647825" cy="8125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600">
                <a:latin typeface="微软雅黑" panose="020B0503020204020204" charset="-122"/>
                <a:ea typeface="微软雅黑" panose="020B0503020204020204" charset="-122"/>
              </a:rPr>
              <a:t>  8</a:t>
            </a:r>
            <a:r>
              <a:rPr lang="zh-CN" altLang="en-US" sz="3600">
                <a:latin typeface="微软雅黑" panose="020B0503020204020204" charset="-122"/>
                <a:ea typeface="微软雅黑" panose="020B0503020204020204" charset="-122"/>
              </a:rPr>
              <a:t>－</a:t>
            </a:r>
            <a:r>
              <a:rPr lang="en-US" altLang="zh-CN" sz="3600"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36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284857" y="1435102"/>
            <a:ext cx="988695" cy="1089025"/>
          </a:xfrm>
          <a:prstGeom prst="rect">
            <a:avLst/>
          </a:prstGeom>
        </p:spPr>
      </p:pic>
      <p:sp>
        <p:nvSpPr>
          <p:cNvPr id="9" name="Rectangle 3"/>
          <p:cNvSpPr/>
          <p:nvPr/>
        </p:nvSpPr>
        <p:spPr>
          <a:xfrm>
            <a:off x="2943226" y="2497456"/>
            <a:ext cx="1647825" cy="8125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600">
                <a:latin typeface="微软雅黑" panose="020B0503020204020204" charset="-122"/>
                <a:ea typeface="微软雅黑" panose="020B0503020204020204" charset="-122"/>
              </a:rPr>
              <a:t>  9</a:t>
            </a:r>
            <a:r>
              <a:rPr lang="zh-CN" altLang="en-US" sz="3600">
                <a:latin typeface="微软雅黑" panose="020B0503020204020204" charset="-122"/>
                <a:ea typeface="微软雅黑" panose="020B0503020204020204" charset="-122"/>
              </a:rPr>
              <a:t>－</a:t>
            </a:r>
            <a:r>
              <a:rPr lang="en-US" altLang="zh-CN" sz="3600"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36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676266" y="1435102"/>
            <a:ext cx="988695" cy="1089025"/>
          </a:xfrm>
          <a:prstGeom prst="rect">
            <a:avLst/>
          </a:prstGeom>
        </p:spPr>
      </p:pic>
      <p:sp>
        <p:nvSpPr>
          <p:cNvPr id="11" name="Rectangle 3"/>
          <p:cNvSpPr/>
          <p:nvPr/>
        </p:nvSpPr>
        <p:spPr>
          <a:xfrm>
            <a:off x="5334637" y="2497456"/>
            <a:ext cx="1647825" cy="8125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600">
                <a:latin typeface="微软雅黑" panose="020B0503020204020204" charset="-122"/>
                <a:ea typeface="微软雅黑" panose="020B0503020204020204" charset="-122"/>
              </a:rPr>
              <a:t>  3+6</a:t>
            </a:r>
            <a:endParaRPr lang="en-US" sz="36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213091" y="1435102"/>
            <a:ext cx="988695" cy="1089025"/>
          </a:xfrm>
          <a:prstGeom prst="rect">
            <a:avLst/>
          </a:prstGeom>
        </p:spPr>
      </p:pic>
      <p:sp>
        <p:nvSpPr>
          <p:cNvPr id="13" name="Rectangle 3"/>
          <p:cNvSpPr/>
          <p:nvPr/>
        </p:nvSpPr>
        <p:spPr>
          <a:xfrm>
            <a:off x="7871461" y="2497456"/>
            <a:ext cx="1647825" cy="8125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600">
                <a:latin typeface="微软雅黑" panose="020B0503020204020204" charset="-122"/>
                <a:ea typeface="微软雅黑" panose="020B0503020204020204" charset="-122"/>
              </a:rPr>
              <a:t>  4+4</a:t>
            </a:r>
            <a:endParaRPr lang="en-US" sz="36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570846" y="1435102"/>
            <a:ext cx="988695" cy="1089025"/>
          </a:xfrm>
          <a:prstGeom prst="rect">
            <a:avLst/>
          </a:prstGeom>
        </p:spPr>
      </p:pic>
      <p:sp>
        <p:nvSpPr>
          <p:cNvPr id="5" name="Rectangle 3"/>
          <p:cNvSpPr/>
          <p:nvPr/>
        </p:nvSpPr>
        <p:spPr>
          <a:xfrm>
            <a:off x="10229217" y="2497456"/>
            <a:ext cx="1647825" cy="8125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600">
                <a:latin typeface="微软雅黑" panose="020B0503020204020204" charset="-122"/>
                <a:ea typeface="微软雅黑" panose="020B0503020204020204" charset="-122"/>
              </a:rPr>
              <a:t>  9</a:t>
            </a:r>
            <a:r>
              <a:rPr lang="zh-CN" altLang="en-US" sz="3600">
                <a:latin typeface="微软雅黑" panose="020B0503020204020204" charset="-122"/>
                <a:ea typeface="微软雅黑" panose="020B0503020204020204" charset="-122"/>
              </a:rPr>
              <a:t>－</a:t>
            </a:r>
            <a:r>
              <a:rPr lang="en-US" altLang="zh-CN" sz="3600"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36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36726" y="4571365"/>
            <a:ext cx="1296671" cy="1189990"/>
          </a:xfrm>
          <a:prstGeom prst="rect">
            <a:avLst/>
          </a:prstGeom>
        </p:spPr>
      </p:pic>
      <p:sp>
        <p:nvSpPr>
          <p:cNvPr id="17" name="Rectangle 3"/>
          <p:cNvSpPr/>
          <p:nvPr/>
        </p:nvSpPr>
        <p:spPr>
          <a:xfrm>
            <a:off x="2047875" y="5761355"/>
            <a:ext cx="674371" cy="8115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600">
                <a:latin typeface="微软雅黑" panose="020B0503020204020204" charset="-122"/>
                <a:ea typeface="微软雅黑" panose="020B0503020204020204" charset="-122"/>
              </a:rPr>
              <a:t>9</a:t>
            </a:r>
            <a:endParaRPr lang="en-US" sz="36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4415" y="4571365"/>
            <a:ext cx="1296671" cy="1189990"/>
          </a:xfrm>
          <a:prstGeom prst="rect">
            <a:avLst/>
          </a:prstGeom>
        </p:spPr>
      </p:pic>
      <p:sp>
        <p:nvSpPr>
          <p:cNvPr id="20" name="Rectangle 3"/>
          <p:cNvSpPr/>
          <p:nvPr/>
        </p:nvSpPr>
        <p:spPr>
          <a:xfrm>
            <a:off x="3885565" y="5761356"/>
            <a:ext cx="674371" cy="8125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600">
                <a:latin typeface="微软雅黑" panose="020B0503020204020204" charset="-122"/>
                <a:ea typeface="微软雅黑" panose="020B0503020204020204" charset="-122"/>
              </a:rPr>
              <a:t> 4</a:t>
            </a:r>
            <a:endParaRPr lang="en-US" sz="36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85435" y="4571365"/>
            <a:ext cx="1296671" cy="1189990"/>
          </a:xfrm>
          <a:prstGeom prst="rect">
            <a:avLst/>
          </a:prstGeom>
        </p:spPr>
      </p:pic>
      <p:sp>
        <p:nvSpPr>
          <p:cNvPr id="23" name="Rectangle 3"/>
          <p:cNvSpPr/>
          <p:nvPr/>
        </p:nvSpPr>
        <p:spPr>
          <a:xfrm>
            <a:off x="5696585" y="5761356"/>
            <a:ext cx="674371" cy="8125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600">
                <a:latin typeface="微软雅黑" panose="020B0503020204020204" charset="-122"/>
                <a:ea typeface="微软雅黑" panose="020B0503020204020204" charset="-122"/>
              </a:rPr>
              <a:t> 7</a:t>
            </a:r>
            <a:endParaRPr lang="en-US" sz="36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223126" y="4571365"/>
            <a:ext cx="1296671" cy="1189990"/>
          </a:xfrm>
          <a:prstGeom prst="rect">
            <a:avLst/>
          </a:prstGeom>
        </p:spPr>
      </p:pic>
      <p:sp>
        <p:nvSpPr>
          <p:cNvPr id="25" name="Rectangle 3"/>
          <p:cNvSpPr/>
          <p:nvPr/>
        </p:nvSpPr>
        <p:spPr>
          <a:xfrm>
            <a:off x="7534275" y="5761355"/>
            <a:ext cx="674371" cy="8115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600">
                <a:latin typeface="微软雅黑" panose="020B0503020204020204" charset="-122"/>
                <a:ea typeface="微软雅黑" panose="020B0503020204020204" charset="-122"/>
              </a:rPr>
              <a:t>8</a:t>
            </a:r>
            <a:endParaRPr lang="en-US" sz="360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6" name="直接连接符 25"/>
          <p:cNvCxnSpPr>
            <a:stCxn id="7" idx="2"/>
          </p:cNvCxnSpPr>
          <p:nvPr/>
        </p:nvCxnSpPr>
        <p:spPr>
          <a:xfrm>
            <a:off x="1230314" y="3300461"/>
            <a:ext cx="2662871" cy="15407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604896" y="3367407"/>
            <a:ext cx="2494915" cy="13874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1" idx="2"/>
            <a:endCxn id="16" idx="0"/>
          </p:cNvCxnSpPr>
          <p:nvPr/>
        </p:nvCxnSpPr>
        <p:spPr>
          <a:xfrm flipH="1">
            <a:off x="2385062" y="3309986"/>
            <a:ext cx="3773488" cy="126137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endCxn id="24" idx="0"/>
          </p:cNvCxnSpPr>
          <p:nvPr/>
        </p:nvCxnSpPr>
        <p:spPr>
          <a:xfrm flipH="1">
            <a:off x="7871461" y="3336925"/>
            <a:ext cx="622300" cy="12344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endCxn id="19" idx="0"/>
          </p:cNvCxnSpPr>
          <p:nvPr/>
        </p:nvCxnSpPr>
        <p:spPr>
          <a:xfrm flipH="1">
            <a:off x="4222751" y="2904492"/>
            <a:ext cx="6745605" cy="16668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75" name="图片 64574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>
                        <a14:foregroundMark x1="16279" y1="24055" x2="17336" y2="26117"/>
                        <a14:foregroundMark x1="23256" y1="16151" x2="27061" y2="19931"/>
                        <a14:foregroundMark x1="30867" y1="22680" x2="34038" y2="26117"/>
                        <a14:foregroundMark x1="17548" y1="23711" x2="17970" y2="27491"/>
                        <a14:foregroundMark x1="18393" y1="25773" x2="20296" y2="26117"/>
                        <a14:foregroundMark x1="20507" y1="67354" x2="24313" y2="74227"/>
                        <a14:foregroundMark x1="17548" y1="68041" x2="15011" y2="71821"/>
                        <a14:foregroundMark x1="16490" y1="77320" x2="19873" y2="82818"/>
                        <a14:foregroundMark x1="26216" y1="77320" x2="29810" y2="84192"/>
                        <a14:foregroundMark x1="31712" y1="74570" x2="30233" y2="77663"/>
                        <a14:foregroundMark x1="19450" y1="73883" x2="21564" y2="73883"/>
                        <a14:foregroundMark x1="10359" y1="79725" x2="11839" y2="81787"/>
                        <a14:foregroundMark x1="11839" y1="79381" x2="14376" y2="80412"/>
                        <a14:foregroundMark x1="18182" y1="85223" x2="18182" y2="85223"/>
                        <a14:foregroundMark x1="16913" y1="85223" x2="19239" y2="84192"/>
                        <a14:foregroundMark x1="23467" y1="84192" x2="27061" y2="85567"/>
                        <a14:foregroundMark x1="22833" y1="86942" x2="24736" y2="86942"/>
                        <a14:foregroundMark x1="34461" y1="91409" x2="37632" y2="97251"/>
                        <a14:foregroundMark x1="38055" y1="81787" x2="42072" y2="90722"/>
                        <a14:foregroundMark x1="48626" y1="86254" x2="51797" y2="93814"/>
                        <a14:foregroundMark x1="20930" y1="83505" x2="22622" y2="84192"/>
                        <a14:foregroundMark x1="70825" y1="89003" x2="84989" y2="90034"/>
                        <a14:foregroundMark x1="80550" y1="84536" x2="87738" y2="91753"/>
                        <a14:foregroundMark x1="70613" y1="82818" x2="75476" y2="85911"/>
                        <a14:foregroundMark x1="90275" y1="60481" x2="98097" y2="68041"/>
                        <a14:foregroundMark x1="90063" y1="57388" x2="93869" y2="58076"/>
                        <a14:foregroundMark x1="88161" y1="65292" x2="91332" y2="66667"/>
                        <a14:foregroundMark x1="84989" y1="63230" x2="86681" y2="61512"/>
                        <a14:foregroundMark x1="79493" y1="66667" x2="82452" y2="66323"/>
                        <a14:foregroundMark x1="77378" y1="66667" x2="79281" y2="61856"/>
                        <a14:foregroundMark x1="81607" y1="72852" x2="84989" y2="69416"/>
                        <a14:foregroundMark x1="85201" y1="73883" x2="87104" y2="73196"/>
                        <a14:foregroundMark x1="81184" y1="74570" x2="83510" y2="74570"/>
                        <a14:foregroundMark x1="88161" y1="72165" x2="90698" y2="75601"/>
                        <a14:foregroundMark x1="92389" y1="77663" x2="95772" y2="70790"/>
                        <a14:foregroundMark x1="46723" y1="42268" x2="49894" y2="42268"/>
                        <a14:foregroundMark x1="53277" y1="41237" x2="53277" y2="4329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00" y="1177290"/>
            <a:ext cx="3779520" cy="296037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4585" name="组合 64584"/>
          <p:cNvGrpSpPr/>
          <p:nvPr/>
        </p:nvGrpSpPr>
        <p:grpSpPr>
          <a:xfrm>
            <a:off x="4757953" y="1124486"/>
            <a:ext cx="3929281" cy="456710"/>
            <a:chOff x="3265" y="460"/>
            <a:chExt cx="2495" cy="290"/>
          </a:xfrm>
        </p:grpSpPr>
        <p:pic>
          <p:nvPicPr>
            <p:cNvPr id="64576" name="图片 64575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818" b="100000" l="0" r="100000">
                          <a14:foregroundMark x1="36364" y1="86364" x2="96970" y2="95455"/>
                          <a14:foregroundMark x1="6061" y1="25000" x2="9091" y2="3181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579" y="472"/>
              <a:ext cx="272" cy="2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4577" name="文本框 64576"/>
            <p:cNvSpPr txBox="1"/>
            <p:nvPr/>
          </p:nvSpPr>
          <p:spPr>
            <a:xfrm>
              <a:off x="3265" y="460"/>
              <a:ext cx="2495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380" dirty="0">
                  <a:latin typeface="微软雅黑" panose="020B0503020204020204" charset="-122"/>
                  <a:ea typeface="微软雅黑" panose="020B0503020204020204" charset="-122"/>
                </a:rPr>
                <a:t>(1)</a:t>
              </a:r>
              <a:r>
                <a:rPr lang="zh-CN" altLang="en-US" sz="2380" dirty="0">
                  <a:latin typeface="微软雅黑" panose="020B0503020204020204" charset="-122"/>
                  <a:ea typeface="微软雅黑" panose="020B0503020204020204" charset="-122"/>
                </a:rPr>
                <a:t>一共有几只       </a:t>
              </a:r>
              <a:r>
                <a:rPr lang="en-US" altLang="zh-CN" sz="2380" dirty="0">
                  <a:latin typeface="微软雅黑" panose="020B0503020204020204" charset="-122"/>
                  <a:ea typeface="微软雅黑" panose="020B0503020204020204" charset="-122"/>
                </a:rPr>
                <a:t>?   </a:t>
              </a:r>
              <a:endParaRPr lang="en-US" altLang="zh-CN" sz="238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4586" name="组合 64585"/>
          <p:cNvGrpSpPr/>
          <p:nvPr/>
        </p:nvGrpSpPr>
        <p:grpSpPr>
          <a:xfrm>
            <a:off x="4759527" y="2044207"/>
            <a:ext cx="3929283" cy="458285"/>
            <a:chOff x="3266" y="1044"/>
            <a:chExt cx="2495" cy="291"/>
          </a:xfrm>
        </p:grpSpPr>
        <p:sp>
          <p:nvSpPr>
            <p:cNvPr id="64578" name="文本框 64577"/>
            <p:cNvSpPr txBox="1"/>
            <p:nvPr/>
          </p:nvSpPr>
          <p:spPr>
            <a:xfrm>
              <a:off x="3266" y="1044"/>
              <a:ext cx="2495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380" dirty="0">
                  <a:latin typeface="微软雅黑" panose="020B0503020204020204" charset="-122"/>
                  <a:ea typeface="微软雅黑" panose="020B0503020204020204" charset="-122"/>
                </a:rPr>
                <a:t>(2)</a:t>
              </a:r>
              <a:r>
                <a:rPr lang="zh-CN" altLang="en-US" sz="2380" dirty="0">
                  <a:latin typeface="微软雅黑" panose="020B0503020204020204" charset="-122"/>
                  <a:ea typeface="微软雅黑" panose="020B0503020204020204" charset="-122"/>
                </a:rPr>
                <a:t>树上还有几只       </a:t>
              </a:r>
              <a:r>
                <a:rPr lang="en-US" altLang="zh-CN" sz="2380" dirty="0">
                  <a:latin typeface="微软雅黑" panose="020B0503020204020204" charset="-122"/>
                  <a:ea typeface="微软雅黑" panose="020B0503020204020204" charset="-122"/>
                </a:rPr>
                <a:t>?   </a:t>
              </a:r>
              <a:endParaRPr lang="en-US" altLang="zh-CN" sz="238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64579" name="Picture 57" descr="鸟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4756" y="1094"/>
              <a:ext cx="276" cy="19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4580" name="文本框 64579"/>
          <p:cNvSpPr txBox="1"/>
          <p:nvPr/>
        </p:nvSpPr>
        <p:spPr>
          <a:xfrm>
            <a:off x="4757952" y="3069443"/>
            <a:ext cx="3751323" cy="4585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380" dirty="0">
                <a:latin typeface="微软雅黑" panose="020B0503020204020204" charset="-122"/>
                <a:ea typeface="微软雅黑" panose="020B0503020204020204" charset="-122"/>
              </a:rPr>
              <a:t>(3)</a:t>
            </a:r>
            <a:r>
              <a:rPr lang="zh-CN" altLang="en-US" sz="2380" dirty="0">
                <a:latin typeface="微软雅黑" panose="020B0503020204020204" charset="-122"/>
                <a:ea typeface="微软雅黑" panose="020B0503020204020204" charset="-122"/>
              </a:rPr>
              <a:t>小兔吃了几个胡萝卜？</a:t>
            </a:r>
            <a:endParaRPr lang="en-US" altLang="zh-CN" sz="238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4581" name="文本框 64580"/>
          <p:cNvSpPr txBox="1"/>
          <p:nvPr/>
        </p:nvSpPr>
        <p:spPr>
          <a:xfrm>
            <a:off x="5191126" y="1522095"/>
            <a:ext cx="256286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0000CC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4 + 4 = 8 </a:t>
            </a:r>
            <a:r>
              <a:rPr lang="zh-CN" altLang="en-US" sz="2800" dirty="0">
                <a:solidFill>
                  <a:srgbClr val="0000CC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2800" dirty="0">
              <a:solidFill>
                <a:srgbClr val="0000CC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4582" name="文本框 64581"/>
          <p:cNvSpPr txBox="1"/>
          <p:nvPr/>
        </p:nvSpPr>
        <p:spPr>
          <a:xfrm>
            <a:off x="5294631" y="2547620"/>
            <a:ext cx="256286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0000CC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7 – 3 = 4 </a:t>
            </a:r>
            <a:r>
              <a:rPr lang="zh-CN" altLang="en-US" sz="2800" dirty="0">
                <a:solidFill>
                  <a:srgbClr val="0000CC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2800" dirty="0">
              <a:solidFill>
                <a:srgbClr val="0000CC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4584" name="文本框 64583"/>
          <p:cNvSpPr txBox="1"/>
          <p:nvPr/>
        </p:nvSpPr>
        <p:spPr>
          <a:xfrm>
            <a:off x="5352415" y="3553460"/>
            <a:ext cx="256286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0000CC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9 – 5 = 4 </a:t>
            </a:r>
            <a:r>
              <a:rPr lang="zh-CN" altLang="en-US" sz="2800" dirty="0">
                <a:solidFill>
                  <a:srgbClr val="0000CC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2800" dirty="0">
              <a:solidFill>
                <a:srgbClr val="0000CC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4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1000"/>
                                        <p:tgtEl>
                                          <p:spTgt spid="6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1000"/>
                                        <p:tgtEl>
                                          <p:spTgt spid="6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1000"/>
                                        <p:tgtEl>
                                          <p:spTgt spid="6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80" grpId="0"/>
      <p:bldP spid="64581" grpId="0"/>
      <p:bldP spid="64582" grpId="0"/>
      <p:bldP spid="6458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6401" y="658813"/>
            <a:ext cx="2389188" cy="608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文本框 7"/>
          <p:cNvSpPr txBox="1"/>
          <p:nvPr/>
        </p:nvSpPr>
        <p:spPr>
          <a:xfrm>
            <a:off x="1060451" y="752476"/>
            <a:ext cx="1415772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F7509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作业布置</a:t>
            </a:r>
            <a:endParaRPr lang="zh-CN" altLang="en-US" sz="2400" b="1">
              <a:solidFill>
                <a:srgbClr val="EF7509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pic>
        <p:nvPicPr>
          <p:cNvPr id="27653" name="图片 2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95589" y="1798638"/>
            <a:ext cx="6408737" cy="3516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4" name="Rectangle 1"/>
          <p:cNvSpPr/>
          <p:nvPr/>
        </p:nvSpPr>
        <p:spPr>
          <a:xfrm>
            <a:off x="3918586" y="2624138"/>
            <a:ext cx="5285740" cy="258445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indent="266700" algn="l">
              <a:lnSpc>
                <a:spcPct val="150000"/>
              </a:lnSpc>
            </a:pP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zh-CN" sz="3600">
                <a:latin typeface="微软雅黑" panose="020B0503020204020204" charset="-122"/>
                <a:ea typeface="微软雅黑" panose="020B0503020204020204" charset="-122"/>
              </a:rPr>
              <a:t>完成</a:t>
            </a:r>
            <a:r>
              <a:rPr altLang="zh-CN" sz="3600">
                <a:latin typeface="微软雅黑" panose="020B0503020204020204" charset="-122"/>
                <a:ea typeface="微软雅黑" panose="020B0503020204020204" charset="-122"/>
              </a:rPr>
              <a:t>教材</a:t>
            </a:r>
            <a:r>
              <a:rPr lang="en-US" sz="360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3600">
                <a:latin typeface="微软雅黑" panose="020B0503020204020204" charset="-122"/>
                <a:ea typeface="微软雅黑" panose="020B0503020204020204" charset="-122"/>
              </a:rPr>
              <a:t>练一练</a:t>
            </a:r>
            <a:r>
              <a:rPr lang="en-US" altLang="zh-CN" sz="360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zh-CN" sz="3600"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360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360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3600"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3600">
                <a:latin typeface="微软雅黑" panose="020B0503020204020204" charset="-122"/>
                <a:ea typeface="微软雅黑" panose="020B0503020204020204" charset="-122"/>
              </a:rPr>
              <a:t>题</a:t>
            </a:r>
            <a:r>
              <a:rPr lang="zh-CN" altLang="zh-CN" sz="360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zh-CN" sz="3600">
              <a:latin typeface="微软雅黑" panose="020B0503020204020204" charset="-122"/>
              <a:ea typeface="微软雅黑" panose="020B0503020204020204" charset="-122"/>
            </a:endParaRPr>
          </a:p>
          <a:p>
            <a:pPr indent="266700">
              <a:lnSpc>
                <a:spcPct val="150000"/>
              </a:lnSpc>
            </a:pPr>
            <a:endParaRPr lang="zh-CN" altLang="en-US" sz="36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矩形 100358"/>
          <p:cNvSpPr>
            <a:spLocks noTextEdit="1"/>
          </p:cNvSpPr>
          <p:nvPr/>
        </p:nvSpPr>
        <p:spPr>
          <a:xfrm>
            <a:off x="1441451" y="1640842"/>
            <a:ext cx="7343775" cy="4752975"/>
          </a:xfrm>
          <a:gradFill rotWithShape="1">
            <a:gsLst>
              <a:gs pos="0">
                <a:srgbClr val="A603AB"/>
              </a:gs>
              <a:gs pos="12000">
                <a:srgbClr val="E81766"/>
              </a:gs>
              <a:gs pos="27000">
                <a:srgbClr val="EE3F17"/>
              </a:gs>
              <a:gs pos="48000">
                <a:srgbClr val="FFFF00"/>
              </a:gs>
              <a:gs pos="64999">
                <a:srgbClr val="1A8D48"/>
              </a:gs>
              <a:gs pos="78999">
                <a:srgbClr val="0819FB"/>
              </a:gs>
              <a:gs pos="100000">
                <a:srgbClr val="A603AB"/>
              </a:gs>
            </a:gsLst>
            <a:lin ang="0" scaled="1"/>
          </a:gradFill>
          <a:ln w="12700">
            <a:solidFill>
              <a:srgbClr val="EAEAEA"/>
            </a:solidFill>
            <a:miter lim="800000"/>
          </a:ln>
          <a:effectLst>
            <a:outerShdw dist="35921" dir="2700000" sy="50000" kx="2115830" algn="bl">
              <a:srgbClr val="C0C0C0">
                <a:alpha val="79999"/>
              </a:srgbClr>
            </a:outerShdw>
          </a:effectLst>
        </p:spPr>
        <p:txBody>
          <a:bodyPr wrap="none" fromWordArt="1">
            <a:prstTxWarp prst="textPlain">
              <a:avLst/>
            </a:prstTxWarp>
            <a:noAutofit/>
          </a:bodyPr>
          <a:lstStyle/>
          <a:p>
            <a:pPr algn="ctr"/>
            <a:endParaRPr sz="6000" kern="10">
              <a:ln w="12700">
                <a:solidFill>
                  <a:srgbClr val="EAEAEA"/>
                </a:solidFill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>
                  <a:srgbClr val="C0C0C0">
                    <a:alpha val="79999"/>
                  </a:srgbClr>
                </a:outerShdw>
              </a:effectLst>
              <a:latin typeface="华文新魏" panose="02010800040101010101" charset="-122"/>
            </a:endParaRPr>
          </a:p>
        </p:txBody>
      </p:sp>
      <p:sp>
        <p:nvSpPr>
          <p:cNvPr id="19461" name="文本框 1"/>
          <p:cNvSpPr txBox="1"/>
          <p:nvPr/>
        </p:nvSpPr>
        <p:spPr>
          <a:xfrm>
            <a:off x="2221731" y="2254250"/>
            <a:ext cx="6364242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r>
              <a:rPr lang="en-US" altLang="en-US" sz="9600" b="1" spc="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谢谢大家</a:t>
            </a:r>
            <a:r>
              <a:rPr lang="en-US" altLang="en-US" sz="9600" b="1" spc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！</a:t>
            </a:r>
            <a:endParaRPr lang="en-US" altLang="en-US" dirty="0"/>
          </a:p>
        </p:txBody>
      </p:sp>
      <p:pic>
        <p:nvPicPr>
          <p:cNvPr id="1946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325101" y="12560300"/>
            <a:ext cx="342900" cy="241300"/>
          </a:xfrm>
          <a:prstGeom prst="cube">
            <a:avLst/>
          </a:prstGeom>
        </p:spPr>
      </p:pic>
      <p:pic>
        <p:nvPicPr>
          <p:cNvPr id="19463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620500" y="124079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终止 1"/>
          <p:cNvSpPr/>
          <p:nvPr/>
        </p:nvSpPr>
        <p:spPr>
          <a:xfrm>
            <a:off x="1421628" y="546102"/>
            <a:ext cx="1674813" cy="461963"/>
          </a:xfrm>
          <a:prstGeom prst="flowChartTerminator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本节目标</a:t>
            </a:r>
            <a:endParaRPr kumimoji="0" lang="zh-CN" altLang="en-US" sz="2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123" name="矩形 10"/>
          <p:cNvSpPr/>
          <p:nvPr/>
        </p:nvSpPr>
        <p:spPr>
          <a:xfrm>
            <a:off x="2961408" y="1203103"/>
            <a:ext cx="614362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6200" algn="just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结合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情境图，体会部分与整体的关系，丰富对加减法意义的理解</a:t>
            </a: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。 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24" name="矩形 11"/>
          <p:cNvSpPr/>
          <p:nvPr/>
        </p:nvSpPr>
        <p:spPr>
          <a:xfrm>
            <a:off x="2988396" y="2130423"/>
            <a:ext cx="6143625" cy="506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6200" algn="just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巩固有关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和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9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的加减法并能正确地计算</a:t>
            </a: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。  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25" name="矩形 12"/>
          <p:cNvSpPr/>
          <p:nvPr/>
        </p:nvSpPr>
        <p:spPr>
          <a:xfrm>
            <a:off x="2961407" y="3197196"/>
            <a:ext cx="6248400" cy="8125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6200"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能在具体的生活情境中，运用所学知识解决简单的实际问题，积累解决加减法实际问题的经验。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878732" y="1346815"/>
            <a:ext cx="1082675" cy="728663"/>
            <a:chOff x="2257426" y="1609441"/>
            <a:chExt cx="1358900" cy="734510"/>
          </a:xfrm>
        </p:grpSpPr>
        <p:cxnSp>
          <p:nvCxnSpPr>
            <p:cNvPr id="13" name="MH_Other_1"/>
            <p:cNvCxnSpPr/>
            <p:nvPr/>
          </p:nvCxnSpPr>
          <p:spPr>
            <a:xfrm>
              <a:off x="2257426" y="1617443"/>
              <a:ext cx="1008216" cy="72650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MH_Other_2"/>
            <p:cNvSpPr/>
            <p:nvPr/>
          </p:nvSpPr>
          <p:spPr>
            <a:xfrm>
              <a:off x="2374985" y="1609441"/>
              <a:ext cx="1241341" cy="425663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714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380" b="1" i="0" u="none" strike="noStrike" kern="1200" cap="none" spc="0" normalizeH="0" baseline="0" noProof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黑体" panose="02010609060101010101" pitchFamily="49" charset="-122"/>
                  <a:cs typeface="+mn-cs"/>
                </a:rPr>
                <a:t>01</a:t>
              </a:r>
              <a:endParaRPr kumimoji="0" lang="zh-CN" altLang="en-US" sz="238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878732" y="2311400"/>
            <a:ext cx="1082675" cy="727075"/>
            <a:chOff x="2257426" y="2743610"/>
            <a:chExt cx="1358900" cy="733310"/>
          </a:xfrm>
        </p:grpSpPr>
        <p:cxnSp>
          <p:nvCxnSpPr>
            <p:cNvPr id="16" name="MH_Other_3"/>
            <p:cNvCxnSpPr/>
            <p:nvPr/>
          </p:nvCxnSpPr>
          <p:spPr>
            <a:xfrm>
              <a:off x="2257426" y="2751616"/>
              <a:ext cx="1008216" cy="72530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MH_Other_4"/>
            <p:cNvSpPr/>
            <p:nvPr/>
          </p:nvSpPr>
          <p:spPr>
            <a:xfrm>
              <a:off x="2374985" y="2743610"/>
              <a:ext cx="1241341" cy="424296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7140" anchor="ctr">
              <a:normAutofit fontScale="95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1985" b="1" i="0" u="none" strike="noStrike" kern="1200" cap="none" spc="0" normalizeH="0" baseline="0" noProof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黑体" panose="02010609060101010101" pitchFamily="49" charset="-122"/>
                  <a:cs typeface="+mn-cs"/>
                </a:rPr>
                <a:t>02</a:t>
              </a:r>
              <a:endParaRPr kumimoji="0" lang="zh-CN" altLang="en-US" sz="1985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878732" y="3246408"/>
            <a:ext cx="1082675" cy="728662"/>
            <a:chOff x="2257426" y="1609441"/>
            <a:chExt cx="1358900" cy="734510"/>
          </a:xfrm>
        </p:grpSpPr>
        <p:cxnSp>
          <p:nvCxnSpPr>
            <p:cNvPr id="19" name="MH_Other_1"/>
            <p:cNvCxnSpPr/>
            <p:nvPr/>
          </p:nvCxnSpPr>
          <p:spPr>
            <a:xfrm>
              <a:off x="2257426" y="1617442"/>
              <a:ext cx="1008216" cy="726509"/>
            </a:xfrm>
            <a:prstGeom prst="line">
              <a:avLst/>
            </a:prstGeom>
            <a:ln w="381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MH_Other_2"/>
            <p:cNvSpPr/>
            <p:nvPr/>
          </p:nvSpPr>
          <p:spPr>
            <a:xfrm>
              <a:off x="2374985" y="1609441"/>
              <a:ext cx="1241341" cy="425664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714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380" b="1" i="0" u="none" strike="noStrike" kern="1200" cap="none" spc="0" normalizeH="0" baseline="0" noProof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黑体" panose="02010609060101010101" pitchFamily="49" charset="-122"/>
                  <a:cs typeface="+mn-cs"/>
                </a:rPr>
                <a:t>03</a:t>
              </a:r>
              <a:endParaRPr kumimoji="0" lang="zh-CN" altLang="en-US" sz="238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3" name="矩形 12"/>
          <p:cNvSpPr/>
          <p:nvPr/>
        </p:nvSpPr>
        <p:spPr>
          <a:xfrm>
            <a:off x="2961407" y="4187770"/>
            <a:ext cx="6248400" cy="8125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6200"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结合画图、操作等具体活动，经历表达自己想法的过程，初步培养仔细观察、认真思考、大胆交流的良好学习习惯。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878732" y="4236982"/>
            <a:ext cx="1082675" cy="728662"/>
            <a:chOff x="2257426" y="1609441"/>
            <a:chExt cx="1358900" cy="734510"/>
          </a:xfrm>
        </p:grpSpPr>
        <p:cxnSp>
          <p:nvCxnSpPr>
            <p:cNvPr id="5" name="MH_Other_1"/>
            <p:cNvCxnSpPr/>
            <p:nvPr/>
          </p:nvCxnSpPr>
          <p:spPr>
            <a:xfrm>
              <a:off x="2257426" y="1617442"/>
              <a:ext cx="1008216" cy="726509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MH_Other_2"/>
            <p:cNvSpPr/>
            <p:nvPr/>
          </p:nvSpPr>
          <p:spPr>
            <a:xfrm>
              <a:off x="2374985" y="1609441"/>
              <a:ext cx="1241341" cy="425664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714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380" b="1" i="0" u="none" strike="noStrike" kern="1200" cap="none" spc="0" normalizeH="0" baseline="0" noProof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黑体" panose="02010609060101010101" pitchFamily="49" charset="-122"/>
                  <a:cs typeface="+mn-cs"/>
                </a:rPr>
                <a:t>04</a:t>
              </a:r>
              <a:endParaRPr kumimoji="0" lang="zh-CN" altLang="en-US" sz="238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5"/>
          <p:cNvSpPr/>
          <p:nvPr/>
        </p:nvSpPr>
        <p:spPr>
          <a:xfrm rot="5400000">
            <a:off x="5131597" y="295277"/>
            <a:ext cx="649287" cy="7200900"/>
          </a:xfrm>
          <a:prstGeom prst="rightBrace">
            <a:avLst>
              <a:gd name="adj1" fmla="val 92420"/>
              <a:gd name="adj2" fmla="val 49977"/>
            </a:avLst>
          </a:prstGeom>
          <a:noFill/>
          <a:ln w="635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5123" name="Text Box 6"/>
          <p:cNvSpPr/>
          <p:nvPr/>
        </p:nvSpPr>
        <p:spPr>
          <a:xfrm>
            <a:off x="4785521" y="4000503"/>
            <a:ext cx="2665412" cy="144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8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？只</a:t>
            </a:r>
            <a:endParaRPr lang="zh-CN" altLang="en-US" sz="8800" b="1">
              <a:solidFill>
                <a:srgbClr val="FF33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124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56532" y="1285878"/>
            <a:ext cx="8543925" cy="216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5" name="TextBox 6"/>
          <p:cNvSpPr/>
          <p:nvPr/>
        </p:nvSpPr>
        <p:spPr>
          <a:xfrm>
            <a:off x="1142209" y="428628"/>
            <a:ext cx="5000625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FFFF"/>
                </a:solidFill>
                <a:latin typeface="Calibri" panose="020F0502020204030204"/>
              </a:rPr>
              <a:t>一共有多少只企鹅？</a:t>
            </a:r>
            <a:endParaRPr lang="zh-CN" altLang="en-US" sz="4000" b="1">
              <a:solidFill>
                <a:srgbClr val="FFFFFF"/>
              </a:solidFill>
              <a:latin typeface="Calibri" panose="020F0502020204030204"/>
            </a:endParaRPr>
          </a:p>
        </p:txBody>
      </p:sp>
      <p:pic>
        <p:nvPicPr>
          <p:cNvPr id="5126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332" y="5357814"/>
            <a:ext cx="1000125" cy="1211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7" name="椭圆形标注 8"/>
          <p:cNvSpPr/>
          <p:nvPr/>
        </p:nvSpPr>
        <p:spPr>
          <a:xfrm>
            <a:off x="1928021" y="3860801"/>
            <a:ext cx="2786063" cy="1568450"/>
          </a:xfrm>
          <a:prstGeom prst="wedgeEllipseCallout">
            <a:avLst>
              <a:gd name="adj1" fmla="val -64458"/>
              <a:gd name="adj2" fmla="val 33255"/>
            </a:avLst>
          </a:prstGeom>
          <a:solidFill>
            <a:schemeClr val="accent1"/>
          </a:solidFill>
          <a:ln w="25400" cap="flat" cmpd="sng">
            <a:solidFill>
              <a:srgbClr val="97874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前面有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只，后面有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只，一共有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······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128" name="矩形 10"/>
          <p:cNvSpPr/>
          <p:nvPr/>
        </p:nvSpPr>
        <p:spPr>
          <a:xfrm>
            <a:off x="2142332" y="5857878"/>
            <a:ext cx="642939" cy="714375"/>
          </a:xfrm>
          <a:prstGeom prst="rect">
            <a:avLst/>
          </a:prstGeom>
          <a:solidFill>
            <a:srgbClr val="CEB966"/>
          </a:solidFill>
          <a:ln w="25400" cap="flat" cmpd="sng">
            <a:solidFill>
              <a:srgbClr val="97874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FF"/>
              </a:solidFill>
              <a:latin typeface="Book Antiqua" panose="02040602050305030304"/>
            </a:endParaRPr>
          </a:p>
        </p:txBody>
      </p:sp>
      <p:sp>
        <p:nvSpPr>
          <p:cNvPr id="5129" name="矩形 11"/>
          <p:cNvSpPr/>
          <p:nvPr/>
        </p:nvSpPr>
        <p:spPr>
          <a:xfrm>
            <a:off x="3642521" y="5857878"/>
            <a:ext cx="642937" cy="714375"/>
          </a:xfrm>
          <a:prstGeom prst="rect">
            <a:avLst/>
          </a:prstGeom>
          <a:solidFill>
            <a:srgbClr val="CEB966"/>
          </a:solidFill>
          <a:ln w="25400" cap="flat" cmpd="sng">
            <a:solidFill>
              <a:srgbClr val="97874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FF"/>
              </a:solidFill>
              <a:latin typeface="Book Antiqua" panose="02040602050305030304"/>
            </a:endParaRPr>
          </a:p>
        </p:txBody>
      </p:sp>
      <p:sp>
        <p:nvSpPr>
          <p:cNvPr id="5130" name="矩形 12"/>
          <p:cNvSpPr/>
          <p:nvPr/>
        </p:nvSpPr>
        <p:spPr>
          <a:xfrm>
            <a:off x="4999832" y="5857878"/>
            <a:ext cx="642939" cy="714375"/>
          </a:xfrm>
          <a:prstGeom prst="rect">
            <a:avLst/>
          </a:prstGeom>
          <a:solidFill>
            <a:srgbClr val="CEB966"/>
          </a:solidFill>
          <a:ln w="25400" cap="flat" cmpd="sng">
            <a:solidFill>
              <a:srgbClr val="97874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FF"/>
              </a:solidFill>
              <a:latin typeface="Book Antiqua" panose="02040602050305030304"/>
            </a:endParaRPr>
          </a:p>
        </p:txBody>
      </p:sp>
      <p:sp>
        <p:nvSpPr>
          <p:cNvPr id="5131" name="椭圆 13"/>
          <p:cNvSpPr/>
          <p:nvPr/>
        </p:nvSpPr>
        <p:spPr>
          <a:xfrm>
            <a:off x="2928146" y="5929314"/>
            <a:ext cx="571500" cy="500062"/>
          </a:xfrm>
          <a:prstGeom prst="ellipse">
            <a:avLst/>
          </a:prstGeom>
          <a:solidFill>
            <a:srgbClr val="CEB966"/>
          </a:solidFill>
          <a:ln w="25400" cap="flat" cmpd="sng">
            <a:solidFill>
              <a:srgbClr val="97874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FF"/>
              </a:solidFill>
              <a:latin typeface="Book Antiqua" panose="02040602050305030304"/>
            </a:endParaRPr>
          </a:p>
        </p:txBody>
      </p:sp>
      <p:sp>
        <p:nvSpPr>
          <p:cNvPr id="5132" name="TextBox 14"/>
          <p:cNvSpPr/>
          <p:nvPr/>
        </p:nvSpPr>
        <p:spPr>
          <a:xfrm>
            <a:off x="2213771" y="5929314"/>
            <a:ext cx="3571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133" name="TextBox 15"/>
          <p:cNvSpPr/>
          <p:nvPr/>
        </p:nvSpPr>
        <p:spPr>
          <a:xfrm>
            <a:off x="2999583" y="5857876"/>
            <a:ext cx="35718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134" name="TextBox 16"/>
          <p:cNvSpPr/>
          <p:nvPr/>
        </p:nvSpPr>
        <p:spPr>
          <a:xfrm>
            <a:off x="3785396" y="5929314"/>
            <a:ext cx="3571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135" name="TextBox 17"/>
          <p:cNvSpPr/>
          <p:nvPr/>
        </p:nvSpPr>
        <p:spPr>
          <a:xfrm>
            <a:off x="5071271" y="5929314"/>
            <a:ext cx="3571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136" name="TextBox 18"/>
          <p:cNvSpPr/>
          <p:nvPr/>
        </p:nvSpPr>
        <p:spPr>
          <a:xfrm>
            <a:off x="4428333" y="5929314"/>
            <a:ext cx="4286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7" grpId="0" animBg="1"/>
      <p:bldP spid="5132" grpId="0"/>
      <p:bldP spid="5133" grpId="0"/>
      <p:bldP spid="5134" grpId="0"/>
      <p:bldP spid="51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-2147482417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3276" y="3151507"/>
            <a:ext cx="2458085" cy="31121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AutoShape 27"/>
          <p:cNvSpPr>
            <a:spLocks noChangeArrowheads="1"/>
          </p:cNvSpPr>
          <p:nvPr/>
        </p:nvSpPr>
        <p:spPr bwMode="auto">
          <a:xfrm>
            <a:off x="0" y="1529081"/>
            <a:ext cx="3261360" cy="1021556"/>
          </a:xfrm>
          <a:prstGeom prst="wedgeRoundRectCallout">
            <a:avLst>
              <a:gd name="adj1" fmla="val 15712"/>
              <a:gd name="adj2" fmla="val 99836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嗨！大家好。</a:t>
            </a:r>
            <a:endParaRPr lang="zh-CN" altLang="en-US" sz="36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646806" y="659132"/>
            <a:ext cx="6953885" cy="560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5277486" y="1529081"/>
            <a:ext cx="4391025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白白胖胖惹人爱，</a:t>
            </a:r>
            <a:endParaRPr lang="zh-CN" altLang="en-US" sz="3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嘴巴尖尖真可爱，</a:t>
            </a:r>
            <a:endParaRPr lang="zh-CN" altLang="en-US" sz="3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走起路来摇又摆，</a:t>
            </a:r>
            <a:endParaRPr lang="zh-CN" altLang="en-US" sz="3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大家怕冷它不怕。</a:t>
            </a:r>
            <a:endParaRPr lang="zh-CN" altLang="en-US" sz="3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       （打一动物）</a:t>
            </a:r>
            <a:endParaRPr lang="zh-CN" altLang="en-US" sz="36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083165" y="5099052"/>
            <a:ext cx="1629411" cy="11652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TextBox 6"/>
          <p:cNvGrpSpPr/>
          <p:nvPr/>
        </p:nvGrpSpPr>
        <p:grpSpPr>
          <a:xfrm>
            <a:off x="798513" y="1036640"/>
            <a:ext cx="2225675" cy="981075"/>
            <a:chOff x="503" y="653"/>
            <a:chExt cx="1402" cy="618"/>
          </a:xfrm>
        </p:grpSpPr>
        <p:pic>
          <p:nvPicPr>
            <p:cNvPr id="15363" name="TextBox 6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03" y="653"/>
              <a:ext cx="1402" cy="61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64" name="矩形 15363"/>
            <p:cNvSpPr/>
            <p:nvPr/>
          </p:nvSpPr>
          <p:spPr>
            <a:xfrm>
              <a:off x="697" y="735"/>
              <a:ext cx="1012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>
              <a:spAutoFit/>
            </a:bodyPr>
            <a:lstStyle/>
            <a:p>
              <a:pPr algn="ctr">
                <a:buFontTx/>
              </a:pPr>
              <a:r>
                <a:rPr lang="zh-CN" altLang="en-US" sz="3200" b="1">
                  <a:latin typeface="楷体_GB2312" pitchFamily="49" charset="-122"/>
                  <a:ea typeface="楷体_GB2312" pitchFamily="49" charset="-122"/>
                </a:rPr>
                <a:t>说一说。</a:t>
              </a:r>
              <a:endParaRPr lang="zh-CN" altLang="en-US" sz="3200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pic>
        <p:nvPicPr>
          <p:cNvPr id="15365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986" y="2608221"/>
            <a:ext cx="8153400" cy="3419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186" y="2239919"/>
            <a:ext cx="8077200" cy="3435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85240" y="1945932"/>
            <a:ext cx="4217195" cy="1119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45975" y="2462665"/>
            <a:ext cx="2750344" cy="45958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图片 1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94729" y="1195840"/>
            <a:ext cx="6367463" cy="2786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67657" y="4086995"/>
            <a:ext cx="1616075" cy="9734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110153" y="4097155"/>
            <a:ext cx="840105" cy="9632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432030" y="4162161"/>
            <a:ext cx="2383631" cy="566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TextBox 26"/>
          <p:cNvSpPr txBox="1"/>
          <p:nvPr/>
        </p:nvSpPr>
        <p:spPr>
          <a:xfrm>
            <a:off x="5492433" y="4187722"/>
            <a:ext cx="267891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000" dirty="0">
                <a:solidFill>
                  <a:srgbClr val="0000CC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8</a:t>
            </a:r>
            <a:endParaRPr lang="en-US" altLang="zh-CN" sz="3000" dirty="0">
              <a:solidFill>
                <a:srgbClr val="0000CC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21060" y="4163910"/>
            <a:ext cx="463153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000" b="1">
                <a:solidFill>
                  <a:srgbClr val="0000CC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－</a:t>
            </a:r>
            <a:endParaRPr lang="zh-CN" altLang="en-US" sz="3000" b="1">
              <a:solidFill>
                <a:srgbClr val="0000CC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22325" y="4175816"/>
            <a:ext cx="267891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000">
                <a:solidFill>
                  <a:srgbClr val="0000CC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3000">
              <a:solidFill>
                <a:srgbClr val="0000CC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06947" y="4175816"/>
            <a:ext cx="453628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000">
                <a:solidFill>
                  <a:srgbClr val="0000CC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altLang="zh-CN" sz="3000">
              <a:solidFill>
                <a:srgbClr val="0000CC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977945" y="1306965"/>
            <a:ext cx="7171691" cy="460375"/>
            <a:chOff x="1804" y="1928"/>
            <a:chExt cx="11294" cy="725"/>
          </a:xfrm>
        </p:grpSpPr>
        <p:pic>
          <p:nvPicPr>
            <p:cNvPr id="2" name="图片 1" descr="6.png"/>
            <p:cNvPicPr>
              <a:picLocks noChangeAspect="1"/>
            </p:cNvPicPr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9677" b="90323" l="9756" r="89431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5093" y="2082"/>
              <a:ext cx="721" cy="54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1804" y="1928"/>
              <a:ext cx="11294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一共有</a:t>
              </a:r>
              <a:r>
                <a:rPr lang="en-US" altLang="zh-CN" sz="24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8</a:t>
              </a:r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只     </a:t>
              </a:r>
              <a:r>
                <a:rPr lang="en-US" altLang="zh-CN" sz="24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,      </a:t>
              </a:r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后面有几只     ？</a:t>
              </a:r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pic>
          <p:nvPicPr>
            <p:cNvPr id="4" name="图片 5" descr="1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7843" b="100000" l="7407" r="100000"/>
                      </a14:imgEffect>
                    </a14:imgLayer>
                  </a14:imgProps>
                </a:ext>
              </a:extLst>
            </a:blip>
            <a:srcRect t="-15587"/>
            <a:stretch>
              <a:fillRect/>
            </a:stretch>
          </p:blipFill>
          <p:spPr bwMode="auto">
            <a:xfrm>
              <a:off x="8236" y="1936"/>
              <a:ext cx="625" cy="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5" descr="1.png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7843" b="100000" l="7407" r="96296"/>
                      </a14:imgEffect>
                    </a14:imgLayer>
                  </a14:imgProps>
                </a:ext>
              </a:extLst>
            </a:blip>
            <a:srcRect t="-15587"/>
            <a:stretch>
              <a:fillRect/>
            </a:stretch>
          </p:blipFill>
          <p:spPr bwMode="auto">
            <a:xfrm>
              <a:off x="4150" y="1936"/>
              <a:ext cx="625" cy="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62" name="组合 22"/>
          <p:cNvGrpSpPr/>
          <p:nvPr/>
        </p:nvGrpSpPr>
        <p:grpSpPr>
          <a:xfrm>
            <a:off x="2308464" y="3339917"/>
            <a:ext cx="3435984" cy="748228"/>
            <a:chOff x="5595581" y="1500174"/>
            <a:chExt cx="2920148" cy="970581"/>
          </a:xfrm>
        </p:grpSpPr>
        <p:pic>
          <p:nvPicPr>
            <p:cNvPr id="6163" name="图片 19" descr="27.png"/>
            <p:cNvPicPr>
              <a:picLocks noChangeAspect="1"/>
            </p:cNvPicPr>
            <p:nvPr/>
          </p:nvPicPr>
          <p:blipFill>
            <a:blip r:embed="rId12" cstate="email"/>
            <a:stretch>
              <a:fillRect/>
            </a:stretch>
          </p:blipFill>
          <p:spPr>
            <a:xfrm>
              <a:off x="5595581" y="1500174"/>
              <a:ext cx="2833802" cy="96867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64" name="TextBox 20"/>
            <p:cNvSpPr txBox="1"/>
            <p:nvPr/>
          </p:nvSpPr>
          <p:spPr>
            <a:xfrm>
              <a:off x="6148741" y="1592429"/>
              <a:ext cx="2366988" cy="87832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 一共有</a:t>
              </a: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</a:rPr>
                <a:t>8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只</a:t>
              </a: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</a:rPr>
                <a:t>,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只看到</a:t>
              </a: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只，冰山后面有</a:t>
              </a: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</a:rPr>
                <a:t>6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只。</a:t>
              </a:r>
              <a:endParaRPr lang="zh-CN" altLang="en-US" sz="18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12" name="图片 6"/>
          <p:cNvPicPr>
            <a:picLocks noChangeAspect="1"/>
          </p:cNvPicPr>
          <p:nvPr/>
        </p:nvPicPr>
        <p:blipFill>
          <a:blip r:embed="rId13" cstate="email">
            <a:lum bright="-19998" contrast="20000"/>
          </a:blip>
          <a:stretch>
            <a:fillRect/>
          </a:stretch>
        </p:blipFill>
        <p:spPr>
          <a:xfrm>
            <a:off x="1977629" y="4023176"/>
            <a:ext cx="981075" cy="14398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667 0 L 0.341736 -0.002099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右大括号 4"/>
          <p:cNvSpPr/>
          <p:nvPr/>
        </p:nvSpPr>
        <p:spPr>
          <a:xfrm rot="5400000">
            <a:off x="4299745" y="2011193"/>
            <a:ext cx="785812" cy="4643437"/>
          </a:xfrm>
          <a:prstGeom prst="rightBrace">
            <a:avLst>
              <a:gd name="adj1" fmla="val 8343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outerShdw dist="228601" dir="2699999" sy="89999" rotWithShape="0">
              <a:srgbClr val="000000">
                <a:alpha val="25499"/>
              </a:srgbClr>
            </a:outerShdw>
          </a:effectLst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FF"/>
              </a:solidFill>
              <a:latin typeface="Book Antiqua" panose="02040602050305030304"/>
            </a:endParaRPr>
          </a:p>
        </p:txBody>
      </p:sp>
      <p:sp>
        <p:nvSpPr>
          <p:cNvPr id="10243" name="TextBox 5"/>
          <p:cNvSpPr/>
          <p:nvPr/>
        </p:nvSpPr>
        <p:spPr>
          <a:xfrm>
            <a:off x="4371182" y="4868693"/>
            <a:ext cx="800219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244" name="右大括号 6"/>
          <p:cNvSpPr/>
          <p:nvPr/>
        </p:nvSpPr>
        <p:spPr>
          <a:xfrm rot="16200000">
            <a:off x="5549106" y="117305"/>
            <a:ext cx="357188" cy="2571751"/>
          </a:xfrm>
          <a:prstGeom prst="rightBrace">
            <a:avLst>
              <a:gd name="adj1" fmla="val 8333"/>
              <a:gd name="adj2" fmla="val 49602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outerShdw dist="228601" dir="2699999" sy="89999" rotWithShape="0">
              <a:srgbClr val="000000">
                <a:alpha val="25499"/>
              </a:srgbClr>
            </a:outerShdw>
          </a:effectLst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FF"/>
              </a:solidFill>
              <a:latin typeface="Book Antiqua" panose="02040602050305030304"/>
            </a:endParaRPr>
          </a:p>
        </p:txBody>
      </p:sp>
      <p:sp>
        <p:nvSpPr>
          <p:cNvPr id="10245" name="TextBox 8"/>
          <p:cNvSpPr/>
          <p:nvPr/>
        </p:nvSpPr>
        <p:spPr>
          <a:xfrm>
            <a:off x="5228433" y="511005"/>
            <a:ext cx="800219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46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42307" y="1582569"/>
            <a:ext cx="6181725" cy="2657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7" name="矩形 9"/>
          <p:cNvSpPr/>
          <p:nvPr/>
        </p:nvSpPr>
        <p:spPr>
          <a:xfrm>
            <a:off x="2299495" y="5654504"/>
            <a:ext cx="571500" cy="642938"/>
          </a:xfrm>
          <a:prstGeom prst="rect">
            <a:avLst/>
          </a:prstGeom>
          <a:solidFill>
            <a:srgbClr val="CEB966"/>
          </a:solidFill>
          <a:ln w="25400" cap="flat" cmpd="sng">
            <a:solidFill>
              <a:srgbClr val="97874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FF"/>
              </a:solidFill>
              <a:latin typeface="Book Antiqua" panose="02040602050305030304"/>
            </a:endParaRPr>
          </a:p>
        </p:txBody>
      </p:sp>
      <p:sp>
        <p:nvSpPr>
          <p:cNvPr id="10248" name="矩形 10"/>
          <p:cNvSpPr/>
          <p:nvPr/>
        </p:nvSpPr>
        <p:spPr>
          <a:xfrm>
            <a:off x="3513931" y="5654504"/>
            <a:ext cx="571500" cy="642938"/>
          </a:xfrm>
          <a:prstGeom prst="rect">
            <a:avLst/>
          </a:prstGeom>
          <a:solidFill>
            <a:srgbClr val="CEB966"/>
          </a:solidFill>
          <a:ln w="25400" cap="flat" cmpd="sng">
            <a:solidFill>
              <a:srgbClr val="97874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FF"/>
              </a:solidFill>
              <a:latin typeface="Book Antiqua" panose="02040602050305030304"/>
            </a:endParaRPr>
          </a:p>
        </p:txBody>
      </p:sp>
      <p:sp>
        <p:nvSpPr>
          <p:cNvPr id="10249" name="矩形 11"/>
          <p:cNvSpPr/>
          <p:nvPr/>
        </p:nvSpPr>
        <p:spPr>
          <a:xfrm>
            <a:off x="4799807" y="5654504"/>
            <a:ext cx="571500" cy="642938"/>
          </a:xfrm>
          <a:prstGeom prst="rect">
            <a:avLst/>
          </a:prstGeom>
          <a:solidFill>
            <a:srgbClr val="CEB966"/>
          </a:solidFill>
          <a:ln w="25400" cap="flat" cmpd="sng">
            <a:solidFill>
              <a:srgbClr val="97874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FF"/>
              </a:solidFill>
              <a:latin typeface="Book Antiqua" panose="02040602050305030304"/>
            </a:endParaRPr>
          </a:p>
        </p:txBody>
      </p:sp>
      <p:sp>
        <p:nvSpPr>
          <p:cNvPr id="10250" name="椭圆 12"/>
          <p:cNvSpPr/>
          <p:nvPr/>
        </p:nvSpPr>
        <p:spPr>
          <a:xfrm>
            <a:off x="2942433" y="5797381"/>
            <a:ext cx="428625" cy="428625"/>
          </a:xfrm>
          <a:prstGeom prst="ellipse">
            <a:avLst/>
          </a:prstGeom>
          <a:solidFill>
            <a:srgbClr val="CEB966"/>
          </a:solidFill>
          <a:ln w="25400" cap="flat" cmpd="sng">
            <a:solidFill>
              <a:srgbClr val="97874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FF"/>
              </a:solidFill>
              <a:latin typeface="Book Antiqua" panose="02040602050305030304"/>
            </a:endParaRPr>
          </a:p>
        </p:txBody>
      </p:sp>
      <p:sp>
        <p:nvSpPr>
          <p:cNvPr id="10251" name="TextBox 13"/>
          <p:cNvSpPr/>
          <p:nvPr/>
        </p:nvSpPr>
        <p:spPr>
          <a:xfrm>
            <a:off x="2299494" y="5654504"/>
            <a:ext cx="5000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zh-CN" altLang="en-US" sz="32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252" name="TextBox 14"/>
          <p:cNvSpPr/>
          <p:nvPr/>
        </p:nvSpPr>
        <p:spPr>
          <a:xfrm>
            <a:off x="2920207" y="5671967"/>
            <a:ext cx="5000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−</a:t>
            </a:r>
            <a:endParaRPr lang="zh-CN" altLang="en-US" sz="32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253" name="TextBox 15"/>
          <p:cNvSpPr/>
          <p:nvPr/>
        </p:nvSpPr>
        <p:spPr>
          <a:xfrm>
            <a:off x="3585369" y="5654506"/>
            <a:ext cx="509587" cy="593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zh-CN" altLang="en-US" sz="32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254" name="TextBox 16"/>
          <p:cNvSpPr/>
          <p:nvPr/>
        </p:nvSpPr>
        <p:spPr>
          <a:xfrm>
            <a:off x="4871245" y="5654504"/>
            <a:ext cx="5000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32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255" name="TextBox 17"/>
          <p:cNvSpPr/>
          <p:nvPr/>
        </p:nvSpPr>
        <p:spPr>
          <a:xfrm>
            <a:off x="4156870" y="5654504"/>
            <a:ext cx="5000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zh-CN" altLang="en-US" sz="32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/>
      <p:bldP spid="10244" grpId="0" animBg="1"/>
      <p:bldP spid="10245" grpId="0"/>
      <p:bldP spid="10251" grpId="0"/>
      <p:bldP spid="10252" grpId="0"/>
      <p:bldP spid="10253" grpId="0"/>
      <p:bldP spid="102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TextBox 6"/>
          <p:cNvGrpSpPr/>
          <p:nvPr/>
        </p:nvGrpSpPr>
        <p:grpSpPr>
          <a:xfrm>
            <a:off x="1383743" y="1417082"/>
            <a:ext cx="3455987" cy="993775"/>
            <a:chOff x="223" y="1148"/>
            <a:chExt cx="2177" cy="626"/>
          </a:xfrm>
        </p:grpSpPr>
        <p:pic>
          <p:nvPicPr>
            <p:cNvPr id="16387" name="TextBox 6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23" y="1148"/>
              <a:ext cx="2177" cy="6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88" name="矩形 16387"/>
            <p:cNvSpPr/>
            <p:nvPr/>
          </p:nvSpPr>
          <p:spPr>
            <a:xfrm>
              <a:off x="422" y="1235"/>
              <a:ext cx="1781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>
              <a:spAutoFit/>
            </a:bodyPr>
            <a:lstStyle/>
            <a:p>
              <a:pPr algn="ctr"/>
              <a:r>
                <a:rPr lang="zh-CN" altLang="en-US" sz="3200" b="1">
                  <a:latin typeface="楷体_GB2312" pitchFamily="49" charset="-122"/>
                  <a:ea typeface="楷体_GB2312" pitchFamily="49" charset="-122"/>
                </a:rPr>
                <a:t>房子里有几只？</a:t>
              </a:r>
              <a:endParaRPr lang="zh-CN" altLang="en-US" sz="3200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pic>
        <p:nvPicPr>
          <p:cNvPr id="16389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5481" y="1737755"/>
            <a:ext cx="6342063" cy="332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0" name="图片 5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625417" y="1869520"/>
            <a:ext cx="3143251" cy="1939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1" name="图片 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01668" y="5065155"/>
            <a:ext cx="3438525" cy="819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2" name="云形 8"/>
          <p:cNvSpPr/>
          <p:nvPr/>
        </p:nvSpPr>
        <p:spPr>
          <a:xfrm>
            <a:off x="1116013" y="692152"/>
            <a:ext cx="2479675" cy="1008063"/>
          </a:xfrm>
          <a:solidFill>
            <a:srgbClr val="BBE0E3"/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938145" y="497205"/>
            <a:ext cx="6649720" cy="1101090"/>
            <a:chOff x="4572" y="823"/>
            <a:chExt cx="10472" cy="1734"/>
          </a:xfrm>
        </p:grpSpPr>
        <p:grpSp>
          <p:nvGrpSpPr>
            <p:cNvPr id="11" name="组合 10"/>
            <p:cNvGrpSpPr/>
            <p:nvPr/>
          </p:nvGrpSpPr>
          <p:grpSpPr>
            <a:xfrm>
              <a:off x="4572" y="823"/>
              <a:ext cx="10472" cy="1734"/>
              <a:chOff x="4572" y="823"/>
              <a:chExt cx="10472" cy="1734"/>
            </a:xfrm>
          </p:grpSpPr>
          <p:pic>
            <p:nvPicPr>
              <p:cNvPr id="8" name="Picture 2" descr="https://ss1.bdstatic.com/70cFuXSh_Q1YnxGkpoWK1HF6hhy/it/u=313483648,69203983&amp;fm=11&amp;gp=0.jpg"/>
              <p:cNvPicPr>
                <a:picLocks noChangeAspect="1" noChangeArrowheads="1"/>
              </p:cNvPicPr>
              <p:nvPr/>
            </p:nvPicPr>
            <p:blipFill>
              <a:blip r:embed="rId1" cstate="email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20702262">
                <a:off x="4572" y="1021"/>
                <a:ext cx="1737" cy="15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Rectangle 64"/>
              <p:cNvSpPr>
                <a:spLocks noChangeArrowheads="1"/>
              </p:cNvSpPr>
              <p:nvPr/>
            </p:nvSpPr>
            <p:spPr bwMode="auto">
              <a:xfrm>
                <a:off x="6478" y="823"/>
                <a:ext cx="8566" cy="14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smtClean="0">
                    <a:latin typeface="微软雅黑" panose="020B0503020204020204" charset="-122"/>
                    <a:ea typeface="微软雅黑" panose="020B0503020204020204" charset="-122"/>
                  </a:rPr>
                  <a:t>    </a:t>
                </a:r>
                <a:r>
                  <a:rPr lang="zh-CN" altLang="zh-CN" sz="3600" smtClean="0">
                    <a:latin typeface="微软雅黑" panose="020B0503020204020204" charset="-122"/>
                    <a:ea typeface="微软雅黑" panose="020B0503020204020204" charset="-122"/>
                  </a:rPr>
                  <a:t>后面有几只      </a:t>
                </a:r>
                <a:r>
                  <a:rPr lang="en-US" altLang="zh-CN" sz="3600" smtClean="0">
                    <a:latin typeface="微软雅黑" panose="020B0503020204020204" charset="-122"/>
                    <a:ea typeface="微软雅黑" panose="020B0503020204020204" charset="-122"/>
                  </a:rPr>
                  <a:t>?</a:t>
                </a:r>
                <a:endParaRPr lang="en-US" altLang="zh-CN" sz="3600" smtClean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112" y="1235"/>
                <a:ext cx="873" cy="900"/>
              </a:xfrm>
              <a:prstGeom prst="rect">
                <a:avLst/>
              </a:prstGeom>
            </p:spPr>
          </p:pic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72" y="1185"/>
              <a:ext cx="705" cy="809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44152" y="2168525"/>
            <a:ext cx="5165725" cy="222885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906015" y="3761741"/>
            <a:ext cx="1096775" cy="76944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4400" b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92D05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4400" b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92D05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只</a:t>
            </a:r>
            <a:endParaRPr lang="zh-CN" altLang="en-US" sz="4400" b="1">
              <a:ln w="12700" cmpd="sng">
                <a:solidFill>
                  <a:schemeClr val="accent4"/>
                </a:solidFill>
                <a:prstDash val="solid"/>
              </a:ln>
              <a:solidFill>
                <a:srgbClr val="92D050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265296" y="3761741"/>
            <a:ext cx="1313180" cy="76944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400" b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92D05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？只</a:t>
            </a:r>
            <a:endParaRPr lang="zh-CN" altLang="en-US" sz="4400" b="1">
              <a:ln w="12700" cmpd="sng">
                <a:solidFill>
                  <a:schemeClr val="accent4"/>
                </a:solidFill>
                <a:prstDash val="solid"/>
              </a:ln>
              <a:solidFill>
                <a:srgbClr val="92D050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8" name="右大括号 17"/>
          <p:cNvSpPr/>
          <p:nvPr/>
        </p:nvSpPr>
        <p:spPr>
          <a:xfrm rot="5400000">
            <a:off x="4023996" y="3589655"/>
            <a:ext cx="197485" cy="2077720"/>
          </a:xfrm>
          <a:prstGeom prst="rightBrace">
            <a:avLst/>
          </a:prstGeom>
          <a:noFill/>
          <a:ln w="28575">
            <a:solidFill>
              <a:srgbClr val="4532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4532FF"/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Rectangle 64"/>
          <p:cNvSpPr>
            <a:spLocks noChangeArrowheads="1"/>
          </p:cNvSpPr>
          <p:nvPr/>
        </p:nvSpPr>
        <p:spPr bwMode="auto">
          <a:xfrm>
            <a:off x="3618229" y="4683760"/>
            <a:ext cx="1344931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smtClean="0"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zh-CN" altLang="en-US" sz="3600" smtClean="0">
                <a:latin typeface="微软雅黑" panose="020B0503020204020204" charset="-122"/>
                <a:ea typeface="微软雅黑" panose="020B0503020204020204" charset="-122"/>
              </a:rPr>
              <a:t>只</a:t>
            </a:r>
            <a:endParaRPr lang="zh-CN" altLang="en-US" sz="360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AutoShape 27"/>
          <p:cNvSpPr>
            <a:spLocks noChangeArrowheads="1"/>
          </p:cNvSpPr>
          <p:nvPr/>
        </p:nvSpPr>
        <p:spPr bwMode="auto">
          <a:xfrm>
            <a:off x="6206489" y="1724026"/>
            <a:ext cx="5083811" cy="1021556"/>
          </a:xfrm>
          <a:prstGeom prst="wedgeRoundRectCallout">
            <a:avLst>
              <a:gd name="adj1" fmla="val 6170"/>
              <a:gd name="adj2" fmla="val 150979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只看到2只，少了6只。</a:t>
            </a:r>
            <a:endParaRPr lang="zh-CN" altLang="en-US" sz="36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6491" y="3319780"/>
            <a:ext cx="3612515" cy="3075940"/>
          </a:xfrm>
          <a:prstGeom prst="rect">
            <a:avLst/>
          </a:prstGeom>
        </p:spPr>
      </p:pic>
      <p:sp>
        <p:nvSpPr>
          <p:cNvPr id="12" name="椭圆 11"/>
          <p:cNvSpPr/>
          <p:nvPr/>
        </p:nvSpPr>
        <p:spPr>
          <a:xfrm>
            <a:off x="7256146" y="4436745"/>
            <a:ext cx="855980" cy="549910"/>
          </a:xfrm>
          <a:prstGeom prst="ellipse">
            <a:avLst/>
          </a:prstGeom>
          <a:noFill/>
          <a:ln w="28575">
            <a:solidFill>
              <a:srgbClr val="4532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514</Words>
  <Application>WPS 演示</Application>
  <PresentationFormat>自定义</PresentationFormat>
  <Paragraphs>135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微软雅黑</vt:lpstr>
      <vt:lpstr>Agency FB</vt:lpstr>
      <vt:lpstr>Trebuchet MS</vt:lpstr>
      <vt:lpstr>黑体</vt:lpstr>
      <vt:lpstr>Times New Roman</vt:lpstr>
      <vt:lpstr>Book Antiqua</vt:lpstr>
      <vt:lpstr>楷体_GB2312</vt:lpstr>
      <vt:lpstr>新宋体</vt:lpstr>
      <vt:lpstr>思源黑体 CN Heavy</vt:lpstr>
      <vt:lpstr>华文新魏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2022-05-26T10:52:00Z</cp:lastPrinted>
  <dcterms:created xsi:type="dcterms:W3CDTF">2022-05-26T10:52:00Z</dcterms:created>
  <dcterms:modified xsi:type="dcterms:W3CDTF">2023-10-29T08:43:57Z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78E51A71A80745BDB21E1D7A9B91FCAD_12</vt:lpwstr>
  </property>
  <property fmtid="{D5CDD505-2E9C-101B-9397-08002B2CF9AE}" pid="3" name="KSOProductBuildVer">
    <vt:lpwstr>2052-12.1.0.15712</vt:lpwstr>
  </property>
</Properties>
</file>