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26"/>
  </p:handoutMasterIdLst>
  <p:sldIdLst>
    <p:sldId id="256" r:id="rId3"/>
    <p:sldId id="257" r:id="rId4"/>
    <p:sldId id="258" r:id="rId5"/>
    <p:sldId id="280" r:id="rId6"/>
    <p:sldId id="261" r:id="rId7"/>
    <p:sldId id="262" r:id="rId8"/>
    <p:sldId id="282" r:id="rId9"/>
    <p:sldId id="281" r:id="rId10"/>
    <p:sldId id="283" r:id="rId11"/>
    <p:sldId id="284" r:id="rId12"/>
    <p:sldId id="263" r:id="rId13"/>
    <p:sldId id="285" r:id="rId14"/>
    <p:sldId id="286" r:id="rId15"/>
    <p:sldId id="264" r:id="rId16"/>
    <p:sldId id="272" r:id="rId17"/>
    <p:sldId id="273" r:id="rId18"/>
    <p:sldId id="276" r:id="rId19"/>
    <p:sldId id="274" r:id="rId20"/>
    <p:sldId id="277" r:id="rId21"/>
    <p:sldId id="278" r:id="rId22"/>
    <p:sldId id="279" r:id="rId23"/>
    <p:sldId id="269" r:id="rId24"/>
    <p:sldId id="270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03B05-61E8-4618-93DD-C94769739E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CA170-021A-41FB-BC95-3CAC419AB8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70AD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11798" y="323688"/>
            <a:ext cx="11568404" cy="621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DE9F-9FFE-41F4-B172-FFB67F2C1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0A50E-466E-4B99-ADA5-ACE95370B18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6" Type="http://schemas.openxmlformats.org/officeDocument/2006/relationships/image" Target="../media/image10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hdphoto" Target="../media/image30.wdp"/><Relationship Id="rId4" Type="http://schemas.openxmlformats.org/officeDocument/2006/relationships/image" Target="../media/image29.png"/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0.png"/><Relationship Id="rId3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1.png"/><Relationship Id="rId3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5.png"/><Relationship Id="rId3" Type="http://schemas.microsoft.com/office/2007/relationships/hdphoto" Target="../media/image54.wdp"/><Relationship Id="rId2" Type="http://schemas.openxmlformats.org/officeDocument/2006/relationships/image" Target="../media/image53.png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 descr="背景图案&#10;&#10;描述已自动生成"/>
          <p:cNvPicPr>
            <a:picLocks noChangeAspect="1"/>
          </p:cNvPicPr>
          <p:nvPr/>
        </p:nvPicPr>
        <p:blipFill>
          <a:blip r:embed="rId1">
            <a:alphaModFix amt="21000"/>
            <a:lum bright="70000" contrast="-70000"/>
          </a:blip>
          <a:stretch>
            <a:fillRect/>
          </a:stretch>
        </p:blipFill>
        <p:spPr>
          <a:xfrm>
            <a:off x="-128115" y="-22658"/>
            <a:ext cx="12320115" cy="693667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91772" y="656772"/>
            <a:ext cx="9608457" cy="5544457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59164" y="873125"/>
            <a:ext cx="8873672" cy="231775"/>
            <a:chOff x="1562100" y="873125"/>
            <a:chExt cx="8873672" cy="231775"/>
          </a:xfrm>
          <a:solidFill>
            <a:srgbClr val="70AD47"/>
          </a:solidFill>
        </p:grpSpPr>
        <p:sp>
          <p:nvSpPr>
            <p:cNvPr id="8" name="椭圆 7"/>
            <p:cNvSpPr/>
            <p:nvPr/>
          </p:nvSpPr>
          <p:spPr>
            <a:xfrm>
              <a:off x="156210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22686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9162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5638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22114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885906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55066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215429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80190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544951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8209713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874474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539235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203997" y="873125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59164" y="5711825"/>
            <a:ext cx="8873672" cy="231775"/>
            <a:chOff x="1562100" y="1950038"/>
            <a:chExt cx="8873672" cy="231775"/>
          </a:xfrm>
          <a:solidFill>
            <a:srgbClr val="70AD47"/>
          </a:solidFill>
        </p:grpSpPr>
        <p:sp>
          <p:nvSpPr>
            <p:cNvPr id="23" name="椭圆 22"/>
            <p:cNvSpPr/>
            <p:nvPr/>
          </p:nvSpPr>
          <p:spPr>
            <a:xfrm>
              <a:off x="156210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22686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89162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638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2114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885906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55066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215429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80190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544951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209713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874474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539235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0203997" y="1950038"/>
              <a:ext cx="231775" cy="23177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902438" y="1760494"/>
            <a:ext cx="84711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3.9 </a:t>
            </a:r>
            <a:r>
              <a:rPr lang="zh-CN" altLang="en-US" sz="6000" b="1" spc="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乘车</a:t>
            </a:r>
            <a:endParaRPr lang="zh-CN" altLang="en-US" sz="6000" b="1" spc="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95101" y="3082074"/>
            <a:ext cx="6801798" cy="594495"/>
            <a:chOff x="2720445" y="2879075"/>
            <a:chExt cx="7388970" cy="668050"/>
          </a:xfrm>
        </p:grpSpPr>
        <p:sp>
          <p:nvSpPr>
            <p:cNvPr id="39" name="矩形: 圆角 38"/>
            <p:cNvSpPr/>
            <p:nvPr/>
          </p:nvSpPr>
          <p:spPr>
            <a:xfrm>
              <a:off x="3151002" y="2879075"/>
              <a:ext cx="6527858" cy="668050"/>
            </a:xfrm>
            <a:prstGeom prst="roundRect">
              <a:avLst>
                <a:gd name="adj" fmla="val 38744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20445" y="2935097"/>
              <a:ext cx="7388970" cy="5879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单元 加与减（一）</a:t>
              </a:r>
              <a:r>
                <a:rPr lang="en-US" altLang="zh-CN" sz="2800" b="1" kern="0" spc="6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endParaRPr lang="en-US" altLang="zh-CN" sz="2800" b="1" kern="0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46532" y="3852276"/>
            <a:ext cx="5098937" cy="972265"/>
            <a:chOff x="3686514" y="3187143"/>
            <a:chExt cx="5098937" cy="972265"/>
          </a:xfrm>
        </p:grpSpPr>
        <p:sp>
          <p:nvSpPr>
            <p:cNvPr id="42" name="矩形 41"/>
            <p:cNvSpPr/>
            <p:nvPr/>
          </p:nvSpPr>
          <p:spPr>
            <a:xfrm>
              <a:off x="5354727" y="3759298"/>
              <a:ext cx="16900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一年级上册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4615982" y="3680563"/>
              <a:ext cx="32400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  <a:tailEnd type="none"/>
            </a:ln>
            <a:effectLst/>
          </p:spPr>
        </p:cxnSp>
        <p:sp>
          <p:nvSpPr>
            <p:cNvPr id="44" name="矩形 43"/>
            <p:cNvSpPr/>
            <p:nvPr/>
          </p:nvSpPr>
          <p:spPr>
            <a:xfrm>
              <a:off x="3686514" y="3187143"/>
              <a:ext cx="5098937" cy="285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93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SECOND GRADE MATHEMATICS COURSEWARE VOLUME II</a:t>
              </a:r>
              <a:endParaRPr kumimoji="0" lang="en-US" altLang="zh-CN" sz="93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5" name="图片 44" descr="卡通人物&#10;&#10;低可信度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18" y="3843929"/>
            <a:ext cx="3044573" cy="3044573"/>
          </a:xfrm>
          <a:prstGeom prst="rect">
            <a:avLst/>
          </a:prstGeom>
        </p:spPr>
      </p:pic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96910" y="2587556"/>
            <a:ext cx="4570448" cy="4473971"/>
          </a:xfrm>
          <a:prstGeom prst="rect">
            <a:avLst/>
          </a:prstGeom>
        </p:spPr>
      </p:pic>
      <p:pic>
        <p:nvPicPr>
          <p:cNvPr id="48" name="图片 47" descr="图片包含 交通, 飞机, 热气球, 游戏机&#10;&#10;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800000">
            <a:off x="1853867" y="1679884"/>
            <a:ext cx="970134" cy="9701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3" name="图片 2" descr="卡通人物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4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08815" y="983138"/>
            <a:ext cx="5039233" cy="1523489"/>
            <a:chOff x="590550" y="2001838"/>
            <a:chExt cx="8054975" cy="2435225"/>
          </a:xfrm>
        </p:grpSpPr>
        <p:pic>
          <p:nvPicPr>
            <p:cNvPr id="9" name="图片 8" descr="1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27063" y="2001838"/>
              <a:ext cx="3808412" cy="2419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 descr="11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4829175" y="2085975"/>
              <a:ext cx="3816350" cy="235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0" descr="3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590550" y="2016125"/>
              <a:ext cx="2401888" cy="890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/>
        </p:nvSpPr>
        <p:spPr>
          <a:xfrm>
            <a:off x="2397763" y="2941885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从图中你了解到了哪些信息？</a:t>
            </a:r>
            <a:endParaRPr lang="zh-CN" altLang="en-US" sz="2400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3" name="图片 43" descr="2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1527258" y="2520611"/>
            <a:ext cx="870505" cy="121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44" descr="2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257122" y="4097817"/>
            <a:ext cx="1283122" cy="172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2397763" y="4153625"/>
            <a:ext cx="6204103" cy="960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649B3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公交车上原来有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9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人，到九棵树车站后，从后门下车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人，从前门上车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人，求现在车上还有多少人。</a:t>
            </a:r>
            <a:endParaRPr lang="zh-CN" altLang="en-US" sz="2000" dirty="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3635" y="1442096"/>
            <a:ext cx="4579388" cy="2271670"/>
            <a:chOff x="633635" y="1442096"/>
            <a:chExt cx="4579388" cy="227167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33635" y="1749066"/>
              <a:ext cx="1607036" cy="196470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2240671" y="1442096"/>
              <a:ext cx="2972352" cy="1432676"/>
              <a:chOff x="1203757" y="2404124"/>
              <a:chExt cx="2323567" cy="1119961"/>
            </a:xfrm>
          </p:grpSpPr>
          <p:sp>
            <p:nvSpPr>
              <p:cNvPr id="22" name="思想气泡: 云 8"/>
              <p:cNvSpPr/>
              <p:nvPr/>
            </p:nvSpPr>
            <p:spPr>
              <a:xfrm>
                <a:off x="1203757" y="2404124"/>
                <a:ext cx="2323567" cy="1119961"/>
              </a:xfrm>
              <a:prstGeom prst="cloudCallout">
                <a:avLst>
                  <a:gd name="adj1" fmla="val -44185"/>
                  <a:gd name="adj2" fmla="val 62884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23" name="TextBox 19"/>
              <p:cNvSpPr txBox="1"/>
              <p:nvPr/>
            </p:nvSpPr>
            <p:spPr>
              <a:xfrm>
                <a:off x="1632291" y="2567574"/>
                <a:ext cx="1733679" cy="390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你能列算式吗？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096000" y="1207927"/>
            <a:ext cx="5039233" cy="1523489"/>
            <a:chOff x="590550" y="2001838"/>
            <a:chExt cx="8054975" cy="2435225"/>
          </a:xfrm>
        </p:grpSpPr>
        <p:pic>
          <p:nvPicPr>
            <p:cNvPr id="14" name="图片 13" descr="10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627063" y="2001838"/>
              <a:ext cx="3808412" cy="2419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4" descr="11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829175" y="2085975"/>
              <a:ext cx="3816350" cy="235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3" descr="38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590550" y="2016125"/>
              <a:ext cx="2401888" cy="890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" name="TextBox 24"/>
          <p:cNvSpPr txBox="1">
            <a:spLocks noChangeArrowheads="1"/>
          </p:cNvSpPr>
          <p:nvPr/>
        </p:nvSpPr>
        <p:spPr bwMode="auto">
          <a:xfrm>
            <a:off x="2161538" y="5367097"/>
            <a:ext cx="3850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读作：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9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减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再加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等于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24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04926" y="3463271"/>
            <a:ext cx="2708097" cy="1557095"/>
            <a:chOff x="2504926" y="3463271"/>
            <a:chExt cx="2708097" cy="1557095"/>
          </a:xfrm>
        </p:grpSpPr>
        <p:grpSp>
          <p:nvGrpSpPr>
            <p:cNvPr id="25" name="组合 24"/>
            <p:cNvGrpSpPr/>
            <p:nvPr/>
          </p:nvGrpSpPr>
          <p:grpSpPr>
            <a:xfrm>
              <a:off x="4286349" y="3463271"/>
              <a:ext cx="926674" cy="609214"/>
              <a:chOff x="2942614" y="886047"/>
              <a:chExt cx="926674" cy="609214"/>
            </a:xfrm>
          </p:grpSpPr>
          <p:sp>
            <p:nvSpPr>
              <p:cNvPr id="26" name="TextBox 24"/>
              <p:cNvSpPr txBox="1">
                <a:spLocks noChangeArrowheads="1"/>
              </p:cNvSpPr>
              <p:nvPr/>
            </p:nvSpPr>
            <p:spPr bwMode="auto">
              <a:xfrm>
                <a:off x="3369225" y="886047"/>
                <a:ext cx="5000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3200" b="1">
                    <a:solidFill>
                      <a:srgbClr val="FF0000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5</a:t>
                </a:r>
                <a:endParaRPr lang="zh-CN" altLang="en-US" sz="3200" b="1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27" name="TextBox 28"/>
              <p:cNvSpPr txBox="1">
                <a:spLocks noChangeArrowheads="1"/>
              </p:cNvSpPr>
              <p:nvPr/>
            </p:nvSpPr>
            <p:spPr bwMode="auto">
              <a:xfrm>
                <a:off x="2942614" y="910486"/>
                <a:ext cx="496722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b="1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＝</a:t>
                </a:r>
                <a:endPara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646393" y="4026085"/>
              <a:ext cx="864096" cy="834113"/>
              <a:chOff x="1302658" y="1448861"/>
              <a:chExt cx="864096" cy="834113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1302658" y="1448861"/>
                <a:ext cx="864096" cy="325507"/>
                <a:chOff x="6516216" y="2859782"/>
                <a:chExt cx="864096" cy="432048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6516216" y="2859782"/>
                  <a:ext cx="432048" cy="43204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32" name="直接连接符 31"/>
                <p:cNvCxnSpPr/>
                <p:nvPr/>
              </p:nvCxnSpPr>
              <p:spPr>
                <a:xfrm flipH="1">
                  <a:off x="6946070" y="2859782"/>
                  <a:ext cx="434242" cy="43204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/>
              </p:spPr>
            </p:cxnSp>
          </p:grpSp>
          <p:sp>
            <p:nvSpPr>
              <p:cNvPr id="30" name="TextBox 30"/>
              <p:cNvSpPr txBox="1">
                <a:spLocks noChangeArrowheads="1"/>
              </p:cNvSpPr>
              <p:nvPr/>
            </p:nvSpPr>
            <p:spPr bwMode="auto">
              <a:xfrm>
                <a:off x="1546069" y="1698199"/>
                <a:ext cx="5000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>
                    <a:ln>
                      <a:noFill/>
                    </a:ln>
                    <a:solidFill>
                      <a:srgbClr val="649B3F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4</a:t>
                </a:r>
                <a:endParaRPr kumimoji="0" lang="zh-CN" altLang="en-US" sz="3200" b="1" i="0" u="none" strike="noStrike" kern="0" cap="none" spc="0" normalizeH="0" baseline="0" noProof="0">
                  <a:ln>
                    <a:noFill/>
                  </a:ln>
                  <a:solidFill>
                    <a:srgbClr val="649B3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081903" y="4066379"/>
              <a:ext cx="1103794" cy="953987"/>
              <a:chOff x="2876043" y="2312641"/>
              <a:chExt cx="988813" cy="1094108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H="1">
                <a:off x="2876043" y="3037405"/>
                <a:ext cx="0" cy="36934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2881046" y="3406749"/>
                <a:ext cx="96749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36" name="直接箭头连接符 35"/>
              <p:cNvCxnSpPr/>
              <p:nvPr/>
            </p:nvCxnSpPr>
            <p:spPr>
              <a:xfrm flipH="1" flipV="1">
                <a:off x="3864856" y="2312641"/>
                <a:ext cx="0" cy="1094108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38" name="TextBox 19"/>
            <p:cNvSpPr txBox="1">
              <a:spLocks noChangeArrowheads="1"/>
            </p:cNvSpPr>
            <p:nvPr/>
          </p:nvSpPr>
          <p:spPr bwMode="auto">
            <a:xfrm>
              <a:off x="2504926" y="3487710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9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9" name="TextBox 21"/>
            <p:cNvSpPr txBox="1">
              <a:spLocks noChangeArrowheads="1"/>
            </p:cNvSpPr>
            <p:nvPr/>
          </p:nvSpPr>
          <p:spPr bwMode="auto">
            <a:xfrm>
              <a:off x="3251667" y="3481739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5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0" name="TextBox 22"/>
            <p:cNvSpPr txBox="1">
              <a:spLocks noChangeArrowheads="1"/>
            </p:cNvSpPr>
            <p:nvPr/>
          </p:nvSpPr>
          <p:spPr bwMode="auto">
            <a:xfrm>
              <a:off x="3966219" y="3479630"/>
              <a:ext cx="5000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1" name="TextBox 26"/>
            <p:cNvSpPr txBox="1">
              <a:spLocks noChangeArrowheads="1"/>
            </p:cNvSpPr>
            <p:nvPr/>
          </p:nvSpPr>
          <p:spPr bwMode="auto">
            <a:xfrm>
              <a:off x="2858300" y="3481604"/>
              <a:ext cx="4668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2" name="TextBox 27"/>
            <p:cNvSpPr txBox="1">
              <a:spLocks noChangeArrowheads="1"/>
            </p:cNvSpPr>
            <p:nvPr/>
          </p:nvSpPr>
          <p:spPr bwMode="auto">
            <a:xfrm>
              <a:off x="3611141" y="3481739"/>
              <a:ext cx="41466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+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55" name="TextBox 24"/>
          <p:cNvSpPr txBox="1">
            <a:spLocks noChangeArrowheads="1"/>
          </p:cNvSpPr>
          <p:nvPr/>
        </p:nvSpPr>
        <p:spPr bwMode="auto">
          <a:xfrm>
            <a:off x="6699337" y="5375941"/>
            <a:ext cx="3850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读作：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9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加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再减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等于</a:t>
            </a:r>
            <a:r>
              <a:rPr lang="en-US" altLang="zh-CN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r>
              <a: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24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63367" y="3463271"/>
            <a:ext cx="2708097" cy="1557095"/>
            <a:chOff x="7163367" y="3463271"/>
            <a:chExt cx="2708097" cy="1557095"/>
          </a:xfrm>
        </p:grpSpPr>
        <p:grpSp>
          <p:nvGrpSpPr>
            <p:cNvPr id="43" name="组合 42"/>
            <p:cNvGrpSpPr/>
            <p:nvPr/>
          </p:nvGrpSpPr>
          <p:grpSpPr>
            <a:xfrm>
              <a:off x="8944790" y="3463271"/>
              <a:ext cx="926674" cy="609214"/>
              <a:chOff x="6781826" y="862992"/>
              <a:chExt cx="926674" cy="609214"/>
            </a:xfrm>
          </p:grpSpPr>
          <p:sp>
            <p:nvSpPr>
              <p:cNvPr id="44" name="TextBox 24"/>
              <p:cNvSpPr txBox="1">
                <a:spLocks noChangeArrowheads="1"/>
              </p:cNvSpPr>
              <p:nvPr/>
            </p:nvSpPr>
            <p:spPr bwMode="auto">
              <a:xfrm>
                <a:off x="7208437" y="862992"/>
                <a:ext cx="5000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3200" b="1">
                    <a:solidFill>
                      <a:srgbClr val="FF0000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5</a:t>
                </a:r>
                <a:endParaRPr lang="zh-CN" altLang="en-US" sz="3200" b="1">
                  <a:solidFill>
                    <a:srgbClr val="FF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45" name="TextBox 28"/>
              <p:cNvSpPr txBox="1">
                <a:spLocks noChangeArrowheads="1"/>
              </p:cNvSpPr>
              <p:nvPr/>
            </p:nvSpPr>
            <p:spPr bwMode="auto">
              <a:xfrm>
                <a:off x="6781826" y="887431"/>
                <a:ext cx="54915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3200" b="1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＝</a:t>
                </a:r>
                <a:endPara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7304834" y="4026085"/>
              <a:ext cx="981092" cy="834113"/>
              <a:chOff x="5141870" y="1425806"/>
              <a:chExt cx="981092" cy="834113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5141870" y="1425806"/>
                <a:ext cx="864096" cy="325507"/>
                <a:chOff x="6516216" y="2859782"/>
                <a:chExt cx="864096" cy="432048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>
                  <a:off x="6516216" y="2859782"/>
                  <a:ext cx="432048" cy="43204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50" name="直接连接符 49"/>
                <p:cNvCxnSpPr/>
                <p:nvPr/>
              </p:nvCxnSpPr>
              <p:spPr>
                <a:xfrm flipH="1">
                  <a:off x="6946070" y="2859782"/>
                  <a:ext cx="434242" cy="43204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/>
              </p:spPr>
            </p:cxnSp>
          </p:grpSp>
          <p:sp>
            <p:nvSpPr>
              <p:cNvPr id="48" name="TextBox 30"/>
              <p:cNvSpPr txBox="1">
                <a:spLocks noChangeArrowheads="1"/>
              </p:cNvSpPr>
              <p:nvPr/>
            </p:nvSpPr>
            <p:spPr bwMode="auto">
              <a:xfrm>
                <a:off x="5385281" y="1675144"/>
                <a:ext cx="73768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0" cap="none" spc="0" normalizeH="0" baseline="0" noProof="0">
                    <a:ln>
                      <a:noFill/>
                    </a:ln>
                    <a:solidFill>
                      <a:srgbClr val="649B3F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10</a:t>
                </a:r>
                <a:endParaRPr kumimoji="0" lang="zh-CN" altLang="en-US" sz="3200" b="1" i="0" u="none" strike="noStrike" kern="0" cap="none" spc="0" normalizeH="0" baseline="0" noProof="0">
                  <a:ln>
                    <a:noFill/>
                  </a:ln>
                  <a:solidFill>
                    <a:srgbClr val="649B3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7740344" y="4066379"/>
              <a:ext cx="1103794" cy="953987"/>
              <a:chOff x="2876043" y="2312641"/>
              <a:chExt cx="988813" cy="1094108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H="1">
                <a:off x="2876043" y="3037405"/>
                <a:ext cx="0" cy="36934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2881046" y="3406749"/>
                <a:ext cx="967493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54" name="直接箭头连接符 53"/>
              <p:cNvCxnSpPr/>
              <p:nvPr/>
            </p:nvCxnSpPr>
            <p:spPr>
              <a:xfrm flipH="1" flipV="1">
                <a:off x="3864856" y="2312641"/>
                <a:ext cx="0" cy="1094108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56" name="TextBox 19"/>
            <p:cNvSpPr txBox="1">
              <a:spLocks noChangeArrowheads="1"/>
            </p:cNvSpPr>
            <p:nvPr/>
          </p:nvSpPr>
          <p:spPr bwMode="auto">
            <a:xfrm>
              <a:off x="7163367" y="3487710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9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7" name="TextBox 21"/>
            <p:cNvSpPr txBox="1">
              <a:spLocks noChangeArrowheads="1"/>
            </p:cNvSpPr>
            <p:nvPr/>
          </p:nvSpPr>
          <p:spPr bwMode="auto">
            <a:xfrm>
              <a:off x="7910108" y="3481739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8" name="TextBox 22"/>
            <p:cNvSpPr txBox="1">
              <a:spLocks noChangeArrowheads="1"/>
            </p:cNvSpPr>
            <p:nvPr/>
          </p:nvSpPr>
          <p:spPr bwMode="auto">
            <a:xfrm>
              <a:off x="8624660" y="3479630"/>
              <a:ext cx="5000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5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9" name="TextBox 26"/>
            <p:cNvSpPr txBox="1">
              <a:spLocks noChangeArrowheads="1"/>
            </p:cNvSpPr>
            <p:nvPr/>
          </p:nvSpPr>
          <p:spPr bwMode="auto">
            <a:xfrm>
              <a:off x="7516741" y="3481604"/>
              <a:ext cx="4668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+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0" name="TextBox 27"/>
            <p:cNvSpPr txBox="1">
              <a:spLocks noChangeArrowheads="1"/>
            </p:cNvSpPr>
            <p:nvPr/>
          </p:nvSpPr>
          <p:spPr bwMode="auto">
            <a:xfrm>
              <a:off x="8269582" y="3481739"/>
              <a:ext cx="42852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试一试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一共有几个小朋友？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99902" y="819676"/>
            <a:ext cx="6630596" cy="3634418"/>
            <a:chOff x="2411760" y="1531213"/>
            <a:chExt cx="4583205" cy="2512185"/>
          </a:xfrm>
        </p:grpSpPr>
        <p:sp>
          <p:nvSpPr>
            <p:cNvPr id="9" name="任意多边形 31"/>
            <p:cNvSpPr/>
            <p:nvPr/>
          </p:nvSpPr>
          <p:spPr>
            <a:xfrm>
              <a:off x="2583324" y="2328985"/>
              <a:ext cx="4287871" cy="1714413"/>
            </a:xfrm>
            <a:custGeom>
              <a:avLst/>
              <a:gdLst>
                <a:gd name="connsiteX0" fmla="*/ 0 w 5555237"/>
                <a:gd name="connsiteY0" fmla="*/ 646386 h 2220944"/>
                <a:gd name="connsiteX1" fmla="*/ 0 w 5555237"/>
                <a:gd name="connsiteY1" fmla="*/ 646386 h 2220944"/>
                <a:gd name="connsiteX2" fmla="*/ 441435 w 5555237"/>
                <a:gd name="connsiteY2" fmla="*/ 283779 h 2220944"/>
                <a:gd name="connsiteX3" fmla="*/ 1150883 w 5555237"/>
                <a:gd name="connsiteY3" fmla="*/ 94593 h 2220944"/>
                <a:gd name="connsiteX4" fmla="*/ 1261242 w 5555237"/>
                <a:gd name="connsiteY4" fmla="*/ 94593 h 2220944"/>
                <a:gd name="connsiteX5" fmla="*/ 2159876 w 5555237"/>
                <a:gd name="connsiteY5" fmla="*/ 0 h 2220944"/>
                <a:gd name="connsiteX6" fmla="*/ 2790497 w 5555237"/>
                <a:gd name="connsiteY6" fmla="*/ 15765 h 2220944"/>
                <a:gd name="connsiteX7" fmla="*/ 3326525 w 5555237"/>
                <a:gd name="connsiteY7" fmla="*/ 15765 h 2220944"/>
                <a:gd name="connsiteX8" fmla="*/ 4067504 w 5555237"/>
                <a:gd name="connsiteY8" fmla="*/ 31531 h 2220944"/>
                <a:gd name="connsiteX9" fmla="*/ 4556235 w 5555237"/>
                <a:gd name="connsiteY9" fmla="*/ 126124 h 2220944"/>
                <a:gd name="connsiteX10" fmla="*/ 4666593 w 5555237"/>
                <a:gd name="connsiteY10" fmla="*/ 173420 h 2220944"/>
                <a:gd name="connsiteX11" fmla="*/ 4713890 w 5555237"/>
                <a:gd name="connsiteY11" fmla="*/ 204951 h 2220944"/>
                <a:gd name="connsiteX12" fmla="*/ 5029200 w 5555237"/>
                <a:gd name="connsiteY12" fmla="*/ 394138 h 2220944"/>
                <a:gd name="connsiteX13" fmla="*/ 5092262 w 5555237"/>
                <a:gd name="connsiteY13" fmla="*/ 409903 h 2220944"/>
                <a:gd name="connsiteX14" fmla="*/ 5139559 w 5555237"/>
                <a:gd name="connsiteY14" fmla="*/ 457200 h 2220944"/>
                <a:gd name="connsiteX15" fmla="*/ 5328745 w 5555237"/>
                <a:gd name="connsiteY15" fmla="*/ 693682 h 2220944"/>
                <a:gd name="connsiteX16" fmla="*/ 5439104 w 5555237"/>
                <a:gd name="connsiteY16" fmla="*/ 756745 h 2220944"/>
                <a:gd name="connsiteX17" fmla="*/ 5486400 w 5555237"/>
                <a:gd name="connsiteY17" fmla="*/ 804041 h 2220944"/>
                <a:gd name="connsiteX18" fmla="*/ 5549462 w 5555237"/>
                <a:gd name="connsiteY18" fmla="*/ 1087820 h 2220944"/>
                <a:gd name="connsiteX19" fmla="*/ 5376042 w 5555237"/>
                <a:gd name="connsiteY19" fmla="*/ 1608082 h 2220944"/>
                <a:gd name="connsiteX20" fmla="*/ 5186856 w 5555237"/>
                <a:gd name="connsiteY20" fmla="*/ 1669148 h 2220944"/>
                <a:gd name="connsiteX21" fmla="*/ 5044966 w 5555237"/>
                <a:gd name="connsiteY21" fmla="*/ 1734207 h 2220944"/>
                <a:gd name="connsiteX22" fmla="*/ 4887311 w 5555237"/>
                <a:gd name="connsiteY22" fmla="*/ 1970689 h 2220944"/>
                <a:gd name="connsiteX23" fmla="*/ 4319752 w 5555237"/>
                <a:gd name="connsiteY23" fmla="*/ 1986455 h 2220944"/>
                <a:gd name="connsiteX24" fmla="*/ 4225159 w 5555237"/>
                <a:gd name="connsiteY24" fmla="*/ 2033751 h 2220944"/>
                <a:gd name="connsiteX25" fmla="*/ 3326525 w 5555237"/>
                <a:gd name="connsiteY25" fmla="*/ 2191407 h 2220944"/>
                <a:gd name="connsiteX26" fmla="*/ 1860331 w 5555237"/>
                <a:gd name="connsiteY26" fmla="*/ 2175641 h 2220944"/>
                <a:gd name="connsiteX27" fmla="*/ 930166 w 5555237"/>
                <a:gd name="connsiteY27" fmla="*/ 2033751 h 2220944"/>
                <a:gd name="connsiteX28" fmla="*/ 835573 w 5555237"/>
                <a:gd name="connsiteY28" fmla="*/ 1970689 h 2220944"/>
                <a:gd name="connsiteX29" fmla="*/ 662152 w 5555237"/>
                <a:gd name="connsiteY29" fmla="*/ 1907627 h 2220944"/>
                <a:gd name="connsiteX30" fmla="*/ 599090 w 5555237"/>
                <a:gd name="connsiteY30" fmla="*/ 1860331 h 2220944"/>
                <a:gd name="connsiteX31" fmla="*/ 551793 w 5555237"/>
                <a:gd name="connsiteY31" fmla="*/ 1828800 h 2220944"/>
                <a:gd name="connsiteX32" fmla="*/ 220718 w 5555237"/>
                <a:gd name="connsiteY32" fmla="*/ 1560786 h 2220944"/>
                <a:gd name="connsiteX33" fmla="*/ 189187 w 5555237"/>
                <a:gd name="connsiteY33" fmla="*/ 1513489 h 2220944"/>
                <a:gd name="connsiteX34" fmla="*/ 173421 w 5555237"/>
                <a:gd name="connsiteY34" fmla="*/ 1497724 h 2220944"/>
                <a:gd name="connsiteX35" fmla="*/ 126125 w 5555237"/>
                <a:gd name="connsiteY35" fmla="*/ 1103586 h 2220944"/>
                <a:gd name="connsiteX36" fmla="*/ 94593 w 5555237"/>
                <a:gd name="connsiteY36" fmla="*/ 1056289 h 2220944"/>
                <a:gd name="connsiteX37" fmla="*/ 0 w 5555237"/>
                <a:gd name="connsiteY37" fmla="*/ 646386 h 222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55237" h="2220944">
                  <a:moveTo>
                    <a:pt x="0" y="646386"/>
                  </a:moveTo>
                  <a:lnTo>
                    <a:pt x="0" y="646386"/>
                  </a:lnTo>
                  <a:cubicBezTo>
                    <a:pt x="429670" y="280371"/>
                    <a:pt x="239277" y="283779"/>
                    <a:pt x="441435" y="283779"/>
                  </a:cubicBezTo>
                  <a:cubicBezTo>
                    <a:pt x="677558" y="219382"/>
                    <a:pt x="906136" y="94593"/>
                    <a:pt x="1150883" y="94593"/>
                  </a:cubicBezTo>
                  <a:lnTo>
                    <a:pt x="1261242" y="94593"/>
                  </a:lnTo>
                  <a:lnTo>
                    <a:pt x="2159876" y="0"/>
                  </a:lnTo>
                  <a:cubicBezTo>
                    <a:pt x="2370080" y="5390"/>
                    <a:pt x="2580224" y="15765"/>
                    <a:pt x="2790497" y="15765"/>
                  </a:cubicBezTo>
                  <a:lnTo>
                    <a:pt x="3326525" y="15765"/>
                  </a:lnTo>
                  <a:cubicBezTo>
                    <a:pt x="3962381" y="32951"/>
                    <a:pt x="3715337" y="31531"/>
                    <a:pt x="4067504" y="31531"/>
                  </a:cubicBezTo>
                  <a:lnTo>
                    <a:pt x="4556235" y="126124"/>
                  </a:lnTo>
                  <a:cubicBezTo>
                    <a:pt x="4590798" y="133240"/>
                    <a:pt x="4638207" y="157199"/>
                    <a:pt x="4666593" y="173420"/>
                  </a:cubicBezTo>
                  <a:cubicBezTo>
                    <a:pt x="4683044" y="182821"/>
                    <a:pt x="4713890" y="204951"/>
                    <a:pt x="4713890" y="204951"/>
                  </a:cubicBezTo>
                  <a:cubicBezTo>
                    <a:pt x="4818993" y="268013"/>
                    <a:pt x="4921425" y="335760"/>
                    <a:pt x="5029200" y="394138"/>
                  </a:cubicBezTo>
                  <a:cubicBezTo>
                    <a:pt x="5048252" y="404458"/>
                    <a:pt x="5074233" y="397884"/>
                    <a:pt x="5092262" y="409903"/>
                  </a:cubicBezTo>
                  <a:cubicBezTo>
                    <a:pt x="5169767" y="461573"/>
                    <a:pt x="5092903" y="457200"/>
                    <a:pt x="5139559" y="457200"/>
                  </a:cubicBezTo>
                  <a:cubicBezTo>
                    <a:pt x="5202621" y="536027"/>
                    <a:pt x="5261955" y="617987"/>
                    <a:pt x="5328745" y="693682"/>
                  </a:cubicBezTo>
                  <a:cubicBezTo>
                    <a:pt x="5354137" y="722460"/>
                    <a:pt x="5410518" y="736326"/>
                    <a:pt x="5439104" y="756745"/>
                  </a:cubicBezTo>
                  <a:cubicBezTo>
                    <a:pt x="5457247" y="769704"/>
                    <a:pt x="5486400" y="804041"/>
                    <a:pt x="5486400" y="804041"/>
                  </a:cubicBezTo>
                  <a:cubicBezTo>
                    <a:pt x="5555237" y="1044970"/>
                    <a:pt x="5549462" y="948242"/>
                    <a:pt x="5549462" y="1087820"/>
                  </a:cubicBezTo>
                  <a:cubicBezTo>
                    <a:pt x="5372891" y="1649641"/>
                    <a:pt x="5376042" y="1832415"/>
                    <a:pt x="5376042" y="1608082"/>
                  </a:cubicBezTo>
                  <a:cubicBezTo>
                    <a:pt x="5312980" y="1628437"/>
                    <a:pt x="5274529" y="1702000"/>
                    <a:pt x="5186856" y="1669148"/>
                  </a:cubicBezTo>
                  <a:cubicBezTo>
                    <a:pt x="5131677" y="1690169"/>
                    <a:pt x="5094890" y="1683950"/>
                    <a:pt x="5044966" y="1734207"/>
                  </a:cubicBezTo>
                  <a:cubicBezTo>
                    <a:pt x="4995042" y="1784464"/>
                    <a:pt x="5008180" y="1928648"/>
                    <a:pt x="4887311" y="1970689"/>
                  </a:cubicBezTo>
                  <a:cubicBezTo>
                    <a:pt x="4698125" y="1975944"/>
                    <a:pt x="4508775" y="1977004"/>
                    <a:pt x="4319752" y="1986455"/>
                  </a:cubicBezTo>
                  <a:cubicBezTo>
                    <a:pt x="4258581" y="1989514"/>
                    <a:pt x="4260822" y="1998088"/>
                    <a:pt x="4225159" y="2033751"/>
                  </a:cubicBezTo>
                  <a:cubicBezTo>
                    <a:pt x="3551268" y="2220944"/>
                    <a:pt x="3853950" y="2191407"/>
                    <a:pt x="3326525" y="2191407"/>
                  </a:cubicBezTo>
                  <a:lnTo>
                    <a:pt x="1860331" y="2175641"/>
                  </a:lnTo>
                  <a:cubicBezTo>
                    <a:pt x="1550276" y="2128344"/>
                    <a:pt x="1237717" y="2095261"/>
                    <a:pt x="930166" y="2033751"/>
                  </a:cubicBezTo>
                  <a:cubicBezTo>
                    <a:pt x="893006" y="2026319"/>
                    <a:pt x="870405" y="1985617"/>
                    <a:pt x="835573" y="1970689"/>
                  </a:cubicBezTo>
                  <a:cubicBezTo>
                    <a:pt x="705298" y="1914858"/>
                    <a:pt x="764041" y="1933100"/>
                    <a:pt x="662152" y="1907627"/>
                  </a:cubicBezTo>
                  <a:cubicBezTo>
                    <a:pt x="641131" y="1891862"/>
                    <a:pt x="620472" y="1875603"/>
                    <a:pt x="599090" y="1860331"/>
                  </a:cubicBezTo>
                  <a:cubicBezTo>
                    <a:pt x="583671" y="1849318"/>
                    <a:pt x="551793" y="1828800"/>
                    <a:pt x="551793" y="1828800"/>
                  </a:cubicBezTo>
                  <a:cubicBezTo>
                    <a:pt x="441435" y="1739462"/>
                    <a:pt x="327862" y="1653955"/>
                    <a:pt x="220718" y="1560786"/>
                  </a:cubicBezTo>
                  <a:cubicBezTo>
                    <a:pt x="206420" y="1548353"/>
                    <a:pt x="200556" y="1528647"/>
                    <a:pt x="189187" y="1513489"/>
                  </a:cubicBezTo>
                  <a:cubicBezTo>
                    <a:pt x="184728" y="1507543"/>
                    <a:pt x="178676" y="1502979"/>
                    <a:pt x="173421" y="1497724"/>
                  </a:cubicBezTo>
                  <a:cubicBezTo>
                    <a:pt x="157656" y="1366345"/>
                    <a:pt x="149386" y="1233847"/>
                    <a:pt x="126125" y="1103586"/>
                  </a:cubicBezTo>
                  <a:cubicBezTo>
                    <a:pt x="122794" y="1084933"/>
                    <a:pt x="94593" y="1056289"/>
                    <a:pt x="94593" y="1056289"/>
                  </a:cubicBezTo>
                  <a:lnTo>
                    <a:pt x="0" y="646386"/>
                  </a:lnTo>
                  <a:close/>
                </a:path>
              </a:pathLst>
            </a:custGeom>
            <a:solidFill>
              <a:srgbClr val="E5F4FD"/>
            </a:solidFill>
            <a:ln w="25400" cap="flat" cmpd="sng" algn="ctr">
              <a:solidFill>
                <a:srgbClr val="E5F4FD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0" name="图片 29" descr="12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411760" y="1531213"/>
              <a:ext cx="4583205" cy="2450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1052024" y="2487659"/>
            <a:ext cx="4579388" cy="2271670"/>
            <a:chOff x="1052024" y="2487659"/>
            <a:chExt cx="4579388" cy="227167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2024" y="2794629"/>
              <a:ext cx="1607036" cy="1964700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2659060" y="2487659"/>
              <a:ext cx="2972352" cy="1432676"/>
              <a:chOff x="1203757" y="2404124"/>
              <a:chExt cx="2323567" cy="1119961"/>
            </a:xfrm>
          </p:grpSpPr>
          <p:sp>
            <p:nvSpPr>
              <p:cNvPr id="13" name="思想气泡: 云 8"/>
              <p:cNvSpPr/>
              <p:nvPr/>
            </p:nvSpPr>
            <p:spPr>
              <a:xfrm>
                <a:off x="1203757" y="2404124"/>
                <a:ext cx="2323567" cy="1119961"/>
              </a:xfrm>
              <a:prstGeom prst="cloudCallout">
                <a:avLst>
                  <a:gd name="adj1" fmla="val -44185"/>
                  <a:gd name="adj2" fmla="val 62884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4" name="TextBox 19"/>
              <p:cNvSpPr txBox="1"/>
              <p:nvPr/>
            </p:nvSpPr>
            <p:spPr>
              <a:xfrm>
                <a:off x="1632291" y="2567574"/>
                <a:ext cx="1733679" cy="75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从图中你了解到了哪些信息？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pic>
        <p:nvPicPr>
          <p:cNvPr id="15" name="图片 44" descr="2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518419" y="4616509"/>
            <a:ext cx="1283122" cy="172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2659060" y="4672317"/>
            <a:ext cx="6204103" cy="960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649B3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图中小朋友分为三排，从前往后数，第一排有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人，第二排有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人，第三排有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4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人。</a:t>
            </a:r>
            <a:endParaRPr lang="zh-CN" altLang="en-US" sz="2000" b="1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试一试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1344496"/>
            <a:chOff x="1087126" y="1459148"/>
            <a:chExt cx="7923012" cy="1344496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113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想一想，提出一个数学问题</a:t>
              </a:r>
              <a:endParaRPr lang="en-US" altLang="zh-CN" sz="24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并列式解答</a:t>
              </a:r>
              <a:endParaRPr lang="zh-CN" altLang="en-US" sz="24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99902" y="819676"/>
            <a:ext cx="6630596" cy="3634418"/>
            <a:chOff x="2411760" y="1531213"/>
            <a:chExt cx="4583205" cy="2512185"/>
          </a:xfrm>
        </p:grpSpPr>
        <p:sp>
          <p:nvSpPr>
            <p:cNvPr id="9" name="任意多边形 31"/>
            <p:cNvSpPr/>
            <p:nvPr/>
          </p:nvSpPr>
          <p:spPr>
            <a:xfrm>
              <a:off x="2583324" y="2328985"/>
              <a:ext cx="4287871" cy="1714413"/>
            </a:xfrm>
            <a:custGeom>
              <a:avLst/>
              <a:gdLst>
                <a:gd name="connsiteX0" fmla="*/ 0 w 5555237"/>
                <a:gd name="connsiteY0" fmla="*/ 646386 h 2220944"/>
                <a:gd name="connsiteX1" fmla="*/ 0 w 5555237"/>
                <a:gd name="connsiteY1" fmla="*/ 646386 h 2220944"/>
                <a:gd name="connsiteX2" fmla="*/ 441435 w 5555237"/>
                <a:gd name="connsiteY2" fmla="*/ 283779 h 2220944"/>
                <a:gd name="connsiteX3" fmla="*/ 1150883 w 5555237"/>
                <a:gd name="connsiteY3" fmla="*/ 94593 h 2220944"/>
                <a:gd name="connsiteX4" fmla="*/ 1261242 w 5555237"/>
                <a:gd name="connsiteY4" fmla="*/ 94593 h 2220944"/>
                <a:gd name="connsiteX5" fmla="*/ 2159876 w 5555237"/>
                <a:gd name="connsiteY5" fmla="*/ 0 h 2220944"/>
                <a:gd name="connsiteX6" fmla="*/ 2790497 w 5555237"/>
                <a:gd name="connsiteY6" fmla="*/ 15765 h 2220944"/>
                <a:gd name="connsiteX7" fmla="*/ 3326525 w 5555237"/>
                <a:gd name="connsiteY7" fmla="*/ 15765 h 2220944"/>
                <a:gd name="connsiteX8" fmla="*/ 4067504 w 5555237"/>
                <a:gd name="connsiteY8" fmla="*/ 31531 h 2220944"/>
                <a:gd name="connsiteX9" fmla="*/ 4556235 w 5555237"/>
                <a:gd name="connsiteY9" fmla="*/ 126124 h 2220944"/>
                <a:gd name="connsiteX10" fmla="*/ 4666593 w 5555237"/>
                <a:gd name="connsiteY10" fmla="*/ 173420 h 2220944"/>
                <a:gd name="connsiteX11" fmla="*/ 4713890 w 5555237"/>
                <a:gd name="connsiteY11" fmla="*/ 204951 h 2220944"/>
                <a:gd name="connsiteX12" fmla="*/ 5029200 w 5555237"/>
                <a:gd name="connsiteY12" fmla="*/ 394138 h 2220944"/>
                <a:gd name="connsiteX13" fmla="*/ 5092262 w 5555237"/>
                <a:gd name="connsiteY13" fmla="*/ 409903 h 2220944"/>
                <a:gd name="connsiteX14" fmla="*/ 5139559 w 5555237"/>
                <a:gd name="connsiteY14" fmla="*/ 457200 h 2220944"/>
                <a:gd name="connsiteX15" fmla="*/ 5328745 w 5555237"/>
                <a:gd name="connsiteY15" fmla="*/ 693682 h 2220944"/>
                <a:gd name="connsiteX16" fmla="*/ 5439104 w 5555237"/>
                <a:gd name="connsiteY16" fmla="*/ 756745 h 2220944"/>
                <a:gd name="connsiteX17" fmla="*/ 5486400 w 5555237"/>
                <a:gd name="connsiteY17" fmla="*/ 804041 h 2220944"/>
                <a:gd name="connsiteX18" fmla="*/ 5549462 w 5555237"/>
                <a:gd name="connsiteY18" fmla="*/ 1087820 h 2220944"/>
                <a:gd name="connsiteX19" fmla="*/ 5376042 w 5555237"/>
                <a:gd name="connsiteY19" fmla="*/ 1608082 h 2220944"/>
                <a:gd name="connsiteX20" fmla="*/ 5186856 w 5555237"/>
                <a:gd name="connsiteY20" fmla="*/ 1669148 h 2220944"/>
                <a:gd name="connsiteX21" fmla="*/ 5044966 w 5555237"/>
                <a:gd name="connsiteY21" fmla="*/ 1734207 h 2220944"/>
                <a:gd name="connsiteX22" fmla="*/ 4887311 w 5555237"/>
                <a:gd name="connsiteY22" fmla="*/ 1970689 h 2220944"/>
                <a:gd name="connsiteX23" fmla="*/ 4319752 w 5555237"/>
                <a:gd name="connsiteY23" fmla="*/ 1986455 h 2220944"/>
                <a:gd name="connsiteX24" fmla="*/ 4225159 w 5555237"/>
                <a:gd name="connsiteY24" fmla="*/ 2033751 h 2220944"/>
                <a:gd name="connsiteX25" fmla="*/ 3326525 w 5555237"/>
                <a:gd name="connsiteY25" fmla="*/ 2191407 h 2220944"/>
                <a:gd name="connsiteX26" fmla="*/ 1860331 w 5555237"/>
                <a:gd name="connsiteY26" fmla="*/ 2175641 h 2220944"/>
                <a:gd name="connsiteX27" fmla="*/ 930166 w 5555237"/>
                <a:gd name="connsiteY27" fmla="*/ 2033751 h 2220944"/>
                <a:gd name="connsiteX28" fmla="*/ 835573 w 5555237"/>
                <a:gd name="connsiteY28" fmla="*/ 1970689 h 2220944"/>
                <a:gd name="connsiteX29" fmla="*/ 662152 w 5555237"/>
                <a:gd name="connsiteY29" fmla="*/ 1907627 h 2220944"/>
                <a:gd name="connsiteX30" fmla="*/ 599090 w 5555237"/>
                <a:gd name="connsiteY30" fmla="*/ 1860331 h 2220944"/>
                <a:gd name="connsiteX31" fmla="*/ 551793 w 5555237"/>
                <a:gd name="connsiteY31" fmla="*/ 1828800 h 2220944"/>
                <a:gd name="connsiteX32" fmla="*/ 220718 w 5555237"/>
                <a:gd name="connsiteY32" fmla="*/ 1560786 h 2220944"/>
                <a:gd name="connsiteX33" fmla="*/ 189187 w 5555237"/>
                <a:gd name="connsiteY33" fmla="*/ 1513489 h 2220944"/>
                <a:gd name="connsiteX34" fmla="*/ 173421 w 5555237"/>
                <a:gd name="connsiteY34" fmla="*/ 1497724 h 2220944"/>
                <a:gd name="connsiteX35" fmla="*/ 126125 w 5555237"/>
                <a:gd name="connsiteY35" fmla="*/ 1103586 h 2220944"/>
                <a:gd name="connsiteX36" fmla="*/ 94593 w 5555237"/>
                <a:gd name="connsiteY36" fmla="*/ 1056289 h 2220944"/>
                <a:gd name="connsiteX37" fmla="*/ 0 w 5555237"/>
                <a:gd name="connsiteY37" fmla="*/ 646386 h 222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55237" h="2220944">
                  <a:moveTo>
                    <a:pt x="0" y="646386"/>
                  </a:moveTo>
                  <a:lnTo>
                    <a:pt x="0" y="646386"/>
                  </a:lnTo>
                  <a:cubicBezTo>
                    <a:pt x="429670" y="280371"/>
                    <a:pt x="239277" y="283779"/>
                    <a:pt x="441435" y="283779"/>
                  </a:cubicBezTo>
                  <a:cubicBezTo>
                    <a:pt x="677558" y="219382"/>
                    <a:pt x="906136" y="94593"/>
                    <a:pt x="1150883" y="94593"/>
                  </a:cubicBezTo>
                  <a:lnTo>
                    <a:pt x="1261242" y="94593"/>
                  </a:lnTo>
                  <a:lnTo>
                    <a:pt x="2159876" y="0"/>
                  </a:lnTo>
                  <a:cubicBezTo>
                    <a:pt x="2370080" y="5390"/>
                    <a:pt x="2580224" y="15765"/>
                    <a:pt x="2790497" y="15765"/>
                  </a:cubicBezTo>
                  <a:lnTo>
                    <a:pt x="3326525" y="15765"/>
                  </a:lnTo>
                  <a:cubicBezTo>
                    <a:pt x="3962381" y="32951"/>
                    <a:pt x="3715337" y="31531"/>
                    <a:pt x="4067504" y="31531"/>
                  </a:cubicBezTo>
                  <a:lnTo>
                    <a:pt x="4556235" y="126124"/>
                  </a:lnTo>
                  <a:cubicBezTo>
                    <a:pt x="4590798" y="133240"/>
                    <a:pt x="4638207" y="157199"/>
                    <a:pt x="4666593" y="173420"/>
                  </a:cubicBezTo>
                  <a:cubicBezTo>
                    <a:pt x="4683044" y="182821"/>
                    <a:pt x="4713890" y="204951"/>
                    <a:pt x="4713890" y="204951"/>
                  </a:cubicBezTo>
                  <a:cubicBezTo>
                    <a:pt x="4818993" y="268013"/>
                    <a:pt x="4921425" y="335760"/>
                    <a:pt x="5029200" y="394138"/>
                  </a:cubicBezTo>
                  <a:cubicBezTo>
                    <a:pt x="5048252" y="404458"/>
                    <a:pt x="5074233" y="397884"/>
                    <a:pt x="5092262" y="409903"/>
                  </a:cubicBezTo>
                  <a:cubicBezTo>
                    <a:pt x="5169767" y="461573"/>
                    <a:pt x="5092903" y="457200"/>
                    <a:pt x="5139559" y="457200"/>
                  </a:cubicBezTo>
                  <a:cubicBezTo>
                    <a:pt x="5202621" y="536027"/>
                    <a:pt x="5261955" y="617987"/>
                    <a:pt x="5328745" y="693682"/>
                  </a:cubicBezTo>
                  <a:cubicBezTo>
                    <a:pt x="5354137" y="722460"/>
                    <a:pt x="5410518" y="736326"/>
                    <a:pt x="5439104" y="756745"/>
                  </a:cubicBezTo>
                  <a:cubicBezTo>
                    <a:pt x="5457247" y="769704"/>
                    <a:pt x="5486400" y="804041"/>
                    <a:pt x="5486400" y="804041"/>
                  </a:cubicBezTo>
                  <a:cubicBezTo>
                    <a:pt x="5555237" y="1044970"/>
                    <a:pt x="5549462" y="948242"/>
                    <a:pt x="5549462" y="1087820"/>
                  </a:cubicBezTo>
                  <a:cubicBezTo>
                    <a:pt x="5372891" y="1649641"/>
                    <a:pt x="5376042" y="1832415"/>
                    <a:pt x="5376042" y="1608082"/>
                  </a:cubicBezTo>
                  <a:cubicBezTo>
                    <a:pt x="5312980" y="1628437"/>
                    <a:pt x="5274529" y="1702000"/>
                    <a:pt x="5186856" y="1669148"/>
                  </a:cubicBezTo>
                  <a:cubicBezTo>
                    <a:pt x="5131677" y="1690169"/>
                    <a:pt x="5094890" y="1683950"/>
                    <a:pt x="5044966" y="1734207"/>
                  </a:cubicBezTo>
                  <a:cubicBezTo>
                    <a:pt x="4995042" y="1784464"/>
                    <a:pt x="5008180" y="1928648"/>
                    <a:pt x="4887311" y="1970689"/>
                  </a:cubicBezTo>
                  <a:cubicBezTo>
                    <a:pt x="4698125" y="1975944"/>
                    <a:pt x="4508775" y="1977004"/>
                    <a:pt x="4319752" y="1986455"/>
                  </a:cubicBezTo>
                  <a:cubicBezTo>
                    <a:pt x="4258581" y="1989514"/>
                    <a:pt x="4260822" y="1998088"/>
                    <a:pt x="4225159" y="2033751"/>
                  </a:cubicBezTo>
                  <a:cubicBezTo>
                    <a:pt x="3551268" y="2220944"/>
                    <a:pt x="3853950" y="2191407"/>
                    <a:pt x="3326525" y="2191407"/>
                  </a:cubicBezTo>
                  <a:lnTo>
                    <a:pt x="1860331" y="2175641"/>
                  </a:lnTo>
                  <a:cubicBezTo>
                    <a:pt x="1550276" y="2128344"/>
                    <a:pt x="1237717" y="2095261"/>
                    <a:pt x="930166" y="2033751"/>
                  </a:cubicBezTo>
                  <a:cubicBezTo>
                    <a:pt x="893006" y="2026319"/>
                    <a:pt x="870405" y="1985617"/>
                    <a:pt x="835573" y="1970689"/>
                  </a:cubicBezTo>
                  <a:cubicBezTo>
                    <a:pt x="705298" y="1914858"/>
                    <a:pt x="764041" y="1933100"/>
                    <a:pt x="662152" y="1907627"/>
                  </a:cubicBezTo>
                  <a:cubicBezTo>
                    <a:pt x="641131" y="1891862"/>
                    <a:pt x="620472" y="1875603"/>
                    <a:pt x="599090" y="1860331"/>
                  </a:cubicBezTo>
                  <a:cubicBezTo>
                    <a:pt x="583671" y="1849318"/>
                    <a:pt x="551793" y="1828800"/>
                    <a:pt x="551793" y="1828800"/>
                  </a:cubicBezTo>
                  <a:cubicBezTo>
                    <a:pt x="441435" y="1739462"/>
                    <a:pt x="327862" y="1653955"/>
                    <a:pt x="220718" y="1560786"/>
                  </a:cubicBezTo>
                  <a:cubicBezTo>
                    <a:pt x="206420" y="1548353"/>
                    <a:pt x="200556" y="1528647"/>
                    <a:pt x="189187" y="1513489"/>
                  </a:cubicBezTo>
                  <a:cubicBezTo>
                    <a:pt x="184728" y="1507543"/>
                    <a:pt x="178676" y="1502979"/>
                    <a:pt x="173421" y="1497724"/>
                  </a:cubicBezTo>
                  <a:cubicBezTo>
                    <a:pt x="157656" y="1366345"/>
                    <a:pt x="149386" y="1233847"/>
                    <a:pt x="126125" y="1103586"/>
                  </a:cubicBezTo>
                  <a:cubicBezTo>
                    <a:pt x="122794" y="1084933"/>
                    <a:pt x="94593" y="1056289"/>
                    <a:pt x="94593" y="1056289"/>
                  </a:cubicBezTo>
                  <a:lnTo>
                    <a:pt x="0" y="646386"/>
                  </a:lnTo>
                  <a:close/>
                </a:path>
              </a:pathLst>
            </a:custGeom>
            <a:solidFill>
              <a:srgbClr val="E5F4FD"/>
            </a:solidFill>
            <a:ln w="25400" cap="flat" cmpd="sng" algn="ctr">
              <a:solidFill>
                <a:srgbClr val="E5F4FD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0" name="图片 29" descr="12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411760" y="1531213"/>
              <a:ext cx="4583205" cy="2450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1297393" y="3555402"/>
            <a:ext cx="4579388" cy="2271670"/>
            <a:chOff x="1297393" y="3555402"/>
            <a:chExt cx="4579388" cy="227167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8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97393" y="3862372"/>
              <a:ext cx="1607036" cy="1964700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2904429" y="3555402"/>
              <a:ext cx="2972352" cy="1432676"/>
              <a:chOff x="1203757" y="2404124"/>
              <a:chExt cx="2323567" cy="1119961"/>
            </a:xfrm>
          </p:grpSpPr>
          <p:sp>
            <p:nvSpPr>
              <p:cNvPr id="13" name="思想气泡: 云 8"/>
              <p:cNvSpPr/>
              <p:nvPr/>
            </p:nvSpPr>
            <p:spPr>
              <a:xfrm>
                <a:off x="1203757" y="2404124"/>
                <a:ext cx="2323567" cy="1119961"/>
              </a:xfrm>
              <a:prstGeom prst="cloudCallout">
                <a:avLst>
                  <a:gd name="adj1" fmla="val -44185"/>
                  <a:gd name="adj2" fmla="val 62884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28575" cap="flat" cmpd="sng" algn="ctr">
                <a:solidFill>
                  <a:srgbClr val="70AD47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  <a:sym typeface="Arial" panose="020B0604020202020204"/>
                </a:endParaRPr>
              </a:p>
            </p:txBody>
          </p:sp>
          <p:sp>
            <p:nvSpPr>
              <p:cNvPr id="14" name="TextBox 19"/>
              <p:cNvSpPr txBox="1"/>
              <p:nvPr/>
            </p:nvSpPr>
            <p:spPr>
              <a:xfrm>
                <a:off x="1532097" y="2567574"/>
                <a:ext cx="1733679" cy="749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一共有几个小朋友，</a:t>
                </a:r>
                <a:endPara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000" b="1" kern="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可以这样列式</a:t>
                </a:r>
                <a:r>
                  <a:rPr lang="en-US" altLang="zh-CN" sz="2000" b="1" kern="0">
                    <a:solidFill>
                      <a:prstClr val="black"/>
                    </a:solidFill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…..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7193694" y="4666190"/>
            <a:ext cx="2443012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2+3+4=9</a:t>
            </a:r>
            <a:endParaRPr lang="zh-CN" altLang="en-US" sz="2800" b="1">
              <a:solidFill>
                <a:srgbClr val="649B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5747770" cy="942105"/>
            <a:chOff x="1087126" y="1459148"/>
            <a:chExt cx="5747770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grpSp>
          <p:nvGrpSpPr>
            <p:cNvPr id="8" name="组合 23"/>
            <p:cNvGrpSpPr/>
            <p:nvPr/>
          </p:nvGrpSpPr>
          <p:grpSpPr>
            <a:xfrm>
              <a:off x="2240671" y="1624140"/>
              <a:ext cx="4594225" cy="612120"/>
              <a:chOff x="917930" y="1630694"/>
              <a:chExt cx="4593516" cy="612000"/>
            </a:xfrm>
          </p:grpSpPr>
          <p:sp>
            <p:nvSpPr>
              <p:cNvPr id="9" name="TextBox 21"/>
              <p:cNvSpPr txBox="1">
                <a:spLocks noChangeArrowheads="1"/>
              </p:cNvSpPr>
              <p:nvPr/>
            </p:nvSpPr>
            <p:spPr bwMode="auto">
              <a:xfrm>
                <a:off x="917930" y="1649544"/>
                <a:ext cx="4593516" cy="461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400" b="1">
                    <a:solidFill>
                      <a:srgbClr val="649B3F"/>
                    </a:solidFill>
                    <a:latin typeface="楷体_GB2312" pitchFamily="49" charset="-122"/>
                    <a:ea typeface="楷体_GB2312" pitchFamily="49" charset="-122"/>
                  </a:rPr>
                  <a:t>一共有几个  ？</a:t>
                </a:r>
                <a:endParaRPr lang="zh-CN" altLang="en-US" sz="2400" b="1">
                  <a:solidFill>
                    <a:srgbClr val="649B3F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pic>
            <p:nvPicPr>
              <p:cNvPr id="10" name="图片 22" descr="18.png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2537163" y="1630694"/>
                <a:ext cx="242858" cy="61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1" name="图片 20" descr="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87126" y="2718252"/>
            <a:ext cx="5547217" cy="30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4" descr="8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459032" y="3619488"/>
            <a:ext cx="3512890" cy="54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5" descr="9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958233" y="4087873"/>
            <a:ext cx="724765" cy="78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6"/>
          <p:cNvSpPr txBox="1">
            <a:spLocks noChangeArrowheads="1"/>
          </p:cNvSpPr>
          <p:nvPr/>
        </p:nvSpPr>
        <p:spPr bwMode="auto">
          <a:xfrm>
            <a:off x="7569965" y="3607162"/>
            <a:ext cx="388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8648485" y="3594836"/>
            <a:ext cx="3882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4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0" name="TextBox 28"/>
          <p:cNvSpPr txBox="1">
            <a:spLocks noChangeArrowheads="1"/>
          </p:cNvSpPr>
          <p:nvPr/>
        </p:nvSpPr>
        <p:spPr bwMode="auto">
          <a:xfrm>
            <a:off x="9710980" y="3607162"/>
            <a:ext cx="3882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10522026" y="3607162"/>
            <a:ext cx="3882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9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2" name="TextBox 30"/>
          <p:cNvSpPr txBox="1">
            <a:spLocks noChangeArrowheads="1"/>
          </p:cNvSpPr>
          <p:nvPr/>
        </p:nvSpPr>
        <p:spPr bwMode="auto">
          <a:xfrm>
            <a:off x="8007536" y="3594836"/>
            <a:ext cx="5423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＋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3" name="TextBox 31"/>
          <p:cNvSpPr txBox="1">
            <a:spLocks noChangeArrowheads="1"/>
          </p:cNvSpPr>
          <p:nvPr/>
        </p:nvSpPr>
        <p:spPr bwMode="auto">
          <a:xfrm>
            <a:off x="9084823" y="3607162"/>
            <a:ext cx="5423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＋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TextBox 33"/>
          <p:cNvSpPr txBox="1">
            <a:spLocks noChangeArrowheads="1"/>
          </p:cNvSpPr>
          <p:nvPr/>
        </p:nvSpPr>
        <p:spPr bwMode="auto">
          <a:xfrm>
            <a:off x="8120935" y="4323299"/>
            <a:ext cx="3882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6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说一说，算一算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109023" y="2545398"/>
            <a:ext cx="29511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2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34672" y="2477136"/>
            <a:ext cx="3173413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2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890515" y="2453323"/>
            <a:ext cx="3192462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036945" y="5093878"/>
            <a:ext cx="4524375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179820" y="5054191"/>
            <a:ext cx="5000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>
                <a:solidFill>
                  <a:srgbClr val="649B3F"/>
                </a:solidFill>
                <a:latin typeface="Arial" panose="020B0604020202020204" pitchFamily="34" charset="0"/>
              </a:rPr>
              <a:t>8</a:t>
            </a:r>
            <a:endParaRPr lang="zh-CN" altLang="en-US" sz="44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5568883" y="5038316"/>
            <a:ext cx="5000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>
                <a:solidFill>
                  <a:srgbClr val="649B3F"/>
                </a:solidFill>
                <a:latin typeface="Arial" panose="020B0604020202020204" pitchFamily="34" charset="0"/>
              </a:rPr>
              <a:t>2</a:t>
            </a:r>
            <a:endParaRPr lang="zh-CN" altLang="en-US" sz="44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937308" y="5054191"/>
            <a:ext cx="5000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>
                <a:solidFill>
                  <a:srgbClr val="649B3F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Box 16"/>
          <p:cNvSpPr txBox="1">
            <a:spLocks noChangeArrowheads="1"/>
          </p:cNvSpPr>
          <p:nvPr/>
        </p:nvSpPr>
        <p:spPr bwMode="auto">
          <a:xfrm>
            <a:off x="7981883" y="5054191"/>
            <a:ext cx="5000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>
                <a:solidFill>
                  <a:srgbClr val="649B3F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4743383" y="5038316"/>
            <a:ext cx="698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649B3F"/>
                </a:solidFill>
                <a:latin typeface="Arial" panose="020B0604020202020204" pitchFamily="34" charset="0"/>
              </a:rPr>
              <a:t>－</a:t>
            </a:r>
            <a:endParaRPr lang="zh-CN" altLang="en-US" sz="4400" b="1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6130858" y="5054191"/>
            <a:ext cx="698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649B3F"/>
                </a:solidFill>
                <a:latin typeface="Arial" panose="020B0604020202020204" pitchFamily="34" charset="0"/>
              </a:rPr>
              <a:t>－</a:t>
            </a:r>
            <a:endParaRPr lang="zh-CN" altLang="en-US" sz="4400" b="1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15" descr="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75662" y="2471200"/>
            <a:ext cx="4721701" cy="306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6" descr="2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911359" y="2350341"/>
            <a:ext cx="5193515" cy="306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15" descr="2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371760" y="2919164"/>
            <a:ext cx="4105503" cy="2662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95896" y="2476292"/>
            <a:ext cx="6224555" cy="32372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4.10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个小朋友做游戏。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5" descr="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09673" y="2109310"/>
            <a:ext cx="5869855" cy="284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6" descr="2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499349" y="2294481"/>
            <a:ext cx="3699694" cy="247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2975072" y="5189410"/>
            <a:ext cx="61165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（所提问题不唯一）有多少人藏在房子后面？</a:t>
            </a:r>
            <a:endParaRPr lang="zh-CN" altLang="en-US" sz="24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5423344" y="5780084"/>
            <a:ext cx="1656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solidFill>
                  <a:srgbClr val="649B3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10-3-1=6</a:t>
            </a:r>
            <a:endParaRPr lang="zh-CN" altLang="en-US" sz="2400" b="1">
              <a:solidFill>
                <a:srgbClr val="649B3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16" name="图片 1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30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43065" y="2751773"/>
            <a:ext cx="3576637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1481252" y="3788411"/>
            <a:ext cx="471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5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3233852" y="2866073"/>
            <a:ext cx="78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10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图片 10" descr="31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359465" y="1096011"/>
            <a:ext cx="33845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3"/>
          <p:cNvSpPr txBox="1">
            <a:spLocks noChangeArrowheads="1"/>
          </p:cNvSpPr>
          <p:nvPr/>
        </p:nvSpPr>
        <p:spPr bwMode="auto">
          <a:xfrm>
            <a:off x="5043678" y="2081848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5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4" name="文本框 4"/>
          <p:cNvSpPr txBox="1">
            <a:spLocks noChangeArrowheads="1"/>
          </p:cNvSpPr>
          <p:nvPr/>
        </p:nvSpPr>
        <p:spPr bwMode="auto">
          <a:xfrm>
            <a:off x="6807390" y="1205548"/>
            <a:ext cx="4730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2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图片 17" descr="32.pn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744015" y="2937602"/>
            <a:ext cx="3343275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5"/>
          <p:cNvSpPr txBox="1">
            <a:spLocks noChangeArrowheads="1"/>
          </p:cNvSpPr>
          <p:nvPr/>
        </p:nvSpPr>
        <p:spPr bwMode="auto">
          <a:xfrm>
            <a:off x="8401240" y="3902802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2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20" name="文本框 6"/>
          <p:cNvSpPr txBox="1">
            <a:spLocks noChangeArrowheads="1"/>
          </p:cNvSpPr>
          <p:nvPr/>
        </p:nvSpPr>
        <p:spPr bwMode="auto">
          <a:xfrm>
            <a:off x="10161777" y="3072539"/>
            <a:ext cx="471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6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001396" y="3270170"/>
            <a:ext cx="3999065" cy="29673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2" name="图片 1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3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情景导入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2" descr="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087126" y="2610695"/>
            <a:ext cx="5149189" cy="285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751727" y="3063668"/>
            <a:ext cx="1896743" cy="70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6563874" y="1668590"/>
            <a:ext cx="5077106" cy="1211880"/>
            <a:chOff x="445878" y="2200144"/>
            <a:chExt cx="5077106" cy="1211880"/>
          </a:xfrm>
        </p:grpSpPr>
        <p:sp>
          <p:nvSpPr>
            <p:cNvPr id="11" name="矩形 10"/>
            <p:cNvSpPr/>
            <p:nvPr/>
          </p:nvSpPr>
          <p:spPr>
            <a:xfrm>
              <a:off x="1316383" y="2621418"/>
              <a:ext cx="42066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649B3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从图中你了解到了哪些信息？</a:t>
              </a:r>
              <a:endParaRPr lang="zh-CN" altLang="en-US" sz="240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12" name="图片 43" descr="22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45878" y="2200144"/>
              <a:ext cx="870505" cy="121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图片 44" descr="23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10856189" y="3451036"/>
            <a:ext cx="900112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6563874" y="3451036"/>
            <a:ext cx="3856794" cy="18841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公交车上原来有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人，到三家店车站后，从前门上车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人，从后门上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人，求现在车上一共有多少人。</a:t>
            </a:r>
            <a:endParaRPr lang="zh-CN" altLang="en-US" sz="2000" dirty="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6.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5" descr="3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89632" y="2751666"/>
            <a:ext cx="9037638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4161395" y="3031066"/>
            <a:ext cx="471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7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6823632" y="3031066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0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1" name="文本框 3"/>
          <p:cNvSpPr txBox="1">
            <a:spLocks noChangeArrowheads="1"/>
          </p:cNvSpPr>
          <p:nvPr/>
        </p:nvSpPr>
        <p:spPr bwMode="auto">
          <a:xfrm>
            <a:off x="9128682" y="3031066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7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3955020" y="3699404"/>
            <a:ext cx="677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10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3" name="文本框 5"/>
          <p:cNvSpPr txBox="1">
            <a:spLocks noChangeArrowheads="1"/>
          </p:cNvSpPr>
          <p:nvPr/>
        </p:nvSpPr>
        <p:spPr bwMode="auto">
          <a:xfrm>
            <a:off x="6709332" y="3699404"/>
            <a:ext cx="876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10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9128682" y="3678766"/>
            <a:ext cx="473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2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3" name="图片 2" descr="卡通人物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4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7.</a:t>
              </a:r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说一说，填一填。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" name="图片 7" descr="3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637743" y="2313623"/>
            <a:ext cx="4268788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667906" y="5028248"/>
            <a:ext cx="40195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3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263718" y="2527935"/>
            <a:ext cx="3938588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37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6189106" y="4986973"/>
            <a:ext cx="3919537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5052456" y="5083810"/>
            <a:ext cx="636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10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9548256" y="5039360"/>
            <a:ext cx="4714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649B3F"/>
                </a:solidFill>
                <a:latin typeface="Arial" panose="020B0604020202020204" pitchFamily="34" charset="0"/>
              </a:rPr>
              <a:t>1</a:t>
            </a:r>
            <a:endParaRPr lang="en-US" altLang="zh-CN" sz="3200">
              <a:solidFill>
                <a:srgbClr val="649B3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6" name="图片 5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7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63421" y="-1351437"/>
            <a:ext cx="9728200" cy="9728200"/>
            <a:chOff x="2463800" y="-1549400"/>
            <a:chExt cx="9728200" cy="9728200"/>
          </a:xfrm>
        </p:grpSpPr>
        <p:pic>
          <p:nvPicPr>
            <p:cNvPr id="9" name="图片 8" descr="卡通人物&#10;&#10;中度可信度描述已自动生成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463800" y="-1549400"/>
              <a:ext cx="9728200" cy="972820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791200" y="2286024"/>
              <a:ext cx="4191000" cy="16550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宋体" panose="02010600030101010101" pitchFamily="2" charset="-122"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通过这节课的学习活动，你有什么收获？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图片 11" descr="卡通人物&#10;&#10;中度可信度描述已自动生成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764" y="1809947"/>
            <a:ext cx="3984071" cy="39840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2573" y="0"/>
            <a:ext cx="7397865" cy="7397865"/>
            <a:chOff x="842573" y="0"/>
            <a:chExt cx="7397865" cy="7397865"/>
          </a:xfrm>
        </p:grpSpPr>
        <p:pic>
          <p:nvPicPr>
            <p:cNvPr id="12" name="图片 11" descr="形状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42573" y="0"/>
              <a:ext cx="7397865" cy="739786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317014" y="2117650"/>
              <a:ext cx="6526087" cy="166532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1.</a:t>
              </a:r>
              <a:r>
                <a:rPr lang="zh-CN" altLang="en-US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计算连加算式时，按从左往右的顺序进行计算，即先把前两个数相加，再用所得的结果与第三个数相加。</a:t>
              </a:r>
              <a:endParaRPr lang="zh-CN" altLang="en-US" sz="2400" b="1" dirty="0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17014" y="3823886"/>
              <a:ext cx="6648635" cy="1111330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2.</a:t>
              </a:r>
              <a:r>
                <a:rPr lang="zh-CN" altLang="en-US" sz="2400" b="1" dirty="0">
                  <a:solidFill>
                    <a:srgbClr val="70AD47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一个算式中既有加法又有减法，这样的算式就是加减混合算式。。</a:t>
              </a:r>
              <a:endParaRPr lang="zh-CN" altLang="en-US" sz="2400" b="1" dirty="0">
                <a:solidFill>
                  <a:srgbClr val="70AD47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15" name="图片 14" descr="卡通人物&#10;&#10;描述已自动生成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84990" y="1996008"/>
            <a:ext cx="2510054" cy="38022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23346" y="1255231"/>
            <a:ext cx="3725019" cy="2066137"/>
            <a:chOff x="2143125" y="1550988"/>
            <a:chExt cx="4951413" cy="2746375"/>
          </a:xfrm>
        </p:grpSpPr>
        <p:pic>
          <p:nvPicPr>
            <p:cNvPr id="10" name="图片 15" descr="1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143125" y="1550988"/>
              <a:ext cx="4951413" cy="274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8" descr="2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451100" y="1868488"/>
              <a:ext cx="2033588" cy="75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1128857" y="2699834"/>
            <a:ext cx="3622004" cy="1786002"/>
            <a:chOff x="2953408" y="2954288"/>
            <a:chExt cx="2457688" cy="1211880"/>
          </a:xfrm>
        </p:grpSpPr>
        <p:sp>
          <p:nvSpPr>
            <p:cNvPr id="12" name="矩形 11"/>
            <p:cNvSpPr/>
            <p:nvPr/>
          </p:nvSpPr>
          <p:spPr>
            <a:xfrm>
              <a:off x="3823913" y="3375562"/>
              <a:ext cx="1587183" cy="3132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649B3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你能列算式吗？</a:t>
              </a:r>
              <a:endPara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13" name="图片 43" descr="22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2953408" y="2954288"/>
              <a:ext cx="870505" cy="121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图片 44" descr="2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433802" y="4327887"/>
            <a:ext cx="1244852" cy="167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3723117" y="4015130"/>
            <a:ext cx="1112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原有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</a:t>
            </a:r>
            <a:endParaRPr lang="zh-CN" altLang="en-US" sz="20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81618" y="4014666"/>
            <a:ext cx="13692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前门上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</a:t>
            </a:r>
            <a:endParaRPr lang="zh-CN" altLang="en-US" sz="20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76580" y="4014666"/>
            <a:ext cx="13692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后门上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</a:t>
            </a:r>
            <a:endParaRPr lang="zh-CN" altLang="en-US" sz="20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52150" y="5477643"/>
            <a:ext cx="1205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2+3+2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467802" y="4414312"/>
            <a:ext cx="2236510" cy="750063"/>
            <a:chOff x="1960272" y="3660168"/>
            <a:chExt cx="2236510" cy="750063"/>
          </a:xfrm>
        </p:grpSpPr>
        <p:sp>
          <p:nvSpPr>
            <p:cNvPr id="20" name="矩形 19"/>
            <p:cNvSpPr/>
            <p:nvPr/>
          </p:nvSpPr>
          <p:spPr>
            <a:xfrm>
              <a:off x="1960272" y="4010121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三部分人合在一起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1" name="箭头: 下 20"/>
            <p:cNvSpPr/>
            <p:nvPr/>
          </p:nvSpPr>
          <p:spPr>
            <a:xfrm>
              <a:off x="2950181" y="3660168"/>
              <a:ext cx="128346" cy="279270"/>
            </a:xfrm>
            <a:prstGeom prst="downArrow">
              <a:avLst/>
            </a:prstGeom>
            <a:solidFill>
              <a:srgbClr val="70AD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22" name="箭头: 下 21"/>
            <p:cNvSpPr/>
            <p:nvPr/>
          </p:nvSpPr>
          <p:spPr>
            <a:xfrm rot="2713948">
              <a:off x="3955619" y="3668802"/>
              <a:ext cx="128346" cy="279270"/>
            </a:xfrm>
            <a:prstGeom prst="downArrow">
              <a:avLst/>
            </a:prstGeom>
            <a:solidFill>
              <a:srgbClr val="70AD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23" name="箭头: 下 22"/>
            <p:cNvSpPr/>
            <p:nvPr/>
          </p:nvSpPr>
          <p:spPr>
            <a:xfrm rot="19213268">
              <a:off x="2005575" y="3673101"/>
              <a:ext cx="128346" cy="279270"/>
            </a:xfrm>
            <a:prstGeom prst="downArrow">
              <a:avLst/>
            </a:prstGeom>
            <a:solidFill>
              <a:srgbClr val="70AD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951512" y="5539198"/>
            <a:ext cx="1788707" cy="461665"/>
          </a:xfrm>
          <a:prstGeom prst="rect">
            <a:avLst/>
          </a:prstGeom>
          <a:solidFill>
            <a:srgbClr val="70AD47"/>
          </a:solidFill>
        </p:spPr>
        <p:txBody>
          <a:bodyPr wrap="square">
            <a:spAutoFit/>
          </a:bodyPr>
          <a:lstStyle/>
          <a:p>
            <a:pPr algn="ctr"/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rPr>
              <a:t>连加算式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 dirty="0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 dirty="0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8022" y="1601677"/>
            <a:ext cx="8358773" cy="1892791"/>
            <a:chOff x="619919" y="1603909"/>
            <a:chExt cx="8358773" cy="1892791"/>
          </a:xfrm>
        </p:grpSpPr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2141672" y="1794352"/>
              <a:ext cx="6837020" cy="1134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649B3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三个数相加，计算时，先把前两个数相加，再用所得的结果与第三个数相加。</a:t>
              </a:r>
              <a:endPara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10" name="图片 43" descr="22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619919" y="1603909"/>
              <a:ext cx="1359610" cy="1892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3570826" y="3717715"/>
            <a:ext cx="864096" cy="987188"/>
            <a:chOff x="6516216" y="2859782"/>
            <a:chExt cx="864096" cy="987188"/>
          </a:xfrm>
        </p:grpSpPr>
        <p:sp>
          <p:nvSpPr>
            <p:cNvPr id="12" name="矩形: 圆角 11"/>
            <p:cNvSpPr/>
            <p:nvPr/>
          </p:nvSpPr>
          <p:spPr>
            <a:xfrm>
              <a:off x="6689247" y="3346907"/>
              <a:ext cx="500063" cy="500063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516216" y="2859782"/>
              <a:ext cx="864096" cy="432048"/>
              <a:chOff x="6516216" y="2859782"/>
              <a:chExt cx="864096" cy="432048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6516216" y="2859782"/>
                <a:ext cx="432048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15" name="直接连接符 14"/>
              <p:cNvCxnSpPr/>
              <p:nvPr/>
            </p:nvCxnSpPr>
            <p:spPr>
              <a:xfrm flipH="1">
                <a:off x="6946070" y="2859782"/>
                <a:ext cx="434242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</p:grp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5870140" y="3141771"/>
            <a:ext cx="50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7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29359" y="3173368"/>
            <a:ext cx="2690813" cy="590747"/>
            <a:chOff x="2458398" y="1797054"/>
            <a:chExt cx="2690813" cy="590747"/>
          </a:xfrm>
        </p:grpSpPr>
        <p:sp>
          <p:nvSpPr>
            <p:cNvPr id="18" name="TextBox 19"/>
            <p:cNvSpPr txBox="1">
              <a:spLocks noChangeArrowheads="1"/>
            </p:cNvSpPr>
            <p:nvPr/>
          </p:nvSpPr>
          <p:spPr bwMode="auto">
            <a:xfrm>
              <a:off x="2458398" y="1803026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2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9" name="TextBox 21"/>
            <p:cNvSpPr txBox="1">
              <a:spLocks noChangeArrowheads="1"/>
            </p:cNvSpPr>
            <p:nvPr/>
          </p:nvSpPr>
          <p:spPr bwMode="auto">
            <a:xfrm>
              <a:off x="3205139" y="1797055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3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0" name="TextBox 22"/>
            <p:cNvSpPr txBox="1">
              <a:spLocks noChangeArrowheads="1"/>
            </p:cNvSpPr>
            <p:nvPr/>
          </p:nvSpPr>
          <p:spPr bwMode="auto">
            <a:xfrm>
              <a:off x="4086815" y="1797054"/>
              <a:ext cx="5000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2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1" name="TextBox 26"/>
            <p:cNvSpPr txBox="1">
              <a:spLocks noChangeArrowheads="1"/>
            </p:cNvSpPr>
            <p:nvPr/>
          </p:nvSpPr>
          <p:spPr bwMode="auto">
            <a:xfrm>
              <a:off x="2689815" y="1803026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＋</a:t>
              </a:r>
              <a:endParaRPr lang="zh-CN" altLang="en-US" sz="32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2" name="TextBox 27"/>
            <p:cNvSpPr txBox="1">
              <a:spLocks noChangeArrowheads="1"/>
            </p:cNvSpPr>
            <p:nvPr/>
          </p:nvSpPr>
          <p:spPr bwMode="auto">
            <a:xfrm>
              <a:off x="3564613" y="1797055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＋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3" name="TextBox 28"/>
            <p:cNvSpPr txBox="1">
              <a:spLocks noChangeArrowheads="1"/>
            </p:cNvSpPr>
            <p:nvPr/>
          </p:nvSpPr>
          <p:spPr bwMode="auto">
            <a:xfrm>
              <a:off x="4450711" y="1797054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＝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24" name="TextBox 30"/>
          <p:cNvSpPr txBox="1">
            <a:spLocks noChangeArrowheads="1"/>
          </p:cNvSpPr>
          <p:nvPr/>
        </p:nvSpPr>
        <p:spPr bwMode="auto">
          <a:xfrm>
            <a:off x="3786850" y="4149763"/>
            <a:ext cx="50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5</a:t>
            </a:r>
            <a:endParaRPr lang="zh-CN" altLang="en-US" sz="32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25" name="图片 44" descr="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636194" y="4313468"/>
            <a:ext cx="1342096" cy="180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3132453" y="5107501"/>
            <a:ext cx="3850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读作：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加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再加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2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等于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7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2400" b="1" dirty="0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199123" y="4162623"/>
            <a:ext cx="2267146" cy="944878"/>
            <a:chOff x="5680041" y="2773449"/>
            <a:chExt cx="1680134" cy="700229"/>
          </a:xfrm>
        </p:grpSpPr>
        <p:sp>
          <p:nvSpPr>
            <p:cNvPr id="28" name="思想气泡: 云 27"/>
            <p:cNvSpPr/>
            <p:nvPr/>
          </p:nvSpPr>
          <p:spPr>
            <a:xfrm>
              <a:off x="5680041" y="2773449"/>
              <a:ext cx="1440160" cy="700229"/>
            </a:xfrm>
            <a:prstGeom prst="cloudCallout">
              <a:avLst>
                <a:gd name="adj1" fmla="val 46659"/>
                <a:gd name="adj2" fmla="val 6661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885091" y="2928479"/>
              <a:ext cx="1475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如何读呢？</a:t>
              </a: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9" name="图片 8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10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217652" y="2836005"/>
            <a:ext cx="8557185" cy="2562847"/>
            <a:chOff x="428625" y="2286000"/>
            <a:chExt cx="7881938" cy="2360613"/>
          </a:xfrm>
        </p:grpSpPr>
        <p:pic>
          <p:nvPicPr>
            <p:cNvPr id="12" name="图片 11" descr="5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28625" y="2286000"/>
              <a:ext cx="3714750" cy="236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12" descr="6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428625" y="2286000"/>
              <a:ext cx="2143125" cy="79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13" descr="7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572000" y="2286000"/>
              <a:ext cx="3738563" cy="236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 dirty="0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9106" y="2610695"/>
            <a:ext cx="8358773" cy="1892791"/>
            <a:chOff x="619919" y="1603909"/>
            <a:chExt cx="8358773" cy="1892791"/>
          </a:xfrm>
        </p:grpSpPr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2141672" y="1794352"/>
              <a:ext cx="6837020" cy="580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400" b="1">
                  <a:solidFill>
                    <a:srgbClr val="649B3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从图中你了解到了哪些信息？</a:t>
              </a:r>
              <a:endPara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10" name="图片 43" descr="2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19919" y="1603909"/>
              <a:ext cx="1359610" cy="1892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图片 44" descr="2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010138" y="4138367"/>
            <a:ext cx="1223565" cy="16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2535810" y="4016903"/>
            <a:ext cx="5830699" cy="960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公交车上原来有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人，到七里庄车站后，从前门下车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人，从后门下车</a:t>
            </a:r>
            <a:r>
              <a:rPr lang="en-US" altLang="zh-CN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4</a:t>
            </a:r>
            <a:r>
              <a:rPr lang="zh-CN" altLang="en-US" sz="20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人，求现在车上还有多少人。</a:t>
            </a:r>
            <a:endParaRPr lang="zh-CN" altLang="en-US" sz="2000" dirty="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21832" y="1160567"/>
            <a:ext cx="4100898" cy="27352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97208" y="1160567"/>
            <a:ext cx="4898416" cy="1467058"/>
            <a:chOff x="428625" y="2286000"/>
            <a:chExt cx="7881938" cy="2360613"/>
          </a:xfrm>
        </p:grpSpPr>
        <p:pic>
          <p:nvPicPr>
            <p:cNvPr id="15" name="图片 14" descr="5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28625" y="2286000"/>
              <a:ext cx="3714750" cy="236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5" descr="6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428625" y="2286000"/>
              <a:ext cx="2143125" cy="795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6" descr="7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4572000" y="2286000"/>
              <a:ext cx="3738563" cy="236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组合 36"/>
          <p:cNvGrpSpPr/>
          <p:nvPr/>
        </p:nvGrpSpPr>
        <p:grpSpPr>
          <a:xfrm>
            <a:off x="1782399" y="2631406"/>
            <a:ext cx="3220828" cy="1211880"/>
            <a:chOff x="1782399" y="3052411"/>
            <a:chExt cx="3220828" cy="1211880"/>
          </a:xfrm>
        </p:grpSpPr>
        <p:sp>
          <p:nvSpPr>
            <p:cNvPr id="18" name="矩形 17"/>
            <p:cNvSpPr/>
            <p:nvPr/>
          </p:nvSpPr>
          <p:spPr>
            <a:xfrm>
              <a:off x="2652904" y="3473685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649B3F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你能列算式吗？</a:t>
              </a:r>
              <a:endParaRPr lang="zh-CN" altLang="en-US" sz="24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pic>
          <p:nvPicPr>
            <p:cNvPr id="19" name="图片 43" descr="22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>
              <a:off x="1782399" y="3052411"/>
              <a:ext cx="870505" cy="121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图片 44" descr="2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308008" y="4335460"/>
            <a:ext cx="1342556" cy="180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/>
          <p:cNvSpPr/>
          <p:nvPr/>
        </p:nvSpPr>
        <p:spPr>
          <a:xfrm>
            <a:off x="7224477" y="4446461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8-1-4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84617" y="3935350"/>
            <a:ext cx="11128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原有</a:t>
            </a:r>
            <a:r>
              <a:rPr lang="en-US" altLang="zh-CN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</a:t>
            </a:r>
            <a:r>
              <a:rPr lang="zh-CN" altLang="en-US" sz="20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人</a:t>
            </a:r>
            <a:endParaRPr lang="zh-CN" altLang="en-US" sz="2000" b="1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200095" y="4427819"/>
            <a:ext cx="1210588" cy="865234"/>
            <a:chOff x="3898578" y="3200583"/>
            <a:chExt cx="1210588" cy="865234"/>
          </a:xfrm>
        </p:grpSpPr>
        <p:sp>
          <p:nvSpPr>
            <p:cNvPr id="24" name="矩形 23"/>
            <p:cNvSpPr/>
            <p:nvPr/>
          </p:nvSpPr>
          <p:spPr>
            <a:xfrm>
              <a:off x="3898578" y="366570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还有？人</a:t>
              </a: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25" name="箭头: 下 24"/>
            <p:cNvSpPr/>
            <p:nvPr/>
          </p:nvSpPr>
          <p:spPr>
            <a:xfrm rot="19213268">
              <a:off x="4167933" y="3200583"/>
              <a:ext cx="128346" cy="279270"/>
            </a:xfrm>
            <a:prstGeom prst="downArrow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692750" y="4526185"/>
            <a:ext cx="958917" cy="1033398"/>
            <a:chOff x="1391233" y="3298949"/>
            <a:chExt cx="958917" cy="1033398"/>
          </a:xfrm>
        </p:grpSpPr>
        <p:sp>
          <p:nvSpPr>
            <p:cNvPr id="27" name="箭头: 下 26"/>
            <p:cNvSpPr/>
            <p:nvPr/>
          </p:nvSpPr>
          <p:spPr>
            <a:xfrm rot="2713948">
              <a:off x="2014351" y="3223487"/>
              <a:ext cx="128346" cy="279270"/>
            </a:xfrm>
            <a:prstGeom prst="downArrow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391233" y="3621644"/>
              <a:ext cx="958917" cy="710703"/>
              <a:chOff x="1145115" y="3666171"/>
              <a:chExt cx="958917" cy="710703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145115" y="3666171"/>
                <a:ext cx="95891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前门下</a:t>
                </a: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385386" y="3976764"/>
                <a:ext cx="5998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1</a:t>
                </a: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人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974056" y="4446461"/>
            <a:ext cx="954107" cy="1113122"/>
            <a:chOff x="2672539" y="3219225"/>
            <a:chExt cx="954107" cy="1113122"/>
          </a:xfrm>
        </p:grpSpPr>
        <p:sp>
          <p:nvSpPr>
            <p:cNvPr id="32" name="箭头: 下 31"/>
            <p:cNvSpPr/>
            <p:nvPr/>
          </p:nvSpPr>
          <p:spPr>
            <a:xfrm>
              <a:off x="3163307" y="3219225"/>
              <a:ext cx="128346" cy="279270"/>
            </a:xfrm>
            <a:prstGeom prst="downArrow">
              <a:avLst/>
            </a:prstGeom>
            <a:solidFill>
              <a:srgbClr val="00B0F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672539" y="3621180"/>
              <a:ext cx="954107" cy="711167"/>
              <a:chOff x="2403616" y="3665707"/>
              <a:chExt cx="954107" cy="711167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403616" y="3665707"/>
                <a:ext cx="9541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后门下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633952" y="3976764"/>
                <a:ext cx="5998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4</a:t>
                </a: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sym typeface="Arial" panose="020B0604020202020204"/>
                  </a:rPr>
                  <a:t>人</a:t>
                </a:r>
                <a:endPara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</p:grpSp>
      <p:sp>
        <p:nvSpPr>
          <p:cNvPr id="36" name="矩形 35"/>
          <p:cNvSpPr/>
          <p:nvPr/>
        </p:nvSpPr>
        <p:spPr>
          <a:xfrm>
            <a:off x="7247056" y="4986916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8-4-1</a:t>
            </a:r>
            <a:endParaRPr lang="zh-CN" altLang="en-US" sz="2800" b="1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51512" y="3747359"/>
            <a:ext cx="1788707" cy="461665"/>
          </a:xfrm>
          <a:prstGeom prst="rect">
            <a:avLst/>
          </a:prstGeom>
          <a:solidFill>
            <a:srgbClr val="70AD47"/>
          </a:solidFill>
        </p:spPr>
        <p:txBody>
          <a:bodyPr wrap="square">
            <a:spAutoFit/>
          </a:bodyPr>
          <a:lstStyle/>
          <a:p>
            <a:pPr algn="ctr"/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rPr>
              <a:t>连减算式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6" grpId="0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2215960" y="1690657"/>
            <a:ext cx="68370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计算连减算式时，从总数里先减去第一个数，再用所得的结果减去另一个数。</a:t>
            </a:r>
            <a:endParaRPr lang="zh-CN" altLang="en-US" sz="2400" b="1" dirty="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9" name="图片 43" descr="2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83311" y="1500215"/>
            <a:ext cx="870505" cy="121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4479081" y="3136612"/>
            <a:ext cx="50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87976" y="3160704"/>
            <a:ext cx="2479923" cy="592855"/>
            <a:chOff x="1156759" y="1719786"/>
            <a:chExt cx="2479923" cy="592855"/>
          </a:xfrm>
        </p:grpSpPr>
        <p:sp>
          <p:nvSpPr>
            <p:cNvPr id="12" name="TextBox 19"/>
            <p:cNvSpPr txBox="1">
              <a:spLocks noChangeArrowheads="1"/>
            </p:cNvSpPr>
            <p:nvPr/>
          </p:nvSpPr>
          <p:spPr bwMode="auto">
            <a:xfrm>
              <a:off x="1156759" y="1727866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8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3" name="TextBox 21"/>
            <p:cNvSpPr txBox="1">
              <a:spLocks noChangeArrowheads="1"/>
            </p:cNvSpPr>
            <p:nvPr/>
          </p:nvSpPr>
          <p:spPr bwMode="auto">
            <a:xfrm>
              <a:off x="1903500" y="1721895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 dirty="0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</a:t>
              </a:r>
              <a:endParaRPr lang="zh-CN" altLang="en-US" sz="3200" b="1" dirty="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4" name="TextBox 22"/>
            <p:cNvSpPr txBox="1">
              <a:spLocks noChangeArrowheads="1"/>
            </p:cNvSpPr>
            <p:nvPr/>
          </p:nvSpPr>
          <p:spPr bwMode="auto">
            <a:xfrm>
              <a:off x="2618052" y="1719786"/>
              <a:ext cx="5000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4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5" name="TextBox 26"/>
            <p:cNvSpPr txBox="1">
              <a:spLocks noChangeArrowheads="1"/>
            </p:cNvSpPr>
            <p:nvPr/>
          </p:nvSpPr>
          <p:spPr bwMode="auto">
            <a:xfrm>
              <a:off x="1510133" y="1721760"/>
              <a:ext cx="4668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6" name="TextBox 27"/>
            <p:cNvSpPr txBox="1">
              <a:spLocks noChangeArrowheads="1"/>
            </p:cNvSpPr>
            <p:nvPr/>
          </p:nvSpPr>
          <p:spPr bwMode="auto">
            <a:xfrm>
              <a:off x="2262974" y="1721895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17" name="TextBox 28"/>
            <p:cNvSpPr txBox="1">
              <a:spLocks noChangeArrowheads="1"/>
            </p:cNvSpPr>
            <p:nvPr/>
          </p:nvSpPr>
          <p:spPr bwMode="auto">
            <a:xfrm>
              <a:off x="2938182" y="1727866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＝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29443" y="3707159"/>
            <a:ext cx="864096" cy="834113"/>
            <a:chOff x="1298226" y="2266241"/>
            <a:chExt cx="864096" cy="834113"/>
          </a:xfrm>
        </p:grpSpPr>
        <p:grpSp>
          <p:nvGrpSpPr>
            <p:cNvPr id="19" name="组合 18"/>
            <p:cNvGrpSpPr/>
            <p:nvPr/>
          </p:nvGrpSpPr>
          <p:grpSpPr>
            <a:xfrm>
              <a:off x="1298226" y="2266241"/>
              <a:ext cx="864096" cy="325507"/>
              <a:chOff x="6516216" y="2859782"/>
              <a:chExt cx="864096" cy="432048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6516216" y="2859782"/>
                <a:ext cx="432048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22" name="直接连接符 21"/>
              <p:cNvCxnSpPr/>
              <p:nvPr/>
            </p:nvCxnSpPr>
            <p:spPr>
              <a:xfrm flipH="1">
                <a:off x="6946070" y="2859782"/>
                <a:ext cx="434242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20" name="TextBox 30"/>
            <p:cNvSpPr txBox="1">
              <a:spLocks noChangeArrowheads="1"/>
            </p:cNvSpPr>
            <p:nvPr/>
          </p:nvSpPr>
          <p:spPr bwMode="auto">
            <a:xfrm>
              <a:off x="1541637" y="2515579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rgbClr val="649B3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7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649B3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pic>
        <p:nvPicPr>
          <p:cNvPr id="23" name="图片 44" descr="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592186" y="4361064"/>
            <a:ext cx="1284282" cy="172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1210364" y="5020529"/>
            <a:ext cx="3850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读作：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减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再减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4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等于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2400" b="1" dirty="0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959006" y="3606382"/>
            <a:ext cx="1498208" cy="700229"/>
            <a:chOff x="5680041" y="2773449"/>
            <a:chExt cx="1498208" cy="700229"/>
          </a:xfrm>
        </p:grpSpPr>
        <p:sp>
          <p:nvSpPr>
            <p:cNvPr id="26" name="思想气泡: 云 25"/>
            <p:cNvSpPr/>
            <p:nvPr/>
          </p:nvSpPr>
          <p:spPr>
            <a:xfrm>
              <a:off x="5680041" y="2773449"/>
              <a:ext cx="1440160" cy="700229"/>
            </a:xfrm>
            <a:prstGeom prst="cloudCallout">
              <a:avLst>
                <a:gd name="adj1" fmla="val -31332"/>
                <a:gd name="adj2" fmla="val 74839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solidFill>
                <a:srgbClr val="649B3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  <a:sym typeface="Arial" panose="020B0604020202020204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03165" y="2928479"/>
              <a:ext cx="1475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如何读呢？</a:t>
              </a: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864953" y="3747453"/>
            <a:ext cx="1103794" cy="953987"/>
            <a:chOff x="2876043" y="2312641"/>
            <a:chExt cx="988813" cy="1094108"/>
          </a:xfrm>
        </p:grpSpPr>
        <p:cxnSp>
          <p:nvCxnSpPr>
            <p:cNvPr id="29" name="直接连接符 28"/>
            <p:cNvCxnSpPr/>
            <p:nvPr/>
          </p:nvCxnSpPr>
          <p:spPr>
            <a:xfrm flipH="1">
              <a:off x="2876043" y="3037405"/>
              <a:ext cx="0" cy="369344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H="1">
              <a:off x="2881046" y="3406749"/>
              <a:ext cx="96749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1" name="直接箭头连接符 30"/>
            <p:cNvCxnSpPr/>
            <p:nvPr/>
          </p:nvCxnSpPr>
          <p:spPr>
            <a:xfrm flipH="1" flipV="1">
              <a:off x="3864856" y="2312641"/>
              <a:ext cx="0" cy="1094108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</p:grpSp>
      <p:sp>
        <p:nvSpPr>
          <p:cNvPr id="32" name="TextBox 24"/>
          <p:cNvSpPr txBox="1">
            <a:spLocks noChangeArrowheads="1"/>
          </p:cNvSpPr>
          <p:nvPr/>
        </p:nvSpPr>
        <p:spPr bwMode="auto">
          <a:xfrm>
            <a:off x="5162729" y="5037124"/>
            <a:ext cx="38506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读作：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8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减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4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再减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1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等于</a:t>
            </a:r>
            <a:r>
              <a:rPr lang="en-US" altLang="zh-CN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r>
              <a:rPr lang="zh-CN" altLang="en-US" sz="2400" b="1" dirty="0">
                <a:solidFill>
                  <a:srgbClr val="649B3F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2400" b="1" dirty="0">
              <a:solidFill>
                <a:srgbClr val="649B3F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3" name="TextBox 24"/>
          <p:cNvSpPr txBox="1">
            <a:spLocks noChangeArrowheads="1"/>
          </p:cNvSpPr>
          <p:nvPr/>
        </p:nvSpPr>
        <p:spPr bwMode="auto">
          <a:xfrm>
            <a:off x="7607258" y="3126012"/>
            <a:ext cx="50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3</a:t>
            </a:r>
            <a:endParaRPr lang="zh-CN" altLang="en-US" sz="3200" b="1">
              <a:solidFill>
                <a:srgbClr val="FF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9224" y="3142371"/>
            <a:ext cx="2479923" cy="592855"/>
            <a:chOff x="4268007" y="1701453"/>
            <a:chExt cx="2479923" cy="592855"/>
          </a:xfrm>
        </p:grpSpPr>
        <p:sp>
          <p:nvSpPr>
            <p:cNvPr id="35" name="TextBox 19"/>
            <p:cNvSpPr txBox="1">
              <a:spLocks noChangeArrowheads="1"/>
            </p:cNvSpPr>
            <p:nvPr/>
          </p:nvSpPr>
          <p:spPr bwMode="auto">
            <a:xfrm>
              <a:off x="4268007" y="1709533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8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6" name="TextBox 21"/>
            <p:cNvSpPr txBox="1">
              <a:spLocks noChangeArrowheads="1"/>
            </p:cNvSpPr>
            <p:nvPr/>
          </p:nvSpPr>
          <p:spPr bwMode="auto">
            <a:xfrm>
              <a:off x="5014748" y="1703562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4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7" name="TextBox 22"/>
            <p:cNvSpPr txBox="1">
              <a:spLocks noChangeArrowheads="1"/>
            </p:cNvSpPr>
            <p:nvPr/>
          </p:nvSpPr>
          <p:spPr bwMode="auto">
            <a:xfrm>
              <a:off x="5729300" y="1701453"/>
              <a:ext cx="5000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1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8" name="TextBox 26"/>
            <p:cNvSpPr txBox="1">
              <a:spLocks noChangeArrowheads="1"/>
            </p:cNvSpPr>
            <p:nvPr/>
          </p:nvSpPr>
          <p:spPr bwMode="auto">
            <a:xfrm>
              <a:off x="4621381" y="1703427"/>
              <a:ext cx="4668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39" name="TextBox 27"/>
            <p:cNvSpPr txBox="1">
              <a:spLocks noChangeArrowheads="1"/>
            </p:cNvSpPr>
            <p:nvPr/>
          </p:nvSpPr>
          <p:spPr bwMode="auto">
            <a:xfrm>
              <a:off x="5374222" y="1703562"/>
              <a:ext cx="42852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-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0" name="TextBox 28"/>
            <p:cNvSpPr txBox="1">
              <a:spLocks noChangeArrowheads="1"/>
            </p:cNvSpPr>
            <p:nvPr/>
          </p:nvSpPr>
          <p:spPr bwMode="auto">
            <a:xfrm>
              <a:off x="6049430" y="1709533"/>
              <a:ext cx="6985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＝</a:t>
              </a:r>
              <a:endParaRPr lang="zh-CN" altLang="en-US" sz="3200" b="1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540691" y="3688826"/>
            <a:ext cx="864096" cy="834113"/>
            <a:chOff x="4409474" y="2247908"/>
            <a:chExt cx="864096" cy="834113"/>
          </a:xfrm>
        </p:grpSpPr>
        <p:grpSp>
          <p:nvGrpSpPr>
            <p:cNvPr id="42" name="组合 41"/>
            <p:cNvGrpSpPr/>
            <p:nvPr/>
          </p:nvGrpSpPr>
          <p:grpSpPr>
            <a:xfrm>
              <a:off x="4409474" y="2247908"/>
              <a:ext cx="864096" cy="325507"/>
              <a:chOff x="6516216" y="2859782"/>
              <a:chExt cx="864096" cy="432048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6516216" y="2859782"/>
                <a:ext cx="432048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6946070" y="2859782"/>
                <a:ext cx="434242" cy="432048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3" name="TextBox 30"/>
            <p:cNvSpPr txBox="1">
              <a:spLocks noChangeArrowheads="1"/>
            </p:cNvSpPr>
            <p:nvPr/>
          </p:nvSpPr>
          <p:spPr bwMode="auto">
            <a:xfrm>
              <a:off x="4652885" y="2497246"/>
              <a:ext cx="50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rgbClr val="649B3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4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649B3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976201" y="3729120"/>
            <a:ext cx="1103794" cy="953987"/>
            <a:chOff x="2876043" y="2312641"/>
            <a:chExt cx="988813" cy="1094108"/>
          </a:xfrm>
        </p:grpSpPr>
        <p:cxnSp>
          <p:nvCxnSpPr>
            <p:cNvPr id="47" name="直接连接符 46"/>
            <p:cNvCxnSpPr/>
            <p:nvPr/>
          </p:nvCxnSpPr>
          <p:spPr>
            <a:xfrm flipH="1">
              <a:off x="2876043" y="3037405"/>
              <a:ext cx="0" cy="369344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48" name="直接连接符 47"/>
            <p:cNvCxnSpPr/>
            <p:nvPr/>
          </p:nvCxnSpPr>
          <p:spPr>
            <a:xfrm flipH="1">
              <a:off x="2881046" y="3406749"/>
              <a:ext cx="967493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49" name="直接箭头连接符 48"/>
            <p:cNvCxnSpPr/>
            <p:nvPr/>
          </p:nvCxnSpPr>
          <p:spPr>
            <a:xfrm flipH="1" flipV="1">
              <a:off x="3864856" y="2312641"/>
              <a:ext cx="0" cy="1094108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24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021" y="593888"/>
            <a:ext cx="2774299" cy="566679"/>
            <a:chOff x="598021" y="593888"/>
            <a:chExt cx="2774299" cy="566679"/>
          </a:xfrm>
        </p:grpSpPr>
        <p:pic>
          <p:nvPicPr>
            <p:cNvPr id="3" name="图片 2" descr="钟表的特写&#10;&#10;描述已自动生成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98021" y="593888"/>
              <a:ext cx="489105" cy="566679"/>
            </a:xfrm>
            <a:prstGeom prst="rect">
              <a:avLst/>
            </a:prstGeom>
          </p:spPr>
        </p:pic>
        <p:sp>
          <p:nvSpPr>
            <p:cNvPr id="4" name="文本框 14"/>
            <p:cNvSpPr txBox="1"/>
            <p:nvPr/>
          </p:nvSpPr>
          <p:spPr>
            <a:xfrm>
              <a:off x="1109023" y="641576"/>
              <a:ext cx="2263297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800" b="1">
                  <a:solidFill>
                    <a:srgbClr val="649B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探索新知</a:t>
              </a:r>
              <a:endParaRPr lang="zh-CN" altLang="en-US" sz="2800" b="1">
                <a:solidFill>
                  <a:srgbClr val="649B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7126" y="1459148"/>
            <a:ext cx="7923012" cy="942105"/>
            <a:chOff x="1087126" y="1459148"/>
            <a:chExt cx="7923012" cy="94210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7126" y="1459148"/>
              <a:ext cx="1130526" cy="942105"/>
            </a:xfrm>
            <a:prstGeom prst="rect">
              <a:avLst/>
            </a:prstGeom>
          </p:spPr>
        </p:pic>
        <p:sp>
          <p:nvSpPr>
            <p:cNvPr id="7" name="TextBox 19"/>
            <p:cNvSpPr txBox="1"/>
            <p:nvPr/>
          </p:nvSpPr>
          <p:spPr>
            <a:xfrm>
              <a:off x="2074271" y="1668590"/>
              <a:ext cx="69358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rgbClr val="70AD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现在车上有多少人？</a:t>
              </a:r>
              <a:endParaRPr lang="zh-CN" altLang="en-US" sz="2800" b="1">
                <a:solidFill>
                  <a:srgbClr val="70AD4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63187" y="2612435"/>
            <a:ext cx="9216612" cy="2786417"/>
            <a:chOff x="590550" y="2001838"/>
            <a:chExt cx="8054975" cy="2435225"/>
          </a:xfrm>
        </p:grpSpPr>
        <p:pic>
          <p:nvPicPr>
            <p:cNvPr id="9" name="图片 8" descr="10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627063" y="2001838"/>
              <a:ext cx="3808412" cy="2419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 descr="11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4829175" y="2085975"/>
              <a:ext cx="3816350" cy="235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0" descr="38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590550" y="2016125"/>
              <a:ext cx="2401888" cy="890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964</Words>
  <Application>WPS 演示</Application>
  <PresentationFormat>自定义</PresentationFormat>
  <Paragraphs>306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思源黑体 CN Light</vt:lpstr>
      <vt:lpstr>黑体</vt:lpstr>
      <vt:lpstr>Arial</vt:lpstr>
      <vt:lpstr>Arial Unicode MS</vt:lpstr>
      <vt:lpstr>等线 Light</vt:lpstr>
      <vt:lpstr>等线</vt:lpstr>
      <vt:lpstr>Calibri</vt:lpstr>
      <vt:lpstr>楷体_GB2312</vt:lpstr>
      <vt:lpstr>新宋体</vt:lpstr>
      <vt:lpstr>楷体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2022-07-16T11:13:00Z</cp:lastPrinted>
  <dcterms:created xsi:type="dcterms:W3CDTF">2022-07-16T11:13:00Z</dcterms:created>
  <dcterms:modified xsi:type="dcterms:W3CDTF">2023-10-29T08:45:31Z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5DDA26491B114D318493BB2F74DECC12_12</vt:lpwstr>
  </property>
  <property fmtid="{D5CDD505-2E9C-101B-9397-08002B2CF9AE}" pid="3" name="KSOProductBuildVer">
    <vt:lpwstr>2052-12.1.0.15712</vt:lpwstr>
  </property>
</Properties>
</file>