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81" r:id="rId3"/>
    <p:sldId id="469" r:id="rId4"/>
    <p:sldId id="507" r:id="rId5"/>
    <p:sldId id="433" r:id="rId6"/>
    <p:sldId id="509" r:id="rId7"/>
    <p:sldId id="496" r:id="rId8"/>
    <p:sldId id="497" r:id="rId9"/>
    <p:sldId id="498" r:id="rId10"/>
    <p:sldId id="499" r:id="rId11"/>
    <p:sldId id="500" r:id="rId12"/>
    <p:sldId id="429" r:id="rId13"/>
  </p:sldIdLst>
  <p:sldSz cx="12192000" cy="6858000"/>
  <p:notesSz cx="7103745" cy="10234295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>
      <p:cViewPr varScale="1">
        <p:scale>
          <a:sx n="116" d="100"/>
          <a:sy n="116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3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B6F6BE-57A4-4C1B-976B-C9A05ED680A9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7FDAD-3246-4817-AEFA-F27E724EA2F2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2E9760-D995-426D-9147-9472620E26D4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3796E29B-D46E-4BEF-A77D-F6128AF14F28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C6E58C0-5F16-4E11-A4CD-BAE35E2D09A5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0DDF36CA-9BA2-4B19-B65B-50F6EDE776E7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C4ECEB-1B81-4254-AE7B-13508FF36629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C035FE7F-DD6D-488B-9476-704D20D93B30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F40620-CB0A-4AB4-AA41-0BB9824573AC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FB2D8900-06CC-428B-8335-B3B523ACBF1B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C8ADD2-16D7-4FE0-B640-A5181283660B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D4C0E912-7179-47A8-8867-760A6E35D645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F54A6A-1C5D-4E74-AE3C-A7A0C9166238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95CF0F4D-99C0-48D8-8222-2DAC55F4F112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CA7FA4-671A-40F9-97BD-71470B6E5C7D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5965270-6212-416F-9623-E7737204CEC3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39A427A-3644-466D-AF48-EBFA9A5F871D}" type="slidenum">
              <a:rPr lang="en-US" altLang="en-US"/>
            </a:fld>
            <a:endParaRPr lang="en-US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A8F5A0DA-9F08-4DAA-8760-C3639850CBC8}" type="datetime1">
              <a:rPr lang="en-US" altLang="en-US"/>
            </a:fld>
            <a:endParaRPr lang="en-US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E0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D9841A88-B2D5-43B7-82A3-AF532ED2263C}" type="datetime1">
              <a:rPr lang="en-US" altLang="en-US"/>
            </a:fld>
            <a:endParaRPr lang="en-US" altLang="en-US"/>
          </a:p>
        </p:txBody>
      </p:sp>
      <p:sp>
        <p:nvSpPr>
          <p:cNvPr id="102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2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527EB085-008C-4285-BAB4-555363E17DE8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 kern="12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1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5E0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0" y="2132856"/>
            <a:ext cx="12192000" cy="12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</a:pPr>
            <a:r>
              <a:rPr lang="zh-CN" altLang="en-US" sz="6600" b="1" dirty="0" smtClean="0">
                <a:latin typeface="微软雅黑" panose="020B0503020204020204" pitchFamily="34" charset="-122"/>
              </a:rPr>
              <a:t>做</a:t>
            </a:r>
            <a:r>
              <a:rPr lang="zh-CN" altLang="en-US" sz="6600" b="1" dirty="0">
                <a:latin typeface="微软雅黑" panose="020B0503020204020204" pitchFamily="34" charset="-122"/>
              </a:rPr>
              <a:t>个加法表</a:t>
            </a:r>
            <a:endParaRPr lang="zh-CN" altLang="en-US" sz="6600" b="1" dirty="0">
              <a:latin typeface="微软雅黑" panose="020B0503020204020204" pitchFamily="34" charset="-122"/>
            </a:endParaRPr>
          </a:p>
        </p:txBody>
      </p:sp>
      <p:sp>
        <p:nvSpPr>
          <p:cNvPr id="10243" name="Rectangle 9"/>
          <p:cNvSpPr>
            <a:spLocks noChangeArrowheads="1"/>
          </p:cNvSpPr>
          <p:nvPr/>
        </p:nvSpPr>
        <p:spPr bwMode="auto">
          <a:xfrm>
            <a:off x="263352" y="260648"/>
            <a:ext cx="66786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en-US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三  </a:t>
            </a:r>
            <a:r>
              <a:rPr lang="en-US" altLang="en-US" sz="4800" b="1" dirty="0" err="1" smtClean="0">
                <a:solidFill>
                  <a:srgbClr val="FFFF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加与减</a:t>
            </a:r>
            <a:r>
              <a:rPr lang="en-US" altLang="en-US" sz="4800" b="1" dirty="0" err="1">
                <a:solidFill>
                  <a:srgbClr val="FFFF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（一</a:t>
            </a:r>
            <a:r>
              <a:rPr lang="en-US" altLang="en-US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）</a:t>
            </a:r>
            <a:endParaRPr lang="en-US" altLang="zh-CN" sz="4800" b="1" dirty="0">
              <a:latin typeface="微软雅黑" panose="020B0503020204020204" pitchFamily="34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 dirty="0" err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三、活动小结</a:t>
            </a:r>
            <a:endParaRPr lang="en-US" altLang="zh-CN" sz="5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459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22538" y="2466975"/>
            <a:ext cx="8875712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图片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1F4FC"/>
              </a:clrFrom>
              <a:clrTo>
                <a:srgbClr val="E1F4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6413" y="3297238"/>
            <a:ext cx="22002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15"/>
          <p:cNvSpPr/>
          <p:nvPr/>
        </p:nvSpPr>
        <p:spPr>
          <a:xfrm>
            <a:off x="3106738" y="2974975"/>
            <a:ext cx="7707312" cy="18986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10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以内数的加法，按得数以及算式里面的数分类后做成的加法表，无论横着看、竖着看，还是斜着看，都是有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规律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可循的。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 fill="hold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90563" y="2728913"/>
            <a:ext cx="111506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作业：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1" name="文本框 1"/>
          <p:cNvSpPr txBox="1"/>
          <p:nvPr/>
        </p:nvSpPr>
        <p:spPr>
          <a:xfrm>
            <a:off x="971550" y="2568575"/>
            <a:ext cx="4591050" cy="830263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48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五、作业布置</a:t>
            </a:r>
            <a:endParaRPr lang="en-US" altLang="en-US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2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四、作业布置</a:t>
            </a:r>
            <a:endParaRPr lang="en-US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 dirty="0" err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一、诗歌引入</a:t>
            </a:r>
            <a:endParaRPr lang="en-US" altLang="en-US" sz="5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7" name="图片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93963" y="1344613"/>
            <a:ext cx="6099175" cy="495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99"/>
          <p:cNvSpPr/>
          <p:nvPr/>
        </p:nvSpPr>
        <p:spPr>
          <a:xfrm>
            <a:off x="4125913" y="2562225"/>
            <a:ext cx="3186112" cy="2849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zh-CN" sz="2800" b="1">
                <a:ea typeface="宋体" panose="02010600030101010101" pitchFamily="2" charset="-122"/>
              </a:rPr>
              <a:t>一片两片三四片，五六七八九十片。</a:t>
            </a:r>
            <a:endParaRPr lang="zh-CN" altLang="zh-CN" sz="2800" b="1">
              <a:ea typeface="宋体" panose="02010600030101010101" pitchFamily="2" charset="-122"/>
            </a:endParaRPr>
          </a:p>
          <a:p>
            <a:pPr>
              <a:lnSpc>
                <a:spcPct val="160000"/>
              </a:lnSpc>
            </a:pPr>
            <a:r>
              <a:rPr lang="zh-CN" altLang="zh-CN" sz="2800" b="1">
                <a:ea typeface="宋体" panose="02010600030101010101" pitchFamily="2" charset="-122"/>
              </a:rPr>
              <a:t>千片万片无数片，飞入芦花总不见。</a:t>
            </a:r>
            <a:endParaRPr lang="zh-CN" altLang="zh-CN" sz="2800" b="1">
              <a:ea typeface="宋体" panose="02010600030101010101" pitchFamily="2" charset="-122"/>
            </a:endParaRPr>
          </a:p>
        </p:txBody>
      </p:sp>
      <p:pic>
        <p:nvPicPr>
          <p:cNvPr id="11269" name="图片 1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99400" y="1979613"/>
            <a:ext cx="3106738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38200" y="2063750"/>
            <a:ext cx="10514013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二、活动方案</a:t>
            </a:r>
            <a:endParaRPr lang="en-US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 dirty="0" err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二、活动方案</a:t>
            </a:r>
            <a:endParaRPr lang="en-US" altLang="en-US" sz="5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5" name="图片 1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9263" y="1485900"/>
            <a:ext cx="425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文本框 99"/>
          <p:cNvSpPr>
            <a:spLocks noChangeArrowheads="1"/>
          </p:cNvSpPr>
          <p:nvPr/>
        </p:nvSpPr>
        <p:spPr bwMode="auto">
          <a:xfrm>
            <a:off x="876300" y="1339850"/>
            <a:ext cx="67500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找出得数是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的加法算式，排一排。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317" name="图片 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3888" y="2725738"/>
            <a:ext cx="58420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Box 19"/>
          <p:cNvSpPr/>
          <p:nvPr/>
        </p:nvSpPr>
        <p:spPr>
          <a:xfrm>
            <a:off x="6718300" y="2311400"/>
            <a:ext cx="1477963" cy="52228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3+0=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7" name="TextBox 19"/>
          <p:cNvSpPr/>
          <p:nvPr/>
        </p:nvSpPr>
        <p:spPr>
          <a:xfrm>
            <a:off x="9561513" y="2311400"/>
            <a:ext cx="1477962" cy="52228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0+3=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8" name="TextBox 19"/>
          <p:cNvSpPr/>
          <p:nvPr/>
        </p:nvSpPr>
        <p:spPr>
          <a:xfrm>
            <a:off x="6718300" y="3054350"/>
            <a:ext cx="1477963" cy="52228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2+1=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9" name="TextBox 19"/>
          <p:cNvSpPr/>
          <p:nvPr/>
        </p:nvSpPr>
        <p:spPr>
          <a:xfrm>
            <a:off x="9561513" y="3052763"/>
            <a:ext cx="1477962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1+2=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0" name="TextBox 19"/>
          <p:cNvSpPr/>
          <p:nvPr/>
        </p:nvSpPr>
        <p:spPr>
          <a:xfrm>
            <a:off x="6718300" y="3775075"/>
            <a:ext cx="1477963" cy="52228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1+2=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1" name="TextBox 19"/>
          <p:cNvSpPr/>
          <p:nvPr/>
        </p:nvSpPr>
        <p:spPr>
          <a:xfrm>
            <a:off x="9561513" y="3773488"/>
            <a:ext cx="1477962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2+1=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2" name="TextBox 19"/>
          <p:cNvSpPr/>
          <p:nvPr/>
        </p:nvSpPr>
        <p:spPr>
          <a:xfrm>
            <a:off x="6718300" y="4516438"/>
            <a:ext cx="1477963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0+3=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3" name="TextBox 19"/>
          <p:cNvSpPr/>
          <p:nvPr/>
        </p:nvSpPr>
        <p:spPr>
          <a:xfrm>
            <a:off x="9561513" y="4516438"/>
            <a:ext cx="1477962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3+0=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4" name="矩形 43"/>
          <p:cNvSpPr/>
          <p:nvPr/>
        </p:nvSpPr>
        <p:spPr>
          <a:xfrm>
            <a:off x="8537575" y="3405188"/>
            <a:ext cx="53975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9"/>
          <p:cNvSpPr>
            <a:spLocks noChangeArrowheads="1"/>
          </p:cNvSpPr>
          <p:nvPr/>
        </p:nvSpPr>
        <p:spPr bwMode="auto">
          <a:xfrm>
            <a:off x="6718300" y="1879600"/>
            <a:ext cx="1477963" cy="522288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B0F0"/>
            </a:solidFill>
            <a:rou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3+0=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39" name="TextBox 19"/>
          <p:cNvSpPr>
            <a:spLocks noChangeArrowheads="1"/>
          </p:cNvSpPr>
          <p:nvPr/>
        </p:nvSpPr>
        <p:spPr bwMode="auto">
          <a:xfrm>
            <a:off x="9561513" y="1879600"/>
            <a:ext cx="1477962" cy="522288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B0F0"/>
            </a:solidFill>
            <a:rou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0+3=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0" name="TextBox 19"/>
          <p:cNvSpPr>
            <a:spLocks noChangeArrowheads="1"/>
          </p:cNvSpPr>
          <p:nvPr/>
        </p:nvSpPr>
        <p:spPr bwMode="auto">
          <a:xfrm>
            <a:off x="6718300" y="2622550"/>
            <a:ext cx="1477963" cy="522288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B0F0"/>
            </a:solidFill>
            <a:rou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2+1=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1" name="TextBox 19"/>
          <p:cNvSpPr>
            <a:spLocks noChangeArrowheads="1"/>
          </p:cNvSpPr>
          <p:nvPr/>
        </p:nvSpPr>
        <p:spPr bwMode="auto">
          <a:xfrm>
            <a:off x="9561513" y="2620963"/>
            <a:ext cx="1477962" cy="522287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B0F0"/>
            </a:solidFill>
            <a:rou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1+2=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2" name="TextBox 19"/>
          <p:cNvSpPr>
            <a:spLocks noChangeArrowheads="1"/>
          </p:cNvSpPr>
          <p:nvPr/>
        </p:nvSpPr>
        <p:spPr bwMode="auto">
          <a:xfrm>
            <a:off x="6718300" y="3343275"/>
            <a:ext cx="1477963" cy="522288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B0F0"/>
            </a:solidFill>
            <a:rou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1+2=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3" name="TextBox 19"/>
          <p:cNvSpPr>
            <a:spLocks noChangeArrowheads="1"/>
          </p:cNvSpPr>
          <p:nvPr/>
        </p:nvSpPr>
        <p:spPr bwMode="auto">
          <a:xfrm>
            <a:off x="9561513" y="3341688"/>
            <a:ext cx="1477962" cy="522287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B0F0"/>
            </a:solidFill>
            <a:rou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2+1=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4" name="TextBox 19"/>
          <p:cNvSpPr>
            <a:spLocks noChangeArrowheads="1"/>
          </p:cNvSpPr>
          <p:nvPr/>
        </p:nvSpPr>
        <p:spPr bwMode="auto">
          <a:xfrm>
            <a:off x="6718300" y="4084638"/>
            <a:ext cx="1477963" cy="522287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B0F0"/>
            </a:solidFill>
            <a:rou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0+3=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5" name="TextBox 19"/>
          <p:cNvSpPr>
            <a:spLocks noChangeArrowheads="1"/>
          </p:cNvSpPr>
          <p:nvPr/>
        </p:nvSpPr>
        <p:spPr bwMode="auto">
          <a:xfrm>
            <a:off x="9561513" y="4084638"/>
            <a:ext cx="1477962" cy="522287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B0F0"/>
            </a:solidFill>
            <a:rou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3+0=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6" name="矩形 43"/>
          <p:cNvSpPr>
            <a:spLocks noChangeArrowheads="1"/>
          </p:cNvSpPr>
          <p:nvPr/>
        </p:nvSpPr>
        <p:spPr bwMode="auto">
          <a:xfrm>
            <a:off x="8537575" y="2973388"/>
            <a:ext cx="539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5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二、活动方案</a:t>
            </a:r>
            <a:endParaRPr lang="en-US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48" name="图片 1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9263" y="1485900"/>
            <a:ext cx="425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文本框 99"/>
          <p:cNvSpPr>
            <a:spLocks noChangeArrowheads="1"/>
          </p:cNvSpPr>
          <p:nvPr/>
        </p:nvSpPr>
        <p:spPr bwMode="auto">
          <a:xfrm>
            <a:off x="876300" y="1339850"/>
            <a:ext cx="67500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找出得数是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的加法算式，排一排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350" name="图片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263" y="2233613"/>
            <a:ext cx="11541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9" name="云形标注 1"/>
          <p:cNvSpPr/>
          <p:nvPr/>
        </p:nvSpPr>
        <p:spPr>
          <a:xfrm>
            <a:off x="2097088" y="2311400"/>
            <a:ext cx="3036887" cy="1362075"/>
          </a:xfrm>
          <a:prstGeom prst="cloudCallout">
            <a:avLst>
              <a:gd name="adj1" fmla="val -59931"/>
              <a:gd name="adj2" fmla="val -20467"/>
            </a:avLst>
          </a:prstGeom>
          <a:solidFill>
            <a:srgbClr val="FBE5D6"/>
          </a:solidFill>
          <a:ln w="12700" cap="flat" cmpd="sng" algn="ctr">
            <a:solidFill>
              <a:srgbClr val="C55A1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160" name="文本框 99"/>
          <p:cNvSpPr/>
          <p:nvPr/>
        </p:nvSpPr>
        <p:spPr>
          <a:xfrm>
            <a:off x="2479675" y="2479675"/>
            <a:ext cx="2503488" cy="1050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ea typeface="宋体" panose="02010600030101010101" pitchFamily="2" charset="-122"/>
              </a:rPr>
              <a:t>说一说，你们是怎么排列的？</a:t>
            </a:r>
            <a:endParaRPr lang="zh-CN" altLang="en-US" sz="2400" b="1" dirty="0">
              <a:ea typeface="宋体" panose="02010600030101010101" pitchFamily="2" charset="-122"/>
            </a:endParaRPr>
          </a:p>
        </p:txBody>
      </p:sp>
      <p:pic>
        <p:nvPicPr>
          <p:cNvPr id="14353" name="图片 1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3300" y="4784725"/>
            <a:ext cx="1316038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4" name="图片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25025" y="4783138"/>
            <a:ext cx="15732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55" name="组合 5"/>
          <p:cNvGrpSpPr/>
          <p:nvPr/>
        </p:nvGrpSpPr>
        <p:grpSpPr bwMode="auto">
          <a:xfrm>
            <a:off x="2668588" y="4224338"/>
            <a:ext cx="3165475" cy="1608137"/>
            <a:chOff x="1786752" y="2754596"/>
            <a:chExt cx="2548059" cy="1371408"/>
          </a:xfrm>
        </p:grpSpPr>
        <p:sp>
          <p:nvSpPr>
            <p:cNvPr id="14356" name="思想气泡: 云 50"/>
            <p:cNvSpPr>
              <a:spLocks noChangeArrowheads="1"/>
            </p:cNvSpPr>
            <p:nvPr/>
          </p:nvSpPr>
          <p:spPr bwMode="auto">
            <a:xfrm flipH="1">
              <a:off x="1786752" y="2754596"/>
              <a:ext cx="2548059" cy="1371408"/>
            </a:xfrm>
            <a:prstGeom prst="cloudCallout">
              <a:avLst>
                <a:gd name="adj1" fmla="val 58528"/>
                <a:gd name="adj2" fmla="val 19944"/>
              </a:avLst>
            </a:prstGeom>
            <a:solidFill>
              <a:srgbClr val="FAE8D3"/>
            </a:solidFill>
            <a:ln w="12700" algn="ctr">
              <a:solidFill>
                <a:srgbClr val="C55A11"/>
              </a:solidFill>
              <a:round/>
            </a:ln>
          </p:spPr>
          <p:txBody>
            <a:bodyPr anchor="ctr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4357" name="TextBox 15"/>
            <p:cNvSpPr>
              <a:spLocks noChangeArrowheads="1"/>
            </p:cNvSpPr>
            <p:nvPr/>
          </p:nvSpPr>
          <p:spPr bwMode="auto">
            <a:xfrm>
              <a:off x="2125395" y="2802446"/>
              <a:ext cx="1952269" cy="121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按照第一个加数从上到下依次减</a:t>
              </a:r>
              <a:r>
                <a:rPr lang="en-US" altLang="zh-CN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的方法排列。</a:t>
              </a:r>
              <a:endPara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4358" name="组合 6"/>
          <p:cNvGrpSpPr/>
          <p:nvPr/>
        </p:nvGrpSpPr>
        <p:grpSpPr bwMode="auto">
          <a:xfrm>
            <a:off x="6280150" y="4784725"/>
            <a:ext cx="2997200" cy="1624013"/>
            <a:chOff x="4540143" y="3520650"/>
            <a:chExt cx="2247086" cy="1218654"/>
          </a:xfrm>
        </p:grpSpPr>
        <p:sp>
          <p:nvSpPr>
            <p:cNvPr id="6165" name="思想气泡: 云 48"/>
            <p:cNvSpPr/>
            <p:nvPr/>
          </p:nvSpPr>
          <p:spPr>
            <a:xfrm>
              <a:off x="4540143" y="3520650"/>
              <a:ext cx="2247086" cy="1218654"/>
            </a:xfrm>
            <a:prstGeom prst="cloudCallout">
              <a:avLst>
                <a:gd name="adj1" fmla="val 60830"/>
                <a:gd name="adj2" fmla="val 4358"/>
              </a:avLst>
            </a:prstGeom>
            <a:solidFill>
              <a:srgbClr val="FAE8D3"/>
            </a:solidFill>
            <a:ln w="1270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4360" name="TextBox 15"/>
            <p:cNvSpPr>
              <a:spLocks noChangeArrowheads="1"/>
            </p:cNvSpPr>
            <p:nvPr/>
          </p:nvSpPr>
          <p:spPr bwMode="auto">
            <a:xfrm>
              <a:off x="4773517" y="3614503"/>
              <a:ext cx="1835104" cy="1065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按照第一个加数从上到下依次加</a:t>
              </a:r>
              <a:r>
                <a:rPr lang="en-US" altLang="zh-CN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的方法排列。</a:t>
              </a:r>
              <a:endPara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5"/>
          <p:cNvSpPr>
            <a:spLocks noChangeArrowheads="1"/>
          </p:cNvSpPr>
          <p:nvPr/>
        </p:nvSpPr>
        <p:spPr bwMode="auto">
          <a:xfrm>
            <a:off x="839788" y="1447800"/>
            <a:ext cx="9748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你能找出得数是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的加法算式吗？排一排。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1" name="TextBox 19"/>
          <p:cNvSpPr/>
          <p:nvPr/>
        </p:nvSpPr>
        <p:spPr>
          <a:xfrm>
            <a:off x="6672263" y="2154238"/>
            <a:ext cx="1477962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10+0=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2" name="TextBox 19"/>
          <p:cNvSpPr/>
          <p:nvPr/>
        </p:nvSpPr>
        <p:spPr>
          <a:xfrm>
            <a:off x="9517063" y="2152650"/>
            <a:ext cx="1476375" cy="52228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0+10=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3" name="TextBox 19"/>
          <p:cNvSpPr/>
          <p:nvPr/>
        </p:nvSpPr>
        <p:spPr>
          <a:xfrm>
            <a:off x="6672263" y="2897188"/>
            <a:ext cx="1477962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9+1=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4" name="TextBox 19"/>
          <p:cNvSpPr/>
          <p:nvPr/>
        </p:nvSpPr>
        <p:spPr>
          <a:xfrm>
            <a:off x="9517063" y="2895600"/>
            <a:ext cx="1476375" cy="52228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1+9=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5" name="TextBox 19"/>
          <p:cNvSpPr/>
          <p:nvPr/>
        </p:nvSpPr>
        <p:spPr>
          <a:xfrm>
            <a:off x="6672263" y="3616325"/>
            <a:ext cx="1477962" cy="52228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8+2=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6" name="TextBox 19"/>
          <p:cNvSpPr/>
          <p:nvPr/>
        </p:nvSpPr>
        <p:spPr>
          <a:xfrm>
            <a:off x="9517063" y="3614738"/>
            <a:ext cx="1476375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2+8=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7" name="TextBox 19"/>
          <p:cNvSpPr/>
          <p:nvPr/>
        </p:nvSpPr>
        <p:spPr>
          <a:xfrm>
            <a:off x="6672263" y="4359275"/>
            <a:ext cx="1477962" cy="52228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2+8=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8" name="TextBox 19"/>
          <p:cNvSpPr/>
          <p:nvPr/>
        </p:nvSpPr>
        <p:spPr>
          <a:xfrm>
            <a:off x="9517063" y="4357688"/>
            <a:ext cx="1476375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8+2=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9" name="矩形 57"/>
          <p:cNvSpPr/>
          <p:nvPr/>
        </p:nvSpPr>
        <p:spPr>
          <a:xfrm>
            <a:off x="8504238" y="4010025"/>
            <a:ext cx="53975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80" name="TextBox 19"/>
          <p:cNvSpPr/>
          <p:nvPr/>
        </p:nvSpPr>
        <p:spPr>
          <a:xfrm>
            <a:off x="6672263" y="5102225"/>
            <a:ext cx="1477962" cy="52228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1+9=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81" name="TextBox 19"/>
          <p:cNvSpPr/>
          <p:nvPr/>
        </p:nvSpPr>
        <p:spPr>
          <a:xfrm>
            <a:off x="9517063" y="5100638"/>
            <a:ext cx="1476375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9+1=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82" name="TextBox 19"/>
          <p:cNvSpPr/>
          <p:nvPr/>
        </p:nvSpPr>
        <p:spPr>
          <a:xfrm>
            <a:off x="6672263" y="5843588"/>
            <a:ext cx="1477962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0+10=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83" name="TextBox 19"/>
          <p:cNvSpPr/>
          <p:nvPr/>
        </p:nvSpPr>
        <p:spPr>
          <a:xfrm>
            <a:off x="9517063" y="5843588"/>
            <a:ext cx="1476375" cy="52228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8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10+0=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84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二、活动方案</a:t>
            </a:r>
            <a:endParaRPr lang="en-US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77" name="图片 1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9263" y="1485900"/>
            <a:ext cx="425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图片 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3888" y="2725738"/>
            <a:ext cx="58420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 fill="hold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 fill="hold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 fill="hold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  <p:bldP spid="7172" grpId="0" animBg="1"/>
      <p:bldP spid="7173" grpId="0" animBg="1"/>
      <p:bldP spid="7174" grpId="0" animBg="1"/>
      <p:bldP spid="7175" grpId="0" animBg="1"/>
      <p:bldP spid="7176" grpId="0" animBg="1"/>
      <p:bldP spid="7177" grpId="0" animBg="1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二、活动方案</a:t>
            </a:r>
            <a:endParaRPr lang="en-US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87" name="图片 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08188" y="1363663"/>
            <a:ext cx="8175625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8" name="组合 1"/>
          <p:cNvGrpSpPr/>
          <p:nvPr/>
        </p:nvGrpSpPr>
        <p:grpSpPr bwMode="auto">
          <a:xfrm>
            <a:off x="2447925" y="4335463"/>
            <a:ext cx="2814638" cy="1322387"/>
            <a:chOff x="5459915" y="1442748"/>
            <a:chExt cx="2814955" cy="1322705"/>
          </a:xfrm>
        </p:grpSpPr>
        <p:sp>
          <p:nvSpPr>
            <p:cNvPr id="8202" name="思想气泡: 云 5"/>
            <p:cNvSpPr/>
            <p:nvPr/>
          </p:nvSpPr>
          <p:spPr>
            <a:xfrm>
              <a:off x="5459915" y="1442748"/>
              <a:ext cx="2814955" cy="1322705"/>
            </a:xfrm>
            <a:prstGeom prst="cloudCallout">
              <a:avLst>
                <a:gd name="adj1" fmla="val -55300"/>
                <a:gd name="adj2" fmla="val 46156"/>
              </a:avLst>
            </a:prstGeom>
            <a:solidFill>
              <a:srgbClr val="FAE8D3"/>
            </a:solidFill>
            <a:ln w="1270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>
                <a:lnSpc>
                  <a:spcPct val="110000"/>
                </a:lnSpc>
              </a:pPr>
              <a:endParaRPr lang="en-US" altLang="en-US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390" name="矩形 6"/>
            <p:cNvSpPr>
              <a:spLocks noChangeArrowheads="1"/>
            </p:cNvSpPr>
            <p:nvPr/>
          </p:nvSpPr>
          <p:spPr bwMode="auto">
            <a:xfrm>
              <a:off x="5658670" y="1619278"/>
              <a:ext cx="2402840" cy="902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你还能找到其他得数的算式吗？</a:t>
              </a:r>
              <a:endParaRPr lang="zh-CN" altLang="en-US" sz="24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6391" name="组合 3"/>
          <p:cNvGrpSpPr/>
          <p:nvPr/>
        </p:nvGrpSpPr>
        <p:grpSpPr bwMode="auto">
          <a:xfrm>
            <a:off x="5913438" y="4335463"/>
            <a:ext cx="3408362" cy="1322387"/>
            <a:chOff x="5178913" y="1274259"/>
            <a:chExt cx="3409315" cy="1322705"/>
          </a:xfrm>
        </p:grpSpPr>
        <p:sp>
          <p:nvSpPr>
            <p:cNvPr id="8200" name="思想气泡: 云 12"/>
            <p:cNvSpPr/>
            <p:nvPr/>
          </p:nvSpPr>
          <p:spPr>
            <a:xfrm>
              <a:off x="5178913" y="1274259"/>
              <a:ext cx="3409315" cy="1322705"/>
            </a:xfrm>
            <a:prstGeom prst="cloudCallout">
              <a:avLst>
                <a:gd name="adj1" fmla="val 74507"/>
                <a:gd name="adj2" fmla="val 27076"/>
              </a:avLst>
            </a:prstGeom>
            <a:solidFill>
              <a:srgbClr val="FAE8D3"/>
            </a:solidFill>
            <a:ln w="12700" cap="flat" cmpd="sng" algn="ctr">
              <a:solidFill>
                <a:srgbClr val="C55A1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>
                <a:lnSpc>
                  <a:spcPct val="110000"/>
                </a:lnSpc>
              </a:pPr>
              <a:endParaRPr lang="en-US" altLang="en-US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393" name="矩形 13"/>
            <p:cNvSpPr>
              <a:spLocks noChangeArrowheads="1"/>
            </p:cNvSpPr>
            <p:nvPr/>
          </p:nvSpPr>
          <p:spPr bwMode="auto">
            <a:xfrm>
              <a:off x="5486888" y="1485079"/>
              <a:ext cx="2989580" cy="902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有没有更好的总结整理加法算式的方法？</a:t>
              </a:r>
              <a:endParaRPr lang="zh-CN" altLang="en-US" sz="24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6394" name="图片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2763" y="4741863"/>
            <a:ext cx="1763712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图片 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77450" y="3660775"/>
            <a:ext cx="126841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0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59038" y="2138363"/>
            <a:ext cx="727392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组合 4"/>
          <p:cNvGrpSpPr/>
          <p:nvPr/>
        </p:nvGrpSpPr>
        <p:grpSpPr bwMode="auto">
          <a:xfrm>
            <a:off x="6894513" y="4494213"/>
            <a:ext cx="2825750" cy="1595437"/>
            <a:chOff x="5640255" y="1507518"/>
            <a:chExt cx="2824480" cy="1595755"/>
          </a:xfrm>
        </p:grpSpPr>
        <p:sp>
          <p:nvSpPr>
            <p:cNvPr id="9268" name="思想气泡: 云 19"/>
            <p:cNvSpPr/>
            <p:nvPr/>
          </p:nvSpPr>
          <p:spPr>
            <a:xfrm>
              <a:off x="5640255" y="1507518"/>
              <a:ext cx="2810198" cy="1595755"/>
            </a:xfrm>
            <a:prstGeom prst="cloudCallout">
              <a:avLst>
                <a:gd name="adj1" fmla="val 65360"/>
                <a:gd name="adj2" fmla="val -21806"/>
              </a:avLst>
            </a:prstGeom>
            <a:solidFill>
              <a:srgbClr val="FAE8D3"/>
            </a:solidFill>
            <a:ln w="12700" cap="flat" cmpd="sng" algn="ctr">
              <a:solidFill>
                <a:srgbClr val="F6A948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3" name="矩形 6"/>
            <p:cNvSpPr>
              <a:spLocks noChangeArrowheads="1"/>
            </p:cNvSpPr>
            <p:nvPr/>
          </p:nvSpPr>
          <p:spPr bwMode="auto">
            <a:xfrm>
              <a:off x="5860600" y="1762153"/>
              <a:ext cx="2604135" cy="1198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横着看，竖着看，斜着看，你发现了什么规律？</a:t>
              </a:r>
              <a:endParaRPr lang="zh-CN" altLang="en-US" sz="24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9220" name="矩形 7"/>
          <p:cNvSpPr/>
          <p:nvPr/>
        </p:nvSpPr>
        <p:spPr>
          <a:xfrm>
            <a:off x="3130550" y="2473325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9+0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1" name="矩形 8"/>
          <p:cNvSpPr/>
          <p:nvPr/>
        </p:nvSpPr>
        <p:spPr>
          <a:xfrm>
            <a:off x="3822700" y="2473325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8+0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2" name="矩形 9"/>
          <p:cNvSpPr/>
          <p:nvPr/>
        </p:nvSpPr>
        <p:spPr>
          <a:xfrm>
            <a:off x="4473575" y="2473325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7+0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3" name="矩形 10"/>
          <p:cNvSpPr/>
          <p:nvPr/>
        </p:nvSpPr>
        <p:spPr>
          <a:xfrm>
            <a:off x="3130550" y="2838450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8+1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4" name="矩形 11"/>
          <p:cNvSpPr/>
          <p:nvPr/>
        </p:nvSpPr>
        <p:spPr>
          <a:xfrm>
            <a:off x="3822700" y="2838450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7+1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5" name="矩形 12"/>
          <p:cNvSpPr/>
          <p:nvPr/>
        </p:nvSpPr>
        <p:spPr>
          <a:xfrm>
            <a:off x="4473575" y="2838450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6+1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6" name="矩形 13"/>
          <p:cNvSpPr/>
          <p:nvPr/>
        </p:nvSpPr>
        <p:spPr>
          <a:xfrm>
            <a:off x="3130550" y="3186113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7+2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7" name="矩形 14"/>
          <p:cNvSpPr/>
          <p:nvPr/>
        </p:nvSpPr>
        <p:spPr>
          <a:xfrm>
            <a:off x="3822700" y="3186113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6+2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8" name="矩形 20"/>
          <p:cNvSpPr/>
          <p:nvPr/>
        </p:nvSpPr>
        <p:spPr>
          <a:xfrm>
            <a:off x="4473575" y="3186113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5+2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9" name="矩形 22"/>
          <p:cNvSpPr/>
          <p:nvPr/>
        </p:nvSpPr>
        <p:spPr>
          <a:xfrm>
            <a:off x="3130550" y="3544888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6+3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0" name="矩形 24"/>
          <p:cNvSpPr/>
          <p:nvPr/>
        </p:nvSpPr>
        <p:spPr>
          <a:xfrm>
            <a:off x="3822700" y="3544888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5+3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1" name="矩形 25"/>
          <p:cNvSpPr/>
          <p:nvPr/>
        </p:nvSpPr>
        <p:spPr>
          <a:xfrm>
            <a:off x="4473575" y="3544888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4+3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2" name="矩形 27"/>
          <p:cNvSpPr/>
          <p:nvPr/>
        </p:nvSpPr>
        <p:spPr>
          <a:xfrm>
            <a:off x="3130550" y="3884613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5+4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3" name="矩形 29"/>
          <p:cNvSpPr/>
          <p:nvPr/>
        </p:nvSpPr>
        <p:spPr>
          <a:xfrm>
            <a:off x="3822700" y="3884613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4+4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4" name="矩形 30"/>
          <p:cNvSpPr/>
          <p:nvPr/>
        </p:nvSpPr>
        <p:spPr>
          <a:xfrm>
            <a:off x="4473575" y="3884613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3+4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5" name="矩形 31"/>
          <p:cNvSpPr/>
          <p:nvPr/>
        </p:nvSpPr>
        <p:spPr>
          <a:xfrm>
            <a:off x="3130550" y="4257675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4+5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6" name="矩形 32"/>
          <p:cNvSpPr/>
          <p:nvPr/>
        </p:nvSpPr>
        <p:spPr>
          <a:xfrm>
            <a:off x="3822700" y="4257675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3+5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7" name="矩形 34"/>
          <p:cNvSpPr/>
          <p:nvPr/>
        </p:nvSpPr>
        <p:spPr>
          <a:xfrm>
            <a:off x="4473575" y="4257675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2+5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8" name="矩形 35"/>
          <p:cNvSpPr/>
          <p:nvPr/>
        </p:nvSpPr>
        <p:spPr>
          <a:xfrm>
            <a:off x="3130550" y="4605338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3+6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39" name="矩形 37"/>
          <p:cNvSpPr/>
          <p:nvPr/>
        </p:nvSpPr>
        <p:spPr>
          <a:xfrm>
            <a:off x="3822700" y="4605338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2+6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0" name="矩形 77"/>
          <p:cNvSpPr/>
          <p:nvPr/>
        </p:nvSpPr>
        <p:spPr>
          <a:xfrm>
            <a:off x="4473575" y="4605338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1+6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1" name="矩形 78"/>
          <p:cNvSpPr/>
          <p:nvPr/>
        </p:nvSpPr>
        <p:spPr>
          <a:xfrm>
            <a:off x="3130550" y="4940300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2+7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2" name="矩形 79"/>
          <p:cNvSpPr/>
          <p:nvPr/>
        </p:nvSpPr>
        <p:spPr>
          <a:xfrm>
            <a:off x="3822700" y="4940300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1+7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3" name="矩形 80"/>
          <p:cNvSpPr/>
          <p:nvPr/>
        </p:nvSpPr>
        <p:spPr>
          <a:xfrm>
            <a:off x="4473575" y="4940300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0+7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4" name="矩形 81"/>
          <p:cNvSpPr/>
          <p:nvPr/>
        </p:nvSpPr>
        <p:spPr>
          <a:xfrm>
            <a:off x="3130550" y="5295900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1+8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5" name="矩形 82"/>
          <p:cNvSpPr/>
          <p:nvPr/>
        </p:nvSpPr>
        <p:spPr>
          <a:xfrm>
            <a:off x="3822700" y="5295900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0+8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6" name="矩形 83"/>
          <p:cNvSpPr/>
          <p:nvPr/>
        </p:nvSpPr>
        <p:spPr>
          <a:xfrm>
            <a:off x="3130550" y="5646738"/>
            <a:ext cx="6429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0+9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7" name="矩形 84"/>
          <p:cNvSpPr/>
          <p:nvPr/>
        </p:nvSpPr>
        <p:spPr>
          <a:xfrm>
            <a:off x="5768975" y="2473325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5+0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8" name="矩形 85"/>
          <p:cNvSpPr/>
          <p:nvPr/>
        </p:nvSpPr>
        <p:spPr>
          <a:xfrm>
            <a:off x="5768975" y="2838450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4+1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49" name="矩形 86"/>
          <p:cNvSpPr/>
          <p:nvPr/>
        </p:nvSpPr>
        <p:spPr>
          <a:xfrm>
            <a:off x="5768975" y="3186113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3+2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0" name="矩形 87"/>
          <p:cNvSpPr/>
          <p:nvPr/>
        </p:nvSpPr>
        <p:spPr>
          <a:xfrm>
            <a:off x="5768975" y="3544888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2+3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1" name="矩形 88"/>
          <p:cNvSpPr/>
          <p:nvPr/>
        </p:nvSpPr>
        <p:spPr>
          <a:xfrm>
            <a:off x="5768975" y="3884613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1+4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2" name="矩形 89"/>
          <p:cNvSpPr/>
          <p:nvPr/>
        </p:nvSpPr>
        <p:spPr>
          <a:xfrm>
            <a:off x="5768975" y="4257675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0+5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3" name="矩形 90"/>
          <p:cNvSpPr/>
          <p:nvPr/>
        </p:nvSpPr>
        <p:spPr>
          <a:xfrm>
            <a:off x="7727950" y="3186113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0+2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4" name="矩形 91"/>
          <p:cNvSpPr/>
          <p:nvPr/>
        </p:nvSpPr>
        <p:spPr>
          <a:xfrm>
            <a:off x="6426200" y="2473325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4+0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5" name="矩形 92"/>
          <p:cNvSpPr/>
          <p:nvPr/>
        </p:nvSpPr>
        <p:spPr>
          <a:xfrm>
            <a:off x="6426200" y="2838450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3+1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6" name="矩形 93"/>
          <p:cNvSpPr/>
          <p:nvPr/>
        </p:nvSpPr>
        <p:spPr>
          <a:xfrm>
            <a:off x="6426200" y="3186113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2+2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7" name="矩形 94"/>
          <p:cNvSpPr/>
          <p:nvPr/>
        </p:nvSpPr>
        <p:spPr>
          <a:xfrm>
            <a:off x="6426200" y="3544888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1+3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8" name="矩形 95"/>
          <p:cNvSpPr/>
          <p:nvPr/>
        </p:nvSpPr>
        <p:spPr>
          <a:xfrm>
            <a:off x="6426200" y="3884613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0+4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59" name="矩形 96"/>
          <p:cNvSpPr/>
          <p:nvPr/>
        </p:nvSpPr>
        <p:spPr>
          <a:xfrm>
            <a:off x="8386763" y="2473325"/>
            <a:ext cx="642937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60" name="矩形 97"/>
          <p:cNvSpPr/>
          <p:nvPr/>
        </p:nvSpPr>
        <p:spPr>
          <a:xfrm>
            <a:off x="8386763" y="2838450"/>
            <a:ext cx="642937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0+1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61" name="矩形 98"/>
          <p:cNvSpPr/>
          <p:nvPr/>
        </p:nvSpPr>
        <p:spPr>
          <a:xfrm>
            <a:off x="7727950" y="2473325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2+0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62" name="矩形 99"/>
          <p:cNvSpPr/>
          <p:nvPr/>
        </p:nvSpPr>
        <p:spPr>
          <a:xfrm>
            <a:off x="7727950" y="2838450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1+1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63" name="矩形 100"/>
          <p:cNvSpPr/>
          <p:nvPr/>
        </p:nvSpPr>
        <p:spPr>
          <a:xfrm>
            <a:off x="9024938" y="2473325"/>
            <a:ext cx="6445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eaLnBrk="1" hangingPunct="1"/>
            <a:r>
              <a:rPr lang="en-US" altLang="zh-CN" sz="24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/>
              </a:rPr>
              <a:t>0+0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58" name="TextBox 19"/>
          <p:cNvSpPr>
            <a:spLocks noChangeArrowheads="1"/>
          </p:cNvSpPr>
          <p:nvPr/>
        </p:nvSpPr>
        <p:spPr bwMode="auto">
          <a:xfrm>
            <a:off x="828675" y="1457325"/>
            <a:ext cx="734536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下面是淘气做的加法表，你能帮他填完整吗？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7459" name="图片 1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86975" y="4257675"/>
            <a:ext cx="19065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66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二、活动方案</a:t>
            </a:r>
            <a:endParaRPr lang="en-US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61" name="图片 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263" y="1485900"/>
            <a:ext cx="425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9"/>
          <p:cNvSpPr/>
          <p:nvPr/>
        </p:nvSpPr>
        <p:spPr>
          <a:xfrm>
            <a:off x="1897063" y="2295525"/>
            <a:ext cx="8043862" cy="952500"/>
          </a:xfrm>
          <a:prstGeom prst="rect">
            <a:avLst/>
          </a:prstGeom>
          <a:noFill/>
          <a:ln w="19050">
            <a:solidFill>
              <a:srgbClr val="92D050"/>
            </a:solidFill>
            <a:rou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竖着看：从上到下，加号前面的数依次减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，加号后面的数依次加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，得数不变。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3" name="TextBox 19"/>
          <p:cNvSpPr/>
          <p:nvPr/>
        </p:nvSpPr>
        <p:spPr>
          <a:xfrm>
            <a:off x="1897063" y="3622675"/>
            <a:ext cx="8043862" cy="952500"/>
          </a:xfrm>
          <a:prstGeom prst="rect">
            <a:avLst/>
          </a:prstGeom>
          <a:noFill/>
          <a:ln w="19050">
            <a:solidFill>
              <a:srgbClr val="92D050"/>
            </a:solidFill>
            <a:rou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横着看：从左到右，加号前面的数依次减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，加号后面的数不变，得数依次减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4" name="TextBox 19"/>
          <p:cNvSpPr/>
          <p:nvPr/>
        </p:nvSpPr>
        <p:spPr>
          <a:xfrm>
            <a:off x="1897063" y="4949825"/>
            <a:ext cx="8043862" cy="952500"/>
          </a:xfrm>
          <a:prstGeom prst="rect">
            <a:avLst/>
          </a:prstGeom>
          <a:noFill/>
          <a:ln w="19050">
            <a:solidFill>
              <a:srgbClr val="92D050"/>
            </a:solidFill>
            <a:rou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斜着看：从左下到右上，加号前面的数不变，加号后面的数依次减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，得数依次减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37" name="TextBox 19"/>
          <p:cNvSpPr>
            <a:spLocks noChangeArrowheads="1"/>
          </p:cNvSpPr>
          <p:nvPr/>
        </p:nvSpPr>
        <p:spPr bwMode="auto">
          <a:xfrm>
            <a:off x="828675" y="1457325"/>
            <a:ext cx="734536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下面是淘气做的加法表，你能帮他填完整吗？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6" name="文本框 1"/>
          <p:cNvSpPr txBox="1"/>
          <p:nvPr/>
        </p:nvSpPr>
        <p:spPr>
          <a:xfrm>
            <a:off x="14288" y="173038"/>
            <a:ext cx="4591050" cy="92233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54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二、活动方案</a:t>
            </a:r>
            <a:endParaRPr lang="en-US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439" name="图片 1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9263" y="1485900"/>
            <a:ext cx="425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图片 1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86975" y="4257675"/>
            <a:ext cx="19065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10244" grpId="0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7802.4992125984254,&quot;width&quot;:15897.500787401574}"/>
</p:tagLst>
</file>

<file path=ppt/tags/tag2.xml><?xml version="1.0" encoding="utf-8"?>
<p:tagLst xmlns:p="http://schemas.openxmlformats.org/presentationml/2006/main">
  <p:tag name="KSO_WM_UNIT_PLACING_PICTURE_USER_VIEWPORT" val="{&quot;height&quot;:3400,&quot;width&quot;:2445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735</Words>
  <Application>WPS 演示</Application>
  <PresentationFormat>自定义</PresentationFormat>
  <Paragraphs>211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Franklin Gothic Medium</vt:lpstr>
      <vt:lpstr>微软雅黑</vt:lpstr>
      <vt:lpstr>Calibri</vt:lpstr>
      <vt:lpstr>Calibri Light</vt:lpstr>
      <vt:lpstr>Calibri</vt:lpstr>
      <vt:lpstr>黑体</vt:lpstr>
      <vt:lpstr>Wingdings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2021-05-27T09:27:00Z</cp:lastPrinted>
  <dcterms:created xsi:type="dcterms:W3CDTF">2021-05-27T09:27:00Z</dcterms:created>
  <dcterms:modified xsi:type="dcterms:W3CDTF">2023-10-29T08:46:19Z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1163F06E9E7A468D9DFA066F15FCEADC_12</vt:lpwstr>
  </property>
  <property fmtid="{D5CDD505-2E9C-101B-9397-08002B2CF9AE}" pid="7" name="KSOProductBuildVer">
    <vt:lpwstr>2052-12.1.0.15712</vt:lpwstr>
  </property>
</Properties>
</file>