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>
        <p:scale>
          <a:sx n="100" d="100"/>
          <a:sy n="100" d="100"/>
        </p:scale>
        <p:origin x="-117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4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B7548D-1920-4755-A62D-DBAC43FBDE9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6B069FD-BA61-4435-819D-2995251E07E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文本占位符 2"/>
          <p:cNvSpPr>
            <a:spLocks noGrp="1"/>
          </p:cNvSpPr>
          <p:nvPr>
            <p:ph type="body" idx="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/>
          </p:cNvSpPr>
          <p:nvPr>
            <p:ph type="body" idx="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350FE-B1CF-4727-9DB8-5236E57ECDF4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DA282-0AAD-424B-9884-61FB190226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8939-05B2-4EB2-842F-193CE5FECC4E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BA1D5-DCB3-479A-A159-47BF5D76F23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ACBA-3A54-405B-A7A1-C60F81669EF0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2088-E66E-4C97-9197-C5FE34A295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E7C14-85FE-4E19-B27B-CA1A1E1DFD7F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EA30-4FA5-47E7-B79C-2C1D645487A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B3E45-AAB2-455C-9E44-E7B8B5E323C3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0E983-0B56-42B0-9699-F53BE05432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88D56-5D3E-40FD-9290-1B079FB4FC4C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586E-4F4A-4950-A8C4-6AAF365EE1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2061E-34F7-4446-829F-E051906D1932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2421-BC2D-4F55-83C9-FB114BD9E6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1262C-2106-463C-8F5F-609A519FB7A8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E9D74-394C-4704-8E8B-AF3C757E29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713673"/>
            <a:ext cx="4681654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73039-17B5-4066-9509-10AAACDC022E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AEA24-B3D4-4E35-A5D8-8919F3AB85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5FC11-9025-4F66-981F-7E057F908308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62897-C155-4027-9E1B-46C805609F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8E6CDC96-9B96-4144-B153-88EDED1F266B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2E3AB366-4093-45BA-BCFF-47326EF16175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数学一年级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5" y="1108075"/>
            <a:ext cx="646113" cy="369888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201068" y="1920875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27649" y="2133600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第三单元</a:t>
            </a:r>
            <a:endParaRPr lang="zh-CN" altLang="en-US" sz="3200" dirty="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580669" y="2895601"/>
            <a:ext cx="35702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400" dirty="0">
                <a:solidFill>
                  <a:srgbClr val="4F80BD"/>
                </a:solidFill>
                <a:latin typeface="华文细黑" panose="02010600040101010101" pitchFamily="2" charset="-122"/>
                <a:ea typeface="思源宋体 CN Heavy"/>
                <a:cs typeface="思源宋体 CN Heavy"/>
              </a:rPr>
              <a:t>加与减（一）</a:t>
            </a:r>
            <a:endParaRPr lang="zh-CN" altLang="en-US" sz="4400" dirty="0">
              <a:solidFill>
                <a:srgbClr val="4F80BD"/>
              </a:solidFill>
              <a:latin typeface="华文细黑" panose="02010600040101010101" pitchFamily="2" charset="-122"/>
              <a:ea typeface="思源宋体 CN Heavy"/>
              <a:cs typeface="思源宋体 CN Heavy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460675" y="3789162"/>
            <a:ext cx="3840163" cy="36512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5" y="3922713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4534221" y="3931837"/>
            <a:ext cx="36631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5400" b="1" dirty="0" smtClean="0">
                <a:solidFill>
                  <a:srgbClr val="4F80BD"/>
                </a:solidFill>
                <a:latin typeface="微软雅黑" panose="020B0503020204020204" pitchFamily="34" charset="-122"/>
              </a:rPr>
              <a:t>做</a:t>
            </a:r>
            <a:r>
              <a:rPr lang="zh-CN" altLang="en-US" sz="5400" b="1" dirty="0">
                <a:solidFill>
                  <a:srgbClr val="4F80BD"/>
                </a:solidFill>
                <a:latin typeface="微软雅黑" panose="020B0503020204020204" pitchFamily="34" charset="-122"/>
              </a:rPr>
              <a:t>个减法表</a:t>
            </a:r>
            <a:endParaRPr lang="zh-CN" altLang="en-US" sz="5400" b="1" dirty="0">
              <a:solidFill>
                <a:srgbClr val="4F80BD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-1113980820" ptsTypes="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四、课后练习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263775" y="2254250"/>
            <a:ext cx="77073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sz="3200">
                <a:latin typeface="楷体" panose="02010609060101010101" pitchFamily="49" charset="-122"/>
                <a:ea typeface="楷体" panose="02010609060101010101" pitchFamily="49" charset="-122"/>
              </a:rPr>
              <a:t>名师测控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sz="3200">
                <a:latin typeface="楷体" panose="02010609060101010101" pitchFamily="49" charset="-122"/>
                <a:ea typeface="楷体" panose="02010609060101010101" pitchFamily="49" charset="-122"/>
              </a:rPr>
              <a:t>相应练习</a:t>
            </a:r>
            <a:endParaRPr 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一、复习导入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130425" y="2176463"/>
            <a:ext cx="77073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上节课我们复习整理了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以内数的加法表，今天我们一起再来整理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以内数的减法表。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标注 20"/>
          <p:cNvSpPr/>
          <p:nvPr/>
        </p:nvSpPr>
        <p:spPr>
          <a:xfrm>
            <a:off x="79587" y="2245360"/>
            <a:ext cx="2208107" cy="1146810"/>
          </a:xfrm>
          <a:prstGeom prst="wedgeRoundRectCallout">
            <a:avLst>
              <a:gd name="adj1" fmla="val 58570"/>
              <a:gd name="adj2" fmla="val 28826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这几个算式都是</a:t>
            </a:r>
            <a:r>
              <a:rPr lang="en-US" altLang="zh-CN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6</a:t>
            </a: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减几的</a:t>
            </a:r>
            <a:endParaRPr lang="zh-CN" altLang="en-US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剪去单角的矩形 5"/>
          <p:cNvSpPr/>
          <p:nvPr/>
        </p:nvSpPr>
        <p:spPr>
          <a:xfrm>
            <a:off x="-252413" y="692150"/>
            <a:ext cx="4608513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二、合作探究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546014" y="4586606"/>
            <a:ext cx="9216813" cy="1080135"/>
          </a:xfrm>
          <a:prstGeom prst="wedgeRoundRectCallout">
            <a:avLst>
              <a:gd name="adj1" fmla="val 41677"/>
              <a:gd name="adj2" fmla="val 78571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学生们能从中发现什么问题呢？</a:t>
            </a:r>
            <a:endParaRPr lang="zh-CN" altLang="en-US" sz="32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0"/>
          <p:cNvSpPr txBox="1">
            <a:spLocks noChangeArrowheads="1"/>
          </p:cNvSpPr>
          <p:nvPr/>
        </p:nvSpPr>
        <p:spPr bwMode="auto">
          <a:xfrm>
            <a:off x="541338" y="1447800"/>
            <a:ext cx="1870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减法表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041900" y="3433763"/>
            <a:ext cx="9032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7-2=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041900" y="2749550"/>
            <a:ext cx="9032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7-1=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041900" y="1976438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7-0=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411413" y="3433763"/>
            <a:ext cx="9032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6-2=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411413" y="1976438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6-0=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11413" y="2757488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6-1=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820025" y="3425825"/>
            <a:ext cx="10826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10-2=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820025" y="2757488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9-1=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820025" y="1976438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8-0=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4944533" y="537845"/>
            <a:ext cx="2208107" cy="1146810"/>
          </a:xfrm>
          <a:prstGeom prst="wedgeRoundRectCallout">
            <a:avLst>
              <a:gd name="adj1" fmla="val 7975"/>
              <a:gd name="adj2" fmla="val 71871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这几个算式都是</a:t>
            </a:r>
            <a:r>
              <a:rPr lang="en-US" altLang="zh-CN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7</a:t>
            </a: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减几的</a:t>
            </a:r>
            <a:endParaRPr lang="zh-CN" altLang="en-US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4" name="圆角矩形标注 23"/>
          <p:cNvSpPr/>
          <p:nvPr/>
        </p:nvSpPr>
        <p:spPr>
          <a:xfrm>
            <a:off x="8366760" y="664845"/>
            <a:ext cx="2208107" cy="1146810"/>
          </a:xfrm>
          <a:prstGeom prst="wedgeRoundRectCallout">
            <a:avLst>
              <a:gd name="adj1" fmla="val -29179"/>
              <a:gd name="adj2" fmla="val 75692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这几个算式得数都是</a:t>
            </a:r>
            <a:r>
              <a:rPr lang="en-US" altLang="zh-CN" sz="2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8</a:t>
            </a:r>
            <a:endParaRPr lang="en-US" altLang="zh-CN" sz="2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25838" y="1976438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525838" y="2757488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234113" y="3433763"/>
            <a:ext cx="3635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508375" y="3433763"/>
            <a:ext cx="3635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9039225" y="3425825"/>
            <a:ext cx="3635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8963025" y="2757488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8963025" y="1976438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234113" y="2749550"/>
            <a:ext cx="3635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6234113" y="1976438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/>
      <p:bldP spid="9" grpId="0"/>
      <p:bldP spid="10" grpId="0"/>
      <p:bldP spid="11" grpId="0"/>
      <p:bldP spid="13" grpId="0"/>
      <p:bldP spid="14" grpId="0"/>
      <p:bldP spid="15" grpId="0"/>
      <p:bldP spid="18" grpId="0"/>
      <p:bldP spid="19" grpId="0"/>
      <p:bldP spid="20" grpId="0"/>
      <p:bldP spid="2" grpId="0"/>
      <p:bldP spid="8" grpId="0"/>
      <p:bldP spid="12" grpId="0"/>
      <p:bldP spid="17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标注 24"/>
          <p:cNvSpPr/>
          <p:nvPr/>
        </p:nvSpPr>
        <p:spPr>
          <a:xfrm>
            <a:off x="1277154" y="4869001"/>
            <a:ext cx="9216813" cy="1080135"/>
          </a:xfrm>
          <a:prstGeom prst="wedgeRoundRectCallout">
            <a:avLst>
              <a:gd name="adj1" fmla="val 54298"/>
              <a:gd name="adj2" fmla="val 27311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同学们按照自己排列的方法，重新排列试试哦。</a:t>
            </a:r>
            <a:endParaRPr lang="zh-CN" altLang="en-US" sz="32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剪去单角的矩形 8"/>
          <p:cNvSpPr/>
          <p:nvPr/>
        </p:nvSpPr>
        <p:spPr>
          <a:xfrm>
            <a:off x="-889000" y="717550"/>
            <a:ext cx="460851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565150" y="750888"/>
            <a:ext cx="18700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减法表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23938" y="1514475"/>
            <a:ext cx="10964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找出</a:t>
            </a:r>
            <a:r>
              <a:rPr lang="en-US" alt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6</a:t>
            </a:r>
            <a:r>
              <a:rPr 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减几的算式，排一排。</a:t>
            </a:r>
            <a:endParaRPr lang="zh-CN" altLang="en-US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35225" y="2217738"/>
            <a:ext cx="10048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6-6=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110288" y="2217738"/>
            <a:ext cx="10048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6-0=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110288" y="2840038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6-1=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435225" y="2840038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6-5=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 flipH="1">
            <a:off x="3762375" y="2217738"/>
            <a:ext cx="571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762375" y="2840038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7437438" y="2217738"/>
            <a:ext cx="3889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437438" y="2840038"/>
            <a:ext cx="388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13000" y="3492500"/>
            <a:ext cx="1004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6-4=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13000" y="4143375"/>
            <a:ext cx="1004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6-3=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724275" y="3492500"/>
            <a:ext cx="3889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740150" y="412750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122988" y="4127500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6-3=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432675" y="412750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6100763" y="3465513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6-2=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7410450" y="3465513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/>
      <p:bldP spid="5" grpId="0"/>
      <p:bldP spid="10" grpId="0"/>
      <p:bldP spid="11" grpId="0"/>
      <p:bldP spid="12" grpId="0"/>
      <p:bldP spid="17" grpId="0"/>
      <p:bldP spid="18" grpId="0"/>
      <p:bldP spid="19" grpId="0"/>
      <p:bldP spid="20" grpId="0"/>
      <p:bldP spid="2" grpId="0"/>
      <p:bldP spid="6" grpId="0"/>
      <p:bldP spid="13" grpId="0"/>
      <p:bldP spid="16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剪去单角的矩形 9"/>
          <p:cNvSpPr/>
          <p:nvPr/>
        </p:nvSpPr>
        <p:spPr>
          <a:xfrm>
            <a:off x="-657225" y="620713"/>
            <a:ext cx="4608513" cy="649287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619125" y="685800"/>
            <a:ext cx="141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减法表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5500" y="1412875"/>
            <a:ext cx="10964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你能找出得数是</a:t>
            </a:r>
            <a:r>
              <a:rPr lang="zh-CN" alt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8</a:t>
            </a:r>
            <a:r>
              <a:rPr 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的减法算式吗？排一排。</a:t>
            </a:r>
            <a:endParaRPr lang="zh-CN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835551" y="4437001"/>
            <a:ext cx="9216813" cy="1080135"/>
          </a:xfrm>
          <a:prstGeom prst="wedgeRoundRectCallout">
            <a:avLst>
              <a:gd name="adj1" fmla="val 59142"/>
              <a:gd name="adj2" fmla="val 42307"/>
              <a:gd name="adj3" fmla="val 16667"/>
            </a:avLst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这是按得数相同的算式的排列的哦！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52675" y="2206625"/>
            <a:ext cx="1211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10-2=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87613" y="2870200"/>
            <a:ext cx="1006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9-1=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470150" y="3617913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8-0=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577013" y="2206625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8-0=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37325" y="28702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9-1=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537325" y="3617913"/>
            <a:ext cx="120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10-2=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910013" y="2174875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910013" y="290195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910013" y="3617913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034338" y="2166938"/>
            <a:ext cx="3889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8031163" y="287020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8031163" y="3617913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/>
      <p:bldP spid="5" grpId="0"/>
      <p:bldP spid="2" grpId="0"/>
      <p:bldP spid="6" grpId="0"/>
      <p:bldP spid="8" grpId="0"/>
      <p:bldP spid="12" grpId="0"/>
      <p:bldP spid="13" grpId="0"/>
      <p:bldP spid="18" grpId="0"/>
      <p:bldP spid="19" grpId="0"/>
      <p:bldP spid="20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7824788" y="242888"/>
            <a:ext cx="3495675" cy="688975"/>
          </a:xfrm>
          <a:prstGeom prst="wedgeRoundRectCallout">
            <a:avLst>
              <a:gd name="adj1" fmla="val -30556"/>
              <a:gd name="adj2" fmla="val 92343"/>
              <a:gd name="adj3" fmla="val 1666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512993" y="5233035"/>
            <a:ext cx="9088120" cy="566420"/>
          </a:xfrm>
          <a:prstGeom prst="wedgeRoundRectCallout">
            <a:avLst>
              <a:gd name="adj1" fmla="val 39116"/>
              <a:gd name="adj2" fmla="val 88565"/>
              <a:gd name="adj3" fmla="val 16667"/>
            </a:avLst>
          </a:prstGeom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剪去单角的矩形 5"/>
          <p:cNvSpPr/>
          <p:nvPr/>
        </p:nvSpPr>
        <p:spPr>
          <a:xfrm>
            <a:off x="-200025" y="501650"/>
            <a:ext cx="4608513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420688" y="533400"/>
            <a:ext cx="2236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整理减法表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84325" y="5286375"/>
            <a:ext cx="6956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竖着看，横着看，斜着看，你发现了什么规律吗？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826375" y="357188"/>
            <a:ext cx="2646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你能填写完整吗？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4300" y="1423988"/>
            <a:ext cx="11483975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03213" y="2305050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8-8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82575" y="2647950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7-7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82575" y="2001838"/>
            <a:ext cx="70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9-9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82575" y="32448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5-5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303213" y="3613150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4-4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03213" y="3905250"/>
            <a:ext cx="531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303213" y="4498975"/>
            <a:ext cx="531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1-1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03213" y="4806950"/>
            <a:ext cx="531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1293813" y="1995488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9-8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3376613" y="20621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9-6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4408488" y="20621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9-5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5505450" y="20621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9-4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7626350" y="20621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8661400" y="2062163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9-1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316163" y="1687513"/>
            <a:ext cx="1231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10-8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3271838" y="1687513"/>
            <a:ext cx="1231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10-7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5335588" y="1693863"/>
            <a:ext cx="1231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10-5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6394450" y="1687513"/>
            <a:ext cx="1231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10-4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7519988" y="1743075"/>
            <a:ext cx="1233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8550275" y="1725613"/>
            <a:ext cx="12334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1312863" y="2343150"/>
            <a:ext cx="700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8-7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2343150" y="2327275"/>
            <a:ext cx="70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8-6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425950" y="2382838"/>
            <a:ext cx="70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8-4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5456238" y="2365375"/>
            <a:ext cx="7000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7634288" y="2349500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8-1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8664575" y="2333625"/>
            <a:ext cx="701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1312863" y="2630488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7-6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2343150" y="26860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7-5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4425950" y="2670175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5456238" y="265271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7634288" y="2636838"/>
            <a:ext cx="531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1293813" y="2982913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6-5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4429125" y="296545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61"/>
          <p:cNvSpPr txBox="1">
            <a:spLocks noChangeArrowheads="1"/>
          </p:cNvSpPr>
          <p:nvPr/>
        </p:nvSpPr>
        <p:spPr bwMode="auto">
          <a:xfrm>
            <a:off x="5459413" y="2949575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6-1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2365375" y="3300413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63"/>
          <p:cNvSpPr txBox="1">
            <a:spLocks noChangeArrowheads="1"/>
          </p:cNvSpPr>
          <p:nvPr/>
        </p:nvSpPr>
        <p:spPr bwMode="auto">
          <a:xfrm>
            <a:off x="3417888" y="3300413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5426075" y="3300413"/>
            <a:ext cx="531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5"/>
          <p:cNvSpPr txBox="1">
            <a:spLocks noChangeArrowheads="1"/>
          </p:cNvSpPr>
          <p:nvPr/>
        </p:nvSpPr>
        <p:spPr bwMode="auto">
          <a:xfrm>
            <a:off x="2343150" y="4216400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3395663" y="3929063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3-0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文本框 67"/>
          <p:cNvSpPr txBox="1">
            <a:spLocks noChangeArrowheads="1"/>
          </p:cNvSpPr>
          <p:nvPr/>
        </p:nvSpPr>
        <p:spPr bwMode="auto">
          <a:xfrm>
            <a:off x="3395663" y="3641725"/>
            <a:ext cx="53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4-1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文本框 68"/>
          <p:cNvSpPr txBox="1">
            <a:spLocks noChangeArrowheads="1"/>
          </p:cNvSpPr>
          <p:nvPr/>
        </p:nvSpPr>
        <p:spPr bwMode="auto">
          <a:xfrm>
            <a:off x="1335088" y="3597275"/>
            <a:ext cx="53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4-3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文本框 69"/>
          <p:cNvSpPr txBox="1">
            <a:spLocks noChangeArrowheads="1"/>
          </p:cNvSpPr>
          <p:nvPr/>
        </p:nvSpPr>
        <p:spPr bwMode="auto">
          <a:xfrm>
            <a:off x="1312863" y="3938588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3-2</a:t>
            </a:r>
            <a:endParaRPr lang="en-US" altLang="zh-CN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bldLvl="0" animBg="1"/>
      <p:bldP spid="4" grpId="0"/>
      <p:bldP spid="15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标注 10"/>
          <p:cNvSpPr/>
          <p:nvPr/>
        </p:nvSpPr>
        <p:spPr>
          <a:xfrm>
            <a:off x="407247" y="5071111"/>
            <a:ext cx="10314093" cy="786765"/>
          </a:xfrm>
          <a:prstGeom prst="wedgeRoundRectCallout">
            <a:avLst>
              <a:gd name="adj1" fmla="val 42521"/>
              <a:gd name="adj2" fmla="val 75746"/>
              <a:gd name="adj3" fmla="val 16667"/>
            </a:avLst>
          </a:prstGeom>
          <a:ln>
            <a:solidFill>
              <a:srgbClr val="00B0F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1825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探究规律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76250" y="5203825"/>
            <a:ext cx="10315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请同学们观察整理的减法表，发现了哪些规律？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1150" y="1508125"/>
            <a:ext cx="11447463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10048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74788" y="2644775"/>
            <a:ext cx="90805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以内的加减法我们进行了整理，对我们今后的计算有很大帮助。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6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0" y="723900"/>
            <a:ext cx="26463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三、课堂小结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1173163" y="2660650"/>
            <a:ext cx="92313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>
                <a:latin typeface="楷体" panose="02010609060101010101" pitchFamily="49" charset="-122"/>
                <a:ea typeface="楷体" panose="02010609060101010101" pitchFamily="49" charset="-122"/>
              </a:rPr>
              <a:t>通过学习，相信你能计算得又对又快。</a:t>
            </a:r>
            <a:endParaRPr 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0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WPS 演示</Application>
  <PresentationFormat>自定义</PresentationFormat>
  <Paragraphs>236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黑体</vt:lpstr>
      <vt:lpstr>经典粗圆简</vt:lpstr>
      <vt:lpstr>思源宋体 CN Heavy</vt:lpstr>
      <vt:lpstr>华文细黑</vt:lpstr>
      <vt:lpstr>思源宋体 CN Heavy</vt:lpstr>
      <vt:lpstr>楷体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dcterms:created xsi:type="dcterms:W3CDTF">2018-03-01T02:03:00Z</dcterms:created>
  <dcterms:modified xsi:type="dcterms:W3CDTF">2023-10-29T08:47:04Z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642B987052F54093A5668322D3D1899C_12</vt:lpwstr>
  </property>
</Properties>
</file>