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4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custDataLst>
    <p:tags r:id="rId1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57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4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CC22B87-4B84-4097-9C92-DBF1EDC2258E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6B641A8B-A00B-4EB0-AA1F-2B200651B937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854201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C55A22-062F-47EE-A4FF-78C4018CCDEF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22E1A-6B0C-450B-A27E-C40BA479F2B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5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C51A3-2E5E-46D3-A95C-62C879AEC593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1E5B3-DF2E-4210-A2C8-7A40D9C268B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F1A08-92DE-4639-BD52-D0FE24C28ECF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DC0B3-BB8F-4DFA-BE08-44AF340926F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838200" y="2187445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C047F-1E73-4446-8C1D-BEC98D081EFC}" type="datetimeFigureOut">
              <a:rPr lang="zh-CN" altLang="en-US"/>
            </a:fld>
            <a:endParaRPr lang="zh-CN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0F7A2-0FFA-472A-9729-A5480A52D9F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B63A6-6DF4-4571-BE02-45D1B7FC99EB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16992-E76A-4D03-A660-E10F2821AEA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761F1-606F-4512-B95A-4BFE69AB94C4}" type="datetimeFigureOut">
              <a:rPr lang="zh-CN" altLang="en-US"/>
            </a:fld>
            <a:endParaRPr lang="zh-CN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2EAE5-E530-40A3-A660-9A2E82A54C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0" y="2159000"/>
            <a:ext cx="5715000" cy="1382450"/>
          </a:xfrm>
        </p:spPr>
        <p:txBody>
          <a:bodyPr anchor="b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/>
          </p:nvPr>
        </p:nvSpPr>
        <p:spPr>
          <a:xfrm>
            <a:off x="3238500" y="3733203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10CC4-F07E-4EB5-9525-F6BA0CE6DEB5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3230B-8F86-4AB1-96E4-B0B81FF77E4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6F0D0-9F67-441A-BB35-0339CAEAEBB7}" type="datetimeFigureOut">
              <a:rPr lang="zh-CN" altLang="en-US"/>
            </a:fld>
            <a:endParaRPr lang="zh-CN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41BD1-DFA1-4195-AE44-65355D8072B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1" y="713675"/>
            <a:ext cx="4681655" cy="1428161"/>
          </a:xfr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3" cy="54036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1" y="2313873"/>
            <a:ext cx="4681655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58978-E202-4CEE-AC93-99B85BD7926A}" type="datetimeFigureOut">
              <a:rPr lang="zh-CN" altLang="en-US"/>
            </a:fld>
            <a:endParaRPr lang="zh-CN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39EA6-1D68-443C-92EC-22B3D035D7F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44899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D86C5-D576-4B4F-AB1F-FC42D5D098A1}" type="datetimeFigureOut">
              <a:rPr lang="zh-CN" altLang="en-US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95B11-3BA8-42FD-A27E-E6596BFDC49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4B768148-D51F-42CE-81C7-4F9EAB8EB366}" type="datetimeFigureOut">
              <a:rPr lang="zh-CN" altLang="en-US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>
              <a:defRPr/>
            </a:pPr>
            <a:fld id="{6679EB03-AEAD-4A81-B3C2-808D70E350CB}" type="slidenum">
              <a:rPr lang="zh-CN" altLang="en-US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75101" y="1016000"/>
            <a:ext cx="3257551" cy="554038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fontAlgn="ctr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dirty="0">
                <a:solidFill>
                  <a:schemeClr val="accent1"/>
                </a:solidFill>
                <a:latin typeface="经典粗圆简"/>
                <a:ea typeface="经典粗圆简"/>
              </a:rPr>
              <a:t>数学一年级</a:t>
            </a: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经典粗圆简"/>
                <a:ea typeface="经典粗圆简"/>
              </a:rPr>
              <a:t> </a:t>
            </a:r>
            <a:endParaRPr lang="zh-CN" altLang="en-US" sz="3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经典粗圆简"/>
              <a:ea typeface="经典粗圆简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672388" y="1108075"/>
            <a:ext cx="646331" cy="369332"/>
          </a:xfrm>
          <a:prstGeom prst="rect">
            <a:avLst/>
          </a:prstGeom>
          <a:solidFill>
            <a:srgbClr val="4F80BD"/>
          </a:solidFill>
          <a:ln w="28575" cap="rnd" cmpd="sng">
            <a:noFill/>
            <a:prstDash val="solid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>
                <a:solidFill>
                  <a:schemeClr val="bg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思源宋体 CN Heavy"/>
                <a:ea typeface="思源宋体 CN Heavy"/>
              </a:rPr>
              <a:t>上册</a:t>
            </a:r>
            <a:endParaRPr lang="zh-CN" altLang="en-US" dirty="0">
              <a:solidFill>
                <a:schemeClr val="bg1"/>
              </a:solidFill>
              <a:effectLst>
                <a:outerShdw blurRad="38100" dist="38100" dir="2700000">
                  <a:srgbClr val="000000"/>
                </a:outerShdw>
              </a:effectLst>
              <a:latin typeface="思源宋体 CN Heavy"/>
              <a:ea typeface="思源宋体 CN Heavy"/>
            </a:endParaRPr>
          </a:p>
        </p:txBody>
      </p:sp>
      <p:sp>
        <p:nvSpPr>
          <p:cNvPr id="9" name="流程图: 卡片 8"/>
          <p:cNvSpPr/>
          <p:nvPr/>
        </p:nvSpPr>
        <p:spPr>
          <a:xfrm>
            <a:off x="2230439" y="1920877"/>
            <a:ext cx="7788275" cy="3216275"/>
          </a:xfrm>
          <a:prstGeom prst="flowChartPunchedCard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>
              <a:buFont typeface="Arial" panose="020B0604020202020204" pitchFamily="34" charset="0"/>
              <a:buNone/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289551" y="2141539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4F80B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第五单元</a:t>
            </a:r>
            <a:endParaRPr lang="zh-CN" altLang="en-US" sz="3200" dirty="0">
              <a:solidFill>
                <a:srgbClr val="4F80B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4822825" y="2861706"/>
            <a:ext cx="275748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rgbClr val="4F80BD"/>
                </a:solidFill>
                <a:latin typeface="华文细黑" panose="02010600040101010101" pitchFamily="2" charset="-122"/>
                <a:ea typeface="思源宋体 CN Heavy"/>
                <a:cs typeface="思源宋体 CN Heavy"/>
              </a:rPr>
              <a:t>位置与顺序</a:t>
            </a:r>
            <a:endParaRPr lang="zh-CN" altLang="en-US" sz="4000" b="1" dirty="0">
              <a:solidFill>
                <a:srgbClr val="4F80BD"/>
              </a:solidFill>
              <a:latin typeface="华文细黑" panose="02010600040101010101" pitchFamily="2" charset="-122"/>
              <a:ea typeface="思源宋体 CN Heavy"/>
              <a:cs typeface="思源宋体 CN Heavy"/>
            </a:endParaRPr>
          </a:p>
        </p:txBody>
      </p:sp>
      <p:grpSp>
        <p:nvGrpSpPr>
          <p:cNvPr id="2" name="组合 18"/>
          <p:cNvGrpSpPr/>
          <p:nvPr/>
        </p:nvGrpSpPr>
        <p:grpSpPr bwMode="auto">
          <a:xfrm>
            <a:off x="4281488" y="3716340"/>
            <a:ext cx="3840163" cy="34925"/>
            <a:chOff x="5045" y="5946"/>
            <a:chExt cx="4536" cy="56"/>
          </a:xfrm>
        </p:grpSpPr>
        <p:sp>
          <p:nvSpPr>
            <p:cNvPr id="2058" name="矩形 16"/>
            <p:cNvSpPr>
              <a:spLocks noChangeArrowheads="1"/>
            </p:cNvSpPr>
            <p:nvPr/>
          </p:nvSpPr>
          <p:spPr bwMode="auto">
            <a:xfrm>
              <a:off x="5045" y="5961"/>
              <a:ext cx="4536" cy="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宋体" panose="02010600030101010101" pitchFamily="2" charset="-122"/>
              </a:endParaRPr>
            </a:p>
          </p:txBody>
        </p:sp>
        <p:sp>
          <p:nvSpPr>
            <p:cNvPr id="2059" name="矩形 17"/>
            <p:cNvSpPr>
              <a:spLocks noChangeArrowheads="1"/>
            </p:cNvSpPr>
            <p:nvPr/>
          </p:nvSpPr>
          <p:spPr bwMode="auto">
            <a:xfrm>
              <a:off x="6888" y="5946"/>
              <a:ext cx="850" cy="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ea typeface="宋体" panose="02010600030101010101" pitchFamily="2" charset="-122"/>
              </a:endParaRPr>
            </a:p>
          </p:txBody>
        </p:sp>
      </p:grpSp>
      <p:pic>
        <p:nvPicPr>
          <p:cNvPr id="8" name="图片 7" descr="C:\Users\Diy\Desktop\课件.png课件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9642476" y="3922715"/>
            <a:ext cx="2549525" cy="2935287"/>
          </a:xfrm>
          <a:prstGeom prst="rect">
            <a:avLst/>
          </a:prstGeom>
          <a:effectLst>
            <a:outerShdw blurRad="50800" dist="38100" dir="2700000" algn="tl" rotWithShape="0">
              <a:srgbClr val="4F80BD">
                <a:alpha val="50000"/>
              </a:srgbClr>
            </a:outerShdw>
          </a:effectLst>
        </p:spPr>
      </p:pic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14139" y="3944423"/>
            <a:ext cx="177644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/>
            <a:r>
              <a:rPr lang="zh-CN" altLang="en-US" sz="5400" b="1" dirty="0" smtClean="0">
                <a:solidFill>
                  <a:srgbClr val="4F80BD"/>
                </a:solidFill>
                <a:latin typeface="+mn-ea"/>
                <a:ea typeface="+mn-ea"/>
              </a:rPr>
              <a:t>前 后</a:t>
            </a:r>
            <a:endParaRPr lang="zh-CN" altLang="en-US" sz="5400" b="1" dirty="0">
              <a:solidFill>
                <a:srgbClr val="4F80BD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8975 0.078802 C -0.284975 0.040414 -0.407384 -0.072348 -0.546913 -0.115244 C -0.686443 -0.158141 -0.856952 -0.135512 -0.926560 -0.135765 " pathEditMode="relative" rAng="1778317680" ptsTypes="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40000" y="-10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 animBg="1"/>
      <p:bldP spid="9" grpId="0" bldLvl="0" animBg="1"/>
      <p:bldP spid="11" grpId="0" bldLvl="0" animBg="1"/>
      <p:bldP spid="1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剪去单角的矩形 3"/>
          <p:cNvSpPr/>
          <p:nvPr/>
        </p:nvSpPr>
        <p:spPr>
          <a:xfrm>
            <a:off x="-177799" y="641350"/>
            <a:ext cx="4610100" cy="647700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316" name="文本框 10"/>
          <p:cNvSpPr txBox="1">
            <a:spLocks noChangeArrowheads="1"/>
          </p:cNvSpPr>
          <p:nvPr/>
        </p:nvSpPr>
        <p:spPr bwMode="auto">
          <a:xfrm>
            <a:off x="381001" y="72390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四、归纳小结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392239" y="2060576"/>
            <a:ext cx="91027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通过这节课的学习，你有哪些新的体验和收获？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剪去单角的矩形 3"/>
          <p:cNvSpPr/>
          <p:nvPr/>
        </p:nvSpPr>
        <p:spPr>
          <a:xfrm>
            <a:off x="-177799" y="641350"/>
            <a:ext cx="4610100" cy="647700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339" name="文本框 10"/>
          <p:cNvSpPr txBox="1">
            <a:spLocks noChangeArrowheads="1"/>
          </p:cNvSpPr>
          <p:nvPr/>
        </p:nvSpPr>
        <p:spPr bwMode="auto">
          <a:xfrm>
            <a:off x="204788" y="71120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四、作业布置</a:t>
            </a:r>
            <a:endParaRPr lang="zh-CN" altLang="en-US" sz="32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244" name="文本框 99"/>
          <p:cNvSpPr txBox="1">
            <a:spLocks noChangeArrowheads="1"/>
          </p:cNvSpPr>
          <p:nvPr/>
        </p:nvSpPr>
        <p:spPr bwMode="auto">
          <a:xfrm>
            <a:off x="1103314" y="1554165"/>
            <a:ext cx="85994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教材第</a:t>
            </a:r>
            <a:r>
              <a:rPr lang="en-US" altLang="zh-CN" sz="28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63</a:t>
            </a:r>
            <a:r>
              <a:rPr lang="zh-CN" altLang="en-US" sz="28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页“练一练”第</a:t>
            </a:r>
            <a:r>
              <a:rPr lang="en-US" altLang="zh-CN" sz="28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8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8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题。</a:t>
            </a:r>
            <a:endParaRPr lang="zh-CN" altLang="en-US" sz="280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310" name="Picture 2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911424" y="2276875"/>
            <a:ext cx="9880600" cy="3248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/>
      <p:bldP spid="102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剪去单角的矩形 5"/>
          <p:cNvSpPr/>
          <p:nvPr/>
        </p:nvSpPr>
        <p:spPr>
          <a:xfrm>
            <a:off x="-241299" y="692150"/>
            <a:ext cx="4610100" cy="649288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147" name="文本框 10"/>
          <p:cNvSpPr txBox="1">
            <a:spLocks noChangeArrowheads="1"/>
          </p:cNvSpPr>
          <p:nvPr/>
        </p:nvSpPr>
        <p:spPr bwMode="auto">
          <a:xfrm>
            <a:off x="381001" y="72390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一、情境导入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149" name="AutoShape 27"/>
          <p:cNvSpPr>
            <a:spLocks noChangeArrowheads="1"/>
          </p:cNvSpPr>
          <p:nvPr/>
        </p:nvSpPr>
        <p:spPr bwMode="auto">
          <a:xfrm>
            <a:off x="6383339" y="4967290"/>
            <a:ext cx="4229100" cy="973137"/>
          </a:xfrm>
          <a:prstGeom prst="wedgeRoundRectCallout">
            <a:avLst>
              <a:gd name="adj1" fmla="val 54222"/>
              <a:gd name="adj2" fmla="val -5514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动物园要召开运动会，我们去看一看吧。</a:t>
            </a:r>
            <a:endParaRPr lang="zh-CN" altLang="en-US" sz="2400" b="1" dirty="0">
              <a:solidFill>
                <a:srgbClr val="1C1C1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27383" y="1370810"/>
            <a:ext cx="10295477" cy="3500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054" name="组合 1"/>
          <p:cNvGrpSpPr/>
          <p:nvPr/>
        </p:nvGrpSpPr>
        <p:grpSpPr bwMode="auto">
          <a:xfrm>
            <a:off x="174626" y="4932363"/>
            <a:ext cx="5837239" cy="1192212"/>
            <a:chOff x="6702" y="717"/>
            <a:chExt cx="9194" cy="2503"/>
          </a:xfrm>
        </p:grpSpPr>
        <p:sp>
          <p:nvSpPr>
            <p:cNvPr id="3079" name="AutoShape 27"/>
            <p:cNvSpPr>
              <a:spLocks noChangeArrowheads="1"/>
            </p:cNvSpPr>
            <p:nvPr/>
          </p:nvSpPr>
          <p:spPr bwMode="auto">
            <a:xfrm>
              <a:off x="8202" y="717"/>
              <a:ext cx="7694" cy="2100"/>
            </a:xfrm>
            <a:prstGeom prst="wedgeRoundRectCallout">
              <a:avLst>
                <a:gd name="adj1" fmla="val -56384"/>
                <a:gd name="adj2" fmla="val 7898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这是长跑比赛，小鹿在最前面，谁在它的后面</a:t>
              </a:r>
              <a:r>
                <a:rPr lang="zh-CN" altLang="en-US" sz="2400" b="1" dirty="0" smtClean="0">
                  <a:latin typeface="楷体" panose="02010609060101010101" pitchFamily="49" charset="-122"/>
                  <a:ea typeface="楷体" panose="02010609060101010101" pitchFamily="49" charset="-122"/>
                </a:rPr>
                <a:t>？</a:t>
              </a:r>
              <a:endParaRPr lang="zh-CN" altLang="en-US" sz="24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080" name="图片 1" descr="_4`F[E$PX4I}_~SSZVJ7V4J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 flipH="1">
              <a:off x="6702" y="966"/>
              <a:ext cx="1486" cy="2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剪去单角的矩形 3"/>
          <p:cNvSpPr/>
          <p:nvPr/>
        </p:nvSpPr>
        <p:spPr>
          <a:xfrm>
            <a:off x="-177799" y="641350"/>
            <a:ext cx="4610100" cy="647700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171" name="文本框 10"/>
          <p:cNvSpPr txBox="1">
            <a:spLocks noChangeArrowheads="1"/>
          </p:cNvSpPr>
          <p:nvPr/>
        </p:nvSpPr>
        <p:spPr bwMode="auto">
          <a:xfrm>
            <a:off x="381001" y="72390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二、学习新知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9350" y="1365896"/>
            <a:ext cx="7905807" cy="4126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174" name="AutoShape 27"/>
          <p:cNvSpPr/>
          <p:nvPr/>
        </p:nvSpPr>
        <p:spPr>
          <a:xfrm>
            <a:off x="8152801" y="1538663"/>
            <a:ext cx="3770177" cy="3507636"/>
          </a:xfrm>
          <a:prstGeom prst="wedgeRoundRectCallout">
            <a:avLst>
              <a:gd name="adj1" fmla="val 9127"/>
              <a:gd name="adj2" fmla="val 62403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你能说一说其中两只小动物的前后关系吗？比如：小兔在乌龟前面，乌龟在小兔后面。先指名说，再同桌说一说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" descr="卡丁车赛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928216" y="576579"/>
            <a:ext cx="7030193" cy="42100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6" name="AutoShape 27"/>
          <p:cNvSpPr/>
          <p:nvPr/>
        </p:nvSpPr>
        <p:spPr>
          <a:xfrm>
            <a:off x="4943872" y="5301208"/>
            <a:ext cx="4803576" cy="632668"/>
          </a:xfrm>
          <a:prstGeom prst="wedgeRoundRectCallout">
            <a:avLst>
              <a:gd name="adj1" fmla="val 67728"/>
              <a:gd name="adj2" fmla="val -13470"/>
              <a:gd name="adj3" fmla="val 16667"/>
            </a:avLst>
          </a:prstGeom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卡丁车比赛开始了！</a:t>
            </a:r>
            <a:endParaRPr lang="zh-CN" altLang="en-US" sz="32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dirty="0">
              <a:solidFill>
                <a:srgbClr val="1C1C1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zh-CN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图片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774826" y="692152"/>
            <a:ext cx="7321551" cy="411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3" name="AutoShape 27"/>
          <p:cNvSpPr/>
          <p:nvPr/>
        </p:nvSpPr>
        <p:spPr>
          <a:xfrm>
            <a:off x="431372" y="4941171"/>
            <a:ext cx="9160085" cy="978683"/>
          </a:xfrm>
          <a:prstGeom prst="wedgeRoundRectCallout">
            <a:avLst>
              <a:gd name="adj1" fmla="val 58393"/>
              <a:gd name="adj2" fmla="val 7842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过了一会儿，比赛发生了什么变化？小兔有点着急了？它的前面有谁？后面有谁？快帮她看一看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Rectangle 51"/>
          <p:cNvSpPr>
            <a:spLocks noChangeArrowheads="1"/>
          </p:cNvSpPr>
          <p:nvPr/>
        </p:nvSpPr>
        <p:spPr bwMode="auto">
          <a:xfrm>
            <a:off x="2439989" y="2611440"/>
            <a:ext cx="576263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</a:rPr>
              <a:t>9</a:t>
            </a:r>
            <a:endParaRPr lang="en-US" altLang="zh-CN" sz="2400" b="1">
              <a:solidFill>
                <a:srgbClr val="FF0000"/>
              </a:solidFill>
              <a:latin typeface="Calibri" panose="020F0502020204030204" pitchFamily="34" charset="0"/>
              <a:ea typeface="黑体" panose="02010609060101010101" pitchFamily="49" charset="-122"/>
            </a:endParaRPr>
          </a:p>
        </p:txBody>
      </p:sp>
      <p:grpSp>
        <p:nvGrpSpPr>
          <p:cNvPr id="7171" name="组合 7"/>
          <p:cNvGrpSpPr/>
          <p:nvPr/>
        </p:nvGrpSpPr>
        <p:grpSpPr bwMode="auto">
          <a:xfrm>
            <a:off x="1092202" y="3179763"/>
            <a:ext cx="2684463" cy="1123950"/>
            <a:chOff x="815948" y="3015077"/>
            <a:chExt cx="2682340" cy="1500370"/>
          </a:xfrm>
        </p:grpSpPr>
        <p:sp>
          <p:nvSpPr>
            <p:cNvPr id="7176" name="Rectangle 51"/>
            <p:cNvSpPr>
              <a:spLocks noChangeArrowheads="1"/>
            </p:cNvSpPr>
            <p:nvPr/>
          </p:nvSpPr>
          <p:spPr bwMode="auto">
            <a:xfrm>
              <a:off x="815948" y="3015077"/>
              <a:ext cx="2682340" cy="1500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800" b="1">
                  <a:ea typeface="黑体" panose="02010609060101010101" pitchFamily="49" charset="-122"/>
                </a:rPr>
                <a:t>      4  0  3</a:t>
              </a:r>
              <a:endParaRPr lang="en-US" altLang="zh-CN" sz="2800" b="1">
                <a:ea typeface="黑体" panose="02010609060101010101" pitchFamily="49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2800" b="1">
                  <a:latin typeface="楷体_GB2312" pitchFamily="49" charset="-122"/>
                  <a:ea typeface="宋体" panose="02010600030101010101" pitchFamily="2" charset="-122"/>
                </a:rPr>
                <a:t>－</a:t>
              </a:r>
              <a:r>
                <a:rPr lang="zh-CN" altLang="en-US" sz="2800" b="1" baseline="-25000">
                  <a:latin typeface="楷体_GB2312" pitchFamily="49" charset="-122"/>
                  <a:ea typeface="宋体" panose="02010600030101010101" pitchFamily="2" charset="-122"/>
                </a:rPr>
                <a:t>  </a:t>
              </a:r>
              <a:r>
                <a:rPr lang="en-US" altLang="zh-CN" sz="2800" b="1">
                  <a:ea typeface="黑体" panose="02010609060101010101" pitchFamily="49" charset="-122"/>
                </a:rPr>
                <a:t>1  5  8  </a:t>
              </a:r>
              <a:endParaRPr lang="en-US" altLang="zh-CN" sz="2800" b="1">
                <a:ea typeface="黑体" panose="02010609060101010101" pitchFamily="49" charset="-122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972987" y="4515447"/>
              <a:ext cx="2349228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椭圆 2"/>
          <p:cNvSpPr>
            <a:spLocks noChangeAspect="1"/>
          </p:cNvSpPr>
          <p:nvPr/>
        </p:nvSpPr>
        <p:spPr>
          <a:xfrm>
            <a:off x="2649539" y="3179763"/>
            <a:ext cx="60325" cy="4445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2000" b="1"/>
          </a:p>
        </p:txBody>
      </p:sp>
      <p:sp>
        <p:nvSpPr>
          <p:cNvPr id="10" name="椭圆 9"/>
          <p:cNvSpPr>
            <a:spLocks noChangeAspect="1"/>
          </p:cNvSpPr>
          <p:nvPr/>
        </p:nvSpPr>
        <p:spPr>
          <a:xfrm>
            <a:off x="2128839" y="3168652"/>
            <a:ext cx="60325" cy="4286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  <a:defRPr/>
            </a:pPr>
            <a:endParaRPr lang="zh-CN" altLang="en-US" sz="2000" b="1"/>
          </a:p>
        </p:txBody>
      </p:sp>
      <p:sp>
        <p:nvSpPr>
          <p:cNvPr id="7174" name="Rectangle 51"/>
          <p:cNvSpPr>
            <a:spLocks noChangeArrowheads="1"/>
          </p:cNvSpPr>
          <p:nvPr/>
        </p:nvSpPr>
        <p:spPr bwMode="auto">
          <a:xfrm>
            <a:off x="1887538" y="2611440"/>
            <a:ext cx="920751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>
                <a:solidFill>
                  <a:srgbClr val="FF0000"/>
                </a:solidFill>
                <a:latin typeface="Calibri" panose="020F0502020204030204" pitchFamily="34" charset="0"/>
                <a:ea typeface="黑体" panose="02010609060101010101" pitchFamily="49" charset="-122"/>
              </a:rPr>
              <a:t>3</a:t>
            </a:r>
            <a:endParaRPr lang="en-US" altLang="zh-CN" sz="2400" b="1">
              <a:solidFill>
                <a:srgbClr val="FF0000"/>
              </a:solidFill>
              <a:latin typeface="Calibri" panose="020F0502020204030204" pitchFamily="34" charset="0"/>
              <a:ea typeface="黑体" panose="02010609060101010101" pitchFamily="49" charset="-122"/>
            </a:endParaRPr>
          </a:p>
        </p:txBody>
      </p:sp>
      <p:pic>
        <p:nvPicPr>
          <p:cNvPr id="37" name="Picture 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9351" y="476672"/>
            <a:ext cx="11505741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图片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23889" y="476250"/>
            <a:ext cx="9312275" cy="523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7"/>
          <p:cNvSpPr/>
          <p:nvPr/>
        </p:nvSpPr>
        <p:spPr>
          <a:xfrm>
            <a:off x="10128448" y="2636912"/>
            <a:ext cx="1872560" cy="2448272"/>
          </a:xfrm>
          <a:prstGeom prst="wedgeRoundRectCallout">
            <a:avLst>
              <a:gd name="adj1" fmla="val -33397"/>
              <a:gd name="adj2" fmla="val 67338"/>
              <a:gd name="adj3" fmla="val 16667"/>
            </a:avLst>
          </a:prstGeom>
          <a:ln>
            <a:headEnd type="none" w="med" len="med"/>
            <a:tailEnd type="none" w="med" len="med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一转眼，就开始冲刺了，谁得了第一名？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9351" y="692699"/>
            <a:ext cx="11909092" cy="4049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剪去单角的矩形 3"/>
          <p:cNvSpPr/>
          <p:nvPr/>
        </p:nvSpPr>
        <p:spPr>
          <a:xfrm>
            <a:off x="-177799" y="641350"/>
            <a:ext cx="4610100" cy="647700"/>
          </a:xfrm>
          <a:prstGeom prst="snip1Rect">
            <a:avLst/>
          </a:prstGeom>
          <a:solidFill>
            <a:srgbClr val="BBE1F4"/>
          </a:solidFill>
          <a:ln>
            <a:noFill/>
          </a:ln>
          <a:effectLst>
            <a:outerShdw blurRad="50800" dist="50800" dir="2700000" algn="tl" rotWithShape="0">
              <a:srgbClr val="4E70A8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316" name="文本框 10"/>
          <p:cNvSpPr txBox="1">
            <a:spLocks noChangeArrowheads="1"/>
          </p:cNvSpPr>
          <p:nvPr/>
        </p:nvSpPr>
        <p:spPr bwMode="auto">
          <a:xfrm>
            <a:off x="381001" y="723900"/>
            <a:ext cx="264687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三、课堂活动</a:t>
            </a:r>
            <a:endParaRPr lang="zh-CN" altLang="en-US" sz="32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527051" y="1628775"/>
            <a:ext cx="111379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看看你的前面是谁？后面是谁？跟她</a:t>
            </a:r>
            <a:r>
              <a:rPr lang="en-US" altLang="zh-CN" sz="2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</a:t>
            </a:r>
            <a:r>
              <a:rPr lang="zh-CN" altLang="en-US" sz="2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他</a:t>
            </a:r>
            <a:r>
              <a:rPr lang="en-US" altLang="zh-CN" sz="2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  <a:r>
              <a:rPr lang="zh-CN" altLang="en-US" sz="2800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打个招呼。</a:t>
            </a:r>
            <a:endParaRPr lang="zh-CN" altLang="en-US" sz="2800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30" name="Picture 6" descr="http://5b0988e595225.cdn.sohucs.com/images/20181113/3bfa77f9671f46b8a00ef57a45ee56e2.jpe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200275" y="2276475"/>
            <a:ext cx="698500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3" grpId="0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4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</Words>
  <Application>WPS 演示</Application>
  <PresentationFormat>自定义</PresentationFormat>
  <Paragraphs>49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8" baseType="lpstr">
      <vt:lpstr>Arial</vt:lpstr>
      <vt:lpstr>宋体</vt:lpstr>
      <vt:lpstr>Wingdings</vt:lpstr>
      <vt:lpstr>微软雅黑</vt:lpstr>
      <vt:lpstr>黑体</vt:lpstr>
      <vt:lpstr>Calibri</vt:lpstr>
      <vt:lpstr>经典粗圆简</vt:lpstr>
      <vt:lpstr>RomanS</vt:lpstr>
      <vt:lpstr>思源宋体 CN Heavy</vt:lpstr>
      <vt:lpstr>华文细黑</vt:lpstr>
      <vt:lpstr>楷体</vt:lpstr>
      <vt:lpstr>Calibri</vt:lpstr>
      <vt:lpstr>楷体_GB2312</vt:lpstr>
      <vt:lpstr>新宋体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dcterms:created xsi:type="dcterms:W3CDTF">2018-03-01T02:03:00Z</dcterms:created>
  <dcterms:modified xsi:type="dcterms:W3CDTF">2023-10-29T08:50:07Z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1BD0E0AF26A342ADA3C969B7772EFB7D_12</vt:lpwstr>
  </property>
</Properties>
</file>