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dp" ContentType="image/vnd.ms-photo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  <p:sldId id="259" r:id="rId7"/>
    <p:sldId id="260" r:id="rId8"/>
    <p:sldId id="261" r:id="rId9"/>
    <p:sldId id="263" r:id="rId10"/>
    <p:sldId id="264" r:id="rId11"/>
    <p:sldId id="262" r:id="rId12"/>
    <p:sldId id="265" r:id="rId13"/>
    <p:sldId id="267" r:id="rId14"/>
    <p:sldId id="266" r:id="rId15"/>
    <p:sldId id="268" r:id="rId16"/>
    <p:sldId id="269" r:id="rId17"/>
    <p:sldId id="271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vert="horz" wrap="square"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51204" name="灯片编号占位符 3"/>
          <p:cNvSpPr txBox="1">
            <a:spLocks noGrp="1"/>
          </p:cNvSpPr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r>
              <a:rPr lang="en-US" altLang="zh-CN" sz="1200">
                <a:latin typeface="Times New Roman" panose="02020603050405020304" pitchFamily="18" charset="0"/>
              </a:rPr>
              <a:t> </a:t>
            </a:r>
            <a:endParaRPr lang="en-US" altLang="zh-CN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04863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3A43B-49C0-4BCE-BE2B-26C09FEFD9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2.wmf"/><Relationship Id="rId1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microsoft.com/office/2007/relationships/hdphoto" Target="../media/image44.wdp"/><Relationship Id="rId1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microsoft.com/office/2007/relationships/hdphoto" Target="../media/image11.wdp"/><Relationship Id="rId4" Type="http://schemas.openxmlformats.org/officeDocument/2006/relationships/image" Target="../media/image10.pn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22.png"/><Relationship Id="rId10" Type="http://schemas.openxmlformats.org/officeDocument/2006/relationships/image" Target="../media/image21.pn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audio" Target="../media/audio1.wav"/><Relationship Id="rId7" Type="http://schemas.openxmlformats.org/officeDocument/2006/relationships/audio" Target="../media/audio2.wav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558756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 smtClean="0">
                <a:solidFill>
                  <a:srgbClr val="FF0000"/>
                </a:solidFill>
              </a:rPr>
              <a:t>左 右</a:t>
            </a:r>
            <a:endParaRPr lang="zh-CN" altLang="en-US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4" name="图片 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-1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048680" name="矩形 10"/>
          <p:cNvSpPr/>
          <p:nvPr/>
        </p:nvSpPr>
        <p:spPr>
          <a:xfrm>
            <a:off x="545466" y="606107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205" name="图片 2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" y="5206236"/>
            <a:ext cx="3066756" cy="16517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097206" name="图片 2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630322" y="5053788"/>
            <a:ext cx="2561679" cy="180421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19459" name="图片 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20926" y="1708787"/>
            <a:ext cx="5738495" cy="36061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图片 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333231" y="3310890"/>
            <a:ext cx="1107440" cy="174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824980" y="2567940"/>
            <a:ext cx="2508251" cy="13449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1182862" y="605790"/>
            <a:ext cx="2262158" cy="92333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想一想</a:t>
            </a:r>
            <a:endParaRPr lang="zh-CN" altLang="zh-CN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8535" y="4983480"/>
            <a:ext cx="4786631" cy="930910"/>
            <a:chOff x="7840" y="8042"/>
            <a:chExt cx="7538" cy="1466"/>
          </a:xfrm>
        </p:grpSpPr>
        <p:sp>
          <p:nvSpPr>
            <p:cNvPr id="2" name="椭圆形标注 1"/>
            <p:cNvSpPr/>
            <p:nvPr/>
          </p:nvSpPr>
          <p:spPr>
            <a:xfrm>
              <a:off x="7840" y="8042"/>
              <a:ext cx="7538" cy="1466"/>
            </a:xfrm>
            <a:prstGeom prst="wedgeEllipseCallout">
              <a:avLst>
                <a:gd name="adj1" fmla="val 49842"/>
                <a:gd name="adj2" fmla="val -55531"/>
              </a:avLst>
            </a:prstGeom>
            <a:solidFill>
              <a:srgbClr val="F8F3A7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597" y="8153"/>
              <a:ext cx="6107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/>
                <a:t>小朋友们，我们要自觉遵守</a:t>
              </a:r>
              <a:endParaRPr lang="zh-CN" altLang="en-US" sz="2400" b="1" dirty="0"/>
            </a:p>
            <a:p>
              <a:r>
                <a:rPr lang="zh-CN" altLang="en-US" sz="2400" b="1" dirty="0"/>
                <a:t> </a:t>
              </a:r>
              <a:r>
                <a:rPr lang="en-US" altLang="zh-CN" sz="2400" b="1" dirty="0"/>
                <a:t>        </a:t>
              </a:r>
              <a:r>
                <a:rPr lang="zh-CN" altLang="en-US" sz="2400" b="1" dirty="0"/>
                <a:t>社会秩序哦！</a:t>
              </a:r>
              <a:endParaRPr lang="zh-CN" altLang="en-US" sz="2400" b="1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4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5677" y="247135"/>
            <a:ext cx="9083675" cy="6165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/>
          <p:nvPr/>
        </p:nvSpPr>
        <p:spPr>
          <a:xfrm>
            <a:off x="457200" y="533400"/>
            <a:ext cx="1524000" cy="609600"/>
          </a:xfrm>
          <a:prstGeom prst="rect">
            <a:avLst/>
          </a:prstGeom>
          <a:solidFill>
            <a:srgbClr val="CCFFCC"/>
          </a:solidFill>
          <a:ln w="88900" cap="flat" cmpd="sng">
            <a:pattFill prst="horz">
              <a:fgClr>
                <a:srgbClr val="CCFF66"/>
              </a:fgClr>
              <a:bgClr>
                <a:srgbClr val="FFCC00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练一练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Text Box 4"/>
          <p:cNvSpPr/>
          <p:nvPr/>
        </p:nvSpPr>
        <p:spPr>
          <a:xfrm>
            <a:off x="822326" y="1720851"/>
            <a:ext cx="7579319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800" b="1" dirty="0">
                <a:solidFill>
                  <a:srgbClr val="40458C"/>
                </a:solidFill>
                <a:latin typeface="仿宋_GB2312" pitchFamily="49" charset="-122"/>
                <a:ea typeface="仿宋_GB2312" pitchFamily="49" charset="-122"/>
              </a:rPr>
              <a:t>4．从右数大客车是第５辆，一共有　　辆车．</a:t>
            </a:r>
            <a:endParaRPr lang="en-US" altLang="zh-CN" sz="2800" b="1" dirty="0">
              <a:solidFill>
                <a:srgbClr val="40458C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pic>
        <p:nvPicPr>
          <p:cNvPr id="22532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1" y="3352800"/>
            <a:ext cx="9029700" cy="252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" name="Host Control  2253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6553200" y="1752600"/>
            <a:ext cx="53340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20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389" b="100000" l="0" r="100000">
                        <a14:foregroundMark x1="46349" y1="50000" x2="48571" y2="77778"/>
                        <a14:foregroundMark x1="49418" y1="42361" x2="45079" y2="62500"/>
                        <a14:foregroundMark x1="13651" y1="81250" x2="21905" y2="89583"/>
                        <a14:foregroundMark x1="62328" y1="18056" x2="65397" y2="16667"/>
                        <a14:foregroundMark x1="83598" y1="22917" x2="88042" y2="26389"/>
                        <a14:backgroundMark x1="1164" y1="30556" x2="14180" y2="6250"/>
                        <a14:backgroundMark x1="15238" y1="19444" x2="31005" y2="5556"/>
                        <a14:backgroundMark x1="34709" y1="10417" x2="62434" y2="4167"/>
                        <a14:backgroundMark x1="63280" y1="10417" x2="99788" y2="7639"/>
                        <a14:backgroundMark x1="87831" y1="92361" x2="99153" y2="68750"/>
                        <a14:backgroundMark x1="529" y1="77083" x2="16296" y2="98611"/>
                        <a14:backgroundMark x1="16085" y1="93056" x2="46243" y2="98611"/>
                        <a14:backgroundMark x1="46984" y1="96528" x2="77460" y2="9652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96340" y="1715772"/>
            <a:ext cx="6898640" cy="14141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椭圆 5"/>
          <p:cNvSpPr/>
          <p:nvPr/>
        </p:nvSpPr>
        <p:spPr>
          <a:xfrm>
            <a:off x="5121277" y="1978027"/>
            <a:ext cx="927735" cy="9467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2" name="椭圆 1"/>
          <p:cNvSpPr/>
          <p:nvPr/>
        </p:nvSpPr>
        <p:spPr>
          <a:xfrm>
            <a:off x="1956437" y="2041527"/>
            <a:ext cx="926465" cy="9467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3" name="文本框 2"/>
          <p:cNvSpPr txBox="1"/>
          <p:nvPr/>
        </p:nvSpPr>
        <p:spPr>
          <a:xfrm>
            <a:off x="609601" y="1024892"/>
            <a:ext cx="31502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说一说，指一指。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39190" y="3236595"/>
            <a:ext cx="3471545" cy="585470"/>
            <a:chOff x="1794" y="5097"/>
            <a:chExt cx="5467" cy="922"/>
          </a:xfrm>
        </p:grpSpPr>
        <p:pic>
          <p:nvPicPr>
            <p:cNvPr id="18435" name="图片 21" descr="19.pn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1794" y="5097"/>
              <a:ext cx="695" cy="92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文本框 3"/>
            <p:cNvSpPr txBox="1"/>
            <p:nvPr/>
          </p:nvSpPr>
          <p:spPr>
            <a:xfrm>
              <a:off x="2300" y="5254"/>
              <a:ext cx="4961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右边第二个是什么？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516756" y="3287395"/>
            <a:ext cx="3578225" cy="608965"/>
            <a:chOff x="7113" y="5177"/>
            <a:chExt cx="5635" cy="959"/>
          </a:xfrm>
        </p:grpSpPr>
        <p:pic>
          <p:nvPicPr>
            <p:cNvPr id="18436" name="图片 22" descr="20.png"/>
            <p:cNvPicPr>
              <a:picLocks noChangeAspect="1"/>
            </p:cNvPicPr>
            <p:nvPr/>
          </p:nvPicPr>
          <p:blipFill>
            <a:blip r:embed="rId4" cstate="email"/>
            <a:srcRect b="-10075"/>
            <a:stretch>
              <a:fillRect/>
            </a:stretch>
          </p:blipFill>
          <p:spPr>
            <a:xfrm>
              <a:off x="7113" y="5177"/>
              <a:ext cx="1115" cy="95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文本框 4"/>
            <p:cNvSpPr txBox="1"/>
            <p:nvPr/>
          </p:nvSpPr>
          <p:spPr>
            <a:xfrm>
              <a:off x="7787" y="5254"/>
              <a:ext cx="4961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左边第三个是什么？</a:t>
              </a:r>
              <a:endPara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副标题 2"/>
          <p:cNvSpPr txBox="1"/>
          <p:nvPr/>
        </p:nvSpPr>
        <p:spPr>
          <a:xfrm>
            <a:off x="1402080" y="1507490"/>
            <a:ext cx="6339840" cy="381000"/>
          </a:xfrm>
          <a:prstGeom prst="rect">
            <a:avLst/>
          </a:prstGeom>
          <a:noFill/>
          <a:ln w="9525">
            <a:noFill/>
          </a:ln>
        </p:spPr>
        <p:txBody>
          <a:bodyPr lIns="165322" tIns="82662" rIns="165322" bIns="82662"/>
          <a:lstStyle/>
          <a:p>
            <a:pPr marL="625475" eaLnBrk="1" hangingPunct="1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1.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在线完成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5.3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左右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课后作业。</a:t>
            </a:r>
            <a:endParaRPr lang="zh-CN" altLang="zh-CN" sz="2400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marL="625475" eaLnBrk="1" hangingPunct="1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2.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用左右各说一句话。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15" name="流程图: 终止 14"/>
          <p:cNvSpPr/>
          <p:nvPr/>
        </p:nvSpPr>
        <p:spPr>
          <a:xfrm>
            <a:off x="609600" y="325438"/>
            <a:ext cx="1752600" cy="509588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布置作业</a:t>
            </a:r>
            <a:endParaRPr kumimoji="0" lang="zh-CN" altLang="en-US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矩形 100358"/>
          <p:cNvSpPr>
            <a:spLocks noTextEdit="1"/>
          </p:cNvSpPr>
          <p:nvPr/>
        </p:nvSpPr>
        <p:spPr>
          <a:xfrm>
            <a:off x="1441451" y="1640842"/>
            <a:ext cx="7343775" cy="4752975"/>
          </a:xfrm>
          <a:gradFill rotWithShape="1">
            <a:gsLst>
              <a:gs pos="0">
                <a:srgbClr val="A603AB"/>
              </a:gs>
              <a:gs pos="12000">
                <a:srgbClr val="E81766"/>
              </a:gs>
              <a:gs pos="27000">
                <a:srgbClr val="EE3F17"/>
              </a:gs>
              <a:gs pos="48000">
                <a:srgbClr val="FFFF00"/>
              </a:gs>
              <a:gs pos="64999">
                <a:srgbClr val="1A8D48"/>
              </a:gs>
              <a:gs pos="78999">
                <a:srgbClr val="0819FB"/>
              </a:gs>
              <a:gs pos="100000">
                <a:srgbClr val="A603AB"/>
              </a:gs>
            </a:gsLst>
            <a:lin ang="0" scaled="1"/>
          </a:gradFill>
          <a:ln w="12700">
            <a:solidFill>
              <a:srgbClr val="EAEAEA"/>
            </a:solidFill>
            <a:miter lim="800000"/>
          </a:ln>
          <a:effectLst>
            <a:outerShdw dist="35921" dir="2700000" sy="50000" kx="2115830" algn="bl">
              <a:srgbClr val="C0C0C0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endParaRPr sz="6000" kern="10">
              <a:ln w="12700">
                <a:solidFill>
                  <a:srgbClr val="EAEAEA"/>
                </a:solidFill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>
                  <a:srgbClr val="C0C0C0">
                    <a:alpha val="79999"/>
                  </a:srgbClr>
                </a:outerShdw>
              </a:effectLst>
              <a:latin typeface="华文新魏" panose="02010800040101010101" charset="-122"/>
            </a:endParaRPr>
          </a:p>
        </p:txBody>
      </p:sp>
      <p:sp>
        <p:nvSpPr>
          <p:cNvPr id="19461" name="文本框 1"/>
          <p:cNvSpPr txBox="1"/>
          <p:nvPr/>
        </p:nvSpPr>
        <p:spPr>
          <a:xfrm>
            <a:off x="2221731" y="2254250"/>
            <a:ext cx="636424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36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marR="0" lvl="0" indent="0" algn="ctr" eaLnBrk="1" hangingPunct="1"/>
            <a:r>
              <a:rPr lang="en-US" altLang="en-US" sz="9600" b="1" spc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谢谢大家</a:t>
            </a:r>
            <a:r>
              <a:rPr lang="en-US" altLang="en-US" sz="9600" b="1" spc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！</a:t>
            </a:r>
            <a:endParaRPr lang="en-US" altLang="en-US" dirty="0"/>
          </a:p>
        </p:txBody>
      </p:sp>
      <p:pic>
        <p:nvPicPr>
          <p:cNvPr id="1946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325101" y="12560300"/>
            <a:ext cx="342900" cy="241300"/>
          </a:xfrm>
          <a:prstGeom prst="cube">
            <a:avLst/>
          </a:prstGeom>
        </p:spPr>
      </p:pic>
      <p:pic>
        <p:nvPicPr>
          <p:cNvPr id="1946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573000" y="110490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2"/>
          <p:cNvSpPr/>
          <p:nvPr/>
        </p:nvSpPr>
        <p:spPr>
          <a:xfrm>
            <a:off x="3860544" y="603250"/>
            <a:ext cx="5109091" cy="15696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9600" b="1">
                <a:effectLst>
                  <a:outerShdw blurRad="38100" dist="38100" dir="2700000">
                    <a:srgbClr val="C0C0C0"/>
                  </a:outerShdw>
                </a:effectLst>
              </a:rPr>
              <a:t>我说你摆</a:t>
            </a:r>
            <a:endParaRPr lang="zh-CN" altLang="en-US" sz="96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pic>
        <p:nvPicPr>
          <p:cNvPr id="12291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49" y="2416177"/>
            <a:ext cx="3600451" cy="817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39" y="3233738"/>
            <a:ext cx="7910512" cy="1047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51" y="5335588"/>
            <a:ext cx="5184775" cy="836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4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037" y="4281490"/>
            <a:ext cx="4449763" cy="1127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3"/>
          <p:cNvSpPr/>
          <p:nvPr/>
        </p:nvSpPr>
        <p:spPr>
          <a:xfrm>
            <a:off x="142875" y="285750"/>
            <a:ext cx="1752600" cy="685800"/>
          </a:xfrm>
          <a:prstGeom prst="ellipse">
            <a:avLst/>
          </a:prstGeom>
          <a:solidFill>
            <a:srgbClr val="0099CC"/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sy="50000" rotWithShape="0">
              <a:schemeClr val="bg2"/>
            </a:outerShdw>
          </a:effectLst>
        </p:spPr>
        <p:txBody>
          <a:bodyPr wrap="none" anchor="ctr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2800" b="1" dirty="0">
                <a:ea typeface="仿宋_GB2312" pitchFamily="49" charset="-122"/>
              </a:rPr>
              <a:t>我说你做</a:t>
            </a:r>
            <a:endParaRPr lang="zh-CN" altLang="en-US" sz="2800" b="1" dirty="0">
              <a:ea typeface="仿宋_GB2312" pitchFamily="49" charset="-122"/>
            </a:endParaRPr>
          </a:p>
        </p:txBody>
      </p:sp>
      <p:sp>
        <p:nvSpPr>
          <p:cNvPr id="14339" name="Rectangle 3"/>
          <p:cNvSpPr/>
          <p:nvPr/>
        </p:nvSpPr>
        <p:spPr>
          <a:xfrm>
            <a:off x="1568449" y="1502045"/>
            <a:ext cx="6596678" cy="1323439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r>
              <a:rPr lang="zh-CN" altLang="en-US" sz="4000" dirty="0">
                <a:solidFill>
                  <a:srgbClr val="181818"/>
                </a:solidFill>
                <a:latin typeface="黑体" panose="02010609060101010101" charset="-122"/>
                <a:ea typeface="黑体" panose="02010609060101010101" charset="-122"/>
              </a:rPr>
              <a:t>左手摸左耳，右手摸右耳；</a:t>
            </a:r>
            <a:endParaRPr lang="zh-CN" altLang="en-US" sz="4000" dirty="0">
              <a:solidFill>
                <a:srgbClr val="181818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4000" dirty="0">
                <a:solidFill>
                  <a:srgbClr val="181818"/>
                </a:solidFill>
                <a:latin typeface="黑体" panose="02010609060101010101" charset="-122"/>
                <a:ea typeface="黑体" panose="02010609060101010101" charset="-122"/>
              </a:rPr>
              <a:t>左手摸右耳，右手摸左耳。 </a:t>
            </a:r>
            <a:endParaRPr lang="zh-CN" altLang="en-US" sz="4000" dirty="0">
              <a:solidFill>
                <a:srgbClr val="181818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340" name="Rectangle 3"/>
          <p:cNvSpPr/>
          <p:nvPr/>
        </p:nvSpPr>
        <p:spPr>
          <a:xfrm>
            <a:off x="1643063" y="3780108"/>
            <a:ext cx="6596678" cy="1323439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r>
              <a:rPr lang="zh-CN" altLang="en-US" sz="4000" dirty="0">
                <a:solidFill>
                  <a:srgbClr val="181818"/>
                </a:solidFill>
                <a:latin typeface="黑体" panose="02010609060101010101" charset="-122"/>
                <a:ea typeface="黑体" panose="02010609060101010101" charset="-122"/>
              </a:rPr>
              <a:t>左手拍左腿，右手拍右腿；</a:t>
            </a:r>
            <a:endParaRPr lang="zh-CN" altLang="en-US" sz="4000" dirty="0">
              <a:solidFill>
                <a:srgbClr val="181818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4000" dirty="0">
                <a:solidFill>
                  <a:srgbClr val="181818"/>
                </a:solidFill>
                <a:latin typeface="黑体" panose="02010609060101010101" charset="-122"/>
                <a:ea typeface="黑体" panose="02010609060101010101" charset="-122"/>
              </a:rPr>
              <a:t>左手拍右腿，右手拍左腿。 </a:t>
            </a:r>
            <a:endParaRPr lang="zh-CN" altLang="en-US" sz="4000" dirty="0">
              <a:solidFill>
                <a:srgbClr val="181818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028"/>
          <p:cNvSpPr txBox="1"/>
          <p:nvPr/>
        </p:nvSpPr>
        <p:spPr>
          <a:xfrm>
            <a:off x="3000288" y="3214295"/>
            <a:ext cx="489236" cy="4585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38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在</a:t>
            </a:r>
            <a:endParaRPr lang="zh-CN" altLang="en-US" sz="238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179" name="Text Box 1029"/>
          <p:cNvSpPr txBox="1"/>
          <p:nvPr/>
        </p:nvSpPr>
        <p:spPr>
          <a:xfrm>
            <a:off x="5290137" y="3230044"/>
            <a:ext cx="2050561" cy="4585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38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的              面</a:t>
            </a:r>
            <a:endParaRPr lang="zh-CN" altLang="en-US" sz="238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60" name="矩形 15"/>
          <p:cNvSpPr>
            <a:spLocks noChangeArrowheads="1"/>
          </p:cNvSpPr>
          <p:nvPr/>
        </p:nvSpPr>
        <p:spPr bwMode="auto">
          <a:xfrm>
            <a:off x="6014569" y="3214442"/>
            <a:ext cx="850427" cy="5364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noFill/>
            <a:rou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endParaRPr lang="zh-CN" altLang="en-US" sz="238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14583" y="3236343"/>
            <a:ext cx="540533" cy="52014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78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上</a:t>
            </a:r>
            <a:endParaRPr lang="zh-CN" altLang="en-US" sz="278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0185" name="图片 2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7240" y="3107206"/>
            <a:ext cx="1926057" cy="60947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6" name="Picture 18"/>
          <p:cNvPicPr>
            <a:picLocks noChangeAspect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4670" y="3066358"/>
            <a:ext cx="1500844" cy="75120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90" name="Text Box 1030"/>
          <p:cNvSpPr txBox="1"/>
          <p:nvPr/>
        </p:nvSpPr>
        <p:spPr>
          <a:xfrm>
            <a:off x="3011312" y="3910383"/>
            <a:ext cx="489236" cy="4585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38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在</a:t>
            </a:r>
            <a:endParaRPr lang="zh-CN" altLang="en-US" sz="238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191" name="Text Box 1032"/>
          <p:cNvSpPr txBox="1"/>
          <p:nvPr/>
        </p:nvSpPr>
        <p:spPr>
          <a:xfrm>
            <a:off x="5301162" y="3926133"/>
            <a:ext cx="2050561" cy="4585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38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的              面</a:t>
            </a:r>
            <a:endParaRPr lang="zh-CN" altLang="en-US" sz="238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16"/>
          <p:cNvSpPr>
            <a:spLocks noChangeArrowheads="1"/>
          </p:cNvSpPr>
          <p:nvPr/>
        </p:nvSpPr>
        <p:spPr bwMode="auto">
          <a:xfrm>
            <a:off x="6020868" y="3916809"/>
            <a:ext cx="850427" cy="5360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noFill/>
            <a:rou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/>
          <a:lstStyle/>
          <a:p>
            <a:endParaRPr lang="zh-CN" altLang="en-US" sz="238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4583" y="3949755"/>
            <a:ext cx="540533" cy="52014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78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下</a:t>
            </a:r>
            <a:endParaRPr lang="zh-CN" altLang="en-US" sz="278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0196" name="图片 26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8723" y="3817466"/>
            <a:ext cx="1926056" cy="6094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97" name="Picture 27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B"/>
              </a:clrFrom>
              <a:clrTo>
                <a:srgbClr val="F9F9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0001" y="3817466"/>
            <a:ext cx="1629983" cy="67876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98" name="图片 38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2048" y1="51943" x2="16830" y2="94523"/>
                        <a14:foregroundMark x1="15138" y1="48940" x2="18700" y2="60424"/>
                        <a14:foregroundMark x1="22351" y1="60777" x2="47818" y2="79152"/>
                        <a14:foregroundMark x1="54764" y1="87633" x2="70793" y2="99117"/>
                        <a14:foregroundMark x1="26892" y1="96113" x2="42565" y2="99470"/>
                        <a14:foregroundMark x1="89849" y1="78799" x2="99911" y2="915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65022" y="714987"/>
            <a:ext cx="6214407" cy="218905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/>
      <p:bldP spid="50190" grpId="0"/>
      <p:bldP spid="50191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9" name="图片 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45349" y="-35720"/>
            <a:ext cx="12192000" cy="6858001"/>
          </a:xfrm>
          <a:custGeom>
            <a:avLst/>
            <a:gdLst>
              <a:gd name="connsiteX0" fmla="*/ 0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0 w 12192000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1"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1048628" name="矩形 10"/>
          <p:cNvSpPr/>
          <p:nvPr/>
        </p:nvSpPr>
        <p:spPr>
          <a:xfrm>
            <a:off x="545187" y="614361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97180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" y="5206236"/>
            <a:ext cx="3066756" cy="16517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097181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630322" y="5053788"/>
            <a:ext cx="2561679" cy="180421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2097182" name="图片 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08113" y="2009206"/>
            <a:ext cx="8975777" cy="2144986"/>
          </a:xfrm>
          <a:prstGeom prst="rect">
            <a:avLst/>
          </a:prstGeom>
        </p:spPr>
      </p:pic>
      <p:pic>
        <p:nvPicPr>
          <p:cNvPr id="2097183" name="图片 1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71042" y="1529105"/>
            <a:ext cx="2456901" cy="944962"/>
          </a:xfrm>
          <a:prstGeom prst="rect">
            <a:avLst/>
          </a:prstGeom>
        </p:spPr>
      </p:pic>
      <p:cxnSp>
        <p:nvCxnSpPr>
          <p:cNvPr id="3145735" name="直接连接符 17"/>
          <p:cNvCxnSpPr/>
          <p:nvPr/>
        </p:nvCxnSpPr>
        <p:spPr>
          <a:xfrm flipH="1">
            <a:off x="2423441" y="1289051"/>
            <a:ext cx="0" cy="1223117"/>
          </a:xfrm>
          <a:prstGeom prst="line">
            <a:avLst/>
          </a:prstGeom>
          <a:ln w="28575">
            <a:solidFill>
              <a:srgbClr val="427AA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6" name="直接连接符 18"/>
          <p:cNvCxnSpPr/>
          <p:nvPr/>
        </p:nvCxnSpPr>
        <p:spPr>
          <a:xfrm flipH="1">
            <a:off x="4430041" y="1289051"/>
            <a:ext cx="0" cy="1223117"/>
          </a:xfrm>
          <a:prstGeom prst="line">
            <a:avLst/>
          </a:prstGeom>
          <a:ln w="28575">
            <a:solidFill>
              <a:srgbClr val="427AAD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29" name="文本框 20"/>
          <p:cNvSpPr txBox="1"/>
          <p:nvPr/>
        </p:nvSpPr>
        <p:spPr>
          <a:xfrm>
            <a:off x="1809451" y="4047500"/>
            <a:ext cx="960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这</a:t>
            </a:r>
            <a:r>
              <a:rPr lang="zh-CN" altLang="en-US" sz="3200" smtClean="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块橡皮长（    ）厘米（    ）毫米</a:t>
            </a:r>
            <a:endParaRPr lang="en-US" altLang="zh-CN" sz="3200" smtClean="0"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smtClean="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或长（    ）毫米</a:t>
            </a:r>
            <a:endParaRPr lang="zh-CN" altLang="en-US" sz="3200"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1048630" name="文本框 21"/>
          <p:cNvSpPr txBox="1"/>
          <p:nvPr/>
        </p:nvSpPr>
        <p:spPr>
          <a:xfrm>
            <a:off x="4544341" y="3985638"/>
            <a:ext cx="777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smtClean="0">
                <a:solidFill>
                  <a:srgbClr val="FF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1</a:t>
            </a:r>
            <a:endParaRPr lang="zh-CN" altLang="en-US" sz="3600" b="1">
              <a:solidFill>
                <a:srgbClr val="FF0000"/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1048631" name="文本框 22"/>
          <p:cNvSpPr txBox="1"/>
          <p:nvPr/>
        </p:nvSpPr>
        <p:spPr>
          <a:xfrm>
            <a:off x="7200317" y="3985638"/>
            <a:ext cx="777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smtClean="0">
                <a:solidFill>
                  <a:srgbClr val="FF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7</a:t>
            </a:r>
            <a:endParaRPr lang="zh-CN" altLang="en-US" sz="3600" b="1">
              <a:solidFill>
                <a:srgbClr val="FF0000"/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1048632" name="文本框 23"/>
          <p:cNvSpPr txBox="1"/>
          <p:nvPr/>
        </p:nvSpPr>
        <p:spPr>
          <a:xfrm>
            <a:off x="3181721" y="4787550"/>
            <a:ext cx="777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smtClean="0">
                <a:solidFill>
                  <a:srgbClr val="FF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rPr>
              <a:t>17</a:t>
            </a:r>
            <a:endParaRPr lang="zh-CN" altLang="en-US" sz="3600" b="1">
              <a:solidFill>
                <a:srgbClr val="FF0000"/>
              </a:solidFill>
              <a:latin typeface="文泉驿等宽微米黑" panose="020B0606030804020204" pitchFamily="34" charset="-122"/>
              <a:ea typeface="文泉驿等宽微米黑" panose="020B0606030804020204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4" name="矩形 10"/>
          <p:cNvSpPr/>
          <p:nvPr/>
        </p:nvSpPr>
        <p:spPr>
          <a:xfrm>
            <a:off x="545822" y="615631"/>
            <a:ext cx="11101628" cy="55578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7" y="5207506"/>
            <a:ext cx="3066756" cy="165176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630958" y="5055058"/>
            <a:ext cx="2561679" cy="180421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2253617" y="3564890"/>
            <a:ext cx="3629025" cy="1912620"/>
            <a:chOff x="3549" y="5675"/>
            <a:chExt cx="4987" cy="2814"/>
          </a:xfrm>
        </p:grpSpPr>
        <p:pic>
          <p:nvPicPr>
            <p:cNvPr id="19" name="图片 18" descr="5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9" y="5675"/>
              <a:ext cx="2035" cy="28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0" name="图片 19" descr="6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6962" y="5675"/>
              <a:ext cx="1575" cy="262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101851" y="2173607"/>
            <a:ext cx="3566795" cy="15347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063740" y="3580132"/>
            <a:ext cx="1107440" cy="18853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8654416" y="3567430"/>
            <a:ext cx="1118235" cy="1802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063740" y="2328545"/>
            <a:ext cx="3566160" cy="14681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1206012" y="594995"/>
            <a:ext cx="3647152" cy="92333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机器人游戏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09800" y="863600"/>
            <a:ext cx="5334000" cy="355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Oval 3"/>
          <p:cNvSpPr/>
          <p:nvPr/>
        </p:nvSpPr>
        <p:spPr>
          <a:xfrm>
            <a:off x="152400" y="152400"/>
            <a:ext cx="1752600" cy="685800"/>
          </a:xfrm>
          <a:prstGeom prst="ellipse">
            <a:avLst/>
          </a:prstGeom>
          <a:solidFill>
            <a:srgbClr val="0099CC"/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sy="50000" rotWithShape="0">
              <a:schemeClr val="bg2"/>
            </a:outerShdw>
          </a:effectLst>
        </p:spPr>
        <p:txBody>
          <a:bodyPr wrap="none" anchor="ctr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2800" b="1">
                <a:solidFill>
                  <a:srgbClr val="40458C"/>
                </a:solidFill>
                <a:latin typeface="Times New Roman" panose="02020603050405020304" pitchFamily="18" charset="0"/>
                <a:ea typeface="仿宋_GB2312" pitchFamily="49" charset="-122"/>
              </a:rPr>
              <a:t>摆一摆</a:t>
            </a:r>
            <a:endParaRPr lang="zh-CN" altLang="en-US" sz="2800" b="1">
              <a:solidFill>
                <a:srgbClr val="40458C"/>
              </a:solidFill>
              <a:latin typeface="Times New Roman" panose="02020603050405020304" pitchFamily="18" charset="0"/>
              <a:ea typeface="仿宋_GB2312" pitchFamily="49" charset="-122"/>
            </a:endParaRPr>
          </a:p>
        </p:txBody>
      </p:sp>
      <p:grpSp>
        <p:nvGrpSpPr>
          <p:cNvPr id="17412" name="Group 13"/>
          <p:cNvGrpSpPr/>
          <p:nvPr/>
        </p:nvGrpSpPr>
        <p:grpSpPr>
          <a:xfrm>
            <a:off x="1981201" y="4572000"/>
            <a:ext cx="4752976" cy="1219200"/>
            <a:chOff x="1440" y="3024"/>
            <a:chExt cx="2994" cy="768"/>
          </a:xfrm>
        </p:grpSpPr>
        <p:pic>
          <p:nvPicPr>
            <p:cNvPr id="17413" name="Picture 9" descr="E:\我的课件\新课标\左右\2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0" y="3024"/>
              <a:ext cx="1056" cy="7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4" name="Text Box 10"/>
            <p:cNvSpPr/>
            <p:nvPr/>
          </p:nvSpPr>
          <p:spPr>
            <a:xfrm>
              <a:off x="2508" y="3168"/>
              <a:ext cx="1926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r>
                <a:rPr lang="zh-CN" altLang="en-US" sz="3200">
                  <a:solidFill>
                    <a:srgbClr val="40458C"/>
                  </a:solidFill>
                  <a:latin typeface="楷体_GB2312" pitchFamily="49" charset="-122"/>
                  <a:ea typeface="楷体_GB2312" pitchFamily="49" charset="-122"/>
                </a:rPr>
                <a:t>的左边有什么？</a:t>
              </a:r>
              <a:endParaRPr lang="zh-CN" altLang="en-US" sz="3200">
                <a:solidFill>
                  <a:srgbClr val="40458C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7415" name="Text Box 11"/>
          <p:cNvSpPr/>
          <p:nvPr/>
        </p:nvSpPr>
        <p:spPr>
          <a:xfrm>
            <a:off x="3600450" y="5867401"/>
            <a:ext cx="1826141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>
                <a:solidFill>
                  <a:srgbClr val="40458C"/>
                </a:solidFill>
                <a:latin typeface="楷体_GB2312" pitchFamily="49" charset="-122"/>
                <a:ea typeface="楷体_GB2312" pitchFamily="49" charset="-122"/>
              </a:rPr>
              <a:t>右边呢？</a:t>
            </a:r>
            <a:endParaRPr lang="zh-CN" altLang="en-US" sz="3200">
              <a:solidFill>
                <a:srgbClr val="40458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6" name="Oval 12"/>
          <p:cNvSpPr/>
          <p:nvPr/>
        </p:nvSpPr>
        <p:spPr>
          <a:xfrm>
            <a:off x="3886200" y="914400"/>
            <a:ext cx="914400" cy="533400"/>
          </a:xfrm>
          <a:prstGeom prst="ellipse">
            <a:avLst/>
          </a:prstGeom>
          <a:noFill/>
          <a:ln w="38100" cap="flat" cmpd="sng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>
              <a:solidFill>
                <a:srgbClr val="40458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/>
      <p:bldP spid="174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641" y="714377"/>
            <a:ext cx="8426451" cy="328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Box 2"/>
          <p:cNvSpPr/>
          <p:nvPr/>
        </p:nvSpPr>
        <p:spPr>
          <a:xfrm>
            <a:off x="1285875" y="4500564"/>
            <a:ext cx="62865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3600" b="1" dirty="0"/>
              <a:t>是的，他们都是靠右边走的。</a:t>
            </a:r>
            <a:endParaRPr lang="zh-CN" altLang="en-US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601" y="1033782"/>
            <a:ext cx="31502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摆一摆，说一说。</a:t>
            </a:r>
            <a:endParaRPr lang="zh-CN" altLang="en-US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218" name="图片 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12116" y="1773555"/>
            <a:ext cx="3179445" cy="215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47795" y="1494155"/>
            <a:ext cx="4182111" cy="2650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6461761" y="1773557"/>
            <a:ext cx="3683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40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61761" y="2214565"/>
            <a:ext cx="3683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240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41571" y="3547745"/>
            <a:ext cx="320040" cy="3200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096" y="2694307"/>
            <a:ext cx="371475" cy="3714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3476" y="2675257"/>
            <a:ext cx="466725" cy="3905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8038" y="3500438"/>
            <a:ext cx="2354263" cy="22590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49" y="3500438"/>
            <a:ext cx="2573339" cy="2222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325" y="3500438"/>
            <a:ext cx="2736851" cy="2501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49" y="1247777"/>
            <a:ext cx="2573339" cy="2252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8489" y="1484315"/>
            <a:ext cx="2563812" cy="2160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325" y="1484313"/>
            <a:ext cx="2376488" cy="2201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WPS 演示</Application>
  <PresentationFormat>自定义</PresentationFormat>
  <Paragraphs>71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仿宋_GB2312</vt:lpstr>
      <vt:lpstr>仿宋</vt:lpstr>
      <vt:lpstr>黑体</vt:lpstr>
      <vt:lpstr>Times New Roman</vt:lpstr>
      <vt:lpstr>文泉驿等宽微米黑</vt:lpstr>
      <vt:lpstr>楷体_GB2312</vt:lpstr>
      <vt:lpstr>华文新魏</vt:lpstr>
      <vt:lpstr>Arial</vt:lpstr>
      <vt:lpstr>Calibri</vt:lpstr>
      <vt:lpstr>Arial Unicode MS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2022-05-26T10:53:00Z</cp:lastPrinted>
  <dcterms:created xsi:type="dcterms:W3CDTF">2022-05-26T10:53:00Z</dcterms:created>
  <dcterms:modified xsi:type="dcterms:W3CDTF">2023-10-29T08:52:10Z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89AAAC47490C48889CC8DB342CF17299_12</vt:lpwstr>
  </property>
  <property fmtid="{D5CDD505-2E9C-101B-9397-08002B2CF9AE}" pid="3" name="KSOProductBuildVer">
    <vt:lpwstr>2052-12.1.0.15712</vt:lpwstr>
  </property>
</Properties>
</file>