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av" ContentType="audio/x-wav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79" r:id="rId4"/>
    <p:sldId id="257" r:id="rId5"/>
    <p:sldId id="258" r:id="rId6"/>
    <p:sldId id="261" r:id="rId7"/>
    <p:sldId id="262" r:id="rId8"/>
    <p:sldId id="278" r:id="rId9"/>
    <p:sldId id="277" r:id="rId10"/>
    <p:sldId id="280" r:id="rId11"/>
    <p:sldId id="281" r:id="rId12"/>
    <p:sldId id="264" r:id="rId13"/>
    <p:sldId id="272" r:id="rId14"/>
    <p:sldId id="273" r:id="rId15"/>
    <p:sldId id="274" r:id="rId16"/>
    <p:sldId id="269" r:id="rId17"/>
  </p:sldIdLst>
  <p:sldSz cx="12192000" cy="6858000"/>
  <p:notesSz cx="6858000" cy="9144000"/>
  <p:custDataLst>
    <p:tags r:id="rId2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09" d="100"/>
          <a:sy n="109" d="100"/>
        </p:scale>
        <p:origin x="-594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1" Type="http://schemas.openxmlformats.org/officeDocument/2006/relationships/tags" Target="tags/tag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7DE9F-9FFE-41F4-B172-FFB67F2C1BF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0A50E-466E-4B99-ADA5-ACE95370B1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7DE9F-9FFE-41F4-B172-FFB67F2C1BF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0A50E-466E-4B99-ADA5-ACE95370B1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7DE9F-9FFE-41F4-B172-FFB67F2C1BF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0A50E-466E-4B99-ADA5-ACE95370B1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7DE9F-9FFE-41F4-B172-FFB67F2C1BF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0A50E-466E-4B99-ADA5-ACE95370B1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7DE9F-9FFE-41F4-B172-FFB67F2C1BF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0A50E-466E-4B99-ADA5-ACE95370B1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7DE9F-9FFE-41F4-B172-FFB67F2C1BF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0A50E-466E-4B99-ADA5-ACE95370B1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7DE9F-9FFE-41F4-B172-FFB67F2C1BF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0A50E-466E-4B99-ADA5-ACE95370B1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7DE9F-9FFE-41F4-B172-FFB67F2C1BF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0A50E-466E-4B99-ADA5-ACE95370B1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70AD4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7DE9F-9FFE-41F4-B172-FFB67F2C1BF6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0A50E-466E-4B99-ADA5-ACE95370B180}" type="slidenum">
              <a:rPr lang="zh-CN" altLang="en-US" smtClean="0"/>
            </a:fld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311798" y="323688"/>
            <a:ext cx="11568404" cy="62106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7DE9F-9FFE-41F4-B172-FFB67F2C1BF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0A50E-466E-4B99-ADA5-ACE95370B1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7DE9F-9FFE-41F4-B172-FFB67F2C1BF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0A50E-466E-4B99-ADA5-ACE95370B1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file:///D:\qq&#25991;&#20214;\712321467\Image\C2C\Image2\%7b75232B38-A165-1FB7-499C-2E1C792CACB5%7d.png" TargetMode="Externa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27DE9F-9FFE-41F4-B172-FFB67F2C1BF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B0A50E-466E-4B99-ADA5-ACE95370B180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2" r:link="rId13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audio" Target="../media/audio1.wav"/><Relationship Id="rId3" Type="http://schemas.openxmlformats.org/officeDocument/2006/relationships/image" Target="../media/image26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audio" Target="../media/audio1.wav"/><Relationship Id="rId3" Type="http://schemas.openxmlformats.org/officeDocument/2006/relationships/image" Target="../media/image27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9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32.png"/><Relationship Id="rId3" Type="http://schemas.microsoft.com/office/2007/relationships/hdphoto" Target="../media/image31.wdp"/><Relationship Id="rId2" Type="http://schemas.openxmlformats.org/officeDocument/2006/relationships/image" Target="../media/image30.png"/><Relationship Id="rId1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16.png"/><Relationship Id="rId6" Type="http://schemas.microsoft.com/office/2007/relationships/hdphoto" Target="../media/image15.wdp"/><Relationship Id="rId5" Type="http://schemas.openxmlformats.org/officeDocument/2006/relationships/image" Target="../media/image14.png"/><Relationship Id="rId4" Type="http://schemas.microsoft.com/office/2007/relationships/hdphoto" Target="../media/image13.wdp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image" Target="../media/image23.png"/><Relationship Id="rId7" Type="http://schemas.openxmlformats.org/officeDocument/2006/relationships/image" Target="../media/image22.png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4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5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.png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.png"/><Relationship Id="rId1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0AD4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5" name="图片 4" descr="背景图案&#10;&#10;描述已自动生成"/>
          <p:cNvPicPr>
            <a:picLocks noChangeAspect="1"/>
          </p:cNvPicPr>
          <p:nvPr/>
        </p:nvPicPr>
        <p:blipFill>
          <a:blip r:embed="rId1">
            <a:alphaModFix amt="21000"/>
            <a:lum bright="70000" contrast="-70000"/>
          </a:blip>
          <a:stretch>
            <a:fillRect/>
          </a:stretch>
        </p:blipFill>
        <p:spPr>
          <a:xfrm>
            <a:off x="-128115" y="-22658"/>
            <a:ext cx="12320115" cy="6936679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291772" y="656772"/>
            <a:ext cx="9608457" cy="5544457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659164" y="873125"/>
            <a:ext cx="8873672" cy="231775"/>
            <a:chOff x="1562100" y="873125"/>
            <a:chExt cx="8873672" cy="231775"/>
          </a:xfrm>
          <a:solidFill>
            <a:srgbClr val="70AD47"/>
          </a:solidFill>
        </p:grpSpPr>
        <p:sp>
          <p:nvSpPr>
            <p:cNvPr id="8" name="椭圆 7"/>
            <p:cNvSpPr/>
            <p:nvPr/>
          </p:nvSpPr>
          <p:spPr>
            <a:xfrm>
              <a:off x="1562100" y="873125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2226861" y="873125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2891623" y="873125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3556384" y="873125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4221145" y="873125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4885906" y="873125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5550667" y="873125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6215429" y="873125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6880190" y="873125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7544951" y="873125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8209713" y="873125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8874474" y="873125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9539235" y="873125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0203997" y="873125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659164" y="5711825"/>
            <a:ext cx="8873672" cy="231775"/>
            <a:chOff x="1562100" y="1950038"/>
            <a:chExt cx="8873672" cy="231775"/>
          </a:xfrm>
          <a:solidFill>
            <a:srgbClr val="70AD47"/>
          </a:solidFill>
        </p:grpSpPr>
        <p:sp>
          <p:nvSpPr>
            <p:cNvPr id="23" name="椭圆 22"/>
            <p:cNvSpPr/>
            <p:nvPr/>
          </p:nvSpPr>
          <p:spPr>
            <a:xfrm>
              <a:off x="1562100" y="1950038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2226861" y="1950038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2891623" y="1950038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3556384" y="1950038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4221145" y="1950038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4885906" y="1950038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5550667" y="1950038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>
              <a:off x="6215429" y="1950038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>
              <a:off x="6880190" y="1950038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>
              <a:off x="7544951" y="1950038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8209713" y="1950038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8874474" y="1950038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5" name="椭圆 34"/>
            <p:cNvSpPr/>
            <p:nvPr/>
          </p:nvSpPr>
          <p:spPr>
            <a:xfrm>
              <a:off x="9539235" y="1950038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10203997" y="1950038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37" name="矩形 36"/>
          <p:cNvSpPr/>
          <p:nvPr/>
        </p:nvSpPr>
        <p:spPr>
          <a:xfrm>
            <a:off x="1902438" y="1760494"/>
            <a:ext cx="847111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6000" b="1" spc="60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6.1 </a:t>
            </a:r>
            <a:r>
              <a:rPr lang="zh-CN" altLang="en-US" sz="6000" b="1" spc="60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认识图形</a:t>
            </a:r>
            <a:endParaRPr lang="zh-CN" altLang="en-US" sz="6000" b="1" spc="60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2695101" y="3082074"/>
            <a:ext cx="6801798" cy="594495"/>
            <a:chOff x="2720445" y="2879075"/>
            <a:chExt cx="7388970" cy="668050"/>
          </a:xfrm>
        </p:grpSpPr>
        <p:sp>
          <p:nvSpPr>
            <p:cNvPr id="39" name="矩形: 圆角 38"/>
            <p:cNvSpPr/>
            <p:nvPr/>
          </p:nvSpPr>
          <p:spPr>
            <a:xfrm>
              <a:off x="3151002" y="2879075"/>
              <a:ext cx="6527858" cy="668050"/>
            </a:xfrm>
            <a:prstGeom prst="roundRect">
              <a:avLst>
                <a:gd name="adj" fmla="val 38744"/>
              </a:avLst>
            </a:prstGeom>
            <a:solidFill>
              <a:srgbClr val="70AD4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2720445" y="2935097"/>
              <a:ext cx="7388970" cy="58795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en-US" altLang="zh-CN" sz="2800" b="1" kern="0" spc="60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【</a:t>
              </a:r>
              <a:r>
                <a:rPr lang="zh-CN" altLang="en-US" sz="2800" b="1" kern="0" spc="60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</a:t>
              </a:r>
              <a:r>
                <a:rPr lang="en-US" altLang="zh-CN" sz="2800" b="1" kern="0" spc="60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</a:t>
              </a:r>
              <a:r>
                <a:rPr lang="zh-CN" altLang="en-US" sz="2800" b="1" kern="0" spc="60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单元 认识图形</a:t>
              </a:r>
              <a:r>
                <a:rPr lang="en-US" altLang="zh-CN" sz="2800" b="1" kern="0" spc="60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】</a:t>
              </a:r>
              <a:endParaRPr lang="en-US" altLang="zh-CN" sz="2800" b="1" kern="0" spc="6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3546532" y="3852276"/>
            <a:ext cx="5098937" cy="1065850"/>
            <a:chOff x="3686514" y="3187143"/>
            <a:chExt cx="5098937" cy="1065850"/>
          </a:xfrm>
        </p:grpSpPr>
        <p:sp>
          <p:nvSpPr>
            <p:cNvPr id="42" name="矩形 41"/>
            <p:cNvSpPr/>
            <p:nvPr/>
          </p:nvSpPr>
          <p:spPr>
            <a:xfrm>
              <a:off x="5388105" y="3852883"/>
              <a:ext cx="1690011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dist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一年级上册</a:t>
              </a:r>
              <a:endParaRPr kumimoji="0" lang="en-US" altLang="zh-CN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43" name="直接连接符 42"/>
            <p:cNvCxnSpPr/>
            <p:nvPr/>
          </p:nvCxnSpPr>
          <p:spPr>
            <a:xfrm flipH="1">
              <a:off x="4615982" y="3680563"/>
              <a:ext cx="3240000" cy="0"/>
            </a:xfrm>
            <a:prstGeom prst="line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dash"/>
              <a:miter lim="800000"/>
              <a:tailEnd type="none"/>
            </a:ln>
            <a:effectLst/>
          </p:spPr>
        </p:cxnSp>
        <p:sp>
          <p:nvSpPr>
            <p:cNvPr id="44" name="矩形 43"/>
            <p:cNvSpPr/>
            <p:nvPr/>
          </p:nvSpPr>
          <p:spPr>
            <a:xfrm>
              <a:off x="3686514" y="3187143"/>
              <a:ext cx="5098937" cy="2853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dist" defTabSz="914400" eaLnBrk="1" fontAlgn="auto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935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SECOND GRADE MATHEMATICS COURSEWARE VOLUME II</a:t>
              </a:r>
              <a:endParaRPr kumimoji="0" lang="en-US" altLang="zh-CN" sz="935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  <p:pic>
        <p:nvPicPr>
          <p:cNvPr id="45" name="图片 44" descr="卡通人物&#10;&#10;低可信度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25318" y="3843929"/>
            <a:ext cx="3044573" cy="3044573"/>
          </a:xfrm>
          <a:prstGeom prst="rect">
            <a:avLst/>
          </a:prstGeom>
        </p:spPr>
      </p:pic>
      <p:pic>
        <p:nvPicPr>
          <p:cNvPr id="46" name="图片 45" descr="卡通人物&#10;&#10;描述已自动生成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896910" y="2587556"/>
            <a:ext cx="4570448" cy="4473971"/>
          </a:xfrm>
          <a:prstGeom prst="rect">
            <a:avLst/>
          </a:prstGeom>
        </p:spPr>
      </p:pic>
      <p:pic>
        <p:nvPicPr>
          <p:cNvPr id="48" name="图片 47" descr="图片包含 交通, 飞机, 热气球, 游戏机&#10;&#10;描述已自动生成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19800000">
            <a:off x="1853867" y="1679884"/>
            <a:ext cx="970134" cy="97013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98021" y="593888"/>
            <a:ext cx="2774299" cy="566679"/>
            <a:chOff x="598021" y="593888"/>
            <a:chExt cx="2774299" cy="566679"/>
          </a:xfrm>
        </p:grpSpPr>
        <p:pic>
          <p:nvPicPr>
            <p:cNvPr id="3" name="图片 2" descr="钟表的特写&#10;&#10;描述已自动生成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98021" y="593888"/>
              <a:ext cx="489105" cy="566679"/>
            </a:xfrm>
            <a:prstGeom prst="rect">
              <a:avLst/>
            </a:prstGeom>
          </p:spPr>
        </p:pic>
        <p:sp>
          <p:nvSpPr>
            <p:cNvPr id="4" name="文本框 14"/>
            <p:cNvSpPr txBox="1"/>
            <p:nvPr/>
          </p:nvSpPr>
          <p:spPr>
            <a:xfrm>
              <a:off x="1109023" y="641576"/>
              <a:ext cx="2263297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>
                  <a:solidFill>
                    <a:srgbClr val="649B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巩固新知</a:t>
              </a:r>
              <a:endParaRPr lang="zh-CN" altLang="en-US" sz="2800" b="1">
                <a:solidFill>
                  <a:srgbClr val="649B3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087126" y="1459148"/>
            <a:ext cx="7923012" cy="942105"/>
            <a:chOff x="1087126" y="1459148"/>
            <a:chExt cx="7923012" cy="942105"/>
          </a:xfrm>
        </p:grpSpPr>
        <p:pic>
          <p:nvPicPr>
            <p:cNvPr id="6" name="图片 5" descr="卡通人物&#10;&#10;描述已自动生成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087126" y="1459148"/>
              <a:ext cx="1130526" cy="942105"/>
            </a:xfrm>
            <a:prstGeom prst="rect">
              <a:avLst/>
            </a:prstGeom>
          </p:spPr>
        </p:pic>
        <p:sp>
          <p:nvSpPr>
            <p:cNvPr id="7" name="TextBox 19"/>
            <p:cNvSpPr txBox="1"/>
            <p:nvPr/>
          </p:nvSpPr>
          <p:spPr>
            <a:xfrm>
              <a:off x="2074271" y="1668590"/>
              <a:ext cx="693586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>
                  <a:solidFill>
                    <a:srgbClr val="70AD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把正方体圈出来</a:t>
              </a:r>
              <a:endParaRPr lang="zh-CN" altLang="en-US" sz="2800" b="1">
                <a:solidFill>
                  <a:srgbClr val="70AD4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" name="立方体 7"/>
          <p:cNvSpPr/>
          <p:nvPr/>
        </p:nvSpPr>
        <p:spPr>
          <a:xfrm>
            <a:off x="6882177" y="3200398"/>
            <a:ext cx="1341783" cy="1341783"/>
          </a:xfrm>
          <a:prstGeom prst="cub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649B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流程图: 磁盘 8"/>
          <p:cNvSpPr/>
          <p:nvPr/>
        </p:nvSpPr>
        <p:spPr>
          <a:xfrm>
            <a:off x="1403379" y="2718687"/>
            <a:ext cx="1341783" cy="2140930"/>
          </a:xfrm>
          <a:prstGeom prst="flowChartMagneticDisk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649B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立方体 9"/>
          <p:cNvSpPr/>
          <p:nvPr/>
        </p:nvSpPr>
        <p:spPr>
          <a:xfrm>
            <a:off x="4200421" y="3212936"/>
            <a:ext cx="1341783" cy="1341783"/>
          </a:xfrm>
          <a:prstGeom prst="cube">
            <a:avLst>
              <a:gd name="adj" fmla="val 53148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649B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6174129" y="2301139"/>
            <a:ext cx="2757877" cy="2757877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立方体 12"/>
          <p:cNvSpPr/>
          <p:nvPr/>
        </p:nvSpPr>
        <p:spPr>
          <a:xfrm>
            <a:off x="9309134" y="2191810"/>
            <a:ext cx="1341783" cy="2362910"/>
          </a:xfrm>
          <a:prstGeom prst="cube">
            <a:avLst>
              <a:gd name="adj" fmla="val 35370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649B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98021" y="593888"/>
            <a:ext cx="2774299" cy="566679"/>
            <a:chOff x="598021" y="593888"/>
            <a:chExt cx="2774299" cy="566679"/>
          </a:xfrm>
        </p:grpSpPr>
        <p:pic>
          <p:nvPicPr>
            <p:cNvPr id="3" name="图片 2" descr="钟表的特写&#10;&#10;描述已自动生成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98021" y="593888"/>
              <a:ext cx="489105" cy="566679"/>
            </a:xfrm>
            <a:prstGeom prst="rect">
              <a:avLst/>
            </a:prstGeom>
          </p:spPr>
        </p:pic>
        <p:sp>
          <p:nvSpPr>
            <p:cNvPr id="4" name="文本框 14"/>
            <p:cNvSpPr txBox="1"/>
            <p:nvPr/>
          </p:nvSpPr>
          <p:spPr>
            <a:xfrm>
              <a:off x="1109023" y="641576"/>
              <a:ext cx="2263297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>
                  <a:solidFill>
                    <a:srgbClr val="649B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学以致用</a:t>
              </a:r>
              <a:endParaRPr lang="zh-CN" altLang="en-US" sz="2800" b="1">
                <a:solidFill>
                  <a:srgbClr val="649B3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1087126" y="1459148"/>
            <a:ext cx="7923012" cy="942105"/>
            <a:chOff x="1087126" y="1459148"/>
            <a:chExt cx="7923012" cy="942105"/>
          </a:xfrm>
        </p:grpSpPr>
        <p:pic>
          <p:nvPicPr>
            <p:cNvPr id="16" name="图片 15" descr="卡通人物&#10;&#10;描述已自动生成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087126" y="1459148"/>
              <a:ext cx="1130526" cy="942105"/>
            </a:xfrm>
            <a:prstGeom prst="rect">
              <a:avLst/>
            </a:prstGeom>
          </p:spPr>
        </p:pic>
        <p:sp>
          <p:nvSpPr>
            <p:cNvPr id="17" name="TextBox 19"/>
            <p:cNvSpPr txBox="1"/>
            <p:nvPr/>
          </p:nvSpPr>
          <p:spPr>
            <a:xfrm>
              <a:off x="2074271" y="1668590"/>
              <a:ext cx="693586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>
                  <a:solidFill>
                    <a:srgbClr val="70AD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1.</a:t>
              </a:r>
              <a:r>
                <a:rPr lang="zh-CN" altLang="en-US" sz="2800" b="1">
                  <a:solidFill>
                    <a:srgbClr val="70AD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找朋友。</a:t>
              </a:r>
              <a:endParaRPr lang="zh-CN" altLang="en-US" sz="2800" b="1">
                <a:solidFill>
                  <a:srgbClr val="70AD4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4271" y="2610695"/>
            <a:ext cx="7083429" cy="3212525"/>
          </a:xfrm>
          <a:prstGeom prst="rect">
            <a:avLst/>
          </a:prstGeom>
        </p:spPr>
      </p:pic>
      <p:sp>
        <p:nvSpPr>
          <p:cNvPr id="9" name="Line 20"/>
          <p:cNvSpPr>
            <a:spLocks noChangeShapeType="1"/>
          </p:cNvSpPr>
          <p:nvPr/>
        </p:nvSpPr>
        <p:spPr bwMode="auto">
          <a:xfrm flipH="1" flipV="1">
            <a:off x="3082381" y="4301787"/>
            <a:ext cx="407053" cy="576065"/>
          </a:xfrm>
          <a:prstGeom prst="line">
            <a:avLst/>
          </a:prstGeom>
          <a:noFill/>
          <a:ln w="25400" cap="flat" cmpd="sng" algn="ctr">
            <a:solidFill>
              <a:srgbClr val="FF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kumimoji="1" lang="zh-CN" altLang="en-US" sz="3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  <a:sym typeface="Arial" panose="020B0604020202020204"/>
            </a:endParaRPr>
          </a:p>
        </p:txBody>
      </p:sp>
      <p:sp>
        <p:nvSpPr>
          <p:cNvPr id="10" name="Line 20"/>
          <p:cNvSpPr>
            <a:spLocks noChangeShapeType="1"/>
          </p:cNvSpPr>
          <p:nvPr/>
        </p:nvSpPr>
        <p:spPr bwMode="auto">
          <a:xfrm flipH="1" flipV="1">
            <a:off x="3874149" y="4049970"/>
            <a:ext cx="3528714" cy="827882"/>
          </a:xfrm>
          <a:prstGeom prst="line">
            <a:avLst/>
          </a:prstGeom>
          <a:noFill/>
          <a:ln w="25400" cap="flat" cmpd="sng" algn="ctr">
            <a:solidFill>
              <a:srgbClr val="FF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kumimoji="1" lang="zh-CN" altLang="en-US" sz="3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  <a:sym typeface="Arial" panose="020B0604020202020204"/>
            </a:endParaRPr>
          </a:p>
        </p:txBody>
      </p:sp>
      <p:sp>
        <p:nvSpPr>
          <p:cNvPr id="11" name="Line 20"/>
          <p:cNvSpPr>
            <a:spLocks noChangeShapeType="1"/>
          </p:cNvSpPr>
          <p:nvPr/>
        </p:nvSpPr>
        <p:spPr bwMode="auto">
          <a:xfrm flipH="1" flipV="1">
            <a:off x="4784833" y="4030748"/>
            <a:ext cx="2762045" cy="775097"/>
          </a:xfrm>
          <a:prstGeom prst="line">
            <a:avLst/>
          </a:prstGeom>
          <a:noFill/>
          <a:ln w="25400" cap="flat" cmpd="sng" algn="ctr">
            <a:solidFill>
              <a:srgbClr val="FF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kumimoji="1" lang="zh-CN" altLang="en-US" sz="3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  <a:sym typeface="Arial" panose="020B0604020202020204"/>
            </a:endParaRPr>
          </a:p>
        </p:txBody>
      </p:sp>
      <p:sp>
        <p:nvSpPr>
          <p:cNvPr id="12" name="Line 20"/>
          <p:cNvSpPr>
            <a:spLocks noChangeShapeType="1"/>
          </p:cNvSpPr>
          <p:nvPr/>
        </p:nvSpPr>
        <p:spPr bwMode="auto">
          <a:xfrm flipH="1" flipV="1">
            <a:off x="6322743" y="3962783"/>
            <a:ext cx="0" cy="699046"/>
          </a:xfrm>
          <a:prstGeom prst="line">
            <a:avLst/>
          </a:prstGeom>
          <a:noFill/>
          <a:ln w="25400" cap="flat" cmpd="sng" algn="ctr">
            <a:solidFill>
              <a:srgbClr val="FF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kumimoji="1" lang="zh-CN" altLang="en-US" sz="3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  <a:sym typeface="Arial" panose="020B0604020202020204"/>
            </a:endParaRPr>
          </a:p>
        </p:txBody>
      </p:sp>
      <p:sp>
        <p:nvSpPr>
          <p:cNvPr id="13" name="Line 20"/>
          <p:cNvSpPr>
            <a:spLocks noChangeShapeType="1"/>
          </p:cNvSpPr>
          <p:nvPr/>
        </p:nvSpPr>
        <p:spPr bwMode="auto">
          <a:xfrm flipV="1">
            <a:off x="5386639" y="3833946"/>
            <a:ext cx="1365725" cy="895847"/>
          </a:xfrm>
          <a:prstGeom prst="line">
            <a:avLst/>
          </a:prstGeom>
          <a:noFill/>
          <a:ln w="25400" cap="flat" cmpd="sng" algn="ctr">
            <a:solidFill>
              <a:srgbClr val="FF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kumimoji="1" lang="zh-CN" altLang="en-US" sz="3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  <a:sym typeface="Arial" panose="020B0604020202020204"/>
            </a:endParaRPr>
          </a:p>
        </p:txBody>
      </p:sp>
      <p:sp>
        <p:nvSpPr>
          <p:cNvPr id="14" name="Line 20"/>
          <p:cNvSpPr>
            <a:spLocks noChangeShapeType="1"/>
          </p:cNvSpPr>
          <p:nvPr/>
        </p:nvSpPr>
        <p:spPr bwMode="auto">
          <a:xfrm flipV="1">
            <a:off x="3896453" y="3962783"/>
            <a:ext cx="3650425" cy="915068"/>
          </a:xfrm>
          <a:prstGeom prst="line">
            <a:avLst/>
          </a:prstGeom>
          <a:noFill/>
          <a:ln w="25400" cap="flat" cmpd="sng" algn="ctr">
            <a:solidFill>
              <a:srgbClr val="FF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kumimoji="1" lang="zh-CN" altLang="en-US" sz="3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  <a:sym typeface="Arial" panose="020B060402020202020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98021" y="593888"/>
            <a:ext cx="2774299" cy="566679"/>
            <a:chOff x="598021" y="593888"/>
            <a:chExt cx="2774299" cy="566679"/>
          </a:xfrm>
        </p:grpSpPr>
        <p:pic>
          <p:nvPicPr>
            <p:cNvPr id="3" name="图片 2" descr="钟表的特写&#10;&#10;描述已自动生成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98021" y="593888"/>
              <a:ext cx="489105" cy="566679"/>
            </a:xfrm>
            <a:prstGeom prst="rect">
              <a:avLst/>
            </a:prstGeom>
          </p:spPr>
        </p:pic>
        <p:sp>
          <p:nvSpPr>
            <p:cNvPr id="4" name="文本框 14"/>
            <p:cNvSpPr txBox="1"/>
            <p:nvPr/>
          </p:nvSpPr>
          <p:spPr>
            <a:xfrm>
              <a:off x="1109023" y="641576"/>
              <a:ext cx="2263297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>
                  <a:solidFill>
                    <a:srgbClr val="649B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学以致用</a:t>
              </a:r>
              <a:endParaRPr lang="zh-CN" altLang="en-US" sz="2800" b="1">
                <a:solidFill>
                  <a:srgbClr val="649B3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1087126" y="1459148"/>
            <a:ext cx="7923012" cy="942105"/>
            <a:chOff x="1087126" y="1459148"/>
            <a:chExt cx="7923012" cy="942105"/>
          </a:xfrm>
        </p:grpSpPr>
        <p:pic>
          <p:nvPicPr>
            <p:cNvPr id="16" name="图片 15" descr="卡通人物&#10;&#10;描述已自动生成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087126" y="1459148"/>
              <a:ext cx="1130526" cy="942105"/>
            </a:xfrm>
            <a:prstGeom prst="rect">
              <a:avLst/>
            </a:prstGeom>
          </p:spPr>
        </p:pic>
        <p:sp>
          <p:nvSpPr>
            <p:cNvPr id="17" name="TextBox 19"/>
            <p:cNvSpPr txBox="1"/>
            <p:nvPr/>
          </p:nvSpPr>
          <p:spPr>
            <a:xfrm>
              <a:off x="2074271" y="1668590"/>
              <a:ext cx="693586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>
                  <a:solidFill>
                    <a:srgbClr val="70AD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2.</a:t>
              </a:r>
              <a:r>
                <a:rPr lang="zh-CN" altLang="en-US" sz="2800" b="1">
                  <a:solidFill>
                    <a:srgbClr val="70AD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填一填。</a:t>
              </a:r>
              <a:endParaRPr lang="zh-CN" altLang="en-US" sz="2800" b="1">
                <a:solidFill>
                  <a:srgbClr val="70AD4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4271" y="2718687"/>
            <a:ext cx="7362825" cy="3028950"/>
          </a:xfrm>
          <a:prstGeom prst="rect">
            <a:avLst/>
          </a:prstGeom>
        </p:spPr>
      </p:pic>
      <p:sp>
        <p:nvSpPr>
          <p:cNvPr id="9" name="Oval 3"/>
          <p:cNvSpPr>
            <a:spLocks noChangeArrowheads="1"/>
          </p:cNvSpPr>
          <p:nvPr/>
        </p:nvSpPr>
        <p:spPr bwMode="auto">
          <a:xfrm>
            <a:off x="2685980" y="3431871"/>
            <a:ext cx="576262" cy="504825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kumimoji="1" lang="zh-CN" altLang="en-US" sz="2800">
              <a:solidFill>
                <a:srgbClr val="000000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10" name="Oval 4"/>
          <p:cNvSpPr>
            <a:spLocks noChangeArrowheads="1"/>
          </p:cNvSpPr>
          <p:nvPr/>
        </p:nvSpPr>
        <p:spPr bwMode="auto">
          <a:xfrm>
            <a:off x="4785322" y="3580847"/>
            <a:ext cx="504825" cy="576263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kumimoji="1" lang="zh-CN" altLang="en-US" sz="2800">
              <a:solidFill>
                <a:srgbClr val="000000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11" name="Oval 5"/>
          <p:cNvSpPr>
            <a:spLocks noChangeArrowheads="1"/>
          </p:cNvSpPr>
          <p:nvPr/>
        </p:nvSpPr>
        <p:spPr bwMode="auto">
          <a:xfrm>
            <a:off x="4585428" y="4487818"/>
            <a:ext cx="574675" cy="576263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kumimoji="1" lang="zh-CN" altLang="en-US" sz="2800">
              <a:solidFill>
                <a:srgbClr val="000000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7640482" y="3109730"/>
            <a:ext cx="5762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algn="l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algn="l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algn="l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algn="l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zh-CN" sz="2800" b="1">
                <a:solidFill>
                  <a:srgbClr val="FF0000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3</a:t>
            </a:r>
            <a:endParaRPr lang="en-US" altLang="zh-CN" sz="2800" b="1">
              <a:solidFill>
                <a:srgbClr val="FF0000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3312808" y="3890769"/>
            <a:ext cx="38183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algn="l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algn="l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algn="l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algn="l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en-US" altLang="zh-CN" sz="2800" b="1" kern="0">
                <a:solidFill>
                  <a:srgbClr val="FF0000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√</a:t>
            </a:r>
            <a:endParaRPr lang="en-US" altLang="zh-CN" sz="2800" b="1" kern="0">
              <a:solidFill>
                <a:srgbClr val="FF0000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7640482" y="3669607"/>
            <a:ext cx="5762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algn="l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algn="l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algn="l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algn="l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zh-CN" sz="2800" b="1">
                <a:solidFill>
                  <a:srgbClr val="FF0000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1</a:t>
            </a:r>
            <a:endParaRPr lang="en-US" altLang="zh-CN" sz="2800" b="1">
              <a:solidFill>
                <a:srgbClr val="FF0000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18" name="AutoShape 9"/>
          <p:cNvSpPr>
            <a:spLocks noChangeArrowheads="1"/>
          </p:cNvSpPr>
          <p:nvPr/>
        </p:nvSpPr>
        <p:spPr bwMode="auto">
          <a:xfrm>
            <a:off x="2685980" y="4491937"/>
            <a:ext cx="649287" cy="504825"/>
          </a:xfrm>
          <a:prstGeom prst="flowChartExtract">
            <a:avLst/>
          </a:prstGeom>
          <a:noFill/>
          <a:ln w="25400" algn="ctr">
            <a:solidFill>
              <a:srgbClr val="FF0000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kumimoji="1" lang="zh-CN" altLang="en-US" sz="2800">
              <a:solidFill>
                <a:srgbClr val="000000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19" name="AutoShape 10"/>
          <p:cNvSpPr>
            <a:spLocks noChangeArrowheads="1"/>
          </p:cNvSpPr>
          <p:nvPr/>
        </p:nvSpPr>
        <p:spPr bwMode="auto">
          <a:xfrm>
            <a:off x="3649896" y="4692298"/>
            <a:ext cx="649287" cy="504825"/>
          </a:xfrm>
          <a:prstGeom prst="flowChartExtract">
            <a:avLst/>
          </a:prstGeom>
          <a:noFill/>
          <a:ln w="25400" algn="ctr">
            <a:solidFill>
              <a:srgbClr val="FF0000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kumimoji="1" lang="zh-CN" altLang="en-US" sz="2800">
              <a:solidFill>
                <a:srgbClr val="000000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20" name="Text Box 11"/>
          <p:cNvSpPr txBox="1">
            <a:spLocks noChangeArrowheads="1"/>
          </p:cNvSpPr>
          <p:nvPr/>
        </p:nvSpPr>
        <p:spPr bwMode="auto">
          <a:xfrm>
            <a:off x="7640482" y="4221130"/>
            <a:ext cx="5762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algn="l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algn="l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algn="l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algn="l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zh-CN" sz="2800" b="1">
                <a:solidFill>
                  <a:srgbClr val="FF0000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2</a:t>
            </a:r>
            <a:endParaRPr lang="en-US" altLang="zh-CN" sz="2800" b="1">
              <a:solidFill>
                <a:srgbClr val="FF0000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21" name="Text Box 12"/>
          <p:cNvSpPr txBox="1">
            <a:spLocks noChangeArrowheads="1"/>
          </p:cNvSpPr>
          <p:nvPr/>
        </p:nvSpPr>
        <p:spPr bwMode="auto">
          <a:xfrm>
            <a:off x="7632042" y="4772653"/>
            <a:ext cx="5762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algn="l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algn="l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algn="l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algn="l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zh-CN" sz="2800" b="1">
                <a:solidFill>
                  <a:srgbClr val="FF0000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1</a:t>
            </a:r>
            <a:endParaRPr lang="en-US" altLang="zh-CN" sz="2800" b="1">
              <a:solidFill>
                <a:srgbClr val="FF0000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/>
      <p:bldP spid="13" grpId="0"/>
      <p:bldP spid="14" grpId="0"/>
      <p:bldP spid="18" grpId="0" animBg="1"/>
      <p:bldP spid="19" grpId="0" animBg="1"/>
      <p:bldP spid="20" grpId="0"/>
      <p:bldP spid="2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98021" y="593888"/>
            <a:ext cx="2774299" cy="566679"/>
            <a:chOff x="598021" y="593888"/>
            <a:chExt cx="2774299" cy="566679"/>
          </a:xfrm>
        </p:grpSpPr>
        <p:pic>
          <p:nvPicPr>
            <p:cNvPr id="3" name="图片 2" descr="钟表的特写&#10;&#10;描述已自动生成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98021" y="593888"/>
              <a:ext cx="489105" cy="566679"/>
            </a:xfrm>
            <a:prstGeom prst="rect">
              <a:avLst/>
            </a:prstGeom>
          </p:spPr>
        </p:pic>
        <p:sp>
          <p:nvSpPr>
            <p:cNvPr id="4" name="文本框 14"/>
            <p:cNvSpPr txBox="1"/>
            <p:nvPr/>
          </p:nvSpPr>
          <p:spPr>
            <a:xfrm>
              <a:off x="1109023" y="641576"/>
              <a:ext cx="2263297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>
                  <a:solidFill>
                    <a:srgbClr val="649B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学以致用</a:t>
              </a:r>
              <a:endParaRPr lang="zh-CN" altLang="en-US" sz="2800" b="1">
                <a:solidFill>
                  <a:srgbClr val="649B3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1087126" y="1459148"/>
            <a:ext cx="7923012" cy="942105"/>
            <a:chOff x="1087126" y="1459148"/>
            <a:chExt cx="7923012" cy="942105"/>
          </a:xfrm>
        </p:grpSpPr>
        <p:pic>
          <p:nvPicPr>
            <p:cNvPr id="16" name="图片 15" descr="卡通人物&#10;&#10;描述已自动生成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087126" y="1459148"/>
              <a:ext cx="1130526" cy="942105"/>
            </a:xfrm>
            <a:prstGeom prst="rect">
              <a:avLst/>
            </a:prstGeom>
          </p:spPr>
        </p:pic>
        <p:sp>
          <p:nvSpPr>
            <p:cNvPr id="17" name="TextBox 19"/>
            <p:cNvSpPr txBox="1"/>
            <p:nvPr/>
          </p:nvSpPr>
          <p:spPr>
            <a:xfrm>
              <a:off x="2074271" y="1668590"/>
              <a:ext cx="693586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>
                  <a:solidFill>
                    <a:srgbClr val="70AD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3.</a:t>
              </a:r>
              <a:r>
                <a:rPr lang="zh-CN" altLang="en-US" sz="2800" b="1">
                  <a:solidFill>
                    <a:srgbClr val="70AD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搭一搭。</a:t>
              </a:r>
              <a:endParaRPr lang="zh-CN" altLang="en-US" sz="2800" b="1">
                <a:solidFill>
                  <a:srgbClr val="70AD4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04711" y="2275105"/>
            <a:ext cx="7055994" cy="3941319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98021" y="593888"/>
            <a:ext cx="2774299" cy="566679"/>
            <a:chOff x="598021" y="593888"/>
            <a:chExt cx="2774299" cy="566679"/>
          </a:xfrm>
        </p:grpSpPr>
        <p:pic>
          <p:nvPicPr>
            <p:cNvPr id="3" name="图片 2" descr="钟表的特写&#10;&#10;描述已自动生成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98021" y="593888"/>
              <a:ext cx="489105" cy="566679"/>
            </a:xfrm>
            <a:prstGeom prst="rect">
              <a:avLst/>
            </a:prstGeom>
          </p:spPr>
        </p:pic>
        <p:sp>
          <p:nvSpPr>
            <p:cNvPr id="4" name="文本框 14"/>
            <p:cNvSpPr txBox="1"/>
            <p:nvPr/>
          </p:nvSpPr>
          <p:spPr>
            <a:xfrm>
              <a:off x="1109023" y="641576"/>
              <a:ext cx="2263297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>
                  <a:solidFill>
                    <a:srgbClr val="649B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学以致用</a:t>
              </a:r>
              <a:endParaRPr lang="zh-CN" altLang="en-US" sz="2800" b="1">
                <a:solidFill>
                  <a:srgbClr val="649B3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087126" y="1459148"/>
            <a:ext cx="10686952" cy="942105"/>
            <a:chOff x="1087126" y="1459148"/>
            <a:chExt cx="10686952" cy="942105"/>
          </a:xfrm>
        </p:grpSpPr>
        <p:grpSp>
          <p:nvGrpSpPr>
            <p:cNvPr id="15" name="组合 14"/>
            <p:cNvGrpSpPr/>
            <p:nvPr/>
          </p:nvGrpSpPr>
          <p:grpSpPr>
            <a:xfrm>
              <a:off x="1087126" y="1459148"/>
              <a:ext cx="10686952" cy="942105"/>
              <a:chOff x="1087126" y="1459148"/>
              <a:chExt cx="10686952" cy="942105"/>
            </a:xfrm>
          </p:grpSpPr>
          <p:pic>
            <p:nvPicPr>
              <p:cNvPr id="16" name="图片 15" descr="卡通人物&#10;&#10;描述已自动生成"/>
              <p:cNvPicPr>
                <a:picLocks noChangeAspect="1"/>
              </p:cNvPicPr>
              <p:nvPr/>
            </p:nvPicPr>
            <p:blipFill>
              <a:blip r:embed="rId2" cstate="email"/>
              <a:stretch>
                <a:fillRect/>
              </a:stretch>
            </p:blipFill>
            <p:spPr>
              <a:xfrm>
                <a:off x="1087126" y="1459148"/>
                <a:ext cx="1130526" cy="942105"/>
              </a:xfrm>
              <a:prstGeom prst="rect">
                <a:avLst/>
              </a:prstGeom>
            </p:spPr>
          </p:pic>
          <p:sp>
            <p:nvSpPr>
              <p:cNvPr id="17" name="TextBox 19"/>
              <p:cNvSpPr txBox="1"/>
              <p:nvPr/>
            </p:nvSpPr>
            <p:spPr>
              <a:xfrm>
                <a:off x="2074271" y="1668590"/>
                <a:ext cx="969980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b="1">
                    <a:solidFill>
                      <a:srgbClr val="70AD47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4.</a:t>
                </a:r>
                <a:r>
                  <a:rPr lang="zh-CN" altLang="en-US" sz="2400" b="1">
                    <a:solidFill>
                      <a:srgbClr val="70AD47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找一找形状是                                          的物品，并与同伴说一说</a:t>
                </a:r>
                <a:endParaRPr lang="zh-CN" altLang="en-US" sz="2400" b="1">
                  <a:solidFill>
                    <a:srgbClr val="70AD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8" name="AutoShape 4"/>
            <p:cNvSpPr>
              <a:spLocks noChangeArrowheads="1"/>
            </p:cNvSpPr>
            <p:nvPr/>
          </p:nvSpPr>
          <p:spPr bwMode="auto">
            <a:xfrm>
              <a:off x="4372060" y="1666013"/>
              <a:ext cx="516762" cy="528374"/>
            </a:xfrm>
            <a:prstGeom prst="cube">
              <a:avLst>
                <a:gd name="adj" fmla="val 25000"/>
              </a:avLst>
            </a:prstGeom>
            <a:solidFill>
              <a:srgbClr val="70AD47"/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>
              <a:lvl1pPr algn="l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algn="l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algn="l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algn="l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algn="l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Aft>
                  <a:spcPct val="0"/>
                </a:spcAft>
              </a:pPr>
              <a:endParaRPr lang="zh-CN" altLang="zh-CN" sz="2800" b="1">
                <a:solidFill>
                  <a:srgbClr val="000000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9" name="AutoShape 4"/>
            <p:cNvSpPr>
              <a:spLocks noChangeArrowheads="1"/>
            </p:cNvSpPr>
            <p:nvPr/>
          </p:nvSpPr>
          <p:spPr bwMode="auto">
            <a:xfrm>
              <a:off x="5176344" y="1699367"/>
              <a:ext cx="967871" cy="461666"/>
            </a:xfrm>
            <a:prstGeom prst="cube">
              <a:avLst>
                <a:gd name="adj" fmla="val 25000"/>
              </a:avLst>
            </a:prstGeom>
            <a:solidFill>
              <a:srgbClr val="70AD47"/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>
              <a:lvl1pPr algn="l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algn="l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algn="l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algn="l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algn="l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Aft>
                  <a:spcPct val="0"/>
                </a:spcAft>
              </a:pPr>
              <a:endParaRPr lang="zh-CN" altLang="zh-CN" sz="2800" b="1">
                <a:solidFill>
                  <a:srgbClr val="000000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10" name="AutoShape 8"/>
            <p:cNvSpPr>
              <a:spLocks noChangeArrowheads="1"/>
            </p:cNvSpPr>
            <p:nvPr/>
          </p:nvSpPr>
          <p:spPr bwMode="auto">
            <a:xfrm>
              <a:off x="6431737" y="1666013"/>
              <a:ext cx="401682" cy="560878"/>
            </a:xfrm>
            <a:prstGeom prst="can">
              <a:avLst>
                <a:gd name="adj" fmla="val 29182"/>
              </a:avLst>
            </a:prstGeom>
            <a:solidFill>
              <a:srgbClr val="70AD47"/>
            </a:solidFill>
            <a:ln w="9525">
              <a:noFill/>
              <a:round/>
            </a:ln>
            <a:effectLst/>
          </p:spPr>
          <p:txBody>
            <a:bodyPr wrap="none" anchor="ctr"/>
            <a:lstStyle>
              <a:lvl1pPr algn="l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algn="l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algn="l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algn="l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algn="l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zh-CN" sz="2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11" name="Oval 11"/>
            <p:cNvSpPr>
              <a:spLocks noChangeArrowheads="1"/>
            </p:cNvSpPr>
            <p:nvPr/>
          </p:nvSpPr>
          <p:spPr bwMode="auto">
            <a:xfrm>
              <a:off x="7133177" y="1672938"/>
              <a:ext cx="553953" cy="553953"/>
            </a:xfrm>
            <a:prstGeom prst="ellipse">
              <a:avLst/>
            </a:prstGeom>
            <a:gradFill rotWithShape="1">
              <a:gsLst>
                <a:gs pos="0">
                  <a:schemeClr val="accent6">
                    <a:lumMod val="40000"/>
                    <a:lumOff val="60000"/>
                  </a:schemeClr>
                </a:gs>
                <a:gs pos="100000">
                  <a:srgbClr val="649B3F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</a:ln>
            <a:effectLst/>
          </p:spPr>
          <p:txBody>
            <a:bodyPr wrap="none" anchor="ctr"/>
            <a:lstStyle>
              <a:lvl1pPr algn="l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algn="l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algn="l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algn="l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algn="l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altLang="zh-CN" sz="2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altLang="zh-CN" sz="2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altLang="zh-CN" sz="2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altLang="zh-CN" sz="2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altLang="zh-CN" sz="2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altLang="zh-CN" sz="2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altLang="zh-CN" sz="2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altLang="zh-CN" sz="2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altLang="zh-CN" sz="2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altLang="zh-CN" sz="2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altLang="zh-CN" sz="2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altLang="zh-CN" sz="2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altLang="zh-CN" sz="2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altLang="zh-CN" sz="2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altLang="zh-CN" sz="2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altLang="zh-CN" sz="2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altLang="zh-CN" sz="2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altLang="zh-CN" sz="2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altLang="zh-CN" sz="2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altLang="zh-CN" sz="2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altLang="zh-CN" sz="2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altLang="zh-CN" sz="2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altLang="zh-CN" sz="2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altLang="zh-CN" sz="2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altLang="zh-CN" sz="2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altLang="zh-CN" sz="2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altLang="zh-CN" sz="2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altLang="zh-CN" sz="2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altLang="zh-CN" sz="2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altLang="zh-CN" sz="2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altLang="zh-CN" sz="2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altLang="zh-CN" sz="2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altLang="zh-CN" sz="2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altLang="zh-CN" sz="2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altLang="zh-CN" sz="2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altLang="zh-CN" sz="2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altLang="zh-CN" sz="2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altLang="zh-CN" sz="2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altLang="zh-CN" sz="2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altLang="zh-CN" sz="2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altLang="zh-CN" sz="2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altLang="zh-CN" sz="2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altLang="zh-CN" sz="2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altLang="zh-CN" sz="2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altLang="zh-CN" sz="2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altLang="zh-CN" sz="2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altLang="zh-CN" sz="2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altLang="zh-CN" sz="2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altLang="zh-CN" sz="2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altLang="zh-CN" sz="2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altLang="zh-CN" sz="2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altLang="zh-CN" sz="2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altLang="zh-CN" sz="2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altLang="zh-CN" sz="2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altLang="zh-CN" sz="2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altLang="zh-CN" sz="2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912097" y="1160567"/>
            <a:ext cx="6858000" cy="6858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598021" y="593888"/>
            <a:ext cx="2774299" cy="566679"/>
            <a:chOff x="598021" y="593888"/>
            <a:chExt cx="2774299" cy="566679"/>
          </a:xfrm>
        </p:grpSpPr>
        <p:pic>
          <p:nvPicPr>
            <p:cNvPr id="6" name="图片 5" descr="钟表的特写&#10;&#10;描述已自动生成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98021" y="593888"/>
              <a:ext cx="489105" cy="566679"/>
            </a:xfrm>
            <a:prstGeom prst="rect">
              <a:avLst/>
            </a:prstGeom>
          </p:spPr>
        </p:pic>
        <p:sp>
          <p:nvSpPr>
            <p:cNvPr id="7" name="文本框 14"/>
            <p:cNvSpPr txBox="1"/>
            <p:nvPr/>
          </p:nvSpPr>
          <p:spPr>
            <a:xfrm>
              <a:off x="1109023" y="641576"/>
              <a:ext cx="2263297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 dirty="0">
                  <a:solidFill>
                    <a:srgbClr val="649B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课堂小结</a:t>
              </a:r>
              <a:endParaRPr lang="zh-CN" altLang="en-US" sz="2800" b="1" dirty="0">
                <a:solidFill>
                  <a:srgbClr val="649B3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2963421" y="-1351437"/>
            <a:ext cx="9728200" cy="9728200"/>
            <a:chOff x="2463800" y="-1549400"/>
            <a:chExt cx="9728200" cy="9728200"/>
          </a:xfrm>
        </p:grpSpPr>
        <p:pic>
          <p:nvPicPr>
            <p:cNvPr id="9" name="图片 8" descr="卡通人物&#10;&#10;中度可信度描述已自动生成"/>
            <p:cNvPicPr>
              <a:picLocks noChangeAspect="1"/>
            </p:cNvPicPr>
            <p:nvPr/>
          </p:nvPicPr>
          <p:blipFill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72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2463800" y="-1549400"/>
              <a:ext cx="9728200" cy="9728200"/>
            </a:xfrm>
            <a:prstGeom prst="rect">
              <a:avLst/>
            </a:prstGeom>
          </p:spPr>
        </p:pic>
        <p:sp>
          <p:nvSpPr>
            <p:cNvPr id="10" name="文本框 9"/>
            <p:cNvSpPr txBox="1"/>
            <p:nvPr/>
          </p:nvSpPr>
          <p:spPr>
            <a:xfrm>
              <a:off x="5791200" y="2286024"/>
              <a:ext cx="4191000" cy="165500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7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宋体" panose="02010600030101010101" pitchFamily="2" charset="-122"/>
                <a:buNone/>
                <a:defRPr/>
              </a:pPr>
              <a:r>
                <a:rPr kumimoji="0" lang="zh-CN" altLang="en-US" sz="3200" b="1" i="0" u="none" strike="noStrike" kern="1200" cap="none" spc="0" normalizeH="0" baseline="0" noProof="0" dirty="0">
                  <a:ln>
                    <a:noFill/>
                  </a:ln>
                  <a:solidFill>
                    <a:srgbClr val="70AD47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通过这节课的学习活动，你有什么收获？</a:t>
              </a:r>
              <a:endPara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12" name="图片 11" descr="卡通人物&#10;&#10;中度可信度描述已自动生成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71764" y="1809947"/>
            <a:ext cx="3984071" cy="398407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98021" y="593888"/>
            <a:ext cx="2774299" cy="566679"/>
            <a:chOff x="598021" y="593888"/>
            <a:chExt cx="2774299" cy="566679"/>
          </a:xfrm>
        </p:grpSpPr>
        <p:pic>
          <p:nvPicPr>
            <p:cNvPr id="3" name="图片 2" descr="钟表的特写&#10;&#10;描述已自动生成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98021" y="593888"/>
              <a:ext cx="489105" cy="566679"/>
            </a:xfrm>
            <a:prstGeom prst="rect">
              <a:avLst/>
            </a:prstGeom>
          </p:spPr>
        </p:pic>
        <p:sp>
          <p:nvSpPr>
            <p:cNvPr id="4" name="文本框 14"/>
            <p:cNvSpPr txBox="1"/>
            <p:nvPr/>
          </p:nvSpPr>
          <p:spPr>
            <a:xfrm>
              <a:off x="1109023" y="641576"/>
              <a:ext cx="2263297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 dirty="0">
                  <a:solidFill>
                    <a:srgbClr val="649B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复习旧知</a:t>
              </a:r>
              <a:endParaRPr lang="zh-CN" altLang="en-US" sz="2800" b="1" dirty="0">
                <a:solidFill>
                  <a:srgbClr val="649B3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087126" y="1459148"/>
            <a:ext cx="7923012" cy="942105"/>
            <a:chOff x="1087126" y="1459148"/>
            <a:chExt cx="7923012" cy="942105"/>
          </a:xfrm>
        </p:grpSpPr>
        <p:pic>
          <p:nvPicPr>
            <p:cNvPr id="6" name="图片 5" descr="卡通人物&#10;&#10;描述已自动生成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087126" y="1459148"/>
              <a:ext cx="1130526" cy="942105"/>
            </a:xfrm>
            <a:prstGeom prst="rect">
              <a:avLst/>
            </a:prstGeom>
          </p:spPr>
        </p:pic>
        <p:sp>
          <p:nvSpPr>
            <p:cNvPr id="7" name="TextBox 19"/>
            <p:cNvSpPr txBox="1"/>
            <p:nvPr/>
          </p:nvSpPr>
          <p:spPr>
            <a:xfrm>
              <a:off x="2074271" y="1668590"/>
              <a:ext cx="693586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>
                  <a:solidFill>
                    <a:srgbClr val="70AD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猜一猜，填一填</a:t>
              </a:r>
              <a:endParaRPr lang="zh-CN" altLang="en-US" sz="2800" b="1">
                <a:solidFill>
                  <a:srgbClr val="70AD4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98021" y="1687444"/>
            <a:ext cx="5390587" cy="5039360"/>
            <a:chOff x="842573" y="1668590"/>
            <a:chExt cx="5390587" cy="5039360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1193800" y="1668590"/>
              <a:ext cx="5039360" cy="5039360"/>
            </a:xfrm>
            <a:prstGeom prst="rect">
              <a:avLst/>
            </a:prstGeom>
          </p:spPr>
        </p:pic>
        <p:sp>
          <p:nvSpPr>
            <p:cNvPr id="10" name="TextBox 19"/>
            <p:cNvSpPr txBox="1"/>
            <p:nvPr/>
          </p:nvSpPr>
          <p:spPr>
            <a:xfrm>
              <a:off x="2465500" y="3357307"/>
              <a:ext cx="3071699" cy="13088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800" b="1" dirty="0">
                  <a:solidFill>
                    <a:srgbClr val="70AD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我在</a:t>
              </a:r>
              <a:r>
                <a:rPr lang="en-US" altLang="zh-CN" sz="2800" b="1" dirty="0">
                  <a:solidFill>
                    <a:srgbClr val="70AD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10</a:t>
              </a:r>
              <a:r>
                <a:rPr lang="zh-CN" altLang="en-US" sz="2800" b="1" dirty="0">
                  <a:solidFill>
                    <a:srgbClr val="70AD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的前面，</a:t>
              </a:r>
              <a:r>
                <a:rPr lang="en-US" altLang="zh-CN" sz="2800" b="1" dirty="0">
                  <a:solidFill>
                    <a:srgbClr val="70AD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8</a:t>
              </a:r>
              <a:r>
                <a:rPr lang="zh-CN" altLang="en-US" sz="2800" b="1" dirty="0">
                  <a:solidFill>
                    <a:srgbClr val="70AD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的后面，我是</a:t>
              </a:r>
              <a:r>
                <a:rPr lang="en-US" altLang="zh-CN" sz="2800" b="1" dirty="0">
                  <a:solidFill>
                    <a:srgbClr val="70AD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(   )</a:t>
              </a:r>
              <a:endParaRPr lang="zh-CN" altLang="en-US" sz="2800" b="1" dirty="0">
                <a:solidFill>
                  <a:srgbClr val="70AD4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842573" y="4145672"/>
              <a:ext cx="1778000" cy="1778000"/>
            </a:xfrm>
            <a:prstGeom prst="rect">
              <a:avLst/>
            </a:prstGeom>
          </p:spPr>
        </p:pic>
      </p:grpSp>
      <p:grpSp>
        <p:nvGrpSpPr>
          <p:cNvPr id="15" name="组合 14"/>
          <p:cNvGrpSpPr/>
          <p:nvPr/>
        </p:nvGrpSpPr>
        <p:grpSpPr>
          <a:xfrm>
            <a:off x="6051494" y="1687444"/>
            <a:ext cx="5575914" cy="5039360"/>
            <a:chOff x="657246" y="1668590"/>
            <a:chExt cx="5575914" cy="5039360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1193800" y="1668590"/>
              <a:ext cx="5039360" cy="5039360"/>
            </a:xfrm>
            <a:prstGeom prst="rect">
              <a:avLst/>
            </a:prstGeom>
          </p:spPr>
        </p:pic>
        <p:sp>
          <p:nvSpPr>
            <p:cNvPr id="17" name="TextBox 19"/>
            <p:cNvSpPr txBox="1"/>
            <p:nvPr/>
          </p:nvSpPr>
          <p:spPr>
            <a:xfrm>
              <a:off x="2465500" y="3357307"/>
              <a:ext cx="3071699" cy="13088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800" b="1" dirty="0">
                  <a:solidFill>
                    <a:srgbClr val="70AD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我在</a:t>
              </a:r>
              <a:r>
                <a:rPr lang="en-US" altLang="zh-CN" sz="2800" b="1" dirty="0">
                  <a:solidFill>
                    <a:srgbClr val="70AD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7</a:t>
              </a:r>
              <a:r>
                <a:rPr lang="zh-CN" altLang="en-US" sz="2800" b="1" dirty="0">
                  <a:solidFill>
                    <a:srgbClr val="70AD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的前面，</a:t>
              </a:r>
              <a:r>
                <a:rPr lang="en-US" altLang="zh-CN" sz="2800" b="1" dirty="0">
                  <a:solidFill>
                    <a:srgbClr val="70AD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</a:t>
              </a:r>
              <a:r>
                <a:rPr lang="zh-CN" altLang="en-US" sz="2800" b="1" dirty="0">
                  <a:solidFill>
                    <a:srgbClr val="70AD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的后面，我是</a:t>
              </a:r>
              <a:r>
                <a:rPr lang="en-US" altLang="zh-CN" sz="2800" b="1" dirty="0">
                  <a:solidFill>
                    <a:srgbClr val="70AD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(   )</a:t>
              </a:r>
              <a:endParaRPr lang="zh-CN" altLang="en-US" sz="2800" b="1" dirty="0">
                <a:solidFill>
                  <a:srgbClr val="70AD4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>
            <a:xfrm>
              <a:off x="657246" y="4318455"/>
              <a:ext cx="1963327" cy="1308884"/>
            </a:xfrm>
            <a:prstGeom prst="rect">
              <a:avLst/>
            </a:prstGeom>
          </p:spPr>
        </p:pic>
      </p:grpSp>
      <p:sp>
        <p:nvSpPr>
          <p:cNvPr id="19" name="文本框 14"/>
          <p:cNvSpPr txBox="1"/>
          <p:nvPr/>
        </p:nvSpPr>
        <p:spPr>
          <a:xfrm>
            <a:off x="4542601" y="4184908"/>
            <a:ext cx="520993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endParaRPr lang="zh-CN" altLang="en-US" sz="28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4"/>
          <p:cNvSpPr txBox="1"/>
          <p:nvPr/>
        </p:nvSpPr>
        <p:spPr>
          <a:xfrm>
            <a:off x="10211881" y="4184908"/>
            <a:ext cx="520993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endParaRPr lang="zh-CN" altLang="en-US" sz="28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598021" y="593888"/>
            <a:ext cx="2774299" cy="566679"/>
            <a:chOff x="598021" y="593888"/>
            <a:chExt cx="2774299" cy="566679"/>
          </a:xfrm>
        </p:grpSpPr>
        <p:pic>
          <p:nvPicPr>
            <p:cNvPr id="2" name="图片 1" descr="钟表的特写&#10;&#10;描述已自动生成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98021" y="593888"/>
              <a:ext cx="489105" cy="566679"/>
            </a:xfrm>
            <a:prstGeom prst="rect">
              <a:avLst/>
            </a:prstGeom>
          </p:spPr>
        </p:pic>
        <p:sp>
          <p:nvSpPr>
            <p:cNvPr id="3" name="文本框 14"/>
            <p:cNvSpPr txBox="1"/>
            <p:nvPr/>
          </p:nvSpPr>
          <p:spPr>
            <a:xfrm>
              <a:off x="1109023" y="641576"/>
              <a:ext cx="2263297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 dirty="0">
                  <a:solidFill>
                    <a:srgbClr val="649B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情景导入</a:t>
              </a:r>
              <a:endParaRPr lang="zh-CN" altLang="en-US" sz="2800" b="1" dirty="0">
                <a:solidFill>
                  <a:srgbClr val="649B3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9900" y="2345610"/>
            <a:ext cx="9692200" cy="2281931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598021" y="4440175"/>
            <a:ext cx="3476234" cy="1989956"/>
            <a:chOff x="487156" y="1706047"/>
            <a:chExt cx="4725867" cy="2705303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998" b="100000" l="0" r="10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487156" y="2446650"/>
              <a:ext cx="1607036" cy="1964700"/>
            </a:xfrm>
            <a:prstGeom prst="rect">
              <a:avLst/>
            </a:prstGeom>
          </p:spPr>
        </p:pic>
        <p:grpSp>
          <p:nvGrpSpPr>
            <p:cNvPr id="11" name="组合 10"/>
            <p:cNvGrpSpPr/>
            <p:nvPr/>
          </p:nvGrpSpPr>
          <p:grpSpPr>
            <a:xfrm>
              <a:off x="2240671" y="1706047"/>
              <a:ext cx="2972352" cy="1432676"/>
              <a:chOff x="1203757" y="2404124"/>
              <a:chExt cx="2323567" cy="1119961"/>
            </a:xfrm>
          </p:grpSpPr>
          <p:sp>
            <p:nvSpPr>
              <p:cNvPr id="12" name="思想气泡: 云 8"/>
              <p:cNvSpPr/>
              <p:nvPr/>
            </p:nvSpPr>
            <p:spPr>
              <a:xfrm>
                <a:off x="1203757" y="2404124"/>
                <a:ext cx="2323567" cy="1119961"/>
              </a:xfrm>
              <a:prstGeom prst="cloudCallout">
                <a:avLst>
                  <a:gd name="adj1" fmla="val -44185"/>
                  <a:gd name="adj2" fmla="val 62884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28575" cap="flat" cmpd="sng" algn="ctr">
                <a:solidFill>
                  <a:srgbClr val="70AD4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  <a:sym typeface="Arial" panose="020B0604020202020204"/>
                </a:endParaRPr>
              </a:p>
            </p:txBody>
          </p:sp>
          <p:sp>
            <p:nvSpPr>
              <p:cNvPr id="13" name="TextBox 19"/>
              <p:cNvSpPr txBox="1"/>
              <p:nvPr/>
            </p:nvSpPr>
            <p:spPr>
              <a:xfrm>
                <a:off x="1632291" y="2567574"/>
                <a:ext cx="1733679" cy="4872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  <a:ea typeface="微软雅黑" panose="020B0503020204020204" pitchFamily="34" charset="-122"/>
                    <a:sym typeface="Arial" panose="020B0604020202020204"/>
                  </a:rPr>
                  <a:t>图中有</a:t>
                </a:r>
                <a:r>
                  <a:rPr kumimoji="0" lang="en-US" altLang="zh-CN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  <a:ea typeface="微软雅黑" panose="020B0503020204020204" pitchFamily="34" charset="-122"/>
                    <a:sym typeface="Arial" panose="020B0604020202020204"/>
                  </a:rPr>
                  <a:t>……</a:t>
                </a:r>
                <a:endParaRPr kumimoji="0" lang="en-US" altLang="zh-CN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endParaRPr>
              </a:p>
            </p:txBody>
          </p:sp>
        </p:grpSp>
      </p:grpSp>
      <p:grpSp>
        <p:nvGrpSpPr>
          <p:cNvPr id="14" name="组合 13"/>
          <p:cNvGrpSpPr/>
          <p:nvPr/>
        </p:nvGrpSpPr>
        <p:grpSpPr>
          <a:xfrm>
            <a:off x="7394222" y="4220887"/>
            <a:ext cx="3657189" cy="2172213"/>
            <a:chOff x="5839926" y="1585294"/>
            <a:chExt cx="4678333" cy="2778729"/>
          </a:xfrm>
        </p:grpSpPr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5" cstate="email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246" b="100000" l="820" r="100000">
                          <a14:foregroundMark x1="25956" y1="33661" x2="51639" y2="44226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8394685" y="2002563"/>
              <a:ext cx="2123574" cy="2361460"/>
            </a:xfrm>
            <a:prstGeom prst="rect">
              <a:avLst/>
            </a:prstGeom>
          </p:spPr>
        </p:pic>
        <p:grpSp>
          <p:nvGrpSpPr>
            <p:cNvPr id="16" name="组合 15"/>
            <p:cNvGrpSpPr/>
            <p:nvPr/>
          </p:nvGrpSpPr>
          <p:grpSpPr>
            <a:xfrm>
              <a:off x="5839926" y="1585294"/>
              <a:ext cx="2432824" cy="1621883"/>
              <a:chOff x="5868754" y="2384728"/>
              <a:chExt cx="1944216" cy="1296144"/>
            </a:xfrm>
          </p:grpSpPr>
          <p:sp>
            <p:nvSpPr>
              <p:cNvPr id="17" name="思想气泡: 云 12"/>
              <p:cNvSpPr/>
              <p:nvPr/>
            </p:nvSpPr>
            <p:spPr>
              <a:xfrm>
                <a:off x="5868754" y="2384728"/>
                <a:ext cx="1944216" cy="1296144"/>
              </a:xfrm>
              <a:prstGeom prst="cloudCallout">
                <a:avLst>
                  <a:gd name="adj1" fmla="val 50065"/>
                  <a:gd name="adj2" fmla="val 53550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28575" cap="flat" cmpd="sng" algn="ctr">
                <a:solidFill>
                  <a:srgbClr val="70AD4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  <a:sym typeface="Arial" panose="020B0604020202020204"/>
                </a:endParaRPr>
              </a:p>
            </p:txBody>
          </p:sp>
          <p:sp>
            <p:nvSpPr>
              <p:cNvPr id="18" name="TextBox 19"/>
              <p:cNvSpPr txBox="1"/>
              <p:nvPr/>
            </p:nvSpPr>
            <p:spPr>
              <a:xfrm>
                <a:off x="6245994" y="2513644"/>
                <a:ext cx="1478871" cy="10383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2000" b="1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  <a:ea typeface="微软雅黑" panose="020B0503020204020204" pitchFamily="34" charset="-122"/>
                    <a:sym typeface="Arial" panose="020B0604020202020204"/>
                  </a:rPr>
                  <a:t>我把方方</a:t>
                </a:r>
                <a:endParaRPr kumimoji="0" lang="zh-CN" altLang="en-US" sz="20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2000" b="1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  <a:ea typeface="微软雅黑" panose="020B0503020204020204" pitchFamily="34" charset="-122"/>
                    <a:sym typeface="Arial" panose="020B0604020202020204"/>
                  </a:rPr>
                  <a:t>正正的放</a:t>
                </a:r>
                <a:endParaRPr kumimoji="0" lang="zh-CN" altLang="en-US" sz="20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2000" b="1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  <a:ea typeface="微软雅黑" panose="020B0503020204020204" pitchFamily="34" charset="-122"/>
                    <a:sym typeface="Arial" panose="020B0604020202020204"/>
                  </a:rPr>
                  <a:t>在一起。</a:t>
                </a:r>
                <a:endParaRPr kumimoji="0" lang="zh-CN" altLang="en-US" sz="20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endParaRPr>
              </a:p>
            </p:txBody>
          </p:sp>
        </p:grpSp>
      </p:grpSp>
      <p:pic>
        <p:nvPicPr>
          <p:cNvPr id="19" name="图片 18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1087126" y="1433584"/>
            <a:ext cx="9827604" cy="94496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98021" y="593888"/>
            <a:ext cx="2774299" cy="566679"/>
            <a:chOff x="598021" y="593888"/>
            <a:chExt cx="2774299" cy="566679"/>
          </a:xfrm>
        </p:grpSpPr>
        <p:pic>
          <p:nvPicPr>
            <p:cNvPr id="3" name="图片 2" descr="钟表的特写&#10;&#10;描述已自动生成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98021" y="593888"/>
              <a:ext cx="489105" cy="566679"/>
            </a:xfrm>
            <a:prstGeom prst="rect">
              <a:avLst/>
            </a:prstGeom>
          </p:spPr>
        </p:pic>
        <p:sp>
          <p:nvSpPr>
            <p:cNvPr id="4" name="文本框 14"/>
            <p:cNvSpPr txBox="1"/>
            <p:nvPr/>
          </p:nvSpPr>
          <p:spPr>
            <a:xfrm>
              <a:off x="1109023" y="641576"/>
              <a:ext cx="2263297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>
                  <a:solidFill>
                    <a:srgbClr val="649B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探索新知</a:t>
              </a:r>
              <a:endParaRPr lang="zh-CN" altLang="en-US" sz="2800" b="1">
                <a:solidFill>
                  <a:srgbClr val="649B3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7380" y="2659338"/>
            <a:ext cx="6904762" cy="2885714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2453" y="2933734"/>
            <a:ext cx="2771775" cy="111442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94672" y="2933734"/>
            <a:ext cx="2867025" cy="118110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18938" y="4166998"/>
            <a:ext cx="2543175" cy="114300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32784" y="4287018"/>
            <a:ext cx="2590800" cy="108585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1109023" y="1548002"/>
            <a:ext cx="7925487" cy="944962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 flipH="1">
            <a:off x="9034510" y="1904650"/>
            <a:ext cx="2250187" cy="428701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98021" y="593888"/>
            <a:ext cx="2774299" cy="566679"/>
            <a:chOff x="598021" y="593888"/>
            <a:chExt cx="2774299" cy="566679"/>
          </a:xfrm>
        </p:grpSpPr>
        <p:pic>
          <p:nvPicPr>
            <p:cNvPr id="3" name="图片 2" descr="钟表的特写&#10;&#10;描述已自动生成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98021" y="593888"/>
              <a:ext cx="489105" cy="566679"/>
            </a:xfrm>
            <a:prstGeom prst="rect">
              <a:avLst/>
            </a:prstGeom>
          </p:spPr>
        </p:pic>
        <p:sp>
          <p:nvSpPr>
            <p:cNvPr id="4" name="文本框 14"/>
            <p:cNvSpPr txBox="1"/>
            <p:nvPr/>
          </p:nvSpPr>
          <p:spPr>
            <a:xfrm>
              <a:off x="1109023" y="641576"/>
              <a:ext cx="2263297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 dirty="0">
                  <a:solidFill>
                    <a:srgbClr val="649B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探索新知</a:t>
              </a:r>
              <a:endParaRPr lang="zh-CN" altLang="en-US" sz="2800" b="1" dirty="0">
                <a:solidFill>
                  <a:srgbClr val="649B3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1087126" y="1459148"/>
            <a:ext cx="7923012" cy="942105"/>
            <a:chOff x="1087126" y="1459148"/>
            <a:chExt cx="7923012" cy="942105"/>
          </a:xfrm>
        </p:grpSpPr>
        <p:pic>
          <p:nvPicPr>
            <p:cNvPr id="18" name="图片 17" descr="卡通人物&#10;&#10;描述已自动生成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087126" y="1459148"/>
              <a:ext cx="1130526" cy="942105"/>
            </a:xfrm>
            <a:prstGeom prst="rect">
              <a:avLst/>
            </a:prstGeom>
          </p:spPr>
        </p:pic>
        <p:sp>
          <p:nvSpPr>
            <p:cNvPr id="19" name="TextBox 19"/>
            <p:cNvSpPr txBox="1"/>
            <p:nvPr/>
          </p:nvSpPr>
          <p:spPr>
            <a:xfrm>
              <a:off x="2074271" y="1668590"/>
              <a:ext cx="693586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rgbClr val="70AD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玩一玩。</a:t>
              </a:r>
              <a:endParaRPr lang="zh-CN" altLang="en-US" sz="2800" b="1" dirty="0">
                <a:solidFill>
                  <a:srgbClr val="70AD4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6045" y="2950511"/>
            <a:ext cx="4925717" cy="3056470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1652389" y="2636693"/>
            <a:ext cx="3223549" cy="1432676"/>
            <a:chOff x="2787426" y="2234173"/>
            <a:chExt cx="3223549" cy="1432676"/>
          </a:xfrm>
        </p:grpSpPr>
        <p:sp>
          <p:nvSpPr>
            <p:cNvPr id="9" name="思想气泡: 云 8"/>
            <p:cNvSpPr/>
            <p:nvPr/>
          </p:nvSpPr>
          <p:spPr>
            <a:xfrm>
              <a:off x="2787426" y="2234173"/>
              <a:ext cx="2972352" cy="1432676"/>
            </a:xfrm>
            <a:prstGeom prst="cloudCallout">
              <a:avLst>
                <a:gd name="adj1" fmla="val 50326"/>
                <a:gd name="adj2" fmla="val 54988"/>
              </a:avLst>
            </a:prstGeom>
            <a:solidFill>
              <a:schemeClr val="accent6">
                <a:lumMod val="40000"/>
                <a:lumOff val="60000"/>
              </a:schemeClr>
            </a:solidFill>
            <a:ln w="28575" cap="flat" cmpd="sng" algn="ctr">
              <a:solidFill>
                <a:srgbClr val="70AD47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  <a:sym typeface="Arial" panose="020B0604020202020204"/>
              </a:endParaRPr>
            </a:p>
          </p:txBody>
        </p:sp>
        <p:sp>
          <p:nvSpPr>
            <p:cNvPr id="10" name="TextBox 19"/>
            <p:cNvSpPr txBox="1"/>
            <p:nvPr/>
          </p:nvSpPr>
          <p:spPr>
            <a:xfrm>
              <a:off x="3038624" y="2657306"/>
              <a:ext cx="2972351" cy="4991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圆圆的，上下一样粗。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7836448" y="2062233"/>
            <a:ext cx="3770304" cy="1432676"/>
            <a:chOff x="2787426" y="2234173"/>
            <a:chExt cx="3770304" cy="1432676"/>
          </a:xfrm>
        </p:grpSpPr>
        <p:sp>
          <p:nvSpPr>
            <p:cNvPr id="13" name="思想气泡: 云 12"/>
            <p:cNvSpPr/>
            <p:nvPr/>
          </p:nvSpPr>
          <p:spPr>
            <a:xfrm>
              <a:off x="2787426" y="2234173"/>
              <a:ext cx="2972352" cy="1432676"/>
            </a:xfrm>
            <a:prstGeom prst="cloudCallout">
              <a:avLst>
                <a:gd name="adj1" fmla="val -44185"/>
                <a:gd name="adj2" fmla="val 62884"/>
              </a:avLst>
            </a:prstGeom>
            <a:solidFill>
              <a:schemeClr val="accent6">
                <a:lumMod val="40000"/>
                <a:lumOff val="60000"/>
              </a:schemeClr>
            </a:solidFill>
            <a:ln w="28575" cap="flat" cmpd="sng" algn="ctr">
              <a:solidFill>
                <a:srgbClr val="70AD47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  <a:sym typeface="Arial" panose="020B0604020202020204"/>
              </a:endParaRPr>
            </a:p>
          </p:txBody>
        </p:sp>
        <p:sp>
          <p:nvSpPr>
            <p:cNvPr id="14" name="TextBox 19"/>
            <p:cNvSpPr txBox="1"/>
            <p:nvPr/>
          </p:nvSpPr>
          <p:spPr>
            <a:xfrm>
              <a:off x="3585379" y="2470123"/>
              <a:ext cx="2972351" cy="960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嘻嘻，我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知道了。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98021" y="593888"/>
            <a:ext cx="2774299" cy="566679"/>
            <a:chOff x="598021" y="593888"/>
            <a:chExt cx="2774299" cy="566679"/>
          </a:xfrm>
        </p:grpSpPr>
        <p:pic>
          <p:nvPicPr>
            <p:cNvPr id="3" name="图片 2" descr="钟表的特写&#10;&#10;描述已自动生成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98021" y="593888"/>
              <a:ext cx="489105" cy="566679"/>
            </a:xfrm>
            <a:prstGeom prst="rect">
              <a:avLst/>
            </a:prstGeom>
          </p:spPr>
        </p:pic>
        <p:sp>
          <p:nvSpPr>
            <p:cNvPr id="4" name="文本框 14"/>
            <p:cNvSpPr txBox="1"/>
            <p:nvPr/>
          </p:nvSpPr>
          <p:spPr>
            <a:xfrm>
              <a:off x="1109023" y="641576"/>
              <a:ext cx="2263297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>
                  <a:solidFill>
                    <a:srgbClr val="649B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探索新知</a:t>
              </a:r>
              <a:endParaRPr lang="zh-CN" altLang="en-US" sz="2800" b="1">
                <a:solidFill>
                  <a:srgbClr val="649B3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087126" y="1459148"/>
            <a:ext cx="7923012" cy="942105"/>
            <a:chOff x="1087126" y="1459148"/>
            <a:chExt cx="7923012" cy="942105"/>
          </a:xfrm>
        </p:grpSpPr>
        <p:pic>
          <p:nvPicPr>
            <p:cNvPr id="6" name="图片 5" descr="卡通人物&#10;&#10;描述已自动生成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087126" y="1459148"/>
              <a:ext cx="1130526" cy="942105"/>
            </a:xfrm>
            <a:prstGeom prst="rect">
              <a:avLst/>
            </a:prstGeom>
          </p:spPr>
        </p:pic>
        <p:sp>
          <p:nvSpPr>
            <p:cNvPr id="7" name="TextBox 19"/>
            <p:cNvSpPr txBox="1"/>
            <p:nvPr/>
          </p:nvSpPr>
          <p:spPr>
            <a:xfrm>
              <a:off x="2074271" y="1668590"/>
              <a:ext cx="693586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>
                  <a:solidFill>
                    <a:srgbClr val="70AD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玩一玩。</a:t>
              </a:r>
              <a:endParaRPr lang="zh-CN" altLang="en-US" sz="2800" b="1">
                <a:solidFill>
                  <a:srgbClr val="70AD4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8755" y="3601282"/>
            <a:ext cx="6203869" cy="2833660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1652389" y="2636693"/>
            <a:ext cx="3223549" cy="1432676"/>
            <a:chOff x="2787426" y="2234173"/>
            <a:chExt cx="3223549" cy="1432676"/>
          </a:xfrm>
        </p:grpSpPr>
        <p:sp>
          <p:nvSpPr>
            <p:cNvPr id="10" name="思想气泡: 云 9"/>
            <p:cNvSpPr/>
            <p:nvPr/>
          </p:nvSpPr>
          <p:spPr>
            <a:xfrm>
              <a:off x="2787426" y="2234173"/>
              <a:ext cx="2972352" cy="1432676"/>
            </a:xfrm>
            <a:prstGeom prst="cloudCallout">
              <a:avLst>
                <a:gd name="adj1" fmla="val 50326"/>
                <a:gd name="adj2" fmla="val 54988"/>
              </a:avLst>
            </a:prstGeom>
            <a:solidFill>
              <a:schemeClr val="accent6">
                <a:lumMod val="40000"/>
                <a:lumOff val="60000"/>
              </a:schemeClr>
            </a:solidFill>
            <a:ln w="28575" cap="flat" cmpd="sng" algn="ctr">
              <a:solidFill>
                <a:srgbClr val="70AD47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  <a:sym typeface="Arial" panose="020B0604020202020204"/>
              </a:endParaRPr>
            </a:p>
          </p:txBody>
        </p:sp>
        <p:sp>
          <p:nvSpPr>
            <p:cNvPr id="11" name="TextBox 19"/>
            <p:cNvSpPr txBox="1"/>
            <p:nvPr/>
          </p:nvSpPr>
          <p:spPr>
            <a:xfrm>
              <a:off x="3038624" y="2657306"/>
              <a:ext cx="2972351" cy="4991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滚不动呀。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7836448" y="2062233"/>
            <a:ext cx="3770304" cy="1432676"/>
            <a:chOff x="2787426" y="2234173"/>
            <a:chExt cx="3770304" cy="1432676"/>
          </a:xfrm>
        </p:grpSpPr>
        <p:sp>
          <p:nvSpPr>
            <p:cNvPr id="13" name="思想气泡: 云 12"/>
            <p:cNvSpPr/>
            <p:nvPr/>
          </p:nvSpPr>
          <p:spPr>
            <a:xfrm>
              <a:off x="2787426" y="2234173"/>
              <a:ext cx="2972352" cy="1432676"/>
            </a:xfrm>
            <a:prstGeom prst="cloudCallout">
              <a:avLst>
                <a:gd name="adj1" fmla="val -44185"/>
                <a:gd name="adj2" fmla="val 62884"/>
              </a:avLst>
            </a:prstGeom>
            <a:solidFill>
              <a:schemeClr val="accent6">
                <a:lumMod val="40000"/>
                <a:lumOff val="60000"/>
              </a:schemeClr>
            </a:solidFill>
            <a:ln w="28575" cap="flat" cmpd="sng" algn="ctr">
              <a:solidFill>
                <a:srgbClr val="70AD47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  <a:sym typeface="Arial" panose="020B0604020202020204"/>
              </a:endParaRPr>
            </a:p>
          </p:txBody>
        </p:sp>
        <p:sp>
          <p:nvSpPr>
            <p:cNvPr id="14" name="TextBox 19"/>
            <p:cNvSpPr txBox="1"/>
            <p:nvPr/>
          </p:nvSpPr>
          <p:spPr>
            <a:xfrm>
              <a:off x="3585379" y="2470123"/>
              <a:ext cx="2972351" cy="960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可以前后</a:t>
              </a:r>
              <a:endParaRPr kumimoji="0" lang="zh-CN" altLang="en-US" sz="20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滚动</a:t>
              </a:r>
              <a:r>
                <a:rPr kumimoji="0" lang="en-US" altLang="zh-CN" sz="20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……</a:t>
              </a:r>
              <a:endParaRPr kumimoji="0" lang="en-US" altLang="zh-CN" sz="20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87126" y="1459148"/>
            <a:ext cx="7923012" cy="942105"/>
            <a:chOff x="1087126" y="1459148"/>
            <a:chExt cx="7923012" cy="942105"/>
          </a:xfrm>
        </p:grpSpPr>
        <p:pic>
          <p:nvPicPr>
            <p:cNvPr id="3" name="图片 2" descr="卡通人物&#10;&#10;描述已自动生成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1087126" y="1459148"/>
              <a:ext cx="1130526" cy="942105"/>
            </a:xfrm>
            <a:prstGeom prst="rect">
              <a:avLst/>
            </a:prstGeom>
          </p:spPr>
        </p:pic>
        <p:sp>
          <p:nvSpPr>
            <p:cNvPr id="4" name="TextBox 19"/>
            <p:cNvSpPr txBox="1"/>
            <p:nvPr/>
          </p:nvSpPr>
          <p:spPr>
            <a:xfrm>
              <a:off x="2074271" y="1668590"/>
              <a:ext cx="693586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rgbClr val="70AD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摸一摸，说一说。　</a:t>
              </a:r>
              <a:endParaRPr lang="zh-CN" altLang="en-US" sz="2800" b="1" dirty="0">
                <a:solidFill>
                  <a:srgbClr val="70AD4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598021" y="593888"/>
            <a:ext cx="2774299" cy="566679"/>
            <a:chOff x="598021" y="593888"/>
            <a:chExt cx="2774299" cy="566679"/>
          </a:xfrm>
        </p:grpSpPr>
        <p:pic>
          <p:nvPicPr>
            <p:cNvPr id="6" name="图片 5" descr="钟表的特写&#10;&#10;描述已自动生成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598021" y="593888"/>
              <a:ext cx="489105" cy="566679"/>
            </a:xfrm>
            <a:prstGeom prst="rect">
              <a:avLst/>
            </a:prstGeom>
          </p:spPr>
        </p:pic>
        <p:sp>
          <p:nvSpPr>
            <p:cNvPr id="7" name="文本框 14"/>
            <p:cNvSpPr txBox="1"/>
            <p:nvPr/>
          </p:nvSpPr>
          <p:spPr>
            <a:xfrm>
              <a:off x="1109023" y="641576"/>
              <a:ext cx="2263297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>
                  <a:solidFill>
                    <a:srgbClr val="649B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探索新知</a:t>
              </a:r>
              <a:endParaRPr lang="zh-CN" altLang="en-US" sz="2800" b="1">
                <a:solidFill>
                  <a:srgbClr val="649B3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" name="AutoShape 4"/>
          <p:cNvSpPr>
            <a:spLocks noChangeArrowheads="1"/>
          </p:cNvSpPr>
          <p:nvPr/>
        </p:nvSpPr>
        <p:spPr bwMode="auto">
          <a:xfrm>
            <a:off x="1786051" y="3019282"/>
            <a:ext cx="863203" cy="882600"/>
          </a:xfrm>
          <a:prstGeom prst="cube">
            <a:avLst>
              <a:gd name="adj" fmla="val 25000"/>
            </a:avLst>
          </a:prstGeom>
          <a:solidFill>
            <a:srgbClr val="70AD47"/>
          </a:solidFill>
          <a:ln w="9525">
            <a:noFill/>
            <a:miter lim="800000"/>
          </a:ln>
          <a:effectLst/>
        </p:spPr>
        <p:txBody>
          <a:bodyPr wrap="none" anchor="ctr"/>
          <a:lstStyle>
            <a:lvl1pPr algn="l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l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l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l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l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Aft>
                <a:spcPct val="0"/>
              </a:spcAft>
            </a:pPr>
            <a:endParaRPr lang="zh-CN" altLang="zh-CN" sz="28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AutoShape 6"/>
          <p:cNvSpPr>
            <a:spLocks noChangeArrowheads="1"/>
          </p:cNvSpPr>
          <p:nvPr/>
        </p:nvSpPr>
        <p:spPr bwMode="auto">
          <a:xfrm>
            <a:off x="1713335" y="4625684"/>
            <a:ext cx="3039535" cy="792183"/>
          </a:xfrm>
          <a:prstGeom prst="cube">
            <a:avLst>
              <a:gd name="adj" fmla="val 45995"/>
            </a:avLst>
          </a:prstGeom>
          <a:solidFill>
            <a:srgbClr val="70AD47"/>
          </a:solidFill>
          <a:ln w="9525">
            <a:noFill/>
            <a:miter lim="800000"/>
          </a:ln>
          <a:effectLst/>
        </p:spPr>
        <p:txBody>
          <a:bodyPr wrap="none" anchor="ctr"/>
          <a:lstStyle>
            <a:lvl1pPr algn="l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l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l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l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l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Aft>
                <a:spcPct val="0"/>
              </a:spcAft>
            </a:pPr>
            <a:endParaRPr lang="zh-CN" altLang="zh-CN" sz="28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5385113" y="4420081"/>
            <a:ext cx="605383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l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l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l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l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kumimoji="0" lang="zh-CN" altLang="en-US" sz="2800" b="1" dirty="0">
                <a:solidFill>
                  <a:srgbClr val="649B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长长方方一物体，平平稳稳随处见</a:t>
            </a:r>
            <a:endParaRPr kumimoji="0" lang="zh-CN" altLang="en-US" sz="2800" b="1" dirty="0">
              <a:solidFill>
                <a:srgbClr val="649B3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2956305" y="3104534"/>
            <a:ext cx="605383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l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l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l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l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kumimoji="0" lang="zh-CN" altLang="en-US" sz="2800" b="1" dirty="0">
                <a:solidFill>
                  <a:srgbClr val="649B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正正方方六张脸，平平滑滑都一样</a:t>
            </a:r>
            <a:endParaRPr kumimoji="0" lang="zh-CN" altLang="en-US" sz="2800" b="1" dirty="0">
              <a:solidFill>
                <a:srgbClr val="649B3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87126" y="1459148"/>
            <a:ext cx="7923012" cy="942105"/>
            <a:chOff x="1087126" y="1459148"/>
            <a:chExt cx="7923012" cy="942105"/>
          </a:xfrm>
        </p:grpSpPr>
        <p:pic>
          <p:nvPicPr>
            <p:cNvPr id="3" name="图片 2" descr="卡通人物&#10;&#10;描述已自动生成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1087126" y="1459148"/>
              <a:ext cx="1130526" cy="942105"/>
            </a:xfrm>
            <a:prstGeom prst="rect">
              <a:avLst/>
            </a:prstGeom>
          </p:spPr>
        </p:pic>
        <p:sp>
          <p:nvSpPr>
            <p:cNvPr id="4" name="TextBox 19"/>
            <p:cNvSpPr txBox="1"/>
            <p:nvPr/>
          </p:nvSpPr>
          <p:spPr>
            <a:xfrm>
              <a:off x="2074271" y="1668590"/>
              <a:ext cx="693586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>
                  <a:solidFill>
                    <a:srgbClr val="70AD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摸一摸，说一说。　</a:t>
              </a:r>
              <a:endParaRPr lang="zh-CN" altLang="en-US" sz="2800" b="1">
                <a:solidFill>
                  <a:srgbClr val="70AD4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598021" y="593888"/>
            <a:ext cx="2774299" cy="566679"/>
            <a:chOff x="598021" y="593888"/>
            <a:chExt cx="2774299" cy="566679"/>
          </a:xfrm>
        </p:grpSpPr>
        <p:pic>
          <p:nvPicPr>
            <p:cNvPr id="6" name="图片 5" descr="钟表的特写&#10;&#10;描述已自动生成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598021" y="593888"/>
              <a:ext cx="489105" cy="566679"/>
            </a:xfrm>
            <a:prstGeom prst="rect">
              <a:avLst/>
            </a:prstGeom>
          </p:spPr>
        </p:pic>
        <p:sp>
          <p:nvSpPr>
            <p:cNvPr id="7" name="文本框 14"/>
            <p:cNvSpPr txBox="1"/>
            <p:nvPr/>
          </p:nvSpPr>
          <p:spPr>
            <a:xfrm>
              <a:off x="1109023" y="641576"/>
              <a:ext cx="2263297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>
                  <a:solidFill>
                    <a:srgbClr val="649B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探索新知</a:t>
              </a:r>
              <a:endParaRPr lang="zh-CN" altLang="en-US" sz="2800" b="1">
                <a:solidFill>
                  <a:srgbClr val="649B3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3372320" y="2503786"/>
            <a:ext cx="7258453" cy="6588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l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l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l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l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</a:pPr>
            <a:r>
              <a:rPr kumimoji="0" lang="zh-CN" altLang="en-US" sz="2800" b="1">
                <a:solidFill>
                  <a:srgbClr val="70AD47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上上下下一样粗，放倒一推就滚动</a:t>
            </a:r>
            <a:endParaRPr kumimoji="0" lang="zh-CN" altLang="en-US" sz="2800" b="1">
              <a:solidFill>
                <a:srgbClr val="70AD47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3453968" y="4239629"/>
            <a:ext cx="7258453" cy="661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l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l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l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l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</a:pPr>
            <a:r>
              <a:rPr kumimoji="0" lang="zh-CN" altLang="en-US" sz="2800" b="1">
                <a:solidFill>
                  <a:srgbClr val="70AD47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圆圆鼓鼓小淘气，滚动起来不费力</a:t>
            </a:r>
            <a:endParaRPr kumimoji="0" lang="zh-CN" altLang="en-US" sz="2800" b="1">
              <a:solidFill>
                <a:srgbClr val="70AD47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12" name="AutoShape 8"/>
          <p:cNvSpPr>
            <a:spLocks noChangeArrowheads="1"/>
          </p:cNvSpPr>
          <p:nvPr/>
        </p:nvSpPr>
        <p:spPr bwMode="auto">
          <a:xfrm>
            <a:off x="1989430" y="2619474"/>
            <a:ext cx="854022" cy="1192491"/>
          </a:xfrm>
          <a:prstGeom prst="can">
            <a:avLst>
              <a:gd name="adj" fmla="val 29182"/>
            </a:avLst>
          </a:prstGeom>
          <a:solidFill>
            <a:srgbClr val="70AD47"/>
          </a:solidFill>
          <a:ln w="9525">
            <a:noFill/>
            <a:round/>
          </a:ln>
          <a:effectLst/>
        </p:spPr>
        <p:txBody>
          <a:bodyPr wrap="none" anchor="ctr"/>
          <a:lstStyle>
            <a:lvl1pPr algn="l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l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l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l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l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zh-CN" sz="28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13" name="Oval 11"/>
          <p:cNvSpPr>
            <a:spLocks noChangeArrowheads="1"/>
          </p:cNvSpPr>
          <p:nvPr/>
        </p:nvSpPr>
        <p:spPr bwMode="auto">
          <a:xfrm>
            <a:off x="1845148" y="4239629"/>
            <a:ext cx="1042070" cy="1042070"/>
          </a:xfrm>
          <a:prstGeom prst="ellipse">
            <a:avLst/>
          </a:prstGeom>
          <a:gradFill rotWithShape="1">
            <a:gsLst>
              <a:gs pos="0">
                <a:schemeClr val="accent6">
                  <a:lumMod val="40000"/>
                  <a:lumOff val="60000"/>
                </a:schemeClr>
              </a:gs>
              <a:gs pos="100000">
                <a:srgbClr val="649B3F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</a:ln>
          <a:effectLst/>
        </p:spPr>
        <p:txBody>
          <a:bodyPr wrap="none" anchor="ctr"/>
          <a:lstStyle>
            <a:lvl1pPr algn="l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l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l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l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l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8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8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8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8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8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8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8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8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8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8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8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8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8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8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8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8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8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8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8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8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8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8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8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8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8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8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8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8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8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8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8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8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8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8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8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8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8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8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8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8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8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8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8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8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8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8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8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8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8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8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8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8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8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8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8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8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 animBg="1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98021" y="593888"/>
            <a:ext cx="2774299" cy="566679"/>
            <a:chOff x="598021" y="593888"/>
            <a:chExt cx="2774299" cy="566679"/>
          </a:xfrm>
        </p:grpSpPr>
        <p:pic>
          <p:nvPicPr>
            <p:cNvPr id="3" name="图片 2" descr="钟表的特写&#10;&#10;描述已自动生成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98021" y="593888"/>
              <a:ext cx="489105" cy="566679"/>
            </a:xfrm>
            <a:prstGeom prst="rect">
              <a:avLst/>
            </a:prstGeom>
          </p:spPr>
        </p:pic>
        <p:sp>
          <p:nvSpPr>
            <p:cNvPr id="4" name="文本框 14"/>
            <p:cNvSpPr txBox="1"/>
            <p:nvPr/>
          </p:nvSpPr>
          <p:spPr>
            <a:xfrm>
              <a:off x="1109023" y="641576"/>
              <a:ext cx="2263297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>
                  <a:solidFill>
                    <a:srgbClr val="649B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巩固新知</a:t>
              </a:r>
              <a:endParaRPr lang="zh-CN" altLang="en-US" sz="2800" b="1">
                <a:solidFill>
                  <a:srgbClr val="649B3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087126" y="1459148"/>
            <a:ext cx="7923012" cy="942105"/>
            <a:chOff x="1087126" y="1459148"/>
            <a:chExt cx="7923012" cy="942105"/>
          </a:xfrm>
        </p:grpSpPr>
        <p:pic>
          <p:nvPicPr>
            <p:cNvPr id="6" name="图片 5" descr="卡通人物&#10;&#10;描述已自动生成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087126" y="1459148"/>
              <a:ext cx="1130526" cy="942105"/>
            </a:xfrm>
            <a:prstGeom prst="rect">
              <a:avLst/>
            </a:prstGeom>
          </p:spPr>
        </p:pic>
        <p:sp>
          <p:nvSpPr>
            <p:cNvPr id="7" name="TextBox 19"/>
            <p:cNvSpPr txBox="1"/>
            <p:nvPr/>
          </p:nvSpPr>
          <p:spPr>
            <a:xfrm>
              <a:off x="2074271" y="1668590"/>
              <a:ext cx="693586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>
                  <a:solidFill>
                    <a:srgbClr val="70AD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把圆柱圈起来</a:t>
              </a:r>
              <a:endParaRPr lang="zh-CN" altLang="en-US" sz="2800" b="1">
                <a:solidFill>
                  <a:srgbClr val="70AD4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" name="立方体 7"/>
          <p:cNvSpPr/>
          <p:nvPr/>
        </p:nvSpPr>
        <p:spPr>
          <a:xfrm>
            <a:off x="1652389" y="3200399"/>
            <a:ext cx="1341783" cy="1341783"/>
          </a:xfrm>
          <a:prstGeom prst="cub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649B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流程图: 磁盘 8"/>
          <p:cNvSpPr/>
          <p:nvPr/>
        </p:nvSpPr>
        <p:spPr>
          <a:xfrm>
            <a:off x="4087476" y="2525261"/>
            <a:ext cx="1341783" cy="2140930"/>
          </a:xfrm>
          <a:prstGeom prst="flowChartMagneticDisk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649B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立方体 9"/>
          <p:cNvSpPr/>
          <p:nvPr/>
        </p:nvSpPr>
        <p:spPr>
          <a:xfrm>
            <a:off x="6462930" y="3200398"/>
            <a:ext cx="1341783" cy="1341783"/>
          </a:xfrm>
          <a:prstGeom prst="cube">
            <a:avLst>
              <a:gd name="adj" fmla="val 53148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649B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梯形 10"/>
          <p:cNvSpPr/>
          <p:nvPr/>
        </p:nvSpPr>
        <p:spPr>
          <a:xfrm>
            <a:off x="8898017" y="3200398"/>
            <a:ext cx="1341783" cy="1341783"/>
          </a:xfrm>
          <a:prstGeom prst="trapezoid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649B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3338123" y="2191809"/>
            <a:ext cx="2757877" cy="2757877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424</Words>
  <Application>WPS 演示</Application>
  <PresentationFormat>自定义</PresentationFormat>
  <Paragraphs>214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9" baseType="lpstr">
      <vt:lpstr>Arial</vt:lpstr>
      <vt:lpstr>宋体</vt:lpstr>
      <vt:lpstr>Wingdings</vt:lpstr>
      <vt:lpstr>Calibri</vt:lpstr>
      <vt:lpstr>微软雅黑</vt:lpstr>
      <vt:lpstr>思源黑体 CN Light</vt:lpstr>
      <vt:lpstr>黑体</vt:lpstr>
      <vt:lpstr>Arial</vt:lpstr>
      <vt:lpstr>Times New Roman</vt:lpstr>
      <vt:lpstr>楷体</vt:lpstr>
      <vt:lpstr>Arial Unicode MS</vt:lpstr>
      <vt:lpstr>等线 Light</vt:lpstr>
      <vt:lpstr>等线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3</cp:revision>
  <cp:lastPrinted>2022-07-18T14:00:00Z</cp:lastPrinted>
  <dcterms:created xsi:type="dcterms:W3CDTF">2022-07-18T14:00:00Z</dcterms:created>
  <dcterms:modified xsi:type="dcterms:W3CDTF">2023-10-29T08:53:54Z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B610E5F6B9614D9FA8102FBB1FCD2CD0_12</vt:lpwstr>
  </property>
  <property fmtid="{D5CDD505-2E9C-101B-9397-08002B2CF9AE}" pid="7" name="KSOProductBuildVer">
    <vt:lpwstr>2052-12.1.0.15712</vt:lpwstr>
  </property>
</Properties>
</file>