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20483" name="Rectangle 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25603" name="Rectangle 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16FA71-E5A1-4B22-877B-790B2D8CCF13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image" Target="../media/image33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3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notesSlide" Target="../notesSlides/notesSlide4.xm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7.xml"/><Relationship Id="rId28" Type="http://schemas.openxmlformats.org/officeDocument/2006/relationships/audio" Target="../media/audio2.wav"/><Relationship Id="rId27" Type="http://schemas.openxmlformats.org/officeDocument/2006/relationships/audio" Target="../media/audio1.wav"/><Relationship Id="rId26" Type="http://schemas.openxmlformats.org/officeDocument/2006/relationships/image" Target="../media/image11.jpeg"/><Relationship Id="rId25" Type="http://schemas.openxmlformats.org/officeDocument/2006/relationships/image" Target="../media/image10.jpeg"/><Relationship Id="rId24" Type="http://schemas.openxmlformats.org/officeDocument/2006/relationships/image" Target="../media/image9.jpeg"/><Relationship Id="rId23" Type="http://schemas.openxmlformats.org/officeDocument/2006/relationships/image" Target="../media/image8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91100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FF0000"/>
                </a:solidFill>
              </a:rPr>
              <a:t>搭积木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6415" y="624842"/>
            <a:ext cx="11139171" cy="5607685"/>
          </a:xfrm>
          <a:prstGeom prst="rect">
            <a:avLst/>
          </a:prstGeom>
          <a:solidFill>
            <a:srgbClr val="FEF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63500" y="136525"/>
            <a:ext cx="1184275" cy="67081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34620" y="136525"/>
            <a:ext cx="11728451" cy="1183640"/>
            <a:chOff x="212" y="39"/>
            <a:chExt cx="18470" cy="1864"/>
          </a:xfrm>
        </p:grpSpPr>
        <p:pic>
          <p:nvPicPr>
            <p:cNvPr id="12" name="图片 11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3" name="图片 12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 flipV="1">
            <a:off x="134620" y="5328920"/>
            <a:ext cx="11728451" cy="1183640"/>
            <a:chOff x="212" y="39"/>
            <a:chExt cx="18470" cy="1864"/>
          </a:xfrm>
        </p:grpSpPr>
        <p:pic>
          <p:nvPicPr>
            <p:cNvPr id="16" name="图片 15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7" name="图片 16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pic>
        <p:nvPicPr>
          <p:cNvPr id="18" name="图片 17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10930256" y="136525"/>
            <a:ext cx="1184275" cy="6708140"/>
          </a:xfrm>
          <a:prstGeom prst="rect">
            <a:avLst/>
          </a:prstGeom>
        </p:spPr>
      </p:pic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1473835" y="2691767"/>
            <a:ext cx="8255000" cy="1473835"/>
          </a:xfrm>
          <a:noFill/>
          <a:ln>
            <a:noFill/>
          </a:ln>
        </p:spPr>
        <p:txBody>
          <a:bodyPr anchor="t">
            <a:normAutofit/>
          </a:bodyPr>
          <a:lstStyle/>
          <a:p>
            <a:pPr algn="ctr">
              <a:buNone/>
            </a:pPr>
            <a:r>
              <a:rPr lang="zh-CN" altLang="en-US" sz="4800" b="1"/>
              <a:t>“玩</a:t>
            </a:r>
            <a:r>
              <a:rPr lang="zh-CN" altLang="en-US" sz="4800" b="1">
                <a:solidFill>
                  <a:srgbClr val="FF0000"/>
                </a:solidFill>
              </a:rPr>
              <a:t>积木</a:t>
            </a:r>
            <a:r>
              <a:rPr lang="zh-CN" altLang="en-US" sz="4800" b="1"/>
              <a:t>” 挑战游戏</a:t>
            </a:r>
            <a:endParaRPr lang="zh-CN" altLang="en-US" sz="4800" b="1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951560" y="2209800"/>
            <a:ext cx="2770584" cy="8691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弧形 11"/>
          <p:cNvSpPr/>
          <p:nvPr/>
        </p:nvSpPr>
        <p:spPr>
          <a:xfrm rot="5400000" flipH="1">
            <a:off x="3964783" y="2178845"/>
            <a:ext cx="404813" cy="702469"/>
          </a:xfrm>
          <a:prstGeom prst="arc">
            <a:avLst>
              <a:gd name="adj1" fmla="val 17023490"/>
              <a:gd name="adj2" fmla="val 463775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49291" y="1922860"/>
            <a:ext cx="750095" cy="5078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7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2786" y="3429000"/>
            <a:ext cx="1977391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18</a:t>
            </a:r>
            <a:r>
              <a:rPr lang="zh-CN" altLang="en-US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7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27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627961" y="3429002"/>
            <a:ext cx="484585" cy="4845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6047" y="3400426"/>
            <a:ext cx="642939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16</a:t>
            </a:r>
            <a:endParaRPr lang="en-US" altLang="zh-CN" sz="30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609600" y="873762"/>
            <a:ext cx="472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下面的做法你能看懂吗？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7" grpId="0"/>
      <p:bldP spid="18" grpId="0" animBg="1"/>
      <p:bldP spid="10" grpId="0"/>
      <p:bldP spid="204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2795906" y="433705"/>
            <a:ext cx="9288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看一看，填一填。</a:t>
            </a:r>
            <a:endParaRPr lang="zh-CN" altLang="en-US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361" name="图片 10" descr="4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4675" y="2737485"/>
            <a:ext cx="4210051" cy="1531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弧形 2"/>
          <p:cNvSpPr/>
          <p:nvPr/>
        </p:nvSpPr>
        <p:spPr>
          <a:xfrm rot="16200000">
            <a:off x="1836421" y="2332357"/>
            <a:ext cx="1673225" cy="2673985"/>
          </a:xfrm>
          <a:prstGeom prst="arc">
            <a:avLst>
              <a:gd name="adj1" fmla="val 17023490"/>
              <a:gd name="adj2" fmla="val 4637755"/>
            </a:avLst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z="3600" strike="noStrike" noProof="1">
              <a:solidFill>
                <a:srgbClr val="4532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54.png"/>
          <p:cNvPicPr>
            <a:picLocks noChangeAspect="1"/>
          </p:cNvPicPr>
          <p:nvPr/>
        </p:nvPicPr>
        <p:blipFill>
          <a:blip r:embed="rId2" cstate="email"/>
          <a:srcRect b="-18"/>
          <a:stretch>
            <a:fillRect/>
          </a:stretch>
        </p:blipFill>
        <p:spPr>
          <a:xfrm>
            <a:off x="6811646" y="2834005"/>
            <a:ext cx="4131311" cy="1296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弧形 9"/>
          <p:cNvSpPr/>
          <p:nvPr/>
        </p:nvSpPr>
        <p:spPr>
          <a:xfrm rot="5400000" flipH="1">
            <a:off x="7784466" y="2410461"/>
            <a:ext cx="1593850" cy="2143125"/>
          </a:xfrm>
          <a:prstGeom prst="arc">
            <a:avLst>
              <a:gd name="adj1" fmla="val 17023490"/>
              <a:gd name="adj2" fmla="val 463775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z="3600" strike="noStrike" noProof="1">
              <a:solidFill>
                <a:srgbClr val="4532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1336041" y="4716145"/>
            <a:ext cx="92887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charset="-122"/>
                <a:ea typeface="微软雅黑" panose="020B0503020204020204" charset="-122"/>
              </a:rPr>
              <a:t>12+5=                                19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3600" smtClean="0">
                <a:latin typeface="微软雅黑" panose="020B0503020204020204" charset="-122"/>
                <a:ea typeface="微软雅黑" panose="020B0503020204020204" charset="-122"/>
              </a:rPr>
              <a:t>4=</a:t>
            </a:r>
            <a:endParaRPr lang="en-US" altLang="zh-CN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2254249" y="1911985"/>
            <a:ext cx="1390651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charset="-122"/>
                <a:ea typeface="微软雅黑" panose="020B0503020204020204" charset="-122"/>
              </a:rPr>
              <a:t>+5</a:t>
            </a:r>
            <a:endParaRPr lang="en-US" altLang="zh-CN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64"/>
          <p:cNvSpPr>
            <a:spLocks noChangeArrowheads="1"/>
          </p:cNvSpPr>
          <p:nvPr/>
        </p:nvSpPr>
        <p:spPr bwMode="auto">
          <a:xfrm>
            <a:off x="8181975" y="1910715"/>
            <a:ext cx="1390651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3600" smtClean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039746" y="4826637"/>
            <a:ext cx="809625" cy="71818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8843646" y="4919982"/>
            <a:ext cx="809625" cy="71818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64"/>
          <p:cNvSpPr>
            <a:spLocks noChangeArrowheads="1"/>
          </p:cNvSpPr>
          <p:nvPr/>
        </p:nvSpPr>
        <p:spPr bwMode="auto">
          <a:xfrm>
            <a:off x="3039746" y="4716145"/>
            <a:ext cx="8102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</a:rPr>
              <a:t>17</a:t>
            </a:r>
            <a:endParaRPr lang="en-US" altLang="zh-CN" sz="3600" smtClean="0">
              <a:solidFill>
                <a:srgbClr val="4532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Rectangle 64"/>
          <p:cNvSpPr>
            <a:spLocks noChangeArrowheads="1"/>
          </p:cNvSpPr>
          <p:nvPr/>
        </p:nvSpPr>
        <p:spPr bwMode="auto">
          <a:xfrm>
            <a:off x="8843646" y="4725035"/>
            <a:ext cx="8102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altLang="zh-CN" sz="3600" smtClean="0">
              <a:solidFill>
                <a:srgbClr val="4532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6415" y="624842"/>
            <a:ext cx="11139171" cy="5607685"/>
          </a:xfrm>
          <a:prstGeom prst="rect">
            <a:avLst/>
          </a:prstGeom>
          <a:solidFill>
            <a:srgbClr val="FEF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63500" y="136525"/>
            <a:ext cx="1184275" cy="67081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34620" y="136525"/>
            <a:ext cx="11728451" cy="1183640"/>
            <a:chOff x="212" y="39"/>
            <a:chExt cx="18470" cy="1864"/>
          </a:xfrm>
        </p:grpSpPr>
        <p:pic>
          <p:nvPicPr>
            <p:cNvPr id="12" name="图片 11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3" name="图片 12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 flipV="1">
            <a:off x="134620" y="5328920"/>
            <a:ext cx="11728451" cy="1183640"/>
            <a:chOff x="212" y="39"/>
            <a:chExt cx="18470" cy="1864"/>
          </a:xfrm>
        </p:grpSpPr>
        <p:pic>
          <p:nvPicPr>
            <p:cNvPr id="16" name="图片 15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7" name="图片 16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pic>
        <p:nvPicPr>
          <p:cNvPr id="18" name="图片 17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10930256" y="136525"/>
            <a:ext cx="1184275" cy="67081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0571" y="1384935"/>
            <a:ext cx="4404995" cy="883285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算积木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：解决问题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>
          <a:xfrm>
            <a:off x="1216661" y="2457452"/>
            <a:ext cx="9471025" cy="1942465"/>
          </a:xfrm>
          <a:noFill/>
          <a:ln>
            <a:noFill/>
          </a:ln>
        </p:spPr>
        <p:txBody>
          <a:bodyPr anchor="t">
            <a:noAutofit/>
          </a:bodyPr>
          <a:lstStyle/>
          <a:p>
            <a:pPr>
              <a:lnSpc>
                <a:spcPct val="140000"/>
              </a:lnSpc>
              <a:buNone/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方老师有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块积木，</a:t>
            </a:r>
            <a:r>
              <a:rPr lang="zh-CN" altLang="en-US" sz="4000" b="1" u="sng">
                <a:latin typeface="楷体" panose="02010609060101010101" charset="-122"/>
                <a:ea typeface="楷体" panose="02010609060101010101" charset="-122"/>
              </a:rPr>
              <a:t>王老师送给方老师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块，方老师现在有多少块积木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26391" y="1446610"/>
            <a:ext cx="1803797" cy="528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98140" y="1710928"/>
            <a:ext cx="2971800" cy="1734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70820" y="1465421"/>
            <a:ext cx="1863329" cy="490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65580" y="1710928"/>
            <a:ext cx="3064669" cy="17216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609601" y="873762"/>
            <a:ext cx="631063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说一说，你能得到哪些结果？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9289" y="3635832"/>
            <a:ext cx="1692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3+18=21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3+5=8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3+2=5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11476" y="3665221"/>
            <a:ext cx="1804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5+18=23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5+2=7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18+2=20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5511" y="3637280"/>
            <a:ext cx="1527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12-4=8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12-6=6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12-3=9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42686" y="3665220"/>
            <a:ext cx="15271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6-4=2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6-3=3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4-3=1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 descr="组48325同意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401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7"/>
          <p:cNvSpPr txBox="1"/>
          <p:nvPr/>
        </p:nvSpPr>
        <p:spPr>
          <a:xfrm>
            <a:off x="1060451" y="752476"/>
            <a:ext cx="1415772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板书设计</a:t>
            </a:r>
            <a:endParaRPr lang="zh-CN" altLang="en-US" sz="2400" b="1">
              <a:solidFill>
                <a:srgbClr val="EF7509"/>
              </a:solidFill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3344546" y="611507"/>
            <a:ext cx="913066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搭积木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      —20以内的不进位加法和不退位减法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831703" y="2582227"/>
            <a:ext cx="1077905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13 + 2 =15                          18 - 2 =16</a:t>
            </a:r>
            <a:endParaRPr sz="3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①14</a:t>
            </a:r>
            <a:r>
              <a:rPr lang="zh-CN" sz="3200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15                              ①17</a:t>
            </a:r>
            <a:r>
              <a:rPr lang="zh-CN" sz="3200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16</a:t>
            </a:r>
            <a:endParaRPr sz="3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②3 + 2 =5   10 + 5 =15       ②8 - 2 =6   10 + 6 =16 </a:t>
            </a:r>
            <a:endParaRPr sz="3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3200" dirty="0" smtClean="0">
                <a:latin typeface="微软雅黑" panose="020B0503020204020204" charset="-122"/>
                <a:ea typeface="微软雅黑" panose="020B0503020204020204" charset="-122"/>
              </a:rPr>
              <a:t>③3 + 2 =5   13 + 2 =15       ③8 - 2 =6   18 - 2 =16</a:t>
            </a:r>
            <a:endParaRPr sz="32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29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1001" y="126365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6415" y="624842"/>
            <a:ext cx="11139171" cy="5607685"/>
          </a:xfrm>
          <a:prstGeom prst="rect">
            <a:avLst/>
          </a:prstGeom>
          <a:solidFill>
            <a:srgbClr val="FEF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63500" y="136525"/>
            <a:ext cx="1184275" cy="67081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34620" y="136525"/>
            <a:ext cx="11728451" cy="1183640"/>
            <a:chOff x="212" y="39"/>
            <a:chExt cx="18470" cy="1864"/>
          </a:xfrm>
        </p:grpSpPr>
        <p:pic>
          <p:nvPicPr>
            <p:cNvPr id="12" name="图片 11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3" name="图片 12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 flipV="1">
            <a:off x="134620" y="5328920"/>
            <a:ext cx="11728451" cy="1183640"/>
            <a:chOff x="212" y="39"/>
            <a:chExt cx="18470" cy="1864"/>
          </a:xfrm>
        </p:grpSpPr>
        <p:pic>
          <p:nvPicPr>
            <p:cNvPr id="16" name="图片 15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7" name="图片 16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pic>
        <p:nvPicPr>
          <p:cNvPr id="18" name="图片 17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10930256" y="136525"/>
            <a:ext cx="1184275" cy="6708140"/>
          </a:xfrm>
          <a:prstGeom prst="rect">
            <a:avLst/>
          </a:prstGeom>
        </p:spPr>
      </p:pic>
      <p:sp>
        <p:nvSpPr>
          <p:cNvPr id="47105" name="文本框 13"/>
          <p:cNvSpPr txBox="1"/>
          <p:nvPr/>
        </p:nvSpPr>
        <p:spPr>
          <a:xfrm>
            <a:off x="1868171" y="3298191"/>
            <a:ext cx="30829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altLang="zh-CN" sz="4400">
                <a:latin typeface="Arial" panose="020B0604020202020204" pitchFamily="34" charset="0"/>
                <a:ea typeface="宋体" panose="02010600030101010101" pitchFamily="2" charset="-122"/>
              </a:rPr>
              <a:t>+ 6</a:t>
            </a:r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 =</a:t>
            </a:r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6" name="文本框 15"/>
          <p:cNvSpPr txBox="1"/>
          <p:nvPr/>
        </p:nvSpPr>
        <p:spPr>
          <a:xfrm>
            <a:off x="4363403" y="3366136"/>
            <a:ext cx="79216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4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7" name="文本框 17"/>
          <p:cNvSpPr txBox="1"/>
          <p:nvPr/>
        </p:nvSpPr>
        <p:spPr>
          <a:xfrm>
            <a:off x="6749415" y="3242629"/>
            <a:ext cx="3130551" cy="83099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    -</a:t>
            </a:r>
            <a:r>
              <a:rPr lang="en-US" altLang="zh-CN" sz="440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       =</a:t>
            </a:r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文本框 21"/>
          <p:cNvSpPr txBox="1"/>
          <p:nvPr/>
        </p:nvSpPr>
        <p:spPr>
          <a:xfrm>
            <a:off x="9666605" y="3362327"/>
            <a:ext cx="792163" cy="86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500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en-US" altLang="zh-CN" sz="5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" name="图片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7981787" y="3156513"/>
            <a:ext cx="1054420" cy="1066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5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256657" y="3156346"/>
            <a:ext cx="1050097" cy="1066008"/>
          </a:xfrm>
          <a:prstGeom prst="rect">
            <a:avLst/>
          </a:prstGeom>
        </p:spPr>
      </p:pic>
      <p:pic>
        <p:nvPicPr>
          <p:cNvPr id="22" name="图片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652587" y="3186341"/>
            <a:ext cx="1054420" cy="106600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矩形 24"/>
          <p:cNvSpPr/>
          <p:nvPr/>
        </p:nvSpPr>
        <p:spPr>
          <a:xfrm>
            <a:off x="1811283" y="3362960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5400" b="0" i="0" u="none" strike="noStrike" kern="1200" cap="none" spc="0" normalizeH="0" baseline="0" noProof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030314" y="3366136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5400" b="0" i="0" u="none" strike="noStrike" kern="1200" cap="none" spc="0" normalizeH="0" baseline="0" noProof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70902" y="3365819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5400" b="0" i="0" u="none" strike="noStrike" kern="1200" cap="none" spc="0" normalizeH="0" baseline="0" noProof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 bwMode="auto">
          <a:xfrm>
            <a:off x="1322706" y="1423672"/>
            <a:ext cx="6454775" cy="774065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猜积木</a:t>
            </a:r>
            <a:r>
              <a:rPr kumimoji="0" lang="zh-CN" altLang="en-US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：猜猜我是几号积木？</a:t>
            </a:r>
            <a:endParaRPr kumimoji="0" lang="zh-CN" altLang="en-US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6415" y="624842"/>
            <a:ext cx="11139171" cy="5607685"/>
          </a:xfrm>
          <a:prstGeom prst="rect">
            <a:avLst/>
          </a:prstGeom>
          <a:solidFill>
            <a:srgbClr val="FEF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63500" y="136525"/>
            <a:ext cx="1184275" cy="67081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34620" y="136525"/>
            <a:ext cx="11728451" cy="1183640"/>
            <a:chOff x="212" y="39"/>
            <a:chExt cx="18470" cy="1864"/>
          </a:xfrm>
        </p:grpSpPr>
        <p:pic>
          <p:nvPicPr>
            <p:cNvPr id="12" name="图片 11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3" name="图片 12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 flipV="1">
            <a:off x="134620" y="5328920"/>
            <a:ext cx="11728451" cy="1183640"/>
            <a:chOff x="212" y="39"/>
            <a:chExt cx="18470" cy="1864"/>
          </a:xfrm>
        </p:grpSpPr>
        <p:pic>
          <p:nvPicPr>
            <p:cNvPr id="16" name="图片 15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4562" y="-4311"/>
              <a:ext cx="1865" cy="10564"/>
            </a:xfrm>
            <a:prstGeom prst="rect">
              <a:avLst/>
            </a:prstGeom>
          </p:spPr>
        </p:pic>
        <p:pic>
          <p:nvPicPr>
            <p:cNvPr id="17" name="图片 16" descr="5b7a82c32e37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 flipH="1">
              <a:off x="12468" y="-4311"/>
              <a:ext cx="1865" cy="10564"/>
            </a:xfrm>
            <a:prstGeom prst="rect">
              <a:avLst/>
            </a:prstGeom>
          </p:spPr>
        </p:pic>
      </p:grpSp>
      <p:pic>
        <p:nvPicPr>
          <p:cNvPr id="18" name="图片 17" descr="5b7a82c32e37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10930256" y="136525"/>
            <a:ext cx="1184275" cy="6708140"/>
          </a:xfrm>
          <a:prstGeom prst="rect">
            <a:avLst/>
          </a:prstGeom>
        </p:spPr>
      </p:pic>
      <p:sp>
        <p:nvSpPr>
          <p:cNvPr id="52226" name="内容占位符 2"/>
          <p:cNvSpPr>
            <a:spLocks noGrp="1"/>
          </p:cNvSpPr>
          <p:nvPr>
            <p:ph idx="1"/>
          </p:nvPr>
        </p:nvSpPr>
        <p:spPr>
          <a:xfrm>
            <a:off x="1963420" y="1409702"/>
            <a:ext cx="8686800" cy="4525963"/>
          </a:xfrm>
          <a:noFill/>
          <a:ln>
            <a:noFill/>
          </a:ln>
        </p:spPr>
        <p:txBody>
          <a:bodyPr anchor="t"/>
          <a:lstStyle/>
          <a:p>
            <a:pPr>
              <a:buNone/>
            </a:pPr>
            <a:endParaRPr lang="en-US" altLang="zh-CN" sz="8000" b="1">
              <a:solidFill>
                <a:srgbClr val="CA7F4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buNone/>
            </a:pPr>
            <a:r>
              <a:rPr lang="zh-CN" altLang="en-US" sz="8000" b="1">
                <a:solidFill>
                  <a:srgbClr val="CA7F4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你有什么收获呢？</a:t>
            </a:r>
            <a:endParaRPr lang="zh-CN" altLang="en-US" sz="8000" b="1">
              <a:solidFill>
                <a:srgbClr val="CA7F4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222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38000" y="12547600"/>
            <a:ext cx="304800" cy="2286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1892595" y="2927693"/>
            <a:ext cx="9144000" cy="1015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08" tIns="45704" rIns="91408" bIns="45704">
            <a:spAutoFit/>
          </a:bodyPr>
          <a:lstStyle/>
          <a:p>
            <a:pPr algn="ctr" defTabSz="685800" eaLnBrk="0" fontAlgn="auto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+mn-ea"/>
              </a:rPr>
              <a:t>感谢同学们积极配合</a:t>
            </a:r>
            <a:r>
              <a:rPr lang="en-US" altLang="zh-CN" sz="6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+mn-ea"/>
              </a:rPr>
              <a:t>!</a:t>
            </a:r>
            <a:endParaRPr lang="zh-CN" altLang="en-US" sz="6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+mn-ea"/>
            </a:endParaRPr>
          </a:p>
        </p:txBody>
      </p:sp>
      <p:pic>
        <p:nvPicPr>
          <p:cNvPr id="27033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47500" y="10566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矩形 10"/>
          <p:cNvSpPr/>
          <p:nvPr/>
        </p:nvSpPr>
        <p:spPr>
          <a:xfrm>
            <a:off x="2867821" y="1848168"/>
            <a:ext cx="614362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</a:rPr>
              <a:t>结合搭积木等活动，进一步体会简单的加减法的实际意义。 </a:t>
            </a:r>
            <a:endParaRPr lang="zh-CN" altLang="zh-CN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4" name="矩形 11"/>
          <p:cNvSpPr/>
          <p:nvPr/>
        </p:nvSpPr>
        <p:spPr>
          <a:xfrm>
            <a:off x="2894809" y="2875280"/>
            <a:ext cx="614362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</a:rPr>
              <a:t>探索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以内数的不进位加法和不退位减法的计算方法，并能正确计算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</a:rPr>
              <a:t>。  </a:t>
            </a:r>
            <a:endParaRPr lang="zh-CN" altLang="zh-CN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5" name="矩形 12"/>
          <p:cNvSpPr/>
          <p:nvPr/>
        </p:nvSpPr>
        <p:spPr>
          <a:xfrm>
            <a:off x="2867819" y="4078605"/>
            <a:ext cx="624840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学习解决一些简单的实际问题，体会到用数学的乐趣。</a:t>
            </a:r>
            <a:endParaRPr lang="zh-CN" altLang="zh-CN" sz="200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85145" y="2037082"/>
            <a:ext cx="1082675" cy="728663"/>
            <a:chOff x="2257426" y="1609441"/>
            <a:chExt cx="1358900" cy="734510"/>
          </a:xfrm>
        </p:grpSpPr>
        <p:cxnSp>
          <p:nvCxnSpPr>
            <p:cNvPr id="13" name="MH_Other_1"/>
            <p:cNvCxnSpPr/>
            <p:nvPr/>
          </p:nvCxnSpPr>
          <p:spPr>
            <a:xfrm>
              <a:off x="2257426" y="1617443"/>
              <a:ext cx="1008216" cy="72650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H_Other_2"/>
            <p:cNvSpPr/>
            <p:nvPr/>
          </p:nvSpPr>
          <p:spPr>
            <a:xfrm>
              <a:off x="2374985" y="1609441"/>
              <a:ext cx="1241341" cy="4256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01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85145" y="3056257"/>
            <a:ext cx="1082675" cy="727075"/>
            <a:chOff x="2257426" y="2743610"/>
            <a:chExt cx="1358900" cy="733310"/>
          </a:xfrm>
        </p:grpSpPr>
        <p:cxnSp>
          <p:nvCxnSpPr>
            <p:cNvPr id="16" name="MH_Other_3"/>
            <p:cNvCxnSpPr/>
            <p:nvPr/>
          </p:nvCxnSpPr>
          <p:spPr>
            <a:xfrm>
              <a:off x="2257426" y="2751616"/>
              <a:ext cx="1008216" cy="72530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MH_Other_4"/>
            <p:cNvSpPr/>
            <p:nvPr/>
          </p:nvSpPr>
          <p:spPr>
            <a:xfrm>
              <a:off x="2374985" y="2743610"/>
              <a:ext cx="1241341" cy="424296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02</a:t>
              </a:r>
              <a:endParaRPr kumimoji="0" lang="en-US" altLang="zh-CN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85145" y="4127818"/>
            <a:ext cx="1082675" cy="728662"/>
            <a:chOff x="2257426" y="1609441"/>
            <a:chExt cx="1358900" cy="734510"/>
          </a:xfrm>
        </p:grpSpPr>
        <p:cxnSp>
          <p:nvCxnSpPr>
            <p:cNvPr id="19" name="MH_Other_1"/>
            <p:cNvCxnSpPr/>
            <p:nvPr/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MH_Other_2"/>
            <p:cNvSpPr/>
            <p:nvPr/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03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21" name="流程图: 终止 20"/>
          <p:cNvSpPr/>
          <p:nvPr/>
        </p:nvSpPr>
        <p:spPr>
          <a:xfrm>
            <a:off x="1486695" y="857568"/>
            <a:ext cx="1752600" cy="509588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000" b="1" noProof="1">
                <a:latin typeface="微软雅黑" panose="020B0503020204020204" charset="-122"/>
                <a:ea typeface="微软雅黑" panose="020B0503020204020204" charset="-122"/>
              </a:rPr>
              <a:t>本节目标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744537" y="495244"/>
            <a:ext cx="4906963" cy="701731"/>
          </a:xfrm>
        </p:spPr>
        <p:txBody>
          <a:bodyPr wrap="square" lIns="91440" tIns="45720" rIns="91440" bIns="45720" anchor="b" anchorCtr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还剩多少块积木？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D:\Documents\Tencent Files\1184593315\FileRecv\QQ截图20140811102918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4214" y="4149727"/>
            <a:ext cx="6408737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5" descr="D:\Documents\美图图库\QQ截图20140811102908(1)_副本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2989" y="1628775"/>
            <a:ext cx="5832475" cy="177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圆角矩形 7"/>
          <p:cNvSpPr/>
          <p:nvPr/>
        </p:nvSpPr>
        <p:spPr>
          <a:xfrm>
            <a:off x="2051051" y="4221163"/>
            <a:ext cx="1296988" cy="6477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5400" cap="flat" cmpd="sng">
            <a:solidFill>
              <a:srgbClr val="5C5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5126" name="TextBox 8"/>
          <p:cNvSpPr/>
          <p:nvPr/>
        </p:nvSpPr>
        <p:spPr>
          <a:xfrm>
            <a:off x="2051051" y="4284665"/>
            <a:ext cx="2160588" cy="892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7" name="圆角矩形 9"/>
          <p:cNvSpPr/>
          <p:nvPr/>
        </p:nvSpPr>
        <p:spPr>
          <a:xfrm>
            <a:off x="3924301" y="3933827"/>
            <a:ext cx="1800225" cy="10080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5400" cap="flat" cmpd="sng">
            <a:solidFill>
              <a:srgbClr val="5C5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5128" name="TextBox 10"/>
          <p:cNvSpPr/>
          <p:nvPr/>
        </p:nvSpPr>
        <p:spPr>
          <a:xfrm>
            <a:off x="3851276" y="3860801"/>
            <a:ext cx="2016125" cy="9541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6</a:t>
            </a:r>
            <a:endParaRPr lang="en-US" altLang="zh-CN" sz="2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16</a:t>
            </a:r>
            <a:endParaRPr lang="zh-CN" altLang="en-US" sz="28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129" name="圆角矩形 11"/>
          <p:cNvSpPr/>
          <p:nvPr/>
        </p:nvSpPr>
        <p:spPr>
          <a:xfrm>
            <a:off x="4787902" y="5229227"/>
            <a:ext cx="1871663" cy="917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5400" cap="flat" cmpd="sng">
            <a:solidFill>
              <a:srgbClr val="5C5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5130" name="TextBox 12"/>
          <p:cNvSpPr/>
          <p:nvPr/>
        </p:nvSpPr>
        <p:spPr>
          <a:xfrm>
            <a:off x="4716464" y="5229225"/>
            <a:ext cx="2016125" cy="9541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cs typeface="Times New Roman" panose="02020603050405020304" pitchFamily="18" charset="0"/>
              </a:rPr>
              <a:t> ＝ </a:t>
            </a:r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6</a:t>
            </a:r>
            <a:endParaRPr lang="en-US" altLang="zh-CN" sz="2800" b="1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cs typeface="Times New Roman" panose="02020603050405020304" pitchFamily="18" charset="0"/>
              </a:rPr>
              <a:t> ＝ </a:t>
            </a:r>
            <a:r>
              <a:rPr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16</a:t>
            </a:r>
            <a:endParaRPr lang="zh-CN" altLang="en-US" sz="2800" b="1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131" name="云形标注 13"/>
          <p:cNvSpPr/>
          <p:nvPr/>
        </p:nvSpPr>
        <p:spPr>
          <a:xfrm>
            <a:off x="2484439" y="1196975"/>
            <a:ext cx="2374900" cy="719138"/>
          </a:xfrm>
          <a:prstGeom prst="cloudCallout">
            <a:avLst>
              <a:gd name="adj1" fmla="val -41773"/>
              <a:gd name="adj2" fmla="val 92380"/>
            </a:avLst>
          </a:prstGeom>
          <a:solidFill>
            <a:srgbClr val="FFFF99"/>
          </a:solidFill>
          <a:ln w="25400" cap="flat" cmpd="sng">
            <a:solidFill>
              <a:srgbClr val="5C5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5132" name="TextBox 14"/>
          <p:cNvSpPr/>
          <p:nvPr/>
        </p:nvSpPr>
        <p:spPr>
          <a:xfrm>
            <a:off x="2700340" y="1249364"/>
            <a:ext cx="22320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一共有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133" name="云形标注 15"/>
          <p:cNvSpPr/>
          <p:nvPr/>
        </p:nvSpPr>
        <p:spPr>
          <a:xfrm>
            <a:off x="5508625" y="1052515"/>
            <a:ext cx="2376488" cy="720725"/>
          </a:xfrm>
          <a:prstGeom prst="cloudCallout">
            <a:avLst>
              <a:gd name="adj1" fmla="val -41773"/>
              <a:gd name="adj2" fmla="val 92380"/>
            </a:avLst>
          </a:prstGeom>
          <a:solidFill>
            <a:srgbClr val="FFFF99"/>
          </a:solidFill>
          <a:ln w="25400" cap="flat" cmpd="sng">
            <a:solidFill>
              <a:srgbClr val="5C5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5134" name="TextBox 16"/>
          <p:cNvSpPr/>
          <p:nvPr/>
        </p:nvSpPr>
        <p:spPr>
          <a:xfrm>
            <a:off x="5651500" y="1104902"/>
            <a:ext cx="22336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拿走</a:t>
            </a:r>
            <a:r>
              <a:rPr lang="en-US" altLang="zh-CN" sz="2800" b="1">
                <a:solidFill>
                  <a:srgbClr val="FF0000"/>
                </a:solidFill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块。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5135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6" y="2492375"/>
            <a:ext cx="3024188" cy="79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6" name="TextBox 18"/>
          <p:cNvSpPr/>
          <p:nvPr/>
        </p:nvSpPr>
        <p:spPr>
          <a:xfrm>
            <a:off x="5724526" y="2565400"/>
            <a:ext cx="6477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7" name="TextBox 19"/>
          <p:cNvSpPr/>
          <p:nvPr/>
        </p:nvSpPr>
        <p:spPr>
          <a:xfrm>
            <a:off x="6372226" y="2565400"/>
            <a:ext cx="6477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－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5138" name="TextBox 20"/>
          <p:cNvSpPr/>
          <p:nvPr/>
        </p:nvSpPr>
        <p:spPr>
          <a:xfrm>
            <a:off x="7164389" y="2565400"/>
            <a:ext cx="6477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9" name="TextBox 21"/>
          <p:cNvSpPr/>
          <p:nvPr/>
        </p:nvSpPr>
        <p:spPr>
          <a:xfrm>
            <a:off x="8101014" y="2565400"/>
            <a:ext cx="6477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/>
      <p:bldP spid="5127" grpId="0" animBg="1"/>
      <p:bldP spid="5128" grpId="0"/>
      <p:bldP spid="5129" grpId="0" animBg="1"/>
      <p:bldP spid="5130" grpId="0"/>
      <p:bldP spid="5131" grpId="0" animBg="1"/>
      <p:bldP spid="5132" grpId="0"/>
      <p:bldP spid="5133" grpId="0" animBg="1"/>
      <p:bldP spid="5134" grpId="0"/>
      <p:bldP spid="5136" grpId="0"/>
      <p:bldP spid="5137" grpId="0"/>
      <p:bldP spid="5138" grpId="0"/>
      <p:bldP spid="51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2966" y="3658554"/>
            <a:ext cx="1526540" cy="2258695"/>
          </a:xfrm>
          <a:prstGeom prst="rect">
            <a:avLst/>
          </a:prstGeom>
        </p:spPr>
      </p:pic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7322185" y="2636520"/>
            <a:ext cx="3056891" cy="1021770"/>
          </a:xfrm>
          <a:prstGeom prst="wedgeRoundRectCallout">
            <a:avLst>
              <a:gd name="adj1" fmla="val 32883"/>
              <a:gd name="adj2" fmla="val 6335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这是</a:t>
            </a:r>
            <a:r>
              <a:rPr lang="zh-CN" altLang="en-US" sz="360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</a:rPr>
              <a:t>积木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-214748238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522" y="2137410"/>
            <a:ext cx="4869815" cy="300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6991" y="1610360"/>
            <a:ext cx="6993255" cy="1143000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用算式方法计算下列各式：</a:t>
            </a:r>
            <a:endParaRPr kumimoji="0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6732" y="2904810"/>
            <a:ext cx="2333625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15</a:t>
            </a:r>
            <a:r>
              <a:rPr lang="zh-CN" altLang="en-US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＋</a:t>
            </a: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2</a:t>
            </a: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30600" y="2904810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17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95817" y="3600135"/>
            <a:ext cx="958851" cy="884917"/>
            <a:chOff x="2591" y="3954"/>
            <a:chExt cx="2527" cy="2603"/>
          </a:xfrm>
        </p:grpSpPr>
        <p:sp>
          <p:nvSpPr>
            <p:cNvPr id="31749" name="文本框 5"/>
            <p:cNvSpPr txBox="1"/>
            <p:nvPr/>
          </p:nvSpPr>
          <p:spPr>
            <a:xfrm>
              <a:off x="2591" y="5018"/>
              <a:ext cx="1565" cy="15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10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750" name="文本框 6"/>
            <p:cNvSpPr txBox="1"/>
            <p:nvPr/>
          </p:nvSpPr>
          <p:spPr>
            <a:xfrm>
              <a:off x="4346" y="5020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5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31751" name="组合 8"/>
            <p:cNvGrpSpPr/>
            <p:nvPr/>
          </p:nvGrpSpPr>
          <p:grpSpPr>
            <a:xfrm>
              <a:off x="3090" y="3954"/>
              <a:ext cx="1692" cy="1064"/>
              <a:chOff x="3090" y="3954"/>
              <a:chExt cx="1692" cy="1064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>
                <a:off x="3090" y="3954"/>
                <a:ext cx="580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4154" y="3954"/>
                <a:ext cx="628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/>
          <p:cNvGrpSpPr/>
          <p:nvPr/>
        </p:nvGrpSpPr>
        <p:grpSpPr>
          <a:xfrm>
            <a:off x="3067369" y="3611247"/>
            <a:ext cx="320675" cy="1260475"/>
            <a:chOff x="5659" y="3980"/>
            <a:chExt cx="841" cy="3709"/>
          </a:xfrm>
        </p:grpSpPr>
        <p:grpSp>
          <p:nvGrpSpPr>
            <p:cNvPr id="31755" name="组合 27"/>
            <p:cNvGrpSpPr/>
            <p:nvPr/>
          </p:nvGrpSpPr>
          <p:grpSpPr>
            <a:xfrm>
              <a:off x="5896" y="3980"/>
              <a:ext cx="451" cy="1813"/>
              <a:chOff x="5896" y="3980"/>
              <a:chExt cx="451" cy="1813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H="1">
                <a:off x="6347" y="3980"/>
                <a:ext cx="0" cy="17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5896" y="5767"/>
                <a:ext cx="433" cy="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" name="加号 30"/>
            <p:cNvSpPr/>
            <p:nvPr/>
          </p:nvSpPr>
          <p:spPr>
            <a:xfrm>
              <a:off x="5659" y="4990"/>
              <a:ext cx="490" cy="605"/>
            </a:xfrm>
            <a:prstGeom prst="mathPlus">
              <a:avLst>
                <a:gd name="adj1" fmla="val 140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1759" name="文本框 31"/>
            <p:cNvSpPr txBox="1"/>
            <p:nvPr/>
          </p:nvSpPr>
          <p:spPr>
            <a:xfrm>
              <a:off x="5728" y="6154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7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18069" y="4460560"/>
            <a:ext cx="768351" cy="179387"/>
            <a:chOff x="2972" y="6556"/>
            <a:chExt cx="2584" cy="792"/>
          </a:xfrm>
        </p:grpSpPr>
        <p:grpSp>
          <p:nvGrpSpPr>
            <p:cNvPr id="31761" name="组合 33"/>
            <p:cNvGrpSpPr/>
            <p:nvPr/>
          </p:nvGrpSpPr>
          <p:grpSpPr>
            <a:xfrm>
              <a:off x="2972" y="6556"/>
              <a:ext cx="2584" cy="792"/>
              <a:chOff x="2816" y="6557"/>
              <a:chExt cx="2584" cy="792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H="1">
                <a:off x="2816" y="7349"/>
                <a:ext cx="2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2816" y="6557"/>
                <a:ext cx="0" cy="7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" name="加号 36"/>
            <p:cNvSpPr/>
            <p:nvPr/>
          </p:nvSpPr>
          <p:spPr>
            <a:xfrm>
              <a:off x="3089" y="6556"/>
              <a:ext cx="762" cy="652"/>
            </a:xfrm>
            <a:prstGeom prst="mathPlus">
              <a:avLst>
                <a:gd name="adj1" fmla="val 872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659632" y="2904810"/>
            <a:ext cx="2333625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16</a:t>
            </a:r>
            <a:r>
              <a:rPr lang="zh-CN" altLang="en-US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＋</a:t>
            </a: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3</a:t>
            </a: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10757" y="2893697"/>
            <a:ext cx="2333625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14</a:t>
            </a:r>
            <a:r>
              <a:rPr lang="zh-CN" altLang="en-US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＋</a:t>
            </a:r>
            <a:r>
              <a:rPr lang="en-US" altLang="zh-CN" sz="3600" b="1" strike="noStrike" noProof="1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+mn-ea"/>
              </a:rPr>
              <a:t>5</a:t>
            </a: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53163" y="2904810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937443" y="3539810"/>
            <a:ext cx="958851" cy="884917"/>
            <a:chOff x="2591" y="3954"/>
            <a:chExt cx="2527" cy="2603"/>
          </a:xfrm>
        </p:grpSpPr>
        <p:sp>
          <p:nvSpPr>
            <p:cNvPr id="31769" name="文本框 44"/>
            <p:cNvSpPr txBox="1"/>
            <p:nvPr/>
          </p:nvSpPr>
          <p:spPr>
            <a:xfrm>
              <a:off x="2591" y="5018"/>
              <a:ext cx="1565" cy="15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10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770" name="文本框 45"/>
            <p:cNvSpPr txBox="1"/>
            <p:nvPr/>
          </p:nvSpPr>
          <p:spPr>
            <a:xfrm>
              <a:off x="4346" y="5020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6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31771" name="组合 46"/>
            <p:cNvGrpSpPr/>
            <p:nvPr/>
          </p:nvGrpSpPr>
          <p:grpSpPr>
            <a:xfrm>
              <a:off x="3090" y="3954"/>
              <a:ext cx="1692" cy="1064"/>
              <a:chOff x="3090" y="3954"/>
              <a:chExt cx="1692" cy="1064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H="1">
                <a:off x="3090" y="3954"/>
                <a:ext cx="580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4154" y="3954"/>
                <a:ext cx="628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组合 49"/>
          <p:cNvGrpSpPr/>
          <p:nvPr/>
        </p:nvGrpSpPr>
        <p:grpSpPr>
          <a:xfrm>
            <a:off x="5908993" y="3550921"/>
            <a:ext cx="320675" cy="1260475"/>
            <a:chOff x="5659" y="3980"/>
            <a:chExt cx="841" cy="3709"/>
          </a:xfrm>
        </p:grpSpPr>
        <p:grpSp>
          <p:nvGrpSpPr>
            <p:cNvPr id="31775" name="组合 50"/>
            <p:cNvGrpSpPr/>
            <p:nvPr/>
          </p:nvGrpSpPr>
          <p:grpSpPr>
            <a:xfrm>
              <a:off x="5896" y="3980"/>
              <a:ext cx="451" cy="1813"/>
              <a:chOff x="5896" y="3980"/>
              <a:chExt cx="451" cy="1813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H="1">
                <a:off x="6347" y="3980"/>
                <a:ext cx="0" cy="17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V="1">
                <a:off x="5896" y="5767"/>
                <a:ext cx="433" cy="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4" name="加号 53"/>
            <p:cNvSpPr/>
            <p:nvPr/>
          </p:nvSpPr>
          <p:spPr>
            <a:xfrm>
              <a:off x="5659" y="4990"/>
              <a:ext cx="490" cy="605"/>
            </a:xfrm>
            <a:prstGeom prst="mathPlus">
              <a:avLst>
                <a:gd name="adj1" fmla="val 140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1779" name="文本框 54"/>
            <p:cNvSpPr txBox="1"/>
            <p:nvPr/>
          </p:nvSpPr>
          <p:spPr>
            <a:xfrm>
              <a:off x="5728" y="6154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9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26355" y="4460560"/>
            <a:ext cx="768351" cy="179387"/>
            <a:chOff x="2972" y="6556"/>
            <a:chExt cx="2584" cy="792"/>
          </a:xfrm>
        </p:grpSpPr>
        <p:grpSp>
          <p:nvGrpSpPr>
            <p:cNvPr id="31781" name="组合 56"/>
            <p:cNvGrpSpPr/>
            <p:nvPr/>
          </p:nvGrpSpPr>
          <p:grpSpPr>
            <a:xfrm>
              <a:off x="2972" y="6556"/>
              <a:ext cx="2584" cy="792"/>
              <a:chOff x="2816" y="6557"/>
              <a:chExt cx="2584" cy="792"/>
            </a:xfrm>
          </p:grpSpPr>
          <p:cxnSp>
            <p:nvCxnSpPr>
              <p:cNvPr id="58" name="直接连接符 57"/>
              <p:cNvCxnSpPr/>
              <p:nvPr/>
            </p:nvCxnSpPr>
            <p:spPr>
              <a:xfrm flipH="1">
                <a:off x="2816" y="7349"/>
                <a:ext cx="2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H="1">
                <a:off x="2816" y="6557"/>
                <a:ext cx="0" cy="7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加号 59"/>
            <p:cNvSpPr/>
            <p:nvPr/>
          </p:nvSpPr>
          <p:spPr>
            <a:xfrm>
              <a:off x="3089" y="6556"/>
              <a:ext cx="762" cy="652"/>
            </a:xfrm>
            <a:prstGeom prst="mathPlus">
              <a:avLst>
                <a:gd name="adj1" fmla="val 872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9258263" y="2893697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</a:t>
            </a:r>
            <a:endParaRPr kumimoji="0" lang="en-US" altLang="zh-CN" sz="3600" b="0" i="0" u="none" strike="noStrike" kern="1200" cap="none" spc="0" normalizeH="0" baseline="0" noProof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539355" y="3584260"/>
            <a:ext cx="958851" cy="884917"/>
            <a:chOff x="2591" y="3954"/>
            <a:chExt cx="2527" cy="2603"/>
          </a:xfrm>
        </p:grpSpPr>
        <p:sp>
          <p:nvSpPr>
            <p:cNvPr id="31787" name="文本框 62"/>
            <p:cNvSpPr txBox="1"/>
            <p:nvPr/>
          </p:nvSpPr>
          <p:spPr>
            <a:xfrm>
              <a:off x="2591" y="5018"/>
              <a:ext cx="1565" cy="15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10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788" name="文本框 63"/>
            <p:cNvSpPr txBox="1"/>
            <p:nvPr/>
          </p:nvSpPr>
          <p:spPr>
            <a:xfrm>
              <a:off x="4346" y="5020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31789" name="组合 64"/>
            <p:cNvGrpSpPr/>
            <p:nvPr/>
          </p:nvGrpSpPr>
          <p:grpSpPr>
            <a:xfrm>
              <a:off x="3090" y="3954"/>
              <a:ext cx="1692" cy="1064"/>
              <a:chOff x="3090" y="3954"/>
              <a:chExt cx="1692" cy="1064"/>
            </a:xfrm>
          </p:grpSpPr>
          <p:cxnSp>
            <p:nvCxnSpPr>
              <p:cNvPr id="66" name="直接连接符 65"/>
              <p:cNvCxnSpPr/>
              <p:nvPr/>
            </p:nvCxnSpPr>
            <p:spPr>
              <a:xfrm flipH="1">
                <a:off x="3090" y="3954"/>
                <a:ext cx="580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4154" y="3954"/>
                <a:ext cx="628" cy="10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8" name="组合 67"/>
          <p:cNvGrpSpPr/>
          <p:nvPr/>
        </p:nvGrpSpPr>
        <p:grpSpPr>
          <a:xfrm>
            <a:off x="8512494" y="3595372"/>
            <a:ext cx="319087" cy="1260475"/>
            <a:chOff x="5659" y="3980"/>
            <a:chExt cx="841" cy="3709"/>
          </a:xfrm>
        </p:grpSpPr>
        <p:grpSp>
          <p:nvGrpSpPr>
            <p:cNvPr id="31793" name="组合 68"/>
            <p:cNvGrpSpPr/>
            <p:nvPr/>
          </p:nvGrpSpPr>
          <p:grpSpPr>
            <a:xfrm>
              <a:off x="5896" y="3980"/>
              <a:ext cx="451" cy="1813"/>
              <a:chOff x="5896" y="3980"/>
              <a:chExt cx="451" cy="1813"/>
            </a:xfrm>
          </p:grpSpPr>
          <p:cxnSp>
            <p:nvCxnSpPr>
              <p:cNvPr id="70" name="直接连接符 69"/>
              <p:cNvCxnSpPr/>
              <p:nvPr/>
            </p:nvCxnSpPr>
            <p:spPr>
              <a:xfrm flipH="1">
                <a:off x="6347" y="3980"/>
                <a:ext cx="0" cy="17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flipV="1">
                <a:off x="5896" y="5767"/>
                <a:ext cx="433" cy="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加号 71"/>
            <p:cNvSpPr/>
            <p:nvPr/>
          </p:nvSpPr>
          <p:spPr>
            <a:xfrm>
              <a:off x="5659" y="4990"/>
              <a:ext cx="490" cy="605"/>
            </a:xfrm>
            <a:prstGeom prst="mathPlus">
              <a:avLst>
                <a:gd name="adj1" fmla="val 140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1797" name="文本框 72"/>
            <p:cNvSpPr txBox="1"/>
            <p:nvPr/>
          </p:nvSpPr>
          <p:spPr>
            <a:xfrm>
              <a:off x="5728" y="6154"/>
              <a:ext cx="7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9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761606" y="4444685"/>
            <a:ext cx="768351" cy="179387"/>
            <a:chOff x="2972" y="6556"/>
            <a:chExt cx="2584" cy="792"/>
          </a:xfrm>
        </p:grpSpPr>
        <p:grpSp>
          <p:nvGrpSpPr>
            <p:cNvPr id="31799" name="组合 74"/>
            <p:cNvGrpSpPr/>
            <p:nvPr/>
          </p:nvGrpSpPr>
          <p:grpSpPr>
            <a:xfrm>
              <a:off x="2972" y="6556"/>
              <a:ext cx="2584" cy="792"/>
              <a:chOff x="2816" y="6557"/>
              <a:chExt cx="2584" cy="792"/>
            </a:xfrm>
          </p:grpSpPr>
          <p:cxnSp>
            <p:nvCxnSpPr>
              <p:cNvPr id="76" name="直接连接符 75"/>
              <p:cNvCxnSpPr/>
              <p:nvPr/>
            </p:nvCxnSpPr>
            <p:spPr>
              <a:xfrm flipH="1">
                <a:off x="2816" y="7349"/>
                <a:ext cx="2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flipH="1">
                <a:off x="2816" y="6557"/>
                <a:ext cx="0" cy="7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加号 77"/>
            <p:cNvSpPr/>
            <p:nvPr/>
          </p:nvSpPr>
          <p:spPr>
            <a:xfrm>
              <a:off x="3089" y="6556"/>
              <a:ext cx="762" cy="652"/>
            </a:xfrm>
            <a:prstGeom prst="mathPlus">
              <a:avLst>
                <a:gd name="adj1" fmla="val 872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973993" y="417848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4" name="Picture 2" descr="无标题-扫描-24"/>
          <p:cNvPicPr>
            <a:picLocks noChangeAspect="1"/>
          </p:cNvPicPr>
          <p:nvPr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051" y="1341440"/>
            <a:ext cx="2159000" cy="159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3" descr="无标题-扫描-17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326" y="1125538"/>
            <a:ext cx="2447925" cy="179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4" descr="无标题-扫描-18"/>
          <p:cNvPicPr>
            <a:picLocks noChangeAspect="1"/>
          </p:cNvPicPr>
          <p:nvPr/>
        </p:nvPicPr>
        <p:blipFill>
          <a:blip r:embed="rId2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888" y="3284538"/>
            <a:ext cx="2016125" cy="1814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Text Box 5"/>
          <p:cNvSpPr/>
          <p:nvPr/>
        </p:nvSpPr>
        <p:spPr>
          <a:xfrm>
            <a:off x="2916239" y="5157788"/>
            <a:ext cx="2808287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91440" indent="-91440" algn="l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 "/>
              <a:defRPr kumimoji="0" sz="20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8417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8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6705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74993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93281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zh-CN" sz="4800" b="1">
                <a:solidFill>
                  <a:srgbClr val="0000FF"/>
                </a:solidFill>
                <a:latin typeface="Arial" panose="020B0604020202020204"/>
                <a:ea typeface="宋体" panose="02010600030101010101" pitchFamily="2" charset="-122"/>
              </a:rPr>
              <a:t>12+6=18</a:t>
            </a:r>
            <a:endParaRPr lang="en-US" altLang="zh-CN" sz="4800" b="1">
              <a:solidFill>
                <a:srgbClr val="0000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3318" name="Text Box 6"/>
          <p:cNvSpPr/>
          <p:nvPr/>
        </p:nvSpPr>
        <p:spPr>
          <a:xfrm>
            <a:off x="971549" y="404815"/>
            <a:ext cx="4032251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91440" indent="-91440" algn="l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 "/>
              <a:defRPr kumimoji="0" sz="20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8417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8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6705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74993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932815" indent="-18288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Calibri" panose="020F0502020204030204" pitchFamily="34" charset="0"/>
              <a:buChar char="◦"/>
              <a:defRPr kumimoji="0" sz="1400" u="none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zh-CN" altLang="en-US" sz="4000" b="1">
                <a:solidFill>
                  <a:srgbClr val="0000FF"/>
                </a:solidFill>
                <a:latin typeface="Arial" panose="020B0604020202020204"/>
                <a:ea typeface="宋体" panose="02010600030101010101" pitchFamily="2" charset="-122"/>
              </a:rPr>
              <a:t>相碰的做加法</a:t>
            </a:r>
            <a:endParaRPr lang="zh-CN" altLang="en-US" sz="4000" b="1">
              <a:solidFill>
                <a:srgbClr val="0000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pic>
        <p:nvPicPr>
          <p:cNvPr id="13321" name="Picture 9" descr="无标题-扫描-16"/>
          <p:cNvPicPr>
            <a:picLocks noChangeAspect="1"/>
          </p:cNvPicPr>
          <p:nvPr/>
        </p:nvPicPr>
        <p:blipFill>
          <a:blip r:embed="rId26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352" y="3357563"/>
            <a:ext cx="2881313" cy="1928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2793 C -0.03472 0.27769 -0.04045 0.27745 -0.05972 0.26867 C -0.06285 0.26728 -0.06615 0.26589 -0.06927 0.26451 C -0.07344 0.26266 -0.08195 0.26034 -0.08195 0.26058 C -0.08403 0.25896 -0.08629 0.2578 -0.0882 0.25618 C -0.08941 0.25503 -0.09011 0.25295 -0.09149 0.25179 C -0.09931 0.24555 -0.10903 0.24347 -0.11684 0.23699 C -0.12934 0.22636 -0.1408 0.21225 -0.1533 0.20115 C -0.15886 0.18959 -0.16545 0.17896 -0.17552 0.17572 C -0.18507 0.16647 -0.19427 0.15191 -0.20573 0.14821 C -0.21059 0.14335 -0.2158 0.13942 -0.21997 0.13341 C -0.22361 0.1341 -0.22743 0.13433 -0.23108 0.13549 C -0.23438 0.13641 -0.24063 0.13988 -0.24063 0.14011 C -0.24479 0.13919 -0.24931 0.13942 -0.2533 0.1378 C -0.26077 0.1348 -0.25851 0.11422 -0.26285 0.10821 C -0.26893 0.09965 -0.27535 0.09965 -0.28351 0.09965" ptsTypes="">
                                      <p:cBhvr>
                                        <p:cTn id="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7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8" name="叮咚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9.82659E-07 C 0.00521 -0.0074 0.00885 -0.01618 0.01424 -0.02335 C 0.01476 -0.02612 0.01458 -0.02936 0.0158 -0.0319 C 0.01684 -0.03399 0.0191 -0.03445 0.02066 -0.03607 C 0.02621 -0.04208 0.02656 -0.04786 0.03333 -0.05086 C 0.04323 -0.06034 0.0474 -0.06266 0.05868 -0.06774 C 0.07604 -0.07537 0.05139 -0.06913 0.06823 -0.07399 C 0.07396 -0.0756 0.08559 -0.07838 0.08559 -0.07838 C 0.10903 -0.07676 0.13299 -0.07537 0.15556 -0.06566 C 0.16302 -0.05896 0.15851 -0.06242 0.16979 -0.05711 C 0.17344 -0.05549 0.17621 -0.05156 0.17934 -0.04878 C 0.18003 -0.04809 0.19653 -0.03884 0.19844 -0.03815 C 0.20121 -0.0356 0.2033 -0.0319 0.20625 -0.02959 C 0.20868 -0.02751 0.21163 -0.02705 0.21424 -0.02543" ptsTypes="">
                                      <p:cBhvr>
                                        <p:cTn id="15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6071" y="2750990"/>
            <a:ext cx="2971800" cy="1404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椭圆形标注 12"/>
          <p:cNvSpPr/>
          <p:nvPr/>
        </p:nvSpPr>
        <p:spPr>
          <a:xfrm>
            <a:off x="1548071" y="1607990"/>
            <a:ext cx="3810000" cy="1219200"/>
          </a:xfrm>
          <a:prstGeom prst="wedgeEllipseCallout">
            <a:avLst>
              <a:gd name="adj1" fmla="val 36134"/>
              <a:gd name="adj2" fmla="val 61778"/>
            </a:avLst>
          </a:prstGeom>
          <a:solidFill>
            <a:srgbClr val="92D050">
              <a:alpha val="72940"/>
            </a:srgbClr>
          </a:solidFill>
          <a:ln w="25400">
            <a:noFill/>
          </a:ln>
        </p:spPr>
        <p:txBody>
          <a:bodyPr anchor="ctr" anchorCtr="0"/>
          <a:lstStyle/>
          <a:p>
            <a:pPr algn="ctr"/>
            <a:r>
              <a:rPr lang="zh-CN" altLang="en-US" sz="2800" b="1">
                <a:solidFill>
                  <a:srgbClr val="4D4D4D"/>
                </a:solidFill>
                <a:latin typeface="宋体" panose="02010600030101010101" pitchFamily="2" charset="-122"/>
              </a:rPr>
              <a:t>我们俩一共捉了</a:t>
            </a:r>
            <a:r>
              <a:rPr lang="en-US" altLang="zh-CN" sz="2800" b="1">
                <a:solidFill>
                  <a:srgbClr val="4D4D4D"/>
                </a:solidFill>
                <a:cs typeface="Times New Roman" panose="02020603050405020304" pitchFamily="18" charset="0"/>
              </a:rPr>
              <a:t>17</a:t>
            </a:r>
            <a:r>
              <a:rPr lang="zh-CN" altLang="en-US" sz="2800" b="1">
                <a:solidFill>
                  <a:srgbClr val="4D4D4D"/>
                </a:solidFill>
                <a:latin typeface="宋体" panose="02010600030101010101" pitchFamily="2" charset="-122"/>
              </a:rPr>
              <a:t>条虫子。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10244" name="椭圆形标注 13"/>
          <p:cNvSpPr/>
          <p:nvPr/>
        </p:nvSpPr>
        <p:spPr>
          <a:xfrm>
            <a:off x="6043871" y="1455590"/>
            <a:ext cx="4114800" cy="1219200"/>
          </a:xfrm>
          <a:prstGeom prst="wedgeEllipseCallout">
            <a:avLst>
              <a:gd name="adj1" fmla="val -24190"/>
              <a:gd name="adj2" fmla="val 85579"/>
            </a:avLst>
          </a:prstGeom>
          <a:solidFill>
            <a:srgbClr val="92D050">
              <a:alpha val="79999"/>
            </a:srgbClr>
          </a:solidFill>
          <a:ln w="25400">
            <a:noFill/>
          </a:ln>
        </p:spPr>
        <p:txBody>
          <a:bodyPr anchor="ctr" anchorCtr="0"/>
          <a:lstStyle/>
          <a:p>
            <a:pPr algn="ctr"/>
            <a:r>
              <a:rPr lang="zh-CN" altLang="en-US" sz="2800" b="1">
                <a:solidFill>
                  <a:srgbClr val="4D4D4D"/>
                </a:solidFill>
                <a:latin typeface="宋体" panose="02010600030101010101" pitchFamily="2" charset="-122"/>
              </a:rPr>
              <a:t>妈妈，我捉了</a:t>
            </a:r>
            <a:r>
              <a:rPr lang="en-US" altLang="zh-CN" sz="2800" b="1">
                <a:solidFill>
                  <a:srgbClr val="4D4D4D"/>
                </a:solidFill>
                <a:cs typeface="Times New Roman" panose="02020603050405020304" pitchFamily="18" charset="0"/>
              </a:rPr>
              <a:t>6</a:t>
            </a:r>
            <a:r>
              <a:rPr lang="zh-CN" altLang="en-US" sz="2800" b="1">
                <a:solidFill>
                  <a:srgbClr val="4D4D4D"/>
                </a:solidFill>
                <a:latin typeface="宋体" panose="02010600030101010101" pitchFamily="2" charset="-122"/>
              </a:rPr>
              <a:t>条。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10245" name="TextBox 14"/>
          <p:cNvSpPr/>
          <p:nvPr/>
        </p:nvSpPr>
        <p:spPr>
          <a:xfrm>
            <a:off x="1700471" y="4151167"/>
            <a:ext cx="8077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妈妈捉了多少条虫子？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6" name="TextBox 15"/>
          <p:cNvSpPr/>
          <p:nvPr/>
        </p:nvSpPr>
        <p:spPr>
          <a:xfrm>
            <a:off x="7018596" y="5030641"/>
            <a:ext cx="1828800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>
                <a:solidFill>
                  <a:srgbClr val="4D4D4D"/>
                </a:solidFill>
                <a:latin typeface="Times New Roman" panose="02020603050405020304" pitchFamily="18" charset="0"/>
              </a:rPr>
              <a:t>（条）</a:t>
            </a:r>
            <a:endParaRPr lang="zh-CN" altLang="en-US" sz="4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7" name="TextBox 16"/>
          <p:cNvSpPr/>
          <p:nvPr/>
        </p:nvSpPr>
        <p:spPr>
          <a:xfrm>
            <a:off x="6501071" y="5157642"/>
            <a:ext cx="6858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8" name="TextBox 17"/>
          <p:cNvSpPr/>
          <p:nvPr/>
        </p:nvSpPr>
        <p:spPr>
          <a:xfrm>
            <a:off x="3986471" y="5157642"/>
            <a:ext cx="6858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9" name="TextBox 18"/>
          <p:cNvSpPr/>
          <p:nvPr/>
        </p:nvSpPr>
        <p:spPr>
          <a:xfrm>
            <a:off x="2926021" y="5157642"/>
            <a:ext cx="6858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0" name="TextBox 19"/>
          <p:cNvSpPr/>
          <p:nvPr/>
        </p:nvSpPr>
        <p:spPr>
          <a:xfrm>
            <a:off x="5053271" y="5157642"/>
            <a:ext cx="6858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1" name="矩形 1"/>
          <p:cNvSpPr/>
          <p:nvPr/>
        </p:nvSpPr>
        <p:spPr>
          <a:xfrm>
            <a:off x="4848484" y="5098903"/>
            <a:ext cx="762000" cy="762000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latin typeface="Arial" panose="020B0604020202020204"/>
            </a:endParaRPr>
          </a:p>
        </p:txBody>
      </p:sp>
      <p:sp>
        <p:nvSpPr>
          <p:cNvPr id="10252" name="矩形 11"/>
          <p:cNvSpPr/>
          <p:nvPr/>
        </p:nvSpPr>
        <p:spPr>
          <a:xfrm>
            <a:off x="2843471" y="5098903"/>
            <a:ext cx="762000" cy="762000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latin typeface="Arial" panose="020B0604020202020204"/>
            </a:endParaRPr>
          </a:p>
        </p:txBody>
      </p:sp>
      <p:sp>
        <p:nvSpPr>
          <p:cNvPr id="10253" name="矩形 20"/>
          <p:cNvSpPr/>
          <p:nvPr/>
        </p:nvSpPr>
        <p:spPr>
          <a:xfrm>
            <a:off x="6488371" y="5098903"/>
            <a:ext cx="762000" cy="762000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latin typeface="Arial" panose="020B0604020202020204"/>
            </a:endParaRPr>
          </a:p>
        </p:txBody>
      </p:sp>
      <p:sp>
        <p:nvSpPr>
          <p:cNvPr id="18446" name="椭圆 3"/>
          <p:cNvSpPr/>
          <p:nvPr/>
        </p:nvSpPr>
        <p:spPr>
          <a:xfrm>
            <a:off x="3834071" y="5098903"/>
            <a:ext cx="762000" cy="762000"/>
          </a:xfrm>
          <a:prstGeom prst="ellips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latin typeface="Arial" panose="020B0604020202020204"/>
            </a:endParaRPr>
          </a:p>
        </p:txBody>
      </p:sp>
      <p:sp>
        <p:nvSpPr>
          <p:cNvPr id="10255" name="TextBox 15"/>
          <p:cNvSpPr/>
          <p:nvPr/>
        </p:nvSpPr>
        <p:spPr>
          <a:xfrm>
            <a:off x="5788284" y="5089378"/>
            <a:ext cx="182880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SzPct val="70000"/>
              <a:buFont typeface="Wingdings" panose="05000000000000000000" pitchFamily="2" charset="2"/>
              <a:buChar char="n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Wingdings" panose="05000000000000000000" pitchFamily="2" charset="2"/>
              <a:buChar char="n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zh-CN" altLang="en-US" sz="48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  <p:bldP spid="10249" grpId="0"/>
      <p:bldP spid="102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091113" y="1820468"/>
            <a:ext cx="1821656" cy="197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TextBox 41"/>
          <p:cNvSpPr txBox="1"/>
          <p:nvPr/>
        </p:nvSpPr>
        <p:spPr>
          <a:xfrm>
            <a:off x="7108785" y="2728011"/>
            <a:ext cx="1215000" cy="357545"/>
          </a:xfrm>
          <a:prstGeom prst="roundRect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13</a:t>
            </a:r>
            <a:r>
              <a:rPr kumimoji="0" lang="zh-CN" altLang="en-US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＋</a:t>
            </a: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＝</a:t>
            </a: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15</a:t>
            </a:r>
            <a:endParaRPr kumimoji="0" lang="en-US" altLang="zh-CN" sz="1500" b="1" baseline="0" noProof="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2291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43000" y="1237060"/>
            <a:ext cx="675085" cy="217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6096" y="1058386"/>
            <a:ext cx="1838325" cy="681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00213" y="3477816"/>
            <a:ext cx="218003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639490" y="3433765"/>
            <a:ext cx="642939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13</a:t>
            </a:r>
            <a:endParaRPr lang="en-US" altLang="zh-CN" sz="30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6380" y="3452892"/>
            <a:ext cx="642939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700" b="1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＋</a:t>
            </a:r>
            <a:endParaRPr lang="zh-CN" altLang="en-US" sz="2700" b="1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26" y="3430272"/>
            <a:ext cx="474345" cy="553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0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7563" y="3444480"/>
            <a:ext cx="642939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altLang="zh-CN" sz="30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98306" y="3115866"/>
            <a:ext cx="300039" cy="216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99598" y="3115866"/>
            <a:ext cx="298847" cy="216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99598" y="2921794"/>
            <a:ext cx="298847" cy="2155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99598" y="2727724"/>
            <a:ext cx="298847" cy="21550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71023" y="2539604"/>
            <a:ext cx="334565" cy="216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79357" y="2357438"/>
            <a:ext cx="335756" cy="2155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3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818086" y="1237060"/>
            <a:ext cx="1693069" cy="217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" name="TextBox 40"/>
          <p:cNvSpPr txBox="1"/>
          <p:nvPr/>
        </p:nvSpPr>
        <p:spPr>
          <a:xfrm>
            <a:off x="7108785" y="2182362"/>
            <a:ext cx="1215000" cy="357545"/>
          </a:xfrm>
          <a:prstGeom prst="roundRect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r>
              <a:rPr kumimoji="0" lang="zh-CN" altLang="en-US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＋</a:t>
            </a: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＝</a:t>
            </a:r>
            <a:r>
              <a:rPr kumimoji="0" lang="en-US" altLang="zh-CN" sz="1500" b="1" baseline="0" noProof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endParaRPr kumimoji="0" lang="en-US" altLang="zh-CN" sz="1500" b="1" baseline="0" noProof="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609600" y="835662"/>
            <a:ext cx="472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一共用了多少块积木？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-0.28356 L 4.72222E-06 -7.40741E-07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0.3037 L -3.33333E-06 1.11111E-06" pathEditMode="relative" ptsTypes="AA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-0.28194 L -1.11111E-06 -3.7037E-06" pathEditMode="relative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-0.24792 L -1.11111E-06 0.00254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0.20347 L -2.5E-06 8.14815E-06" pathEditMode="relative" ptsTypes="AA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0.20347 L -2.5E-06 8.14815E-06" pathEditMode="relative" ptsTypes="AA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图片 5" descr="淘气.png"/>
          <p:cNvPicPr>
            <a:picLocks noChangeAspect="1"/>
          </p:cNvPicPr>
          <p:nvPr/>
        </p:nvPicPr>
        <p:blipFill>
          <a:blip r:embed="rId1">
            <a:lum bright="-20001" contrast="20000"/>
          </a:blip>
          <a:stretch>
            <a:fillRect/>
          </a:stretch>
        </p:blipFill>
        <p:spPr>
          <a:xfrm>
            <a:off x="3433446" y="2800987"/>
            <a:ext cx="1760855" cy="30054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立方体 8"/>
          <p:cNvSpPr/>
          <p:nvPr/>
        </p:nvSpPr>
        <p:spPr>
          <a:xfrm>
            <a:off x="1571625" y="4394200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0" name="立方体 9"/>
          <p:cNvSpPr/>
          <p:nvPr/>
        </p:nvSpPr>
        <p:spPr>
          <a:xfrm>
            <a:off x="1571625" y="4105277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4" name="立方体 13"/>
          <p:cNvSpPr/>
          <p:nvPr/>
        </p:nvSpPr>
        <p:spPr>
          <a:xfrm>
            <a:off x="1571625" y="3806825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5" name="立方体 14"/>
          <p:cNvSpPr/>
          <p:nvPr/>
        </p:nvSpPr>
        <p:spPr>
          <a:xfrm>
            <a:off x="1571625" y="3505202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6" name="立方体 15"/>
          <p:cNvSpPr/>
          <p:nvPr/>
        </p:nvSpPr>
        <p:spPr>
          <a:xfrm>
            <a:off x="1571625" y="3209925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9" name="立方体 18"/>
          <p:cNvSpPr/>
          <p:nvPr/>
        </p:nvSpPr>
        <p:spPr>
          <a:xfrm>
            <a:off x="1571625" y="2906713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0" name="立方体 19"/>
          <p:cNvSpPr/>
          <p:nvPr/>
        </p:nvSpPr>
        <p:spPr>
          <a:xfrm>
            <a:off x="1571625" y="2603500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1" name="立方体 20"/>
          <p:cNvSpPr/>
          <p:nvPr/>
        </p:nvSpPr>
        <p:spPr>
          <a:xfrm>
            <a:off x="1571625" y="2305052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2" name="立方体 21"/>
          <p:cNvSpPr/>
          <p:nvPr/>
        </p:nvSpPr>
        <p:spPr>
          <a:xfrm>
            <a:off x="1571625" y="2003425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3" name="立方体 22"/>
          <p:cNvSpPr/>
          <p:nvPr/>
        </p:nvSpPr>
        <p:spPr>
          <a:xfrm>
            <a:off x="1571625" y="1706565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4" name="立方体 23"/>
          <p:cNvSpPr/>
          <p:nvPr/>
        </p:nvSpPr>
        <p:spPr>
          <a:xfrm>
            <a:off x="1874839" y="4398963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5" name="立方体 24"/>
          <p:cNvSpPr/>
          <p:nvPr/>
        </p:nvSpPr>
        <p:spPr>
          <a:xfrm>
            <a:off x="1874839" y="4102102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6" name="立方体 25"/>
          <p:cNvSpPr/>
          <p:nvPr/>
        </p:nvSpPr>
        <p:spPr>
          <a:xfrm>
            <a:off x="1874839" y="3803650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7" name="立方体 26"/>
          <p:cNvSpPr/>
          <p:nvPr/>
        </p:nvSpPr>
        <p:spPr>
          <a:xfrm>
            <a:off x="1874839" y="3502025"/>
            <a:ext cx="395288" cy="395288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8" name="立方体 27"/>
          <p:cNvSpPr/>
          <p:nvPr/>
        </p:nvSpPr>
        <p:spPr>
          <a:xfrm>
            <a:off x="1874839" y="3205165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9" name="立方体 28"/>
          <p:cNvSpPr/>
          <p:nvPr/>
        </p:nvSpPr>
        <p:spPr>
          <a:xfrm>
            <a:off x="1874839" y="2901952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30" name="立方体 29"/>
          <p:cNvSpPr/>
          <p:nvPr/>
        </p:nvSpPr>
        <p:spPr>
          <a:xfrm>
            <a:off x="3433128" y="4299270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31" name="立方体 30"/>
          <p:cNvSpPr/>
          <p:nvPr/>
        </p:nvSpPr>
        <p:spPr>
          <a:xfrm>
            <a:off x="3433128" y="4002407"/>
            <a:ext cx="395288" cy="396875"/>
          </a:xfrm>
          <a:prstGeom prst="cub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4733926" y="1880235"/>
            <a:ext cx="2478405" cy="1021556"/>
          </a:xfrm>
          <a:prstGeom prst="wedgeRoundRectCallout">
            <a:avLst>
              <a:gd name="adj1" fmla="val -42044"/>
              <a:gd name="adj2" fmla="val 7398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拿走</a:t>
            </a:r>
            <a:r>
              <a:rPr lang="en-US" altLang="zh-CN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块</a:t>
            </a:r>
            <a:r>
              <a:rPr lang="zh-CN" altLang="zh-CN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zh-CN" sz="360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Picture 2" descr="https://ss1.bdstatic.com/70cFuXSh_Q1YnxGkpoWK1HF6hhy/it/u=313483648,69203983&amp;fm=11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02262">
            <a:off x="2792096" y="553085"/>
            <a:ext cx="1102995" cy="9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4002406" y="522605"/>
            <a:ext cx="605345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smtClean="0">
                <a:latin typeface="微软雅黑" panose="020B0503020204020204" charset="-122"/>
                <a:ea typeface="微软雅黑" panose="020B0503020204020204" charset="-122"/>
              </a:rPr>
              <a:t>还剩多少块积木？</a:t>
            </a:r>
            <a:endParaRPr lang="zh-CN" altLang="zh-CN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5" name="图片 5" descr="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7243" y="4002405"/>
            <a:ext cx="2908300" cy="611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TextBox 45"/>
          <p:cNvSpPr txBox="1"/>
          <p:nvPr/>
        </p:nvSpPr>
        <p:spPr>
          <a:xfrm>
            <a:off x="7067868" y="4019870"/>
            <a:ext cx="857251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18</a:t>
            </a:r>
            <a:endParaRPr lang="en-US" altLang="zh-CN" sz="4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763193" y="4081782"/>
            <a:ext cx="857251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endParaRPr lang="zh-CN" altLang="en-US" sz="36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01380" y="4015107"/>
            <a:ext cx="857251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46" grpId="0"/>
      <p:bldP spid="47" grpId="0"/>
      <p:bldP spid="48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2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THUMBS_INDEX" val="1、2、3、6、8、10、11、12、15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2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THUMBS_INDEX" val="1、2、3、6、8、10、11、12、15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2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THUMBS_INDEX" val="1、2、3、6、8、10、11、12、15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2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THUMBS_INDEX" val="1、2、3、6、8、10、11、12、15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2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THUMBS_INDEX" val="1、2、3、6、8、10、11、12、15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1643</Words>
  <Application>WPS 演示</Application>
  <PresentationFormat>自定义</PresentationFormat>
  <Paragraphs>206</Paragraphs>
  <Slides>18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微软雅黑</vt:lpstr>
      <vt:lpstr>Arial</vt:lpstr>
      <vt:lpstr>Agency FB</vt:lpstr>
      <vt:lpstr>Trebuchet MS</vt:lpstr>
      <vt:lpstr>黑体</vt:lpstr>
      <vt:lpstr>Times New Roman</vt:lpstr>
      <vt:lpstr>华文楷体</vt:lpstr>
      <vt:lpstr>Calibri</vt:lpstr>
      <vt:lpstr>楷体</vt:lpstr>
      <vt:lpstr>思源黑体 CN Heavy</vt:lpstr>
      <vt:lpstr>Arial Unicode MS</vt:lpstr>
      <vt:lpstr>第一PPT模板网-WWW.1PPT.COM</vt:lpstr>
      <vt:lpstr>PowerPoint 演示文稿</vt:lpstr>
      <vt:lpstr>PowerPoint 演示文稿</vt:lpstr>
      <vt:lpstr>还剩多少块积木？</vt:lpstr>
      <vt:lpstr>PowerPoint 演示文稿</vt:lpstr>
      <vt:lpstr>用算式方法计算下列各式：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算积木：解决问题</vt:lpstr>
      <vt:lpstr>PowerPoint 演示文稿</vt:lpstr>
      <vt:lpstr>PowerPoint 演示文稿</vt:lpstr>
      <vt:lpstr>猜积木：猜猜我是几号积木？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2022-05-26T12:45:00Z</cp:lastPrinted>
  <dcterms:created xsi:type="dcterms:W3CDTF">2022-05-26T12:45:00Z</dcterms:created>
  <dcterms:modified xsi:type="dcterms:W3CDTF">2023-10-29T08:56:17Z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2014939C1B284276A08A88EAD319E9DA_12</vt:lpwstr>
  </property>
  <property fmtid="{D5CDD505-2E9C-101B-9397-08002B2CF9AE}" pid="7" name="KSOProductBuildVer">
    <vt:lpwstr>2052-12.1.0.15712</vt:lpwstr>
  </property>
</Properties>
</file>