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24"/>
  </p:handoutMasterIdLst>
  <p:sldIdLst>
    <p:sldId id="256" r:id="rId3"/>
    <p:sldId id="258" r:id="rId4"/>
    <p:sldId id="926" r:id="rId5"/>
    <p:sldId id="1137" r:id="rId6"/>
    <p:sldId id="271" r:id="rId8"/>
    <p:sldId id="1368" r:id="rId9"/>
    <p:sldId id="1320" r:id="rId10"/>
    <p:sldId id="1357" r:id="rId11"/>
    <p:sldId id="1358" r:id="rId12"/>
    <p:sldId id="1359" r:id="rId13"/>
    <p:sldId id="1360" r:id="rId14"/>
    <p:sldId id="1361" r:id="rId15"/>
    <p:sldId id="1362" r:id="rId16"/>
    <p:sldId id="1348" r:id="rId17"/>
    <p:sldId id="483" r:id="rId18"/>
    <p:sldId id="676" r:id="rId19"/>
    <p:sldId id="683" r:id="rId20"/>
    <p:sldId id="314" r:id="rId21"/>
    <p:sldId id="260" r:id="rId22"/>
    <p:sldId id="270" r:id="rId23"/>
  </p:sldIdLst>
  <p:sldSz cx="12192000" cy="6858000"/>
  <p:notesSz cx="6858000" cy="9144000"/>
  <p:custDataLst>
    <p:tags r:id="rId29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16" userDrawn="1">
          <p15:clr>
            <a:srgbClr val="A4A3A4"/>
          </p15:clr>
        </p15:guide>
        <p15:guide id="2" pos="3632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/>
    <p:restoredTop sz="94660"/>
  </p:normalViewPr>
  <p:slideViewPr>
    <p:cSldViewPr snapToGrid="0" showGuides="1">
      <p:cViewPr>
        <p:scale>
          <a:sx n="100" d="100"/>
          <a:sy n="100" d="100"/>
        </p:scale>
        <p:origin x="-1062" y="-432"/>
      </p:cViewPr>
      <p:guideLst>
        <p:guide orient="horz" pos="2316"/>
        <p:guide pos="3632"/>
      </p:guideLst>
    </p:cSldViewPr>
  </p:slideViewPr>
  <p:notesTextViewPr>
    <p:cViewPr>
      <p:scale>
        <a:sx n="3" d="2"/>
        <a:sy n="3" d="2"/>
      </p:scale>
      <p:origin x="0" y="0"/>
    </p:cViewPr>
  </p:notesTextViewPr>
  <p:sorterViewPr showFormatting="0">
    <p:cViewPr varScale="1"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9" Type="http://schemas.openxmlformats.org/officeDocument/2006/relationships/tags" Target="tags/tag84.xml"/><Relationship Id="rId28" Type="http://schemas.openxmlformats.org/officeDocument/2006/relationships/commentAuthors" Target="commentAuthors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handoutMaster" Target="handoutMasters/handoutMaster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3" Type="http://schemas.openxmlformats.org/officeDocument/2006/relationships/theme" Target="../theme/theme1.xml"/><Relationship Id="rId42" Type="http://schemas.openxmlformats.org/officeDocument/2006/relationships/tags" Target="../tags/tag62.xml"/><Relationship Id="rId41" Type="http://schemas.openxmlformats.org/officeDocument/2006/relationships/image" Target="file:///D:\qq&#25991;&#20214;\712321467\Image\C2C\Image2\%7b75232B38-A165-1FB7-499C-2E1C792CACB5%7d.png" TargetMode="External"/><Relationship Id="rId4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39" Type="http://schemas.openxmlformats.org/officeDocument/2006/relationships/tags" Target="../tags/tag61.xml"/><Relationship Id="rId38" Type="http://schemas.openxmlformats.org/officeDocument/2006/relationships/tags" Target="../tags/tag60.xml"/><Relationship Id="rId37" Type="http://schemas.openxmlformats.org/officeDocument/2006/relationships/tags" Target="../tags/tag59.xml"/><Relationship Id="rId36" Type="http://schemas.openxmlformats.org/officeDocument/2006/relationships/tags" Target="../tags/tag58.xml"/><Relationship Id="rId35" Type="http://schemas.openxmlformats.org/officeDocument/2006/relationships/tags" Target="../tags/tag57.xml"/><Relationship Id="rId34" Type="http://schemas.openxmlformats.org/officeDocument/2006/relationships/image" Target="../media/image1.jpeg"/><Relationship Id="rId33" Type="http://schemas.openxmlformats.org/officeDocument/2006/relationships/slideLayout" Target="../slideLayouts/slideLayout33.xml"/><Relationship Id="rId32" Type="http://schemas.openxmlformats.org/officeDocument/2006/relationships/slideLayout" Target="../slideLayouts/slideLayout32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3" Type="http://schemas.openxmlformats.org/officeDocument/2006/relationships/slideLayout" Target="../slideLayouts/slideLayout3.xml"/><Relationship Id="rId29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34" cstate="email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35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6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37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38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39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40" r:link="rId41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  <p:custDataLst>
      <p:tags r:id="rId42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6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7.xml"/><Relationship Id="rId7" Type="http://schemas.openxmlformats.org/officeDocument/2006/relationships/slideLayout" Target="../slideLayouts/slideLayout21.xml"/><Relationship Id="rId6" Type="http://schemas.openxmlformats.org/officeDocument/2006/relationships/tags" Target="../tags/tag7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22.xml"/><Relationship Id="rId3" Type="http://schemas.openxmlformats.org/officeDocument/2006/relationships/tags" Target="../tags/tag73.xml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3.xml"/><Relationship Id="rId2" Type="http://schemas.openxmlformats.org/officeDocument/2006/relationships/tags" Target="../tags/tag74.xml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24.xml"/><Relationship Id="rId2" Type="http://schemas.openxmlformats.org/officeDocument/2006/relationships/tags" Target="../tags/tag75.xml"/><Relationship Id="rId1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5.xml"/><Relationship Id="rId3" Type="http://schemas.openxmlformats.org/officeDocument/2006/relationships/tags" Target="../tags/tag76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ng"/><Relationship Id="rId8" Type="http://schemas.openxmlformats.org/officeDocument/2006/relationships/image" Target="../media/image31.png"/><Relationship Id="rId7" Type="http://schemas.openxmlformats.org/officeDocument/2006/relationships/image" Target="../media/image30.png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2" Type="http://schemas.openxmlformats.org/officeDocument/2006/relationships/notesSlide" Target="../notesSlides/notesSlide12.xml"/><Relationship Id="rId11" Type="http://schemas.openxmlformats.org/officeDocument/2006/relationships/slideLayout" Target="../slideLayouts/slideLayout26.xml"/><Relationship Id="rId10" Type="http://schemas.openxmlformats.org/officeDocument/2006/relationships/tags" Target="../tags/tag77.xml"/><Relationship Id="rId1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7.xml"/><Relationship Id="rId1" Type="http://schemas.openxmlformats.org/officeDocument/2006/relationships/tags" Target="../tags/tag78.xml"/></Relationships>
</file>

<file path=ppt/slides/_rels/slide1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8.xml"/><Relationship Id="rId3" Type="http://schemas.openxmlformats.org/officeDocument/2006/relationships/tags" Target="../tags/tag80.xml"/><Relationship Id="rId2" Type="http://schemas.openxmlformats.org/officeDocument/2006/relationships/image" Target="../media/image33.jpeg"/><Relationship Id="rId1" Type="http://schemas.openxmlformats.org/officeDocument/2006/relationships/tags" Target="../tags/tag79.xml"/></Relationships>
</file>

<file path=ppt/slides/_rels/slide1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5.xml"/><Relationship Id="rId5" Type="http://schemas.openxmlformats.org/officeDocument/2006/relationships/slideLayout" Target="../slideLayouts/slideLayout29.xml"/><Relationship Id="rId4" Type="http://schemas.openxmlformats.org/officeDocument/2006/relationships/tags" Target="../tags/tag81.xml"/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0.xml"/><Relationship Id="rId1" Type="http://schemas.openxmlformats.org/officeDocument/2006/relationships/tags" Target="../tags/tag8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4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1.xml"/><Relationship Id="rId3" Type="http://schemas.openxmlformats.org/officeDocument/2006/relationships/tags" Target="../tags/tag83.xml"/><Relationship Id="rId2" Type="http://schemas.openxmlformats.org/officeDocument/2006/relationships/image" Target="../media/image38.png"/><Relationship Id="rId1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65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5.xml"/><Relationship Id="rId2" Type="http://schemas.openxmlformats.org/officeDocument/2006/relationships/tags" Target="../tags/tag66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6.xml"/><Relationship Id="rId1" Type="http://schemas.openxmlformats.org/officeDocument/2006/relationships/tags" Target="../tags/tag67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jpeg"/><Relationship Id="rId8" Type="http://schemas.openxmlformats.org/officeDocument/2006/relationships/image" Target="../media/image11.png"/><Relationship Id="rId7" Type="http://schemas.openxmlformats.org/officeDocument/2006/relationships/image" Target="../media/image10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17.xml"/><Relationship Id="rId10" Type="http://schemas.openxmlformats.org/officeDocument/2006/relationships/tags" Target="../tags/tag68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18.xml"/><Relationship Id="rId3" Type="http://schemas.openxmlformats.org/officeDocument/2006/relationships/tags" Target="../tags/tag69.xml"/><Relationship Id="rId2" Type="http://schemas.openxmlformats.org/officeDocument/2006/relationships/image" Target="../media/image10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9.xml"/><Relationship Id="rId3" Type="http://schemas.openxmlformats.org/officeDocument/2006/relationships/tags" Target="../tags/tag70.xml"/><Relationship Id="rId2" Type="http://schemas.openxmlformats.org/officeDocument/2006/relationships/image" Target="../media/image13.png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6.xml"/><Relationship Id="rId5" Type="http://schemas.openxmlformats.org/officeDocument/2006/relationships/slideLayout" Target="../slideLayouts/slideLayout20.xml"/><Relationship Id="rId4" Type="http://schemas.openxmlformats.org/officeDocument/2006/relationships/tags" Target="../tags/tag71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5"/>
          <p:cNvSpPr txBox="1"/>
          <p:nvPr/>
        </p:nvSpPr>
        <p:spPr>
          <a:xfrm>
            <a:off x="0" y="2777843"/>
            <a:ext cx="12192000" cy="132343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marL="228600" indent="-228600" algn="l" rtl="0" eaLnBrk="0" fontAlgn="base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1pPr>
            <a:lvl2pPr marL="6858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2pPr>
            <a:lvl3pPr marL="11430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16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3pPr>
            <a:lvl4pPr marL="16002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4pPr>
            <a:lvl5pPr marL="2057400" indent="-228600" algn="l" rtl="0" eaLnBrk="0" fontAlgn="base" hangingPunct="0">
              <a:lnSpc>
                <a:spcPct val="12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1400" kern="1200" spc="150">
                <a:solidFill>
                  <a:srgbClr val="595959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zh-CN" sz="8000" b="1" spc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+mn-ea"/>
                <a:ea typeface="+mn-ea"/>
                <a:sym typeface="+mn-ea"/>
              </a:rPr>
              <a:t>有几只小鸟</a:t>
            </a:r>
            <a:endParaRPr lang="zh-CN" sz="8000" b="1" spc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+mn-ea"/>
              <a:ea typeface="+mn-ea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97643" y="1711842"/>
            <a:ext cx="3400425" cy="521970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R="0" algn="ctr" defTabSz="914400" eaLnBrk="1" fontAlgn="auto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800" b="1" kern="1200" cap="none" spc="0" normalizeH="0" baseline="0" noProof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思源黑体 CN Bold" panose="020B0800000000000000" charset="-122"/>
                <a:ea typeface="思源黑体 CN Normal" panose="020B0400000000000000" charset="-122"/>
                <a:cs typeface="思源黑体 CN Normal" panose="020B0400000000000000" charset="-122"/>
              </a:rPr>
              <a:t>北师大版一年级上册</a:t>
            </a:r>
            <a:endParaRPr kumimoji="0" lang="zh-CN" altLang="en-US" sz="2800" b="1" kern="1200" cap="none" spc="0" normalizeH="0" baseline="0" noProof="0" dirty="0">
              <a:solidFill>
                <a:schemeClr val="tx1">
                  <a:lumMod val="85000"/>
                  <a:lumOff val="15000"/>
                </a:schemeClr>
              </a:solidFill>
              <a:latin typeface="思源黑体 CN Bold" panose="020B0800000000000000" charset="-122"/>
              <a:ea typeface="思源黑体 CN Normal" panose="020B0400000000000000" charset="-122"/>
              <a:cs typeface="思源黑体 CN Normal" panose="020B0400000000000000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noProof="0" smtClean="0">
                <a:ln>
                  <a:noFill/>
                </a:ln>
                <a:effectLst/>
                <a:uLnTx/>
                <a:uFillTx/>
                <a:sym typeface="+mn-ea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20135" y="1135380"/>
            <a:ext cx="4084955" cy="1200670"/>
            <a:chOff x="5424" y="1973"/>
            <a:chExt cx="6834" cy="2307"/>
          </a:xfrm>
        </p:grpSpPr>
        <p:pic>
          <p:nvPicPr>
            <p:cNvPr id="12292" name="图片 4" descr="4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424" y="1973"/>
              <a:ext cx="6834" cy="23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TextBox 5"/>
            <p:cNvSpPr txBox="1"/>
            <p:nvPr/>
          </p:nvSpPr>
          <p:spPr>
            <a:xfrm>
              <a:off x="6380" y="2537"/>
              <a:ext cx="1237" cy="100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6"/>
            <p:cNvSpPr txBox="1"/>
            <p:nvPr/>
          </p:nvSpPr>
          <p:spPr>
            <a:xfrm>
              <a:off x="8337" y="2537"/>
              <a:ext cx="1238" cy="100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6" name="Text Box 4"/>
          <p:cNvSpPr txBox="1"/>
          <p:nvPr/>
        </p:nvSpPr>
        <p:spPr>
          <a:xfrm>
            <a:off x="6531610" y="1428750"/>
            <a:ext cx="55626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l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  </a:t>
            </a:r>
            <a:endParaRPr lang="zh-CN" altLang="en-US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55" name="图片 8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050030" y="2243455"/>
            <a:ext cx="2622550" cy="45005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6" name="图片 8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37543" y="3549968"/>
            <a:ext cx="409575" cy="287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7" name="图片 8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55005" y="5831205"/>
            <a:ext cx="400050" cy="287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8" name="图片 8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56593" y="5580380"/>
            <a:ext cx="398462" cy="287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9" name="图片 89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53418" y="5321618"/>
            <a:ext cx="400050" cy="287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60" name="图片 90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55005" y="5064443"/>
            <a:ext cx="398463" cy="287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61" name="图片 91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55005" y="4812030"/>
            <a:ext cx="400050" cy="287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62" name="图片 92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56593" y="4561205"/>
            <a:ext cx="398462" cy="287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63" name="图片 9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53418" y="4305618"/>
            <a:ext cx="400050" cy="287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64" name="图片 9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34368" y="3300730"/>
            <a:ext cx="409575" cy="2873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65" name="图片 95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37543" y="3056255"/>
            <a:ext cx="409575" cy="288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66" name="图片 9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34368" y="2805430"/>
            <a:ext cx="409575" cy="2873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8" name="圆角矩形 97"/>
          <p:cNvSpPr/>
          <p:nvPr/>
        </p:nvSpPr>
        <p:spPr>
          <a:xfrm>
            <a:off x="5577205" y="2737168"/>
            <a:ext cx="757238" cy="2592388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pic>
        <p:nvPicPr>
          <p:cNvPr id="13368" name="图片 98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602480" y="2322830"/>
            <a:ext cx="503238" cy="3540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69" name="图片 9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37543" y="2546668"/>
            <a:ext cx="409575" cy="288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70" name="图片 10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48655" y="2305368"/>
            <a:ext cx="409575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AutoShape 27"/>
          <p:cNvSpPr>
            <a:spLocks noChangeArrowheads="1"/>
          </p:cNvSpPr>
          <p:nvPr/>
        </p:nvSpPr>
        <p:spPr bwMode="auto">
          <a:xfrm>
            <a:off x="6966585" y="2437765"/>
            <a:ext cx="3097530" cy="1533353"/>
          </a:xfrm>
          <a:prstGeom prst="wedgeRoundRectCallout">
            <a:avLst>
              <a:gd name="adj1" fmla="val -67814"/>
              <a:gd name="adj2" fmla="val 33718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/>
              <a:t>10个一是十，去掉10个珠子。</a:t>
            </a:r>
            <a:endParaRPr lang="zh-CN" altLang="en-US" sz="2800" smtClean="0"/>
          </a:p>
        </p:txBody>
      </p:sp>
      <p:sp>
        <p:nvSpPr>
          <p:cNvPr id="3" name="AutoShape 27"/>
          <p:cNvSpPr>
            <a:spLocks noChangeArrowheads="1"/>
          </p:cNvSpPr>
          <p:nvPr/>
        </p:nvSpPr>
        <p:spPr bwMode="auto">
          <a:xfrm>
            <a:off x="1334135" y="3093085"/>
            <a:ext cx="2715895" cy="1533301"/>
          </a:xfrm>
          <a:prstGeom prst="wedgeRoundRectCallout">
            <a:avLst>
              <a:gd name="adj1" fmla="val 73380"/>
              <a:gd name="adj2" fmla="val 19061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/>
              <a:t>在十位拨一个珠子。</a:t>
            </a:r>
            <a:endParaRPr lang="zh-CN" altLang="en-US" sz="2800" dirty="0" smtClean="0"/>
          </a:p>
        </p:txBody>
      </p:sp>
    </p:spTree>
    <p:custDataLst>
      <p:tags r:id="rId6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7354" pathEditMode="relative" rAng="0" ptsTypes="AA">
                                      <p:cBhvr>
                                        <p:cTn id="33" dur="1000" fill="hold"/>
                                        <p:tgtEl>
                                          <p:spTgt spid="133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7354" pathEditMode="relative" rAng="0" ptsTypes="AA">
                                      <p:cBhvr>
                                        <p:cTn id="38" dur="1000" fill="hold"/>
                                        <p:tgtEl>
                                          <p:spTgt spid="13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7354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33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7354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33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7354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13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7354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13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1000"/>
                                        <p:tgtEl>
                                          <p:spTgt spid="133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1000"/>
                                        <p:tgtEl>
                                          <p:spTgt spid="133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1000"/>
                                        <p:tgtEl>
                                          <p:spTgt spid="13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1000"/>
                                        <p:tgtEl>
                                          <p:spTgt spid="133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3" dur="1000"/>
                                        <p:tgtEl>
                                          <p:spTgt spid="133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1000"/>
                                        <p:tgtEl>
                                          <p:spTgt spid="133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9" dur="1000"/>
                                        <p:tgtEl>
                                          <p:spTgt spid="13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5" dur="1000"/>
                                        <p:tgtEl>
                                          <p:spTgt spid="133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1000"/>
                                        <p:tgtEl>
                                          <p:spTgt spid="133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133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06 2.53469E-06 L 2.5E-06 0.50393" pathEditMode="relative" rAng="0" ptsTypes="AA">
                                      <p:cBhvr>
                                        <p:cTn id="114" dur="2000" fill="hold"/>
                                        <p:tgtEl>
                                          <p:spTgt spid="133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98" grpId="0" animBg="1"/>
      <p:bldP spid="98" grpId="1" animBg="1"/>
      <p:bldP spid="4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noProof="0" smtClean="0">
                <a:ln>
                  <a:noFill/>
                </a:ln>
                <a:effectLst/>
                <a:uLnTx/>
                <a:uFillTx/>
                <a:sym typeface="+mn-ea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514350" y="1323340"/>
            <a:ext cx="105035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 dirty="0" err="1" smtClean="0">
                <a:sym typeface="+mn-ea"/>
              </a:rPr>
              <a:t>圈一圈，算一算</a:t>
            </a:r>
            <a:r>
              <a:rPr sz="2800" dirty="0" smtClean="0">
                <a:sym typeface="+mn-ea"/>
              </a:rPr>
              <a:t>。</a:t>
            </a:r>
            <a:endParaRPr sz="2800" dirty="0" smtClean="0">
              <a:sym typeface="+mn-ea"/>
            </a:endParaRPr>
          </a:p>
        </p:txBody>
      </p:sp>
      <p:pic>
        <p:nvPicPr>
          <p:cNvPr id="15362" name="图片 3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0580" y="2656840"/>
            <a:ext cx="4714240" cy="193103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3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8040" y="2656840"/>
            <a:ext cx="4877435" cy="19310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 Box 4"/>
          <p:cNvSpPr txBox="1"/>
          <p:nvPr/>
        </p:nvSpPr>
        <p:spPr>
          <a:xfrm>
            <a:off x="3361055" y="3004820"/>
            <a:ext cx="81661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912620" y="3676015"/>
            <a:ext cx="2364105" cy="678180"/>
          </a:xfrm>
          <a:prstGeom prst="roundRect">
            <a:avLst/>
          </a:prstGeom>
          <a:noFill/>
          <a:ln w="28575">
            <a:solidFill>
              <a:srgbClr val="4532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11" name="圆角矩形 10"/>
          <p:cNvSpPr/>
          <p:nvPr/>
        </p:nvSpPr>
        <p:spPr>
          <a:xfrm>
            <a:off x="2118360" y="3676015"/>
            <a:ext cx="2397760" cy="678180"/>
          </a:xfrm>
          <a:prstGeom prst="roundRect">
            <a:avLst/>
          </a:prstGeom>
          <a:noFill/>
          <a:ln w="28575">
            <a:solidFill>
              <a:srgbClr val="4532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12" name="圆角矩形 11"/>
          <p:cNvSpPr/>
          <p:nvPr/>
        </p:nvSpPr>
        <p:spPr>
          <a:xfrm>
            <a:off x="6894195" y="3704590"/>
            <a:ext cx="2602865" cy="678180"/>
          </a:xfrm>
          <a:prstGeom prst="roundRect">
            <a:avLst/>
          </a:prstGeom>
          <a:noFill/>
          <a:ln w="28575">
            <a:solidFill>
              <a:srgbClr val="4532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13" name="圆角矩形 12"/>
          <p:cNvSpPr/>
          <p:nvPr/>
        </p:nvSpPr>
        <p:spPr>
          <a:xfrm>
            <a:off x="7139940" y="3704590"/>
            <a:ext cx="2647950" cy="678180"/>
          </a:xfrm>
          <a:prstGeom prst="roundRect">
            <a:avLst/>
          </a:prstGeom>
          <a:noFill/>
          <a:ln w="28575">
            <a:solidFill>
              <a:srgbClr val="4532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14" name="Text Box 4"/>
          <p:cNvSpPr txBox="1"/>
          <p:nvPr/>
        </p:nvSpPr>
        <p:spPr>
          <a:xfrm>
            <a:off x="8575675" y="3004820"/>
            <a:ext cx="81661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7"/>
          <p:cNvSpPr/>
          <p:nvPr/>
        </p:nvSpPr>
        <p:spPr>
          <a:xfrm>
            <a:off x="2646680" y="5255260"/>
            <a:ext cx="7480935" cy="787400"/>
          </a:xfrm>
          <a:prstGeom prst="roundRect">
            <a:avLst>
              <a:gd name="adj" fmla="val 1502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计算7加几和5加几都可以用“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凑十法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”。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0" grpId="1" animBg="1"/>
      <p:bldP spid="11" grpId="0" animBg="1"/>
      <p:bldP spid="12" grpId="0" animBg="1"/>
      <p:bldP spid="12" grpId="1" animBg="1"/>
      <p:bldP spid="13" grpId="0" animBg="1"/>
      <p:bldP spid="14" grpId="0"/>
      <p:bldP spid="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noProof="0" smtClean="0">
                <a:ln>
                  <a:noFill/>
                </a:ln>
                <a:effectLst/>
                <a:uLnTx/>
                <a:uFillTx/>
                <a:sym typeface="+mn-ea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514350" y="1323340"/>
            <a:ext cx="105035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 dirty="0" err="1" smtClean="0">
                <a:sym typeface="+mn-ea"/>
              </a:rPr>
              <a:t>想一想，填一填</a:t>
            </a:r>
            <a:r>
              <a:rPr sz="2800" dirty="0" smtClean="0">
                <a:sym typeface="+mn-ea"/>
              </a:rPr>
              <a:t>。</a:t>
            </a:r>
            <a:endParaRPr sz="2800" dirty="0" smtClean="0"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30580" y="2131060"/>
            <a:ext cx="8969375" cy="3147695"/>
          </a:xfrm>
          <a:prstGeom prst="rect">
            <a:avLst/>
          </a:prstGeom>
        </p:spPr>
      </p:pic>
      <p:sp>
        <p:nvSpPr>
          <p:cNvPr id="5" name="Rectangle 64"/>
          <p:cNvSpPr>
            <a:spLocks noChangeArrowheads="1"/>
          </p:cNvSpPr>
          <p:nvPr/>
        </p:nvSpPr>
        <p:spPr bwMode="auto">
          <a:xfrm>
            <a:off x="1311910" y="2417445"/>
            <a:ext cx="8006080" cy="286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7+6=13              6+7=13           5+5=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7+5=                  6+6=               4+5=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7+4=                  6+5=               3+5=</a:t>
            </a:r>
            <a:endParaRPr lang="en-US" altLang="zh-CN" sz="28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                 </a:t>
            </a:r>
            <a:r>
              <a:rPr lang="en-US" altLang="zh-CN" sz="36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……                  ……</a:t>
            </a:r>
            <a:endParaRPr lang="en-US" altLang="zh-CN" sz="3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50770" y="3183890"/>
            <a:ext cx="634365" cy="605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8" name="圆角矩形 7"/>
          <p:cNvSpPr/>
          <p:nvPr/>
        </p:nvSpPr>
        <p:spPr>
          <a:xfrm>
            <a:off x="2350770" y="3869055"/>
            <a:ext cx="634365" cy="605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9" name="圆角矩形 8"/>
          <p:cNvSpPr/>
          <p:nvPr/>
        </p:nvSpPr>
        <p:spPr>
          <a:xfrm>
            <a:off x="5250815" y="3168015"/>
            <a:ext cx="634365" cy="605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10" name="圆角矩形 9"/>
          <p:cNvSpPr/>
          <p:nvPr/>
        </p:nvSpPr>
        <p:spPr>
          <a:xfrm>
            <a:off x="5250815" y="3843655"/>
            <a:ext cx="634365" cy="605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11" name="圆角矩形 10"/>
          <p:cNvSpPr/>
          <p:nvPr/>
        </p:nvSpPr>
        <p:spPr>
          <a:xfrm>
            <a:off x="7699375" y="2515235"/>
            <a:ext cx="634365" cy="605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12" name="圆角矩形 11"/>
          <p:cNvSpPr/>
          <p:nvPr/>
        </p:nvSpPr>
        <p:spPr>
          <a:xfrm>
            <a:off x="7699375" y="3211195"/>
            <a:ext cx="634365" cy="605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13" name="圆角矩形 12"/>
          <p:cNvSpPr/>
          <p:nvPr/>
        </p:nvSpPr>
        <p:spPr>
          <a:xfrm>
            <a:off x="7699375" y="3897630"/>
            <a:ext cx="634365" cy="605155"/>
          </a:xfrm>
          <a:prstGeom prst="round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/>
          </a:p>
        </p:txBody>
      </p:sp>
      <p:sp>
        <p:nvSpPr>
          <p:cNvPr id="40" name="Text Box 4"/>
          <p:cNvSpPr txBox="1"/>
          <p:nvPr/>
        </p:nvSpPr>
        <p:spPr>
          <a:xfrm>
            <a:off x="2078990" y="3274695"/>
            <a:ext cx="107950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 dirty="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en-US" altLang="zh-CN" sz="2800" dirty="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 Box 4"/>
          <p:cNvSpPr txBox="1"/>
          <p:nvPr/>
        </p:nvSpPr>
        <p:spPr>
          <a:xfrm>
            <a:off x="2078990" y="3973830"/>
            <a:ext cx="107950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 Box 4"/>
          <p:cNvSpPr txBox="1"/>
          <p:nvPr/>
        </p:nvSpPr>
        <p:spPr>
          <a:xfrm>
            <a:off x="5009515" y="3258820"/>
            <a:ext cx="107950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 Box 4"/>
          <p:cNvSpPr txBox="1"/>
          <p:nvPr/>
        </p:nvSpPr>
        <p:spPr>
          <a:xfrm>
            <a:off x="5009515" y="3948430"/>
            <a:ext cx="107950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 Box 4"/>
          <p:cNvSpPr txBox="1"/>
          <p:nvPr/>
        </p:nvSpPr>
        <p:spPr>
          <a:xfrm>
            <a:off x="7473950" y="2604770"/>
            <a:ext cx="107950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 Box 4"/>
          <p:cNvSpPr txBox="1"/>
          <p:nvPr/>
        </p:nvSpPr>
        <p:spPr>
          <a:xfrm>
            <a:off x="7473950" y="3323590"/>
            <a:ext cx="107950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 Box 4"/>
          <p:cNvSpPr txBox="1"/>
          <p:nvPr/>
        </p:nvSpPr>
        <p:spPr>
          <a:xfrm>
            <a:off x="7458075" y="4002405"/>
            <a:ext cx="107950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 Box 4"/>
          <p:cNvSpPr txBox="1"/>
          <p:nvPr/>
        </p:nvSpPr>
        <p:spPr>
          <a:xfrm>
            <a:off x="955040" y="5278755"/>
            <a:ext cx="212979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7+3=10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 Box 4"/>
          <p:cNvSpPr txBox="1"/>
          <p:nvPr/>
        </p:nvSpPr>
        <p:spPr>
          <a:xfrm>
            <a:off x="796290" y="5923915"/>
            <a:ext cx="212979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7+2=9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 Box 4"/>
          <p:cNvSpPr txBox="1"/>
          <p:nvPr/>
        </p:nvSpPr>
        <p:spPr>
          <a:xfrm>
            <a:off x="3807460" y="5324475"/>
            <a:ext cx="212979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6+4=10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 Box 4"/>
          <p:cNvSpPr txBox="1"/>
          <p:nvPr/>
        </p:nvSpPr>
        <p:spPr>
          <a:xfrm>
            <a:off x="3686810" y="5969635"/>
            <a:ext cx="212979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6+3=9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 Box 4"/>
          <p:cNvSpPr txBox="1"/>
          <p:nvPr/>
        </p:nvSpPr>
        <p:spPr>
          <a:xfrm>
            <a:off x="6235065" y="5309235"/>
            <a:ext cx="212979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2+5=7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 Box 4"/>
          <p:cNvSpPr txBox="1"/>
          <p:nvPr/>
        </p:nvSpPr>
        <p:spPr>
          <a:xfrm>
            <a:off x="6250305" y="5969635"/>
            <a:ext cx="212979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1+5=6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AutoShape 27"/>
          <p:cNvSpPr>
            <a:spLocks noChangeArrowheads="1"/>
          </p:cNvSpPr>
          <p:nvPr/>
        </p:nvSpPr>
        <p:spPr bwMode="auto">
          <a:xfrm>
            <a:off x="8976995" y="4378960"/>
            <a:ext cx="2686050" cy="1533301"/>
          </a:xfrm>
          <a:prstGeom prst="wedgeRoundRectCallout">
            <a:avLst>
              <a:gd name="adj1" fmla="val -68557"/>
              <a:gd name="adj2" fmla="val -9772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/>
              <a:t>你能接着写下去吗？</a:t>
            </a:r>
            <a:endParaRPr lang="zh-CN" altLang="en-US" sz="2800" smtClean="0"/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noProof="0" smtClean="0">
                <a:ln>
                  <a:noFill/>
                </a:ln>
                <a:effectLst/>
                <a:uLnTx/>
                <a:uFillTx/>
                <a:sym typeface="+mn-ea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272540" y="1513205"/>
            <a:ext cx="8968740" cy="3147695"/>
            <a:chOff x="1478" y="2228"/>
            <a:chExt cx="14124" cy="4957"/>
          </a:xfrm>
        </p:grpSpPr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478" y="2228"/>
              <a:ext cx="14125" cy="4957"/>
            </a:xfrm>
            <a:prstGeom prst="rect">
              <a:avLst/>
            </a:prstGeom>
          </p:spPr>
        </p:pic>
        <p:sp>
          <p:nvSpPr>
            <p:cNvPr id="27" name="Rectangle 64"/>
            <p:cNvSpPr>
              <a:spLocks noChangeArrowheads="1"/>
            </p:cNvSpPr>
            <p:nvPr/>
          </p:nvSpPr>
          <p:spPr bwMode="auto">
            <a:xfrm>
              <a:off x="2236" y="2679"/>
              <a:ext cx="12608" cy="45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7+6=13              6+7=13           5+5=</a:t>
              </a:r>
              <a:endPara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7+5=                  6+6=               4+5=</a:t>
              </a:r>
              <a:endPara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28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7+4=                  6+5=               3+5=</a:t>
              </a:r>
              <a:endPara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en-US" altLang="zh-CN" sz="360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……                 </a:t>
              </a:r>
              <a:r>
                <a:rPr lang="en-US" altLang="zh-CN" sz="3600" smtClean="0"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……                  ……</a:t>
              </a:r>
              <a:endParaRPr lang="en-US" altLang="zh-CN" sz="360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3872" y="3886"/>
              <a:ext cx="999" cy="95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3872" y="4965"/>
              <a:ext cx="999" cy="95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8439" y="3861"/>
              <a:ext cx="999" cy="95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8439" y="4925"/>
              <a:ext cx="999" cy="95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12295" y="2833"/>
              <a:ext cx="999" cy="95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12295" y="3929"/>
              <a:ext cx="999" cy="95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12295" y="5010"/>
              <a:ext cx="999" cy="95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0000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800"/>
            </a:p>
          </p:txBody>
        </p:sp>
        <p:sp>
          <p:nvSpPr>
            <p:cNvPr id="35" name="Text Box 4"/>
            <p:cNvSpPr txBox="1"/>
            <p:nvPr/>
          </p:nvSpPr>
          <p:spPr>
            <a:xfrm>
              <a:off x="3444" y="4029"/>
              <a:ext cx="1700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Box 4"/>
            <p:cNvSpPr txBox="1"/>
            <p:nvPr/>
          </p:nvSpPr>
          <p:spPr>
            <a:xfrm>
              <a:off x="3444" y="5130"/>
              <a:ext cx="1700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 Box 4"/>
            <p:cNvSpPr txBox="1"/>
            <p:nvPr/>
          </p:nvSpPr>
          <p:spPr>
            <a:xfrm>
              <a:off x="8059" y="4004"/>
              <a:ext cx="1700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12</a:t>
              </a:r>
              <a:endPara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Text Box 4"/>
            <p:cNvSpPr txBox="1"/>
            <p:nvPr/>
          </p:nvSpPr>
          <p:spPr>
            <a:xfrm>
              <a:off x="8059" y="5090"/>
              <a:ext cx="1700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11</a:t>
              </a:r>
              <a:endPara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9" name="Text Box 4"/>
            <p:cNvSpPr txBox="1"/>
            <p:nvPr/>
          </p:nvSpPr>
          <p:spPr>
            <a:xfrm>
              <a:off x="11940" y="2974"/>
              <a:ext cx="1700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10</a:t>
              </a:r>
              <a:endPara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Text Box 4"/>
            <p:cNvSpPr txBox="1"/>
            <p:nvPr/>
          </p:nvSpPr>
          <p:spPr>
            <a:xfrm>
              <a:off x="11940" y="4106"/>
              <a:ext cx="1700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9</a:t>
              </a:r>
              <a:endPara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Text Box 4"/>
            <p:cNvSpPr txBox="1"/>
            <p:nvPr/>
          </p:nvSpPr>
          <p:spPr>
            <a:xfrm>
              <a:off x="11915" y="5175"/>
              <a:ext cx="1700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8</a:t>
              </a:r>
              <a:endPara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圆角矩形 7"/>
          <p:cNvSpPr/>
          <p:nvPr/>
        </p:nvSpPr>
        <p:spPr>
          <a:xfrm>
            <a:off x="1408430" y="5098415"/>
            <a:ext cx="8696960" cy="1012190"/>
          </a:xfrm>
          <a:prstGeom prst="roundRect">
            <a:avLst>
              <a:gd name="adj" fmla="val 1502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一个数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不变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，另一个数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减少1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，结果也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减少1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643890" y="1322705"/>
            <a:ext cx="11264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1.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圈一圈，算一算</a:t>
            </a:r>
            <a:r>
              <a:rPr kumimoji="1" lang="zh-CN" altLang="en-US" sz="280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kumimoji="1" lang="zh-CN" altLang="en-US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3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748" y="2600643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59548" y="2600643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27873" y="2600643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00748" y="3205798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59548" y="3205798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27873" y="3205798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195638" y="2600643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54438" y="2600643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322763" y="2600643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195638" y="3205798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54438" y="3205798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6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322763" y="3205798"/>
            <a:ext cx="511175" cy="446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542723" y="2481580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003733" y="2481580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476808" y="2481580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940358" y="2481580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542723" y="3146425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003733" y="3146425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476808" y="3146425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7940358" y="3146425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454833" y="2481580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918383" y="2481580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381933" y="2481580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454833" y="3146425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9918383" y="3146425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70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10381933" y="3146425"/>
            <a:ext cx="396875" cy="56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Rectangle 64"/>
          <p:cNvSpPr>
            <a:spLocks noChangeArrowheads="1"/>
          </p:cNvSpPr>
          <p:nvPr/>
        </p:nvSpPr>
        <p:spPr bwMode="auto">
          <a:xfrm>
            <a:off x="1570355" y="4138295"/>
            <a:ext cx="3039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6   +         =</a:t>
            </a:r>
            <a:endParaRPr lang="en-US" sz="2800" smtClean="0">
              <a:sym typeface="+mn-ea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2543810" y="4264660"/>
            <a:ext cx="576580" cy="494030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圆角矩形 76"/>
          <p:cNvSpPr/>
          <p:nvPr/>
        </p:nvSpPr>
        <p:spPr>
          <a:xfrm>
            <a:off x="3592830" y="4259580"/>
            <a:ext cx="576580" cy="494030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8" name="组合 77"/>
          <p:cNvGrpSpPr/>
          <p:nvPr/>
        </p:nvGrpSpPr>
        <p:grpSpPr>
          <a:xfrm>
            <a:off x="2506980" y="4875530"/>
            <a:ext cx="687070" cy="284480"/>
            <a:chOff x="13584" y="7865"/>
            <a:chExt cx="1082" cy="448"/>
          </a:xfrm>
        </p:grpSpPr>
        <p:cxnSp>
          <p:nvCxnSpPr>
            <p:cNvPr id="79" name="直接连接符 78"/>
            <p:cNvCxnSpPr/>
            <p:nvPr/>
          </p:nvCxnSpPr>
          <p:spPr>
            <a:xfrm flipH="1">
              <a:off x="13584" y="7865"/>
              <a:ext cx="510" cy="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接连接符 79"/>
            <p:cNvCxnSpPr/>
            <p:nvPr/>
          </p:nvCxnSpPr>
          <p:spPr>
            <a:xfrm>
              <a:off x="14094" y="7865"/>
              <a:ext cx="572" cy="4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组合 80"/>
          <p:cNvGrpSpPr/>
          <p:nvPr/>
        </p:nvGrpSpPr>
        <p:grpSpPr>
          <a:xfrm>
            <a:off x="1754505" y="4869180"/>
            <a:ext cx="708660" cy="1127349"/>
            <a:chOff x="2396" y="4673"/>
            <a:chExt cx="1116" cy="1313"/>
          </a:xfrm>
        </p:grpSpPr>
        <p:cxnSp>
          <p:nvCxnSpPr>
            <p:cNvPr id="82" name="直接连接符 81"/>
            <p:cNvCxnSpPr/>
            <p:nvPr/>
          </p:nvCxnSpPr>
          <p:spPr>
            <a:xfrm flipH="1">
              <a:off x="2409" y="4673"/>
              <a:ext cx="15" cy="1313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直接连接符 82"/>
            <p:cNvCxnSpPr/>
            <p:nvPr/>
          </p:nvCxnSpPr>
          <p:spPr>
            <a:xfrm>
              <a:off x="2396" y="5964"/>
              <a:ext cx="1116" cy="12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直接连接符 83"/>
            <p:cNvCxnSpPr/>
            <p:nvPr/>
          </p:nvCxnSpPr>
          <p:spPr>
            <a:xfrm flipH="1">
              <a:off x="3490" y="5684"/>
              <a:ext cx="7" cy="287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5" name="Rectangle 64"/>
          <p:cNvSpPr>
            <a:spLocks noChangeArrowheads="1"/>
          </p:cNvSpPr>
          <p:nvPr/>
        </p:nvSpPr>
        <p:spPr bwMode="auto">
          <a:xfrm>
            <a:off x="1754505" y="5908675"/>
            <a:ext cx="8274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10     </a:t>
            </a:r>
            <a:endParaRPr lang="en-US" sz="2800" smtClean="0">
              <a:sym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2162810" y="5171440"/>
            <a:ext cx="576580" cy="494030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圆角矩形 86"/>
          <p:cNvSpPr/>
          <p:nvPr/>
        </p:nvSpPr>
        <p:spPr>
          <a:xfrm>
            <a:off x="3035300" y="5186045"/>
            <a:ext cx="576580" cy="494030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矩形 4"/>
          <p:cNvSpPr>
            <a:spLocks noChangeArrowheads="1"/>
          </p:cNvSpPr>
          <p:nvPr/>
        </p:nvSpPr>
        <p:spPr bwMode="auto">
          <a:xfrm>
            <a:off x="2600960" y="4274185"/>
            <a:ext cx="794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矩形 4"/>
          <p:cNvSpPr>
            <a:spLocks noChangeArrowheads="1"/>
          </p:cNvSpPr>
          <p:nvPr/>
        </p:nvSpPr>
        <p:spPr bwMode="auto">
          <a:xfrm>
            <a:off x="2240915" y="5165725"/>
            <a:ext cx="794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矩形 4"/>
          <p:cNvSpPr>
            <a:spLocks noChangeArrowheads="1"/>
          </p:cNvSpPr>
          <p:nvPr/>
        </p:nvSpPr>
        <p:spPr bwMode="auto">
          <a:xfrm>
            <a:off x="3110865" y="5165725"/>
            <a:ext cx="794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1" name="矩形 4"/>
          <p:cNvSpPr>
            <a:spLocks noChangeArrowheads="1"/>
          </p:cNvSpPr>
          <p:nvPr/>
        </p:nvSpPr>
        <p:spPr bwMode="auto">
          <a:xfrm>
            <a:off x="3564255" y="4259580"/>
            <a:ext cx="794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endParaRPr lang="en-US" altLang="zh-CN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Rectangle 64"/>
          <p:cNvSpPr>
            <a:spLocks noChangeArrowheads="1"/>
          </p:cNvSpPr>
          <p:nvPr/>
        </p:nvSpPr>
        <p:spPr bwMode="auto">
          <a:xfrm>
            <a:off x="7258050" y="4187825"/>
            <a:ext cx="3039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8   +         =</a:t>
            </a:r>
            <a:endParaRPr lang="en-US" sz="2800" smtClean="0">
              <a:sym typeface="+mn-ea"/>
            </a:endParaRPr>
          </a:p>
        </p:txBody>
      </p:sp>
      <p:sp>
        <p:nvSpPr>
          <p:cNvPr id="93" name="圆角矩形 92"/>
          <p:cNvSpPr/>
          <p:nvPr/>
        </p:nvSpPr>
        <p:spPr>
          <a:xfrm>
            <a:off x="8231505" y="4314190"/>
            <a:ext cx="576580" cy="494030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圆角矩形 93"/>
          <p:cNvSpPr/>
          <p:nvPr/>
        </p:nvSpPr>
        <p:spPr>
          <a:xfrm>
            <a:off x="9280525" y="4309110"/>
            <a:ext cx="576580" cy="494030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5" name="组合 94"/>
          <p:cNvGrpSpPr/>
          <p:nvPr/>
        </p:nvGrpSpPr>
        <p:grpSpPr>
          <a:xfrm>
            <a:off x="8194675" y="4925060"/>
            <a:ext cx="687070" cy="284480"/>
            <a:chOff x="13584" y="7865"/>
            <a:chExt cx="1082" cy="448"/>
          </a:xfrm>
        </p:grpSpPr>
        <p:cxnSp>
          <p:nvCxnSpPr>
            <p:cNvPr id="96" name="直接连接符 95"/>
            <p:cNvCxnSpPr/>
            <p:nvPr/>
          </p:nvCxnSpPr>
          <p:spPr>
            <a:xfrm flipH="1">
              <a:off x="13584" y="7865"/>
              <a:ext cx="510" cy="41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直接连接符 96"/>
            <p:cNvCxnSpPr/>
            <p:nvPr/>
          </p:nvCxnSpPr>
          <p:spPr>
            <a:xfrm>
              <a:off x="14094" y="7865"/>
              <a:ext cx="572" cy="44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组合 97"/>
          <p:cNvGrpSpPr/>
          <p:nvPr/>
        </p:nvGrpSpPr>
        <p:grpSpPr>
          <a:xfrm>
            <a:off x="7442200" y="4918710"/>
            <a:ext cx="708660" cy="1127349"/>
            <a:chOff x="2396" y="4673"/>
            <a:chExt cx="1116" cy="1313"/>
          </a:xfrm>
        </p:grpSpPr>
        <p:cxnSp>
          <p:nvCxnSpPr>
            <p:cNvPr id="99" name="直接连接符 98"/>
            <p:cNvCxnSpPr/>
            <p:nvPr/>
          </p:nvCxnSpPr>
          <p:spPr>
            <a:xfrm flipH="1">
              <a:off x="2409" y="4673"/>
              <a:ext cx="15" cy="1313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直接连接符 99"/>
            <p:cNvCxnSpPr/>
            <p:nvPr/>
          </p:nvCxnSpPr>
          <p:spPr>
            <a:xfrm>
              <a:off x="2396" y="5964"/>
              <a:ext cx="1116" cy="12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直接连接符 100"/>
            <p:cNvCxnSpPr/>
            <p:nvPr/>
          </p:nvCxnSpPr>
          <p:spPr>
            <a:xfrm flipH="1">
              <a:off x="3490" y="5684"/>
              <a:ext cx="7" cy="287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Rectangle 64"/>
          <p:cNvSpPr>
            <a:spLocks noChangeArrowheads="1"/>
          </p:cNvSpPr>
          <p:nvPr/>
        </p:nvSpPr>
        <p:spPr bwMode="auto">
          <a:xfrm>
            <a:off x="7442200" y="5958205"/>
            <a:ext cx="8274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10     </a:t>
            </a:r>
            <a:endParaRPr lang="en-US" sz="2800" smtClean="0">
              <a:sym typeface="+mn-ea"/>
            </a:endParaRPr>
          </a:p>
        </p:txBody>
      </p:sp>
      <p:sp>
        <p:nvSpPr>
          <p:cNvPr id="103" name="圆角矩形 102"/>
          <p:cNvSpPr/>
          <p:nvPr/>
        </p:nvSpPr>
        <p:spPr>
          <a:xfrm>
            <a:off x="7850505" y="5220970"/>
            <a:ext cx="576580" cy="494030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4" name="圆角矩形 103"/>
          <p:cNvSpPr/>
          <p:nvPr/>
        </p:nvSpPr>
        <p:spPr>
          <a:xfrm>
            <a:off x="8722995" y="5235575"/>
            <a:ext cx="576580" cy="494030"/>
          </a:xfrm>
          <a:prstGeom prst="round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4"/>
          <p:cNvSpPr>
            <a:spLocks noChangeArrowheads="1"/>
          </p:cNvSpPr>
          <p:nvPr/>
        </p:nvSpPr>
        <p:spPr bwMode="auto">
          <a:xfrm>
            <a:off x="8288655" y="4323715"/>
            <a:ext cx="794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矩形 4"/>
          <p:cNvSpPr>
            <a:spLocks noChangeArrowheads="1"/>
          </p:cNvSpPr>
          <p:nvPr/>
        </p:nvSpPr>
        <p:spPr bwMode="auto">
          <a:xfrm>
            <a:off x="7928610" y="5215255"/>
            <a:ext cx="794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矩形 4"/>
          <p:cNvSpPr>
            <a:spLocks noChangeArrowheads="1"/>
          </p:cNvSpPr>
          <p:nvPr/>
        </p:nvSpPr>
        <p:spPr bwMode="auto">
          <a:xfrm>
            <a:off x="8798560" y="5215255"/>
            <a:ext cx="794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矩形 4"/>
          <p:cNvSpPr>
            <a:spLocks noChangeArrowheads="1"/>
          </p:cNvSpPr>
          <p:nvPr/>
        </p:nvSpPr>
        <p:spPr bwMode="auto">
          <a:xfrm>
            <a:off x="9251950" y="4309110"/>
            <a:ext cx="79438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endParaRPr lang="en-US" altLang="zh-CN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/>
      <p:bldP spid="90" grpId="0"/>
      <p:bldP spid="91" grpId="0"/>
      <p:bldP spid="105" grpId="0"/>
      <p:bldP spid="106" grpId="0"/>
      <p:bldP spid="107" grpId="0"/>
      <p:bldP spid="1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628015" y="1278255"/>
            <a:ext cx="1093597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sym typeface="+mn-ea"/>
              </a:rPr>
              <a:t>2.</a:t>
            </a:r>
            <a:r>
              <a:rPr lang="zh-CN" altLang="en-US" sz="2800" smtClean="0">
                <a:sym typeface="+mn-ea"/>
              </a:rPr>
              <a:t>吹泡泡。</a:t>
            </a:r>
            <a:endParaRPr lang="zh-CN" altLang="en-US" sz="2800" smtClean="0">
              <a:sym typeface="+mn-ea"/>
            </a:endParaRPr>
          </a:p>
        </p:txBody>
      </p:sp>
      <p:pic>
        <p:nvPicPr>
          <p:cNvPr id="3" name="Picture 4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520565" y="3123248"/>
            <a:ext cx="1425575" cy="1055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Picture 4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8540" y="2188210"/>
            <a:ext cx="1398588" cy="796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Picture 44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64803" y="3051810"/>
            <a:ext cx="1500187" cy="78263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Picture 46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163753" y="2548573"/>
            <a:ext cx="2686050" cy="287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Picture 4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17103" y="3959860"/>
            <a:ext cx="1271587" cy="892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" name="Picture 48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017328" y="1970723"/>
            <a:ext cx="1382712" cy="893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3" name="Picture 4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84165" y="4717098"/>
            <a:ext cx="1500188" cy="7826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" name="Picture 50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656965" y="4275773"/>
            <a:ext cx="1512888" cy="1054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" name="Picture 51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2793365" y="5212398"/>
            <a:ext cx="1328738" cy="8921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6" name="Picture 52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019165" y="3412173"/>
            <a:ext cx="1382713" cy="8937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" name="Picture 5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785803" y="2038985"/>
            <a:ext cx="1398587" cy="7969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6" name="Picture 54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7114540" y="4491673"/>
            <a:ext cx="1295400" cy="8715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7" name="Rectangle 55"/>
          <p:cNvSpPr>
            <a:spLocks noChangeArrowheads="1"/>
          </p:cNvSpPr>
          <p:nvPr/>
        </p:nvSpPr>
        <p:spPr bwMode="auto">
          <a:xfrm>
            <a:off x="2317115" y="2310448"/>
            <a:ext cx="117919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5+</a:t>
            </a: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  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8" name="Rectangle 56"/>
          <p:cNvSpPr>
            <a:spLocks noChangeArrowheads="1"/>
          </p:cNvSpPr>
          <p:nvPr/>
        </p:nvSpPr>
        <p:spPr bwMode="auto">
          <a:xfrm>
            <a:off x="2960053" y="3174048"/>
            <a:ext cx="117919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7+9 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9" name="Rectangle 57"/>
          <p:cNvSpPr>
            <a:spLocks noChangeArrowheads="1"/>
          </p:cNvSpPr>
          <p:nvPr/>
        </p:nvSpPr>
        <p:spPr bwMode="auto">
          <a:xfrm>
            <a:off x="2174240" y="4178935"/>
            <a:ext cx="128460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1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5+6</a:t>
            </a: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0" name="Rectangle 58"/>
          <p:cNvSpPr>
            <a:spLocks noChangeArrowheads="1"/>
          </p:cNvSpPr>
          <p:nvPr/>
        </p:nvSpPr>
        <p:spPr bwMode="auto">
          <a:xfrm>
            <a:off x="2745740" y="5374323"/>
            <a:ext cx="107378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3+8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1" name="Rectangle 59"/>
          <p:cNvSpPr>
            <a:spLocks noChangeArrowheads="1"/>
          </p:cNvSpPr>
          <p:nvPr/>
        </p:nvSpPr>
        <p:spPr bwMode="auto">
          <a:xfrm>
            <a:off x="4031615" y="2150110"/>
            <a:ext cx="139001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8</a:t>
            </a:r>
            <a:r>
              <a:rPr kumimoji="1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+4</a:t>
            </a: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2" name="Rectangle 60"/>
          <p:cNvSpPr>
            <a:spLocks noChangeArrowheads="1"/>
          </p:cNvSpPr>
          <p:nvPr/>
        </p:nvSpPr>
        <p:spPr bwMode="auto">
          <a:xfrm>
            <a:off x="4531678" y="3339148"/>
            <a:ext cx="96837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5</a:t>
            </a:r>
            <a:r>
              <a:rPr kumimoji="1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+7</a:t>
            </a:r>
            <a:endParaRPr kumimoji="1" lang="en-US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3" name="Rectangle 61"/>
          <p:cNvSpPr>
            <a:spLocks noChangeArrowheads="1"/>
          </p:cNvSpPr>
          <p:nvPr/>
        </p:nvSpPr>
        <p:spPr bwMode="auto">
          <a:xfrm>
            <a:off x="3817303" y="4504373"/>
            <a:ext cx="128460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7</a:t>
            </a:r>
            <a:r>
              <a:rPr kumimoji="1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+6</a:t>
            </a: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4" name="Rectangle 62"/>
          <p:cNvSpPr>
            <a:spLocks noChangeArrowheads="1"/>
          </p:cNvSpPr>
          <p:nvPr/>
        </p:nvSpPr>
        <p:spPr bwMode="auto">
          <a:xfrm>
            <a:off x="5817553" y="2153285"/>
            <a:ext cx="128460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7</a:t>
            </a:r>
            <a:r>
              <a:rPr kumimoji="1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+</a:t>
            </a: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  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5" name="Rectangle 63"/>
          <p:cNvSpPr>
            <a:spLocks noChangeArrowheads="1"/>
          </p:cNvSpPr>
          <p:nvPr/>
        </p:nvSpPr>
        <p:spPr bwMode="auto">
          <a:xfrm>
            <a:off x="6031865" y="3605848"/>
            <a:ext cx="139001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6+6  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6" name="Rectangle 64"/>
          <p:cNvSpPr>
            <a:spLocks noChangeArrowheads="1"/>
          </p:cNvSpPr>
          <p:nvPr/>
        </p:nvSpPr>
        <p:spPr bwMode="auto">
          <a:xfrm>
            <a:off x="5460365" y="4839335"/>
            <a:ext cx="117919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5+9 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7" name="Rectangle 65"/>
          <p:cNvSpPr>
            <a:spLocks noChangeArrowheads="1"/>
          </p:cNvSpPr>
          <p:nvPr/>
        </p:nvSpPr>
        <p:spPr bwMode="auto">
          <a:xfrm>
            <a:off x="7103428" y="4661535"/>
            <a:ext cx="139001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kumimoji="1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9+9</a:t>
            </a: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8" name="Rectangle 66"/>
          <p:cNvSpPr>
            <a:spLocks noChangeArrowheads="1"/>
          </p:cNvSpPr>
          <p:nvPr/>
        </p:nvSpPr>
        <p:spPr bwMode="auto">
          <a:xfrm>
            <a:off x="7031990" y="2788285"/>
            <a:ext cx="1179195" cy="521970"/>
          </a:xfrm>
          <a:prstGeom prst="rect">
            <a:avLst/>
          </a:prstGeom>
          <a:noFill/>
          <a:ln w="19050">
            <a:noFill/>
            <a:miter lim="800000"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</a:t>
            </a:r>
            <a:r>
              <a:rPr kumimoji="1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8+8</a:t>
            </a:r>
            <a:r>
              <a:rPr kumimoji="1" lang="en-US" altLang="zh-CN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1" lang="en-US" altLang="zh-CN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9" name="TextBox 33"/>
          <p:cNvSpPr txBox="1"/>
          <p:nvPr/>
        </p:nvSpPr>
        <p:spPr>
          <a:xfrm>
            <a:off x="3039110" y="2321719"/>
            <a:ext cx="140081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=13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TextBox 33"/>
          <p:cNvSpPr txBox="1"/>
          <p:nvPr/>
        </p:nvSpPr>
        <p:spPr>
          <a:xfrm>
            <a:off x="3848100" y="3194844"/>
            <a:ext cx="140081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=16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TextBox 33"/>
          <p:cNvSpPr txBox="1"/>
          <p:nvPr/>
        </p:nvSpPr>
        <p:spPr>
          <a:xfrm>
            <a:off x="3027045" y="4198779"/>
            <a:ext cx="140081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=11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TextBox 33"/>
          <p:cNvSpPr txBox="1"/>
          <p:nvPr/>
        </p:nvSpPr>
        <p:spPr>
          <a:xfrm>
            <a:off x="3610610" y="5427345"/>
            <a:ext cx="81788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=11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TextBox 33"/>
          <p:cNvSpPr txBox="1"/>
          <p:nvPr/>
        </p:nvSpPr>
        <p:spPr>
          <a:xfrm>
            <a:off x="4938395" y="2190750"/>
            <a:ext cx="81788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=12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TextBox 33"/>
          <p:cNvSpPr txBox="1"/>
          <p:nvPr/>
        </p:nvSpPr>
        <p:spPr>
          <a:xfrm>
            <a:off x="5393690" y="3339465"/>
            <a:ext cx="81788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=12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TextBox 33"/>
          <p:cNvSpPr txBox="1"/>
          <p:nvPr/>
        </p:nvSpPr>
        <p:spPr>
          <a:xfrm>
            <a:off x="4642485" y="4528820"/>
            <a:ext cx="81788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=13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6" name="TextBox 33"/>
          <p:cNvSpPr txBox="1"/>
          <p:nvPr/>
        </p:nvSpPr>
        <p:spPr>
          <a:xfrm>
            <a:off x="6639560" y="2191385"/>
            <a:ext cx="81788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=14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7" name="TextBox 33"/>
          <p:cNvSpPr txBox="1"/>
          <p:nvPr/>
        </p:nvSpPr>
        <p:spPr>
          <a:xfrm>
            <a:off x="6978015" y="3625215"/>
            <a:ext cx="81788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=12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8" name="TextBox 33"/>
          <p:cNvSpPr txBox="1"/>
          <p:nvPr/>
        </p:nvSpPr>
        <p:spPr>
          <a:xfrm>
            <a:off x="6317615" y="4898390"/>
            <a:ext cx="81788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=14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9" name="TextBox 33"/>
          <p:cNvSpPr txBox="1"/>
          <p:nvPr/>
        </p:nvSpPr>
        <p:spPr>
          <a:xfrm>
            <a:off x="7977505" y="4700905"/>
            <a:ext cx="81788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=18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TextBox 33"/>
          <p:cNvSpPr txBox="1"/>
          <p:nvPr/>
        </p:nvSpPr>
        <p:spPr>
          <a:xfrm>
            <a:off x="7977505" y="2829560"/>
            <a:ext cx="817880" cy="43053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0" tIns="0" rIns="0" bIns="0" anchor="t">
            <a:spAutoFit/>
          </a:bodyPr>
          <a:lstStyle>
            <a:lvl1pPr marL="342900" lvl="0" indent="-3429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3200"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lvl="1" indent="-28575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•"/>
              <a:defRPr sz="24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–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har char="»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sz="2800">
                <a:solidFill>
                  <a:srgbClr val="0C17F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=16</a:t>
            </a:r>
            <a:endParaRPr lang="en-US" sz="2800">
              <a:solidFill>
                <a:srgbClr val="0C17F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9" grpId="0"/>
      <p:bldP spid="79" grpId="1"/>
      <p:bldP spid="80" grpId="0"/>
      <p:bldP spid="80" grpId="2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  <p:bldP spid="85" grpId="0"/>
      <p:bldP spid="85" grpId="1"/>
      <p:bldP spid="86" grpId="0"/>
      <p:bldP spid="86" grpId="1"/>
      <p:bldP spid="87" grpId="0"/>
      <p:bldP spid="87" grpId="1"/>
      <p:bldP spid="88" grpId="0"/>
      <p:bldP spid="88" grpId="1"/>
      <p:bldP spid="89" grpId="0"/>
      <p:bldP spid="89" grpId="1"/>
      <p:bldP spid="9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6" name="Rectangle 64"/>
          <p:cNvSpPr>
            <a:spLocks noChangeArrowheads="1"/>
          </p:cNvSpPr>
          <p:nvPr/>
        </p:nvSpPr>
        <p:spPr bwMode="auto">
          <a:xfrm>
            <a:off x="643890" y="1322705"/>
            <a:ext cx="112649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sz="2800">
                <a:latin typeface="微软雅黑" panose="020B0503020204020204" pitchFamily="34" charset="-122"/>
                <a:cs typeface="微软雅黑" panose="020B0503020204020204" pitchFamily="34" charset="-122"/>
              </a:rPr>
              <a:t>3.</a:t>
            </a:r>
            <a:r>
              <a:rPr kumimoji="1" lang="en-US" altLang="zh-CN" sz="2800"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kumimoji="1" sz="2800">
                <a:latin typeface="微软雅黑" panose="020B0503020204020204" pitchFamily="34" charset="-122"/>
                <a:cs typeface="微软雅黑" panose="020B0503020204020204" pitchFamily="34" charset="-122"/>
              </a:rPr>
              <a:t>哪两个数相加等于11，填一填。</a:t>
            </a:r>
            <a:endParaRPr kumimoji="1" sz="280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2" name="心形 21"/>
          <p:cNvSpPr/>
          <p:nvPr/>
        </p:nvSpPr>
        <p:spPr>
          <a:xfrm>
            <a:off x="1029335" y="2917825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心形 22"/>
          <p:cNvSpPr/>
          <p:nvPr/>
        </p:nvSpPr>
        <p:spPr>
          <a:xfrm rot="14400000">
            <a:off x="567055" y="3679190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心形 23"/>
          <p:cNvSpPr/>
          <p:nvPr/>
        </p:nvSpPr>
        <p:spPr>
          <a:xfrm rot="7260000">
            <a:off x="1471930" y="3681095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Rectangle 64"/>
          <p:cNvSpPr>
            <a:spLocks noChangeArrowheads="1"/>
          </p:cNvSpPr>
          <p:nvPr/>
        </p:nvSpPr>
        <p:spPr bwMode="auto">
          <a:xfrm>
            <a:off x="1029335" y="3683635"/>
            <a:ext cx="72136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       </a:t>
            </a:r>
            <a:endParaRPr lang="en-US" altLang="zh-CN" sz="3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Rectangle 64"/>
          <p:cNvSpPr>
            <a:spLocks noChangeArrowheads="1"/>
          </p:cNvSpPr>
          <p:nvPr/>
        </p:nvSpPr>
        <p:spPr bwMode="auto">
          <a:xfrm>
            <a:off x="1829435" y="3670935"/>
            <a:ext cx="72136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9       </a:t>
            </a:r>
            <a:endParaRPr lang="en-US" altLang="zh-CN" sz="3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ectangle 64"/>
          <p:cNvSpPr>
            <a:spLocks noChangeArrowheads="1"/>
          </p:cNvSpPr>
          <p:nvPr/>
        </p:nvSpPr>
        <p:spPr bwMode="auto">
          <a:xfrm>
            <a:off x="1292225" y="2917825"/>
            <a:ext cx="90678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11       </a:t>
            </a:r>
            <a:endParaRPr lang="en-US" altLang="zh-CN" sz="3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心形 27"/>
          <p:cNvSpPr/>
          <p:nvPr/>
        </p:nvSpPr>
        <p:spPr>
          <a:xfrm>
            <a:off x="3929380" y="2867025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心形 28"/>
          <p:cNvSpPr/>
          <p:nvPr/>
        </p:nvSpPr>
        <p:spPr>
          <a:xfrm rot="14400000">
            <a:off x="3467100" y="3628390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心形 29"/>
          <p:cNvSpPr/>
          <p:nvPr/>
        </p:nvSpPr>
        <p:spPr>
          <a:xfrm rot="7260000">
            <a:off x="4371975" y="3630295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Rectangle 64"/>
          <p:cNvSpPr>
            <a:spLocks noChangeArrowheads="1"/>
          </p:cNvSpPr>
          <p:nvPr/>
        </p:nvSpPr>
        <p:spPr bwMode="auto">
          <a:xfrm>
            <a:off x="3929380" y="3632835"/>
            <a:ext cx="72136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       </a:t>
            </a:r>
            <a:endParaRPr lang="en-US" altLang="zh-CN" sz="3600" smtClean="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Rectangle 64"/>
          <p:cNvSpPr>
            <a:spLocks noChangeArrowheads="1"/>
          </p:cNvSpPr>
          <p:nvPr/>
        </p:nvSpPr>
        <p:spPr bwMode="auto">
          <a:xfrm>
            <a:off x="4729480" y="3620135"/>
            <a:ext cx="72136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       </a:t>
            </a:r>
            <a:endParaRPr lang="en-US" altLang="zh-CN" sz="3600" smtClean="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Rectangle 64"/>
          <p:cNvSpPr>
            <a:spLocks noChangeArrowheads="1"/>
          </p:cNvSpPr>
          <p:nvPr/>
        </p:nvSpPr>
        <p:spPr bwMode="auto">
          <a:xfrm>
            <a:off x="4192270" y="2867025"/>
            <a:ext cx="90678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11      </a:t>
            </a:r>
            <a:endParaRPr lang="en-US" altLang="zh-CN" sz="3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心形 44"/>
          <p:cNvSpPr/>
          <p:nvPr/>
        </p:nvSpPr>
        <p:spPr>
          <a:xfrm>
            <a:off x="7051040" y="2917825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心形 45"/>
          <p:cNvSpPr/>
          <p:nvPr/>
        </p:nvSpPr>
        <p:spPr>
          <a:xfrm rot="14400000">
            <a:off x="6588760" y="3679190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D41D5"/>
              </a:solidFill>
            </a:endParaRPr>
          </a:p>
        </p:txBody>
      </p:sp>
      <p:sp>
        <p:nvSpPr>
          <p:cNvPr id="47" name="心形 46"/>
          <p:cNvSpPr/>
          <p:nvPr/>
        </p:nvSpPr>
        <p:spPr>
          <a:xfrm rot="7260000">
            <a:off x="7493635" y="3681095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Rectangle 64"/>
          <p:cNvSpPr>
            <a:spLocks noChangeArrowheads="1"/>
          </p:cNvSpPr>
          <p:nvPr/>
        </p:nvSpPr>
        <p:spPr bwMode="auto">
          <a:xfrm>
            <a:off x="7051040" y="3683635"/>
            <a:ext cx="72136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en-US" altLang="zh-CN" sz="3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endParaRPr lang="en-US" altLang="zh-CN" sz="3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Rectangle 64"/>
          <p:cNvSpPr>
            <a:spLocks noChangeArrowheads="1"/>
          </p:cNvSpPr>
          <p:nvPr/>
        </p:nvSpPr>
        <p:spPr bwMode="auto">
          <a:xfrm>
            <a:off x="7851140" y="3670935"/>
            <a:ext cx="72136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       </a:t>
            </a:r>
            <a:endParaRPr lang="en-US" altLang="zh-CN" sz="3600" smtClean="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Rectangle 64"/>
          <p:cNvSpPr>
            <a:spLocks noChangeArrowheads="1"/>
          </p:cNvSpPr>
          <p:nvPr/>
        </p:nvSpPr>
        <p:spPr bwMode="auto">
          <a:xfrm>
            <a:off x="7313930" y="2917825"/>
            <a:ext cx="90678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 </a:t>
            </a:r>
            <a:r>
              <a:rPr lang="en-US" altLang="zh-CN" sz="3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en-US" altLang="zh-CN" sz="3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心形 50"/>
          <p:cNvSpPr/>
          <p:nvPr/>
        </p:nvSpPr>
        <p:spPr>
          <a:xfrm>
            <a:off x="9951085" y="2867025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心形 51"/>
          <p:cNvSpPr/>
          <p:nvPr/>
        </p:nvSpPr>
        <p:spPr>
          <a:xfrm rot="14400000">
            <a:off x="9488805" y="3628390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心形 52"/>
          <p:cNvSpPr/>
          <p:nvPr/>
        </p:nvSpPr>
        <p:spPr>
          <a:xfrm rot="7260000">
            <a:off x="10393680" y="3630295"/>
            <a:ext cx="1254760" cy="1022985"/>
          </a:xfrm>
          <a:prstGeom prst="hear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Rectangle 64"/>
          <p:cNvSpPr>
            <a:spLocks noChangeArrowheads="1"/>
          </p:cNvSpPr>
          <p:nvPr/>
        </p:nvSpPr>
        <p:spPr bwMode="auto">
          <a:xfrm>
            <a:off x="9951085" y="3632835"/>
            <a:ext cx="72136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       </a:t>
            </a:r>
            <a:endParaRPr lang="en-US" altLang="zh-CN" sz="3600" smtClean="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Rectangle 64"/>
          <p:cNvSpPr>
            <a:spLocks noChangeArrowheads="1"/>
          </p:cNvSpPr>
          <p:nvPr/>
        </p:nvSpPr>
        <p:spPr bwMode="auto">
          <a:xfrm>
            <a:off x="10751185" y="3620135"/>
            <a:ext cx="72136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       </a:t>
            </a:r>
            <a:endParaRPr lang="en-US" altLang="zh-CN" sz="3600" smtClean="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Rectangle 64"/>
          <p:cNvSpPr>
            <a:spLocks noChangeArrowheads="1"/>
          </p:cNvSpPr>
          <p:nvPr/>
        </p:nvSpPr>
        <p:spPr bwMode="auto">
          <a:xfrm>
            <a:off x="10213975" y="2867025"/>
            <a:ext cx="906780" cy="922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11     </a:t>
            </a:r>
            <a:endParaRPr lang="en-US" altLang="zh-CN" sz="36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48" grpId="0"/>
      <p:bldP spid="49" grpId="0"/>
      <p:bldP spid="54" grpId="0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课堂练习</a:t>
            </a:r>
            <a:endParaRPr kumimoji="0" lang="zh-CN" altLang="zh-CN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438785" y="1252855"/>
            <a:ext cx="11176635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4.</a:t>
            </a:r>
            <a:r>
              <a:rPr kumimoji="1" lang="zh-CN" alt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拓展应用：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</a:rPr>
              <a:t>小军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看一本</a:t>
            </a: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故事书</a:t>
            </a:r>
            <a:r>
              <a:rPr kumimoji="1" lang="zh-CN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第一天看了7页，第二天看了6页，第三天从第几页看起？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64920" y="3007360"/>
            <a:ext cx="2183765" cy="2774315"/>
          </a:xfrm>
          <a:prstGeom prst="rect">
            <a:avLst/>
          </a:prstGeom>
        </p:spPr>
      </p:pic>
      <p:sp>
        <p:nvSpPr>
          <p:cNvPr id="91" name="矩形 4"/>
          <p:cNvSpPr>
            <a:spLocks noChangeArrowheads="1"/>
          </p:cNvSpPr>
          <p:nvPr/>
        </p:nvSpPr>
        <p:spPr bwMode="auto">
          <a:xfrm>
            <a:off x="5565140" y="3493770"/>
            <a:ext cx="261810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7+6=13</a:t>
            </a:r>
            <a:r>
              <a:rPr lang="zh-CN" altLang="en-US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（页）</a:t>
            </a:r>
            <a:endParaRPr lang="zh-CN" altLang="en-US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5565140" y="4280535"/>
            <a:ext cx="310832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13+1=14</a:t>
            </a:r>
            <a:r>
              <a:rPr lang="zh-CN" altLang="en-US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（页）</a:t>
            </a:r>
            <a:endParaRPr lang="zh-CN" altLang="en-US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4"/>
          <p:cNvSpPr>
            <a:spLocks noChangeArrowheads="1"/>
          </p:cNvSpPr>
          <p:nvPr/>
        </p:nvSpPr>
        <p:spPr bwMode="auto">
          <a:xfrm>
            <a:off x="5064760" y="5067300"/>
            <a:ext cx="5452745" cy="521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答：第三天从第</a:t>
            </a:r>
            <a:r>
              <a:rPr lang="en-US" altLang="zh-CN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页看起。</a:t>
            </a:r>
            <a:endParaRPr lang="zh-CN" altLang="en-US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/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课堂总结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5110480" y="839470"/>
            <a:ext cx="5705475" cy="2771140"/>
            <a:chOff x="7866" y="1185"/>
            <a:chExt cx="8985" cy="4364"/>
          </a:xfrm>
        </p:grpSpPr>
        <p:pic>
          <p:nvPicPr>
            <p:cNvPr id="23557" name="图片 1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13819" y="1517"/>
              <a:ext cx="3032" cy="4033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圆角矩形标注 12"/>
            <p:cNvSpPr/>
            <p:nvPr/>
          </p:nvSpPr>
          <p:spPr>
            <a:xfrm>
              <a:off x="7866" y="1185"/>
              <a:ext cx="5953" cy="2656"/>
            </a:xfrm>
            <a:prstGeom prst="wedgeRoundRectCallout">
              <a:avLst>
                <a:gd name="adj1" fmla="val 63035"/>
                <a:gd name="adj2" fmla="val 24096"/>
                <a:gd name="adj3" fmla="val 16667"/>
              </a:avLst>
            </a:prstGeom>
            <a:solidFill>
              <a:schemeClr val="accent4">
                <a:lumMod val="20000"/>
                <a:lumOff val="80000"/>
              </a:schemeClr>
            </a:solidFill>
            <a:ln w="127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marL="0" marR="0" lvl="0" indent="0" algn="l" defTabSz="914400" rtl="0" eaLnBrk="1" fontAlgn="base" latinLnBrk="0" hangingPunct="1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i="0" u="none" strike="noStrike" kern="1200" cap="none" spc="0" normalizeH="0" baseline="0" noProof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rPr>
                <a:t>通过今天的学习，你有哪些收获？</a:t>
              </a:r>
              <a:endParaRPr kumimoji="0" lang="zh-CN" alt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19" name="圆角矩形标注 18"/>
          <p:cNvSpPr/>
          <p:nvPr/>
        </p:nvSpPr>
        <p:spPr>
          <a:xfrm>
            <a:off x="1296670" y="3237230"/>
            <a:ext cx="4402455" cy="1291590"/>
          </a:xfrm>
          <a:prstGeom prst="wedgeRoundRectCallout">
            <a:avLst>
              <a:gd name="adj1" fmla="val -43008"/>
              <a:gd name="adj2" fmla="val 66542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我会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用“凑十法”计算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加几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了</a:t>
            </a: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 flipH="1">
            <a:off x="454025" y="4528820"/>
            <a:ext cx="153098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230800" y="4776960"/>
            <a:ext cx="1495427" cy="179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圆角矩形标注 6"/>
          <p:cNvSpPr/>
          <p:nvPr/>
        </p:nvSpPr>
        <p:spPr>
          <a:xfrm>
            <a:off x="6523355" y="3225165"/>
            <a:ext cx="4576445" cy="1292225"/>
          </a:xfrm>
          <a:prstGeom prst="wedgeRoundRectCallout">
            <a:avLst>
              <a:gd name="adj1" fmla="val 38500"/>
              <a:gd name="adj2" fmla="val 72260"/>
              <a:gd name="adj3" fmla="val 16667"/>
            </a:avLst>
          </a:prstGeom>
          <a:solidFill>
            <a:srgbClr val="92D050">
              <a:alpha val="50000"/>
            </a:srgbClr>
          </a:solidFill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我还会计算</a:t>
            </a:r>
            <a:r>
              <a:rPr lang="en-US" sz="280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6</a:t>
            </a:r>
            <a:r>
              <a:rPr lang="zh-CN" altLang="en-US" sz="280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、</a:t>
            </a:r>
            <a:r>
              <a:rPr lang="en-US" altLang="zh-CN" sz="280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5</a:t>
            </a:r>
            <a:r>
              <a:rPr sz="2800" noProof="0" dirty="0">
                <a:ln>
                  <a:noFill/>
                </a:ln>
                <a:solidFill>
                  <a:srgbClr val="1D41D5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加几</a:t>
            </a:r>
            <a:r>
              <a:rPr sz="280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了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。</a:t>
            </a:r>
            <a:endParaRPr kumimoji="0" lang="zh-CN" altLang="en-US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板书设计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14" name="Rectangle 64"/>
          <p:cNvSpPr>
            <a:spLocks noChangeArrowheads="1"/>
          </p:cNvSpPr>
          <p:nvPr/>
        </p:nvSpPr>
        <p:spPr bwMode="auto">
          <a:xfrm>
            <a:off x="2398395" y="1169670"/>
            <a:ext cx="8475980" cy="1383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/>
              <a:t>                   </a:t>
            </a:r>
            <a:r>
              <a:rPr lang="zh-CN" altLang="en-US" sz="2800" smtClean="0">
                <a:latin typeface="微软雅黑" panose="020B0503020204020204" pitchFamily="34" charset="-122"/>
                <a:sym typeface="+mn-ea"/>
              </a:rPr>
              <a:t>有几只小鸟</a:t>
            </a:r>
            <a:endParaRPr lang="zh-CN" altLang="en-US" sz="2800" smtClean="0">
              <a:latin typeface="微软雅黑" panose="020B0503020204020204" pitchFamily="34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smtClean="0">
                <a:latin typeface="微软雅黑" panose="020B0503020204020204" pitchFamily="34" charset="-122"/>
                <a:sym typeface="+mn-ea"/>
              </a:rPr>
              <a:t>                                ——7、6、5加几</a:t>
            </a:r>
            <a:endParaRPr lang="en-US" altLang="zh-CN" sz="2800" smtClean="0"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21" name="Rectangle 64"/>
          <p:cNvSpPr>
            <a:spLocks noChangeArrowheads="1"/>
          </p:cNvSpPr>
          <p:nvPr/>
        </p:nvSpPr>
        <p:spPr bwMode="auto">
          <a:xfrm>
            <a:off x="1492885" y="4577080"/>
            <a:ext cx="812228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smtClean="0">
                <a:latin typeface="微软雅黑" panose="020B0503020204020204" pitchFamily="34" charset="-122"/>
                <a:sym typeface="+mn-ea"/>
              </a:rPr>
              <a:t>  </a:t>
            </a:r>
            <a:r>
              <a:rPr lang="zh-CN" altLang="en-US" sz="2800" smtClean="0">
                <a:latin typeface="微软雅黑" panose="020B0503020204020204" pitchFamily="34" charset="-122"/>
                <a:sym typeface="+mn-ea"/>
              </a:rPr>
              <a:t>拆小数，凑大数</a:t>
            </a:r>
            <a:r>
              <a:rPr lang="en-US" altLang="zh-CN" sz="2800" smtClean="0">
                <a:latin typeface="微软雅黑" panose="020B0503020204020204" pitchFamily="34" charset="-122"/>
                <a:sym typeface="+mn-ea"/>
              </a:rPr>
              <a:t>                </a:t>
            </a:r>
            <a:r>
              <a:rPr lang="zh-CN" altLang="en-US" sz="2800" smtClean="0">
                <a:latin typeface="微软雅黑" panose="020B0503020204020204" pitchFamily="34" charset="-122"/>
                <a:sym typeface="+mn-ea"/>
              </a:rPr>
              <a:t>拆大数，凑小数</a:t>
            </a:r>
            <a:endParaRPr lang="zh-CN" altLang="en-US" sz="2800" smtClean="0">
              <a:latin typeface="微软雅黑" panose="020B0503020204020204" pitchFamily="34" charset="-122"/>
              <a:sym typeface="+mn-ea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1831975" y="2743835"/>
            <a:ext cx="3039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7   +    6   =</a:t>
            </a:r>
            <a:endParaRPr lang="en-US" sz="2800" smtClean="0"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2785110" y="3320415"/>
            <a:ext cx="323850" cy="2647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3108960" y="3320415"/>
            <a:ext cx="363220" cy="284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64"/>
          <p:cNvSpPr>
            <a:spLocks noChangeArrowheads="1"/>
          </p:cNvSpPr>
          <p:nvPr/>
        </p:nvSpPr>
        <p:spPr bwMode="auto">
          <a:xfrm>
            <a:off x="2507615" y="3390265"/>
            <a:ext cx="5334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3      </a:t>
            </a:r>
            <a:endParaRPr lang="en-US" sz="2800" smtClean="0">
              <a:sym typeface="+mn-ea"/>
            </a:endParaRPr>
          </a:p>
        </p:txBody>
      </p:sp>
      <p:sp>
        <p:nvSpPr>
          <p:cNvPr id="31" name="Rectangle 64"/>
          <p:cNvSpPr>
            <a:spLocks noChangeArrowheads="1"/>
          </p:cNvSpPr>
          <p:nvPr/>
        </p:nvSpPr>
        <p:spPr bwMode="auto">
          <a:xfrm>
            <a:off x="3260725" y="3390265"/>
            <a:ext cx="5334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3      </a:t>
            </a:r>
            <a:endParaRPr lang="en-US" sz="2800" smtClean="0">
              <a:sym typeface="+mn-ea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2010410" y="3388995"/>
            <a:ext cx="695960" cy="833120"/>
            <a:chOff x="2409" y="4673"/>
            <a:chExt cx="1096" cy="1312"/>
          </a:xfrm>
        </p:grpSpPr>
        <p:cxnSp>
          <p:nvCxnSpPr>
            <p:cNvPr id="33" name="直接连接符 32"/>
            <p:cNvCxnSpPr/>
            <p:nvPr/>
          </p:nvCxnSpPr>
          <p:spPr>
            <a:xfrm flipH="1">
              <a:off x="2409" y="4673"/>
              <a:ext cx="15" cy="1313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>
              <a:off x="2409" y="5954"/>
              <a:ext cx="1097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H="1">
              <a:off x="3490" y="5677"/>
              <a:ext cx="15" cy="294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Rectangle 64"/>
          <p:cNvSpPr>
            <a:spLocks noChangeArrowheads="1"/>
          </p:cNvSpPr>
          <p:nvPr/>
        </p:nvSpPr>
        <p:spPr bwMode="auto">
          <a:xfrm>
            <a:off x="2014855" y="3980815"/>
            <a:ext cx="8274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10     </a:t>
            </a:r>
            <a:endParaRPr lang="en-US" sz="2800" smtClean="0">
              <a:sym typeface="+mn-ea"/>
            </a:endParaRPr>
          </a:p>
        </p:txBody>
      </p:sp>
      <p:sp>
        <p:nvSpPr>
          <p:cNvPr id="37" name="Rectangle 64"/>
          <p:cNvSpPr>
            <a:spLocks noChangeArrowheads="1"/>
          </p:cNvSpPr>
          <p:nvPr/>
        </p:nvSpPr>
        <p:spPr bwMode="auto">
          <a:xfrm>
            <a:off x="3730625" y="2743835"/>
            <a:ext cx="7778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13      </a:t>
            </a:r>
            <a:endParaRPr lang="en-US" sz="2800" smtClean="0">
              <a:sym typeface="+mn-ea"/>
            </a:endParaRPr>
          </a:p>
        </p:txBody>
      </p:sp>
      <p:sp>
        <p:nvSpPr>
          <p:cNvPr id="38" name="Rectangle 64"/>
          <p:cNvSpPr>
            <a:spLocks noChangeArrowheads="1"/>
          </p:cNvSpPr>
          <p:nvPr/>
        </p:nvSpPr>
        <p:spPr bwMode="auto">
          <a:xfrm>
            <a:off x="6028690" y="2785110"/>
            <a:ext cx="303911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7   +    6   =</a:t>
            </a:r>
            <a:endParaRPr lang="en-US" sz="2800" smtClean="0">
              <a:sym typeface="+mn-ea"/>
            </a:endParaRPr>
          </a:p>
        </p:txBody>
      </p:sp>
      <p:cxnSp>
        <p:nvCxnSpPr>
          <p:cNvPr id="39" name="直接连接符 38"/>
          <p:cNvCxnSpPr/>
          <p:nvPr/>
        </p:nvCxnSpPr>
        <p:spPr>
          <a:xfrm flipH="1">
            <a:off x="5895340" y="3432810"/>
            <a:ext cx="323850" cy="26479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6219190" y="3432810"/>
            <a:ext cx="363220" cy="28448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64"/>
          <p:cNvSpPr>
            <a:spLocks noChangeArrowheads="1"/>
          </p:cNvSpPr>
          <p:nvPr/>
        </p:nvSpPr>
        <p:spPr bwMode="auto">
          <a:xfrm>
            <a:off x="5617845" y="3502660"/>
            <a:ext cx="5334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3      </a:t>
            </a:r>
            <a:endParaRPr lang="en-US" sz="2800" smtClean="0">
              <a:sym typeface="+mn-ea"/>
            </a:endParaRPr>
          </a:p>
        </p:txBody>
      </p:sp>
      <p:sp>
        <p:nvSpPr>
          <p:cNvPr id="42" name="Rectangle 64"/>
          <p:cNvSpPr>
            <a:spLocks noChangeArrowheads="1"/>
          </p:cNvSpPr>
          <p:nvPr/>
        </p:nvSpPr>
        <p:spPr bwMode="auto">
          <a:xfrm>
            <a:off x="6370955" y="3502660"/>
            <a:ext cx="533400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4      </a:t>
            </a:r>
            <a:endParaRPr lang="en-US" sz="2800" smtClean="0">
              <a:sym typeface="+mn-ea"/>
            </a:endParaRPr>
          </a:p>
        </p:txBody>
      </p:sp>
      <p:grpSp>
        <p:nvGrpSpPr>
          <p:cNvPr id="43" name="组合 42"/>
          <p:cNvGrpSpPr/>
          <p:nvPr/>
        </p:nvGrpSpPr>
        <p:grpSpPr>
          <a:xfrm flipH="1">
            <a:off x="6537864" y="3411220"/>
            <a:ext cx="804388" cy="875030"/>
            <a:chOff x="2405" y="4608"/>
            <a:chExt cx="1101" cy="1378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2405" y="4608"/>
              <a:ext cx="4" cy="1378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>
              <a:off x="2409" y="5954"/>
              <a:ext cx="1097" cy="0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3472" y="5685"/>
              <a:ext cx="17" cy="286"/>
            </a:xfrm>
            <a:prstGeom prst="line">
              <a:avLst/>
            </a:prstGeom>
            <a:ln w="2857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Rectangle 64"/>
          <p:cNvSpPr>
            <a:spLocks noChangeArrowheads="1"/>
          </p:cNvSpPr>
          <p:nvPr/>
        </p:nvSpPr>
        <p:spPr bwMode="auto">
          <a:xfrm>
            <a:off x="6643370" y="4071620"/>
            <a:ext cx="82740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10     </a:t>
            </a:r>
            <a:endParaRPr lang="en-US" sz="2800" smtClean="0">
              <a:sym typeface="+mn-ea"/>
            </a:endParaRPr>
          </a:p>
        </p:txBody>
      </p:sp>
      <p:sp>
        <p:nvSpPr>
          <p:cNvPr id="48" name="Rectangle 64"/>
          <p:cNvSpPr>
            <a:spLocks noChangeArrowheads="1"/>
          </p:cNvSpPr>
          <p:nvPr/>
        </p:nvSpPr>
        <p:spPr bwMode="auto">
          <a:xfrm>
            <a:off x="7927340" y="2785110"/>
            <a:ext cx="77787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smtClean="0">
                <a:sym typeface="+mn-ea"/>
              </a:rPr>
              <a:t>13      </a:t>
            </a:r>
            <a:endParaRPr lang="en-US" sz="2800" smtClean="0"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教学目标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33" name="Rectangle 64"/>
          <p:cNvSpPr>
            <a:spLocks noChangeArrowheads="1"/>
          </p:cNvSpPr>
          <p:nvPr/>
        </p:nvSpPr>
        <p:spPr bwMode="auto">
          <a:xfrm>
            <a:off x="701675" y="1817370"/>
            <a:ext cx="11226800" cy="461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kumimoji="1" sz="2800" dirty="0" smtClean="0">
                <a:latin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.学习目标描述：使学生在已有经验的基础上自主探索得出计算7、6、5加几的各种方法，体现算法多样化；使学生进一步理解“凑十法”并能正确熟练地口算7、6、5加几。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 indent="457200">
              <a:lnSpc>
                <a:spcPct val="150000"/>
              </a:lnSpc>
            </a:pPr>
            <a:r>
              <a:rPr kumimoji="1" lang="en-US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kumimoji="1" sz="2800" dirty="0" smtClean="0">
                <a:latin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</a:rPr>
              <a:t>.学习内容分析：在此之前，学生已经学习了11—20各数的认识，初步理解加法的含义，掌握了10以内的加法以及简单的10加几的运算，并且有学习9加几和8加几的基础。本课教材在创设“有几只小鸟”的情境中引导学生学习思考学习7加几的多种计算方法，然后安排了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作业布置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27653" name="图片 2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795588" y="1798638"/>
            <a:ext cx="6408737" cy="3516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4" name="Rectangle 1"/>
          <p:cNvSpPr/>
          <p:nvPr/>
        </p:nvSpPr>
        <p:spPr>
          <a:xfrm>
            <a:off x="3965575" y="2865120"/>
            <a:ext cx="4500880" cy="138366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lstStyle/>
          <a:p>
            <a:pPr indent="266700" algn="l">
              <a:lnSpc>
                <a:spcPct val="150000"/>
              </a:lnSpc>
            </a:pPr>
            <a:r>
              <a:rPr 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完成教材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练一练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第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题。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655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2255500" y="12471400"/>
            <a:ext cx="342900" cy="254000"/>
          </a:xfrm>
          <a:prstGeom prst="cube">
            <a:avLst/>
          </a:prstGeom>
        </p:spPr>
      </p:pic>
    </p:spTree>
    <p:custDataLst>
      <p:tags r:id="rId3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教学目标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71830" y="2172335"/>
            <a:ext cx="11210290" cy="3322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sz="2800" dirty="0" err="1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练一练，让学生在兴趣中用所用知识尝试解决问题，发展思维</a:t>
            </a:r>
            <a:r>
              <a:rPr kumimoji="1" sz="2800" dirty="0">
                <a:latin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kumimoji="1" sz="2800" dirty="0">
              <a:latin typeface="微软雅黑" panose="020B0503020204020204" pitchFamily="34" charset="-122"/>
              <a:cs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dirty="0"/>
              <a:t>       </a:t>
            </a:r>
            <a:r>
              <a:rPr lang="zh-CN" altLang="en-US" sz="2800" dirty="0"/>
              <a:t>3.学科核心素养分析：培养学生合作学习以及数学应用的意识，能从日常生活和现实情境中发现并提出简单的数学问题，并能应用已有的知识、经验和方法解决问题，在学习数学的过程中，学会与人合作，获得良好的情感体验。</a:t>
            </a:r>
            <a:endParaRPr lang="zh-CN" altLang="en-US" sz="2800" dirty="0"/>
          </a:p>
        </p:txBody>
      </p:sp>
    </p:spTree>
    <p:custDataLst>
      <p:tags r:id="rId1"/>
    </p:custData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514350" y="1431290"/>
            <a:ext cx="105035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ym typeface="+mn-ea"/>
              </a:rPr>
              <a:t>1.</a:t>
            </a:r>
            <a:r>
              <a:rPr lang="zh-CN" altLang="en-US" sz="2800" dirty="0" smtClean="0">
                <a:sym typeface="+mn-ea"/>
              </a:rPr>
              <a:t>开火车</a:t>
            </a:r>
            <a:r>
              <a:rPr lang="zh-CN" sz="2800" dirty="0" smtClean="0">
                <a:sym typeface="+mn-ea"/>
              </a:rPr>
              <a:t>。</a:t>
            </a:r>
            <a:endParaRPr lang="zh-CN" sz="2800" dirty="0" smtClean="0">
              <a:sym typeface="+mn-ea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20152" y="2551382"/>
            <a:ext cx="1704340" cy="1507490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2782887" y="3312747"/>
            <a:ext cx="6898005" cy="17018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202372" y="4824682"/>
            <a:ext cx="8872220" cy="1390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2719387" y="3004137"/>
            <a:ext cx="1819910" cy="1107440"/>
            <a:chOff x="2781" y="3573"/>
            <a:chExt cx="2866" cy="1744"/>
          </a:xfrm>
        </p:grpSpPr>
        <p:sp>
          <p:nvSpPr>
            <p:cNvPr id="58" name="矩形 57"/>
            <p:cNvSpPr/>
            <p:nvPr/>
          </p:nvSpPr>
          <p:spPr>
            <a:xfrm>
              <a:off x="3250" y="3573"/>
              <a:ext cx="2397" cy="124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3502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4657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1" name="Rectangle 1"/>
            <p:cNvSpPr>
              <a:spLocks noChangeArrowheads="1"/>
            </p:cNvSpPr>
            <p:nvPr/>
          </p:nvSpPr>
          <p:spPr bwMode="auto">
            <a:xfrm>
              <a:off x="2781" y="3751"/>
              <a:ext cx="2480" cy="919"/>
            </a:xfrm>
            <a:prstGeom prst="rect">
              <a:avLst/>
            </a:prstGeom>
            <a:noFill/>
            <a:ln w="9525" cmpd="sng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2667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3200" noProof="0" dirty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9</a:t>
              </a:r>
              <a:r>
                <a:rPr sz="3200" noProof="0" dirty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+6=</a:t>
              </a:r>
              <a:endParaRPr kumimoji="0" lang="en-US" altLang="zh-CN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550092" y="3003502"/>
            <a:ext cx="1823085" cy="1107440"/>
            <a:chOff x="2912" y="3573"/>
            <a:chExt cx="2871" cy="1744"/>
          </a:xfrm>
        </p:grpSpPr>
        <p:sp>
          <p:nvSpPr>
            <p:cNvPr id="54" name="矩形 53"/>
            <p:cNvSpPr/>
            <p:nvPr/>
          </p:nvSpPr>
          <p:spPr>
            <a:xfrm>
              <a:off x="3386" y="3573"/>
              <a:ext cx="2397" cy="124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3502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4657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7" name="Rectangle 1"/>
            <p:cNvSpPr>
              <a:spLocks noChangeArrowheads="1"/>
            </p:cNvSpPr>
            <p:nvPr/>
          </p:nvSpPr>
          <p:spPr bwMode="auto">
            <a:xfrm>
              <a:off x="2912" y="3818"/>
              <a:ext cx="2480" cy="919"/>
            </a:xfrm>
            <a:prstGeom prst="rect">
              <a:avLst/>
            </a:prstGeom>
            <a:noFill/>
            <a:ln w="9525" cmpd="sng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2667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8+7</a:t>
              </a:r>
              <a:r>
                <a:rPr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=</a:t>
              </a:r>
              <a:endParaRPr kumimoji="0" lang="en-US" altLang="zh-CN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390957" y="3004137"/>
            <a:ext cx="2062480" cy="1107440"/>
            <a:chOff x="2915" y="3573"/>
            <a:chExt cx="3248" cy="1744"/>
          </a:xfrm>
        </p:grpSpPr>
        <p:sp>
          <p:nvSpPr>
            <p:cNvPr id="50" name="矩形 49"/>
            <p:cNvSpPr/>
            <p:nvPr/>
          </p:nvSpPr>
          <p:spPr>
            <a:xfrm>
              <a:off x="3250" y="3573"/>
              <a:ext cx="2662" cy="120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3502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4657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3" name="Rectangle 1"/>
            <p:cNvSpPr>
              <a:spLocks noChangeArrowheads="1"/>
            </p:cNvSpPr>
            <p:nvPr/>
          </p:nvSpPr>
          <p:spPr bwMode="auto">
            <a:xfrm>
              <a:off x="2915" y="3734"/>
              <a:ext cx="3248" cy="919"/>
            </a:xfrm>
            <a:prstGeom prst="rect">
              <a:avLst/>
            </a:prstGeom>
            <a:noFill/>
            <a:ln w="9525" cmpd="sng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2667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9+9</a:t>
              </a:r>
              <a:r>
                <a:rPr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=</a:t>
              </a:r>
              <a:endParaRPr kumimoji="0" lang="en-US" altLang="zh-CN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134667" y="3003502"/>
            <a:ext cx="2063750" cy="1107440"/>
            <a:chOff x="2830" y="3573"/>
            <a:chExt cx="3250" cy="1744"/>
          </a:xfrm>
        </p:grpSpPr>
        <p:sp>
          <p:nvSpPr>
            <p:cNvPr id="46" name="矩形 45"/>
            <p:cNvSpPr/>
            <p:nvPr/>
          </p:nvSpPr>
          <p:spPr>
            <a:xfrm>
              <a:off x="3250" y="3573"/>
              <a:ext cx="2584" cy="1206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" name="椭圆 46"/>
            <p:cNvSpPr/>
            <p:nvPr/>
          </p:nvSpPr>
          <p:spPr>
            <a:xfrm>
              <a:off x="3502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4657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" name="Rectangle 1"/>
            <p:cNvSpPr>
              <a:spLocks noChangeArrowheads="1"/>
            </p:cNvSpPr>
            <p:nvPr/>
          </p:nvSpPr>
          <p:spPr bwMode="auto">
            <a:xfrm>
              <a:off x="2830" y="3735"/>
              <a:ext cx="3250" cy="919"/>
            </a:xfrm>
            <a:prstGeom prst="rect">
              <a:avLst/>
            </a:prstGeom>
            <a:noFill/>
            <a:ln w="9525" cmpd="sng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2667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altLang="zh-CN"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8+6</a:t>
              </a:r>
              <a:r>
                <a:rPr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=</a:t>
              </a:r>
              <a:endParaRPr kumimoji="0" lang="en-US" altLang="zh-CN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8107362" y="4500197"/>
            <a:ext cx="2016125" cy="1107440"/>
            <a:chOff x="2710" y="3573"/>
            <a:chExt cx="3175" cy="1744"/>
          </a:xfrm>
        </p:grpSpPr>
        <p:sp>
          <p:nvSpPr>
            <p:cNvPr id="44" name="矩形 43"/>
            <p:cNvSpPr/>
            <p:nvPr/>
          </p:nvSpPr>
          <p:spPr>
            <a:xfrm>
              <a:off x="3250" y="3573"/>
              <a:ext cx="2558" cy="124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3502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4657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3" name="Rectangle 1"/>
            <p:cNvSpPr>
              <a:spLocks noChangeArrowheads="1"/>
            </p:cNvSpPr>
            <p:nvPr/>
          </p:nvSpPr>
          <p:spPr bwMode="auto">
            <a:xfrm>
              <a:off x="2710" y="3734"/>
              <a:ext cx="3175" cy="919"/>
            </a:xfrm>
            <a:prstGeom prst="rect">
              <a:avLst/>
            </a:prstGeom>
            <a:noFill/>
            <a:ln w="9525" cmpd="sng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2667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8+4</a:t>
              </a:r>
              <a:r>
                <a:rPr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=</a:t>
              </a:r>
              <a:endParaRPr kumimoji="0" lang="en-US" altLang="zh-CN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6358572" y="4500197"/>
            <a:ext cx="1990090" cy="1107440"/>
            <a:chOff x="2704" y="3573"/>
            <a:chExt cx="3134" cy="1744"/>
          </a:xfrm>
        </p:grpSpPr>
        <p:sp>
          <p:nvSpPr>
            <p:cNvPr id="65" name="矩形 64"/>
            <p:cNvSpPr/>
            <p:nvPr/>
          </p:nvSpPr>
          <p:spPr>
            <a:xfrm>
              <a:off x="3250" y="3573"/>
              <a:ext cx="2397" cy="1241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6" name="椭圆 65"/>
            <p:cNvSpPr/>
            <p:nvPr/>
          </p:nvSpPr>
          <p:spPr>
            <a:xfrm>
              <a:off x="3502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4657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68" name="Rectangle 1"/>
            <p:cNvSpPr>
              <a:spLocks noChangeArrowheads="1"/>
            </p:cNvSpPr>
            <p:nvPr/>
          </p:nvSpPr>
          <p:spPr bwMode="auto">
            <a:xfrm>
              <a:off x="2704" y="3734"/>
              <a:ext cx="3134" cy="919"/>
            </a:xfrm>
            <a:prstGeom prst="rect">
              <a:avLst/>
            </a:prstGeom>
            <a:noFill/>
            <a:ln w="9525" cmpd="sng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2667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8+5</a:t>
              </a:r>
              <a:r>
                <a:rPr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=</a:t>
              </a:r>
              <a:endParaRPr kumimoji="0" lang="en-US" altLang="zh-CN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4694872" y="4500197"/>
            <a:ext cx="1884680" cy="1107440"/>
            <a:chOff x="2844" y="3573"/>
            <a:chExt cx="2968" cy="1744"/>
          </a:xfrm>
        </p:grpSpPr>
        <p:sp>
          <p:nvSpPr>
            <p:cNvPr id="70" name="矩形 69"/>
            <p:cNvSpPr/>
            <p:nvPr/>
          </p:nvSpPr>
          <p:spPr>
            <a:xfrm>
              <a:off x="3250" y="3573"/>
              <a:ext cx="2562" cy="1225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3502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2" name="椭圆 71"/>
            <p:cNvSpPr/>
            <p:nvPr/>
          </p:nvSpPr>
          <p:spPr>
            <a:xfrm>
              <a:off x="4657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3" name="Rectangle 1"/>
            <p:cNvSpPr>
              <a:spLocks noChangeArrowheads="1"/>
            </p:cNvSpPr>
            <p:nvPr/>
          </p:nvSpPr>
          <p:spPr bwMode="auto">
            <a:xfrm>
              <a:off x="2844" y="3687"/>
              <a:ext cx="2480" cy="919"/>
            </a:xfrm>
            <a:prstGeom prst="rect">
              <a:avLst/>
            </a:prstGeom>
            <a:noFill/>
            <a:ln w="9525" cmpd="sng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2667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9</a:t>
              </a:r>
              <a:r>
                <a:rPr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+</a:t>
              </a:r>
              <a:r>
                <a:rPr lang="en-US"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4</a:t>
              </a:r>
              <a:r>
                <a:rPr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=</a:t>
              </a:r>
              <a:endParaRPr kumimoji="0" lang="en-US" altLang="zh-CN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2690177" y="4500197"/>
            <a:ext cx="2140585" cy="1107440"/>
            <a:chOff x="2463" y="3573"/>
            <a:chExt cx="3371" cy="1744"/>
          </a:xfrm>
        </p:grpSpPr>
        <p:sp>
          <p:nvSpPr>
            <p:cNvPr id="75" name="矩形 74"/>
            <p:cNvSpPr/>
            <p:nvPr/>
          </p:nvSpPr>
          <p:spPr>
            <a:xfrm>
              <a:off x="3250" y="3573"/>
              <a:ext cx="2578" cy="1194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3502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4657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78" name="Rectangle 1"/>
            <p:cNvSpPr>
              <a:spLocks noChangeArrowheads="1"/>
            </p:cNvSpPr>
            <p:nvPr/>
          </p:nvSpPr>
          <p:spPr bwMode="auto">
            <a:xfrm>
              <a:off x="2463" y="3734"/>
              <a:ext cx="3371" cy="919"/>
            </a:xfrm>
            <a:prstGeom prst="rect">
              <a:avLst/>
            </a:prstGeom>
            <a:noFill/>
            <a:ln w="9525" cmpd="sng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2667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  9+2</a:t>
              </a:r>
              <a:r>
                <a:rPr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=</a:t>
              </a:r>
              <a:endParaRPr kumimoji="0" lang="en-US" altLang="zh-CN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1195387" y="4500197"/>
            <a:ext cx="2105025" cy="1107440"/>
            <a:chOff x="2791" y="3573"/>
            <a:chExt cx="3315" cy="1744"/>
          </a:xfrm>
        </p:grpSpPr>
        <p:sp>
          <p:nvSpPr>
            <p:cNvPr id="80" name="矩形 79"/>
            <p:cNvSpPr/>
            <p:nvPr/>
          </p:nvSpPr>
          <p:spPr>
            <a:xfrm>
              <a:off x="3000" y="3573"/>
              <a:ext cx="2793" cy="1163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1" name="椭圆 80"/>
            <p:cNvSpPr/>
            <p:nvPr/>
          </p:nvSpPr>
          <p:spPr>
            <a:xfrm>
              <a:off x="3502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4657" y="4814"/>
              <a:ext cx="519" cy="503"/>
            </a:xfrm>
            <a:prstGeom prst="ellipse">
              <a:avLst/>
            </a:prstGeom>
            <a:solidFill>
              <a:srgbClr val="000000"/>
            </a:solidFill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83" name="Rectangle 1"/>
            <p:cNvSpPr>
              <a:spLocks noChangeArrowheads="1"/>
            </p:cNvSpPr>
            <p:nvPr/>
          </p:nvSpPr>
          <p:spPr bwMode="auto">
            <a:xfrm>
              <a:off x="2791" y="3727"/>
              <a:ext cx="3315" cy="919"/>
            </a:xfrm>
            <a:prstGeom prst="rect">
              <a:avLst/>
            </a:prstGeom>
            <a:noFill/>
            <a:ln w="9525" cmpd="sng">
              <a:noFill/>
              <a:miter lim="800000"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2667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Arial" panose="020B0604020202020204" pitchFamily="34" charset="0"/>
                <a:buNone/>
                <a:defRPr/>
              </a:pPr>
              <a:r>
                <a:rPr lang="en-US"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8+8</a:t>
              </a:r>
              <a:r>
                <a:rPr sz="3200" noProof="0" smtClean="0">
                  <a:ln>
                    <a:noFill/>
                  </a:ln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  <a:sym typeface="+mn-ea"/>
                </a:rPr>
                <a:t>=</a:t>
              </a:r>
              <a:endParaRPr kumimoji="0" lang="en-US" altLang="zh-CN" sz="32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endParaRPr>
            </a:p>
          </p:txBody>
        </p:sp>
      </p:grpSp>
      <p:sp>
        <p:nvSpPr>
          <p:cNvPr id="84" name="Rectangle 64"/>
          <p:cNvSpPr>
            <a:spLocks noChangeArrowheads="1"/>
          </p:cNvSpPr>
          <p:nvPr/>
        </p:nvSpPr>
        <p:spPr bwMode="auto">
          <a:xfrm>
            <a:off x="4041747" y="2906346"/>
            <a:ext cx="1041746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CN" sz="32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11</a:t>
            </a:r>
            <a:endParaRPr kumimoji="1" lang="en-US" altLang="zh-CN" sz="32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5" name="Rectangle 64"/>
          <p:cNvSpPr>
            <a:spLocks noChangeArrowheads="1"/>
          </p:cNvSpPr>
          <p:nvPr/>
        </p:nvSpPr>
        <p:spPr bwMode="auto">
          <a:xfrm>
            <a:off x="5845810" y="2921635"/>
            <a:ext cx="73279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CN" sz="32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15</a:t>
            </a:r>
            <a:endParaRPr kumimoji="1" lang="en-US" altLang="zh-CN" sz="32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6" name="Rectangle 64"/>
          <p:cNvSpPr>
            <a:spLocks noChangeArrowheads="1"/>
          </p:cNvSpPr>
          <p:nvPr/>
        </p:nvSpPr>
        <p:spPr bwMode="auto">
          <a:xfrm>
            <a:off x="7732395" y="2914650"/>
            <a:ext cx="71818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CN" sz="32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18</a:t>
            </a:r>
            <a:endParaRPr kumimoji="1" lang="en-US" altLang="zh-CN" sz="32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7" name="Rectangle 64"/>
          <p:cNvSpPr>
            <a:spLocks noChangeArrowheads="1"/>
          </p:cNvSpPr>
          <p:nvPr/>
        </p:nvSpPr>
        <p:spPr bwMode="auto">
          <a:xfrm>
            <a:off x="9424670" y="2912110"/>
            <a:ext cx="92075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CN" sz="32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14</a:t>
            </a:r>
            <a:endParaRPr kumimoji="1" lang="en-US" altLang="zh-CN" sz="32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8" name="Rectangle 64"/>
          <p:cNvSpPr>
            <a:spLocks noChangeArrowheads="1"/>
          </p:cNvSpPr>
          <p:nvPr/>
        </p:nvSpPr>
        <p:spPr bwMode="auto">
          <a:xfrm>
            <a:off x="9565005" y="4398645"/>
            <a:ext cx="73279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CN" sz="32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12</a:t>
            </a:r>
            <a:endParaRPr kumimoji="1" lang="en-US" altLang="zh-CN" sz="32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89" name="Rectangle 64"/>
          <p:cNvSpPr>
            <a:spLocks noChangeArrowheads="1"/>
          </p:cNvSpPr>
          <p:nvPr/>
        </p:nvSpPr>
        <p:spPr bwMode="auto">
          <a:xfrm>
            <a:off x="7655560" y="4380230"/>
            <a:ext cx="73723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CN" sz="32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13</a:t>
            </a:r>
            <a:endParaRPr kumimoji="1" lang="en-US" altLang="zh-CN" sz="32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0" name="Rectangle 64"/>
          <p:cNvSpPr>
            <a:spLocks noChangeArrowheads="1"/>
          </p:cNvSpPr>
          <p:nvPr/>
        </p:nvSpPr>
        <p:spPr bwMode="auto">
          <a:xfrm>
            <a:off x="5955982" y="4380182"/>
            <a:ext cx="85344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CN" sz="32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13</a:t>
            </a:r>
            <a:endParaRPr kumimoji="1" lang="en-US" altLang="zh-CN" sz="32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1" name="Rectangle 64"/>
          <p:cNvSpPr>
            <a:spLocks noChangeArrowheads="1"/>
          </p:cNvSpPr>
          <p:nvPr/>
        </p:nvSpPr>
        <p:spPr bwMode="auto">
          <a:xfrm>
            <a:off x="4146550" y="4398645"/>
            <a:ext cx="95377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CN" sz="32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11</a:t>
            </a:r>
            <a:endParaRPr kumimoji="1" lang="en-US" altLang="zh-CN" sz="32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92" name="Rectangle 64"/>
          <p:cNvSpPr>
            <a:spLocks noChangeArrowheads="1"/>
          </p:cNvSpPr>
          <p:nvPr/>
        </p:nvSpPr>
        <p:spPr bwMode="auto">
          <a:xfrm>
            <a:off x="2511425" y="4399915"/>
            <a:ext cx="69596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kumimoji="1" lang="en-US" altLang="zh-CN" sz="32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16</a:t>
            </a:r>
            <a:endParaRPr kumimoji="1" lang="en-US" altLang="zh-CN" sz="32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custDataLst>
      <p:tags r:id="rId2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30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思源黑体 CN Bold" panose="020B0800000000000000" charset="-122"/>
                <a:ea typeface="思源黑体 CN Bold" panose="020B0800000000000000" charset="-122"/>
                <a:cs typeface="+mj-cs"/>
              </a:rPr>
              <a:t>新知导入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497840" y="1380490"/>
            <a:ext cx="105035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 smtClean="0">
                <a:sym typeface="+mn-ea"/>
              </a:rPr>
              <a:t>2.</a:t>
            </a:r>
            <a:r>
              <a:rPr lang="zh-CN" altLang="en-US" sz="2800" dirty="0" smtClean="0">
                <a:sym typeface="+mn-ea"/>
              </a:rPr>
              <a:t>读一读。</a:t>
            </a:r>
            <a:endParaRPr lang="zh-CN" altLang="en-US" sz="2800" dirty="0" smtClean="0">
              <a:sym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393313" y="2554605"/>
            <a:ext cx="868680" cy="25844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endParaRPr lang="zh-CN" sz="5400" b="1" cap="none" spc="0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儿</a:t>
            </a:r>
            <a:endParaRPr lang="zh-CN" sz="5400" b="1" cap="none" spc="0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sz="5400" b="1" cap="none" spc="0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歌</a:t>
            </a:r>
            <a:endParaRPr lang="zh-CN" sz="5400" b="1" cap="none" spc="0" dirty="0" smtClean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3836670" y="1475740"/>
            <a:ext cx="7611745" cy="2708275"/>
            <a:chOff x="6042" y="2324"/>
            <a:chExt cx="11987" cy="4265"/>
          </a:xfrm>
        </p:grpSpPr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6042" y="5573"/>
              <a:ext cx="8734" cy="1016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vert="horz" wrap="square" lIns="91440" tIns="45720" rIns="91440" bIns="45720" numCol="1" anchor="ctr" anchorCtr="0" compatLnSpc="1">
              <a:spAutoFit/>
            </a:bodyPr>
            <a:lstStyle>
              <a:lvl1pPr indent="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373380" algn="l" defTabSz="914400" rtl="0" eaLnBrk="0" fontAlgn="base" latinLnBrk="0" hangingPunct="0">
                <a:lnSpc>
                  <a:spcPct val="15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kumimoji="0" lang="zh-CN" altLang="en-US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endParaRPr kumimoji="0" lang="zh-CN" altLang="en-US" sz="24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流程图: 可选过程 26"/>
            <p:cNvSpPr>
              <a:spLocks noChangeArrowheads="1"/>
            </p:cNvSpPr>
            <p:nvPr/>
          </p:nvSpPr>
          <p:spPr bwMode="auto">
            <a:xfrm>
              <a:off x="7401" y="2324"/>
              <a:ext cx="10628" cy="3734"/>
            </a:xfrm>
            <a:prstGeom prst="flowChartAlternateProcess">
              <a:avLst/>
            </a:prstGeom>
            <a:noFill/>
            <a:ln w="25400">
              <a:noFill/>
              <a:prstDash val="dashDot"/>
              <a:rou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en-US" sz="28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一九一九好朋友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；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en-US" sz="28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二八二八手拉手</a:t>
              </a:r>
              <a:r>
                <a:rPr lang="en-US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en-US" sz="28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三七三七真亲密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；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en-US" sz="28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四六四六一起走</a:t>
              </a:r>
              <a:r>
                <a:rPr lang="en-US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en-US" sz="28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五五凑成一双手</a:t>
              </a:r>
              <a:r>
                <a:rPr lang="zh-CN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；</a:t>
              </a:r>
              <a:endPara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en-US" sz="28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一加九，十只小蝌蚪</a:t>
              </a:r>
              <a:r>
                <a:rPr lang="en-US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  <a:buFont typeface="Arial" panose="020B0604020202020204" pitchFamily="34" charset="0"/>
                <a:buNone/>
              </a:pPr>
              <a:r>
                <a:rPr lang="en-US" altLang="en-US" sz="2800" dirty="0" err="1">
                  <a:latin typeface="微软雅黑" panose="020B0503020204020204" pitchFamily="34" charset="-122"/>
                  <a:ea typeface="微软雅黑" panose="020B0503020204020204" pitchFamily="34" charset="-122"/>
                </a:rPr>
                <a:t>二加八，十只花老鸭</a:t>
              </a:r>
              <a:r>
                <a:rPr lang="en-US" altLang="en-US" sz="28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en-US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新知讲解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pic>
        <p:nvPicPr>
          <p:cNvPr id="11265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278890" y="1872933"/>
            <a:ext cx="4705350" cy="32686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1543" y="2068830"/>
            <a:ext cx="635000" cy="64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6543" y="2392680"/>
            <a:ext cx="728662" cy="64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5705" y="1744980"/>
            <a:ext cx="635000" cy="64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0793" y="3203893"/>
            <a:ext cx="571500" cy="64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5705" y="2880043"/>
            <a:ext cx="839788" cy="647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61843" y="3648393"/>
            <a:ext cx="847725" cy="6477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AutoShape 27"/>
          <p:cNvSpPr>
            <a:spLocks noChangeArrowheads="1"/>
          </p:cNvSpPr>
          <p:nvPr/>
        </p:nvSpPr>
        <p:spPr bwMode="auto">
          <a:xfrm>
            <a:off x="5984240" y="1899285"/>
            <a:ext cx="2392045" cy="816995"/>
          </a:xfrm>
          <a:prstGeom prst="wedgeRoundRectCallout">
            <a:avLst>
              <a:gd name="adj1" fmla="val -18277"/>
              <a:gd name="adj2" fmla="val 96198"/>
              <a:gd name="adj3" fmla="val 16667"/>
            </a:avLst>
          </a:prstGeom>
          <a:solidFill>
            <a:schemeClr val="bg1"/>
          </a:solidFill>
          <a:ln w="19050">
            <a:solidFill>
              <a:srgbClr val="00B050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smtClean="0"/>
              <a:t>又飞来6只。</a:t>
            </a:r>
            <a:endParaRPr lang="zh-CN" altLang="en-US" sz="2800" smtClean="0"/>
          </a:p>
        </p:txBody>
      </p:sp>
      <p:pic>
        <p:nvPicPr>
          <p:cNvPr id="12292" name="图片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5600" y="5092700"/>
            <a:ext cx="4339590" cy="14649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" name="TextBox 5"/>
          <p:cNvSpPr txBox="1"/>
          <p:nvPr/>
        </p:nvSpPr>
        <p:spPr>
          <a:xfrm>
            <a:off x="6042343" y="5450523"/>
            <a:ext cx="785812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6"/>
          <p:cNvSpPr txBox="1"/>
          <p:nvPr/>
        </p:nvSpPr>
        <p:spPr>
          <a:xfrm>
            <a:off x="7285355" y="5450523"/>
            <a:ext cx="785813" cy="52197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800">
                <a:solidFill>
                  <a:srgbClr val="1D41D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en-US" altLang="zh-CN" sz="2800">
              <a:solidFill>
                <a:srgbClr val="1D41D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53390" y="5121275"/>
            <a:ext cx="4575810" cy="1736090"/>
            <a:chOff x="777" y="8065"/>
            <a:chExt cx="7206" cy="2734"/>
          </a:xfrm>
        </p:grpSpPr>
        <p:grpSp>
          <p:nvGrpSpPr>
            <p:cNvPr id="22" name="组合 21"/>
            <p:cNvGrpSpPr/>
            <p:nvPr/>
          </p:nvGrpSpPr>
          <p:grpSpPr>
            <a:xfrm>
              <a:off x="777" y="8065"/>
              <a:ext cx="7207" cy="2735"/>
              <a:chOff x="730" y="7876"/>
              <a:chExt cx="7207" cy="2735"/>
            </a:xfrm>
          </p:grpSpPr>
          <p:sp>
            <p:nvSpPr>
              <p:cNvPr id="21" name="AutoShape 27"/>
              <p:cNvSpPr>
                <a:spLocks noChangeArrowheads="1"/>
              </p:cNvSpPr>
              <p:nvPr/>
            </p:nvSpPr>
            <p:spPr bwMode="auto">
              <a:xfrm>
                <a:off x="3312" y="8020"/>
                <a:ext cx="4625" cy="1287"/>
              </a:xfrm>
              <a:prstGeom prst="wedgeRoundRectCallout">
                <a:avLst>
                  <a:gd name="adj1" fmla="val -63595"/>
                  <a:gd name="adj2" fmla="val 17373"/>
                  <a:gd name="adj3" fmla="val 16667"/>
                </a:avLst>
              </a:prstGeom>
              <a:solidFill>
                <a:schemeClr val="bg1"/>
              </a:solidFill>
              <a:ln w="19050">
                <a:solidFill>
                  <a:srgbClr val="3399FF"/>
                </a:solidFill>
                <a:miter lim="800000"/>
              </a:ln>
            </p:spPr>
            <p:txBody>
              <a:bodyPr wrap="square">
                <a:spAutoFit/>
              </a:bodyPr>
              <a:lstStyle/>
              <a:p>
                <a:pPr fontAlgn="base">
                  <a:lnSpc>
                    <a:spcPct val="150000"/>
                  </a:lnSpc>
                </a:pPr>
                <a:r>
                  <a:rPr lang="zh-CN" altLang="en-US" sz="2800" dirty="0" smtClean="0"/>
                  <a:t>一共有几只</a:t>
                </a:r>
                <a:r>
                  <a:rPr lang="en-US" altLang="zh-CN" sz="2800" dirty="0" smtClean="0"/>
                  <a:t>    ?</a:t>
                </a:r>
                <a:endParaRPr lang="en-US" altLang="zh-CN" sz="2800" dirty="0" smtClean="0"/>
              </a:p>
            </p:txBody>
          </p:sp>
          <p:pic>
            <p:nvPicPr>
              <p:cNvPr id="12291" name="Picture 5"/>
              <p:cNvPicPr>
                <a:picLocks noChangeAspect="1" noChangeArrowheads="1"/>
              </p:cNvPicPr>
              <p:nvPr/>
            </p:nvPicPr>
            <p:blipFill>
              <a:blip r:embed="rId9" cstate="email">
                <a:clrChange>
                  <a:clrFrom>
                    <a:srgbClr val="FFFFFF">
                      <a:alpha val="100000"/>
                    </a:srgbClr>
                  </a:clrFrom>
                  <a:clrTo>
                    <a:srgbClr val="FFFFFF">
                      <a:alpha val="100000"/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730" y="7876"/>
                <a:ext cx="2382" cy="27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4" name="图片 3" descr="7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224" y="8502"/>
              <a:ext cx="999" cy="76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13" name="组合 12"/>
          <p:cNvGrpSpPr/>
          <p:nvPr/>
        </p:nvGrpSpPr>
        <p:grpSpPr>
          <a:xfrm>
            <a:off x="2759075" y="901700"/>
            <a:ext cx="3282950" cy="816610"/>
            <a:chOff x="4345" y="1420"/>
            <a:chExt cx="5170" cy="1286"/>
          </a:xfrm>
        </p:grpSpPr>
        <p:sp>
          <p:nvSpPr>
            <p:cNvPr id="12" name="AutoShape 27"/>
            <p:cNvSpPr>
              <a:spLocks noChangeArrowheads="1"/>
            </p:cNvSpPr>
            <p:nvPr/>
          </p:nvSpPr>
          <p:spPr bwMode="auto">
            <a:xfrm>
              <a:off x="4345" y="1420"/>
              <a:ext cx="5171" cy="1287"/>
            </a:xfrm>
            <a:prstGeom prst="wedgeRoundRectCallout">
              <a:avLst>
                <a:gd name="adj1" fmla="val -36308"/>
                <a:gd name="adj2" fmla="val 91401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00B050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 smtClean="0"/>
                <a:t>树上原有7只</a:t>
              </a:r>
              <a:r>
                <a:rPr lang="en-US" altLang="zh-CN" sz="2800" dirty="0" smtClean="0"/>
                <a:t>      </a:t>
              </a:r>
              <a:r>
                <a:rPr lang="zh-CN" altLang="en-US" sz="2800" dirty="0" smtClean="0"/>
                <a:t>。</a:t>
              </a:r>
              <a:endParaRPr lang="zh-CN" altLang="en-US" sz="2800" dirty="0" smtClean="0"/>
            </a:p>
          </p:txBody>
        </p:sp>
        <p:pic>
          <p:nvPicPr>
            <p:cNvPr id="8" name="图片 7" descr="7.pn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614" y="1822"/>
              <a:ext cx="946" cy="723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10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6823 0.140278" pathEditMode="relative" ptsTypes="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6823 0.140278" pathEditMode="relative" ptsTypes="">
                                      <p:cBhvr>
                                        <p:cTn id="2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6823 0.140278" pathEditMode="relative" ptsTypes="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6823 0.140278" pathEditMode="relative" ptsTypes="">
                                      <p:cBhvr>
                                        <p:cTn id="3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6823 0.140278" pathEditMode="relative" ptsTypes="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16823 0.140278" pathEditMode="relative" ptsTypes="">
                                      <p:cBhvr>
                                        <p:cTn id="3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noProof="0" smtClean="0">
                <a:ln>
                  <a:noFill/>
                </a:ln>
                <a:effectLst/>
                <a:uLnTx/>
                <a:uFillTx/>
                <a:sym typeface="+mn-ea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434080" y="1056640"/>
            <a:ext cx="4339590" cy="1464310"/>
            <a:chOff x="5424" y="1973"/>
            <a:chExt cx="6834" cy="2306"/>
          </a:xfrm>
        </p:grpSpPr>
        <p:pic>
          <p:nvPicPr>
            <p:cNvPr id="12292" name="图片 4" descr="4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424" y="1973"/>
              <a:ext cx="6834" cy="23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TextBox 5"/>
            <p:cNvSpPr txBox="1"/>
            <p:nvPr/>
          </p:nvSpPr>
          <p:spPr>
            <a:xfrm>
              <a:off x="6380" y="2537"/>
              <a:ext cx="1237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6"/>
            <p:cNvSpPr txBox="1"/>
            <p:nvPr/>
          </p:nvSpPr>
          <p:spPr>
            <a:xfrm>
              <a:off x="8337" y="2537"/>
              <a:ext cx="1238" cy="82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9" name="Text Box 4"/>
          <p:cNvSpPr txBox="1"/>
          <p:nvPr/>
        </p:nvSpPr>
        <p:spPr>
          <a:xfrm>
            <a:off x="3675063" y="2584450"/>
            <a:ext cx="1171575" cy="430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40"/>
          <p:cNvGrpSpPr/>
          <p:nvPr/>
        </p:nvGrpSpPr>
        <p:grpSpPr>
          <a:xfrm>
            <a:off x="2177098" y="2521585"/>
            <a:ext cx="2422525" cy="601662"/>
            <a:chOff x="950119" y="2222928"/>
            <a:chExt cx="2423201" cy="601199"/>
          </a:xfrm>
        </p:grpSpPr>
        <p:sp>
          <p:nvSpPr>
            <p:cNvPr id="13330" name="Text Box 4"/>
            <p:cNvSpPr txBox="1"/>
            <p:nvPr/>
          </p:nvSpPr>
          <p:spPr>
            <a:xfrm>
              <a:off x="950119" y="2285992"/>
              <a:ext cx="649288" cy="4301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31" name="Text Box 4"/>
            <p:cNvSpPr txBox="1"/>
            <p:nvPr/>
          </p:nvSpPr>
          <p:spPr>
            <a:xfrm>
              <a:off x="1357290" y="2285992"/>
              <a:ext cx="649288" cy="4301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algn="ctr"/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＋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32" name="Text Box 4"/>
            <p:cNvSpPr txBox="1"/>
            <p:nvPr/>
          </p:nvSpPr>
          <p:spPr>
            <a:xfrm>
              <a:off x="1799431" y="2254460"/>
              <a:ext cx="649288" cy="4301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333" name="Text Box 4"/>
            <p:cNvSpPr txBox="1"/>
            <p:nvPr/>
          </p:nvSpPr>
          <p:spPr>
            <a:xfrm>
              <a:off x="2263872" y="2222928"/>
              <a:ext cx="649288" cy="4301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algn="ctr"/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2787369" y="2238791"/>
              <a:ext cx="585951" cy="58533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buFontTx/>
                <a:buNone/>
                <a:defRPr/>
              </a:pPr>
              <a:endParaRPr lang="zh-CN" altLang="en-US" sz="2800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 rot="5400000">
            <a:off x="2986405" y="3033078"/>
            <a:ext cx="406400" cy="3238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rot="16200000" flipH="1">
            <a:off x="3310255" y="3033078"/>
            <a:ext cx="406400" cy="3238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 Box 4"/>
          <p:cNvSpPr txBox="1"/>
          <p:nvPr/>
        </p:nvSpPr>
        <p:spPr>
          <a:xfrm>
            <a:off x="2443480" y="3398203"/>
            <a:ext cx="1169988" cy="430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 Box 4"/>
          <p:cNvSpPr txBox="1"/>
          <p:nvPr/>
        </p:nvSpPr>
        <p:spPr>
          <a:xfrm>
            <a:off x="3073718" y="3398203"/>
            <a:ext cx="1169987" cy="430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2440940" y="3023870"/>
            <a:ext cx="0" cy="116395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421255" y="4187825"/>
            <a:ext cx="58039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 flipV="1">
            <a:off x="3001645" y="3912870"/>
            <a:ext cx="0" cy="27495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 Box 4"/>
          <p:cNvSpPr txBox="1"/>
          <p:nvPr/>
        </p:nvSpPr>
        <p:spPr>
          <a:xfrm>
            <a:off x="2110423" y="4279265"/>
            <a:ext cx="1171575" cy="430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圆角矩形 7"/>
          <p:cNvSpPr/>
          <p:nvPr/>
        </p:nvSpPr>
        <p:spPr>
          <a:xfrm>
            <a:off x="2012315" y="4966970"/>
            <a:ext cx="2912110" cy="882650"/>
          </a:xfrm>
          <a:prstGeom prst="roundRect">
            <a:avLst>
              <a:gd name="adj" fmla="val 1502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分小数，凑大数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33" name="组合 40"/>
          <p:cNvGrpSpPr/>
          <p:nvPr/>
        </p:nvGrpSpPr>
        <p:grpSpPr>
          <a:xfrm>
            <a:off x="6497003" y="2587623"/>
            <a:ext cx="2574922" cy="585787"/>
            <a:chOff x="950119" y="2162647"/>
            <a:chExt cx="2575641" cy="585336"/>
          </a:xfrm>
        </p:grpSpPr>
        <p:sp>
          <p:nvSpPr>
            <p:cNvPr id="34" name="Text Box 4"/>
            <p:cNvSpPr txBox="1"/>
            <p:nvPr/>
          </p:nvSpPr>
          <p:spPr>
            <a:xfrm>
              <a:off x="950119" y="2285992"/>
              <a:ext cx="649288" cy="4301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7</a:t>
              </a:r>
              <a:endPara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Text Box 4"/>
            <p:cNvSpPr txBox="1"/>
            <p:nvPr/>
          </p:nvSpPr>
          <p:spPr>
            <a:xfrm>
              <a:off x="1448754" y="2285992"/>
              <a:ext cx="649288" cy="4301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</a:t>
              </a:r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＋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Text Box 4"/>
            <p:cNvSpPr txBox="1"/>
            <p:nvPr/>
          </p:nvSpPr>
          <p:spPr>
            <a:xfrm>
              <a:off x="1935989" y="2283014"/>
              <a:ext cx="649288" cy="4301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algn="ctr"/>
              <a:r>
                <a:rPr lang="en-US" altLang="zh-CN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 6</a:t>
              </a:r>
              <a:endPara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Text Box 4"/>
            <p:cNvSpPr txBox="1"/>
            <p:nvPr/>
          </p:nvSpPr>
          <p:spPr>
            <a:xfrm>
              <a:off x="2340092" y="2222928"/>
              <a:ext cx="649288" cy="430198"/>
            </a:xfrm>
            <a:prstGeom prst="rect">
              <a:avLst/>
            </a:prstGeom>
            <a:noFill/>
            <a:ln w="9525">
              <a:noFill/>
            </a:ln>
          </p:spPr>
          <p:txBody>
            <a:bodyPr lIns="0" tIns="0" rIns="0" bIns="0" anchor="t">
              <a:spAutoFit/>
            </a:bodyPr>
            <a:lstStyle/>
            <a:p>
              <a:pPr algn="ctr"/>
              <a:r>
                <a:rPr lang="zh-CN" altLang="en-US" sz="2800">
                  <a:latin typeface="微软雅黑" panose="020B0503020204020204" pitchFamily="34" charset="-122"/>
                  <a:ea typeface="微软雅黑" panose="020B0503020204020204" pitchFamily="34" charset="-122"/>
                </a:rPr>
                <a:t>＝</a:t>
              </a:r>
              <a:endPara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2939809" y="2162647"/>
              <a:ext cx="585951" cy="585336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base">
                <a:buFontTx/>
                <a:buNone/>
                <a:defRPr/>
              </a:pPr>
              <a:endParaRPr lang="zh-CN" altLang="en-US" sz="2800" strike="noStrike" noProof="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1" name="直接连接符 40"/>
          <p:cNvCxnSpPr/>
          <p:nvPr/>
        </p:nvCxnSpPr>
        <p:spPr>
          <a:xfrm rot="5400000">
            <a:off x="6486525" y="3210243"/>
            <a:ext cx="406400" cy="3238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rot="16200000" flipH="1">
            <a:off x="6810375" y="3210243"/>
            <a:ext cx="406400" cy="3238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 Box 4"/>
          <p:cNvSpPr txBox="1"/>
          <p:nvPr/>
        </p:nvSpPr>
        <p:spPr>
          <a:xfrm>
            <a:off x="5844540" y="3591243"/>
            <a:ext cx="1169988" cy="430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 Box 4"/>
          <p:cNvSpPr txBox="1"/>
          <p:nvPr/>
        </p:nvSpPr>
        <p:spPr>
          <a:xfrm>
            <a:off x="6573838" y="3575368"/>
            <a:ext cx="1169987" cy="430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7163435" y="3106420"/>
            <a:ext cx="699135" cy="1231265"/>
            <a:chOff x="11127" y="5599"/>
            <a:chExt cx="1101" cy="2199"/>
          </a:xfrm>
        </p:grpSpPr>
        <p:cxnSp>
          <p:nvCxnSpPr>
            <p:cNvPr id="49" name="直接连接符 48"/>
            <p:cNvCxnSpPr/>
            <p:nvPr/>
          </p:nvCxnSpPr>
          <p:spPr>
            <a:xfrm flipH="1">
              <a:off x="12210" y="5599"/>
              <a:ext cx="18" cy="217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11127" y="7769"/>
              <a:ext cx="1083" cy="5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 flipV="1">
              <a:off x="11127" y="7210"/>
              <a:ext cx="19" cy="58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Text Box 4"/>
          <p:cNvSpPr txBox="1"/>
          <p:nvPr/>
        </p:nvSpPr>
        <p:spPr>
          <a:xfrm>
            <a:off x="6950393" y="4311650"/>
            <a:ext cx="1171575" cy="430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 Box 4"/>
          <p:cNvSpPr txBox="1"/>
          <p:nvPr/>
        </p:nvSpPr>
        <p:spPr>
          <a:xfrm>
            <a:off x="8193088" y="2679700"/>
            <a:ext cx="1171575" cy="430530"/>
          </a:xfrm>
          <a:prstGeom prst="rect">
            <a:avLst/>
          </a:prstGeom>
          <a:noFill/>
          <a:ln w="9525">
            <a:noFill/>
          </a:ln>
        </p:spPr>
        <p:txBody>
          <a:bodyPr lIns="0" tIns="0" rIns="0" bIns="0" anchor="t">
            <a:spAutoFit/>
          </a:bodyPr>
          <a:lstStyle/>
          <a:p>
            <a:pPr algn="ctr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</a:t>
            </a:r>
            <a:endParaRPr lang="en-US" altLang="zh-CN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圆角矩形 7"/>
          <p:cNvSpPr/>
          <p:nvPr/>
        </p:nvSpPr>
        <p:spPr>
          <a:xfrm>
            <a:off x="6351270" y="4966970"/>
            <a:ext cx="2912110" cy="882650"/>
          </a:xfrm>
          <a:prstGeom prst="roundRect">
            <a:avLst>
              <a:gd name="adj" fmla="val 1502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sz="280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分大数，凑小数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Text Box 4"/>
          <p:cNvSpPr txBox="1"/>
          <p:nvPr/>
        </p:nvSpPr>
        <p:spPr>
          <a:xfrm>
            <a:off x="6583045" y="1463040"/>
            <a:ext cx="222377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l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   </a:t>
            </a:r>
            <a:r>
              <a:rPr lang="zh-CN" altLang="en-US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（只）</a:t>
            </a:r>
            <a:endParaRPr lang="zh-CN" altLang="en-US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3767455" y="6106795"/>
            <a:ext cx="6342380" cy="485140"/>
            <a:chOff x="5933" y="9617"/>
            <a:chExt cx="9988" cy="764"/>
          </a:xfrm>
        </p:grpSpPr>
        <p:sp>
          <p:nvSpPr>
            <p:cNvPr id="57" name="Text Box 4"/>
            <p:cNvSpPr txBox="1"/>
            <p:nvPr/>
          </p:nvSpPr>
          <p:spPr>
            <a:xfrm>
              <a:off x="5933" y="9617"/>
              <a:ext cx="9988" cy="6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lIns="0" tIns="0" rIns="0" bIns="0" anchor="t">
              <a:spAutoFit/>
            </a:bodyPr>
            <a:lstStyle/>
            <a:p>
              <a:pPr algn="l"/>
              <a:r>
                <a:rPr 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答：一共有</a:t>
              </a:r>
              <a:r>
                <a:rPr lang="en-US" alt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13</a:t>
              </a:r>
              <a:r>
                <a:rPr lang="zh-CN" altLang="en-US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只</a:t>
              </a:r>
              <a:r>
                <a:rPr lang="en-US" altLang="zh-CN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   </a:t>
              </a:r>
              <a:r>
                <a:rPr lang="zh-CN" altLang="en-US" sz="2800">
                  <a:solidFill>
                    <a:srgbClr val="4532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</a:t>
              </a:r>
              <a:endParaRPr lang="zh-CN" altLang="en-US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8" name="图片 57" descr="7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048" y="9617"/>
              <a:ext cx="999" cy="76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6" grpId="0"/>
      <p:bldP spid="47" grpId="0"/>
      <p:bldP spid="20" grpId="0"/>
      <p:bldP spid="21" grpId="0" animBg="1"/>
      <p:bldP spid="45" grpId="0"/>
      <p:bldP spid="48" grpId="0"/>
      <p:bldP spid="52" grpId="0"/>
      <p:bldP spid="53" grpId="0"/>
      <p:bldP spid="55" grpId="0" animBg="1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noProof="0" smtClean="0">
                <a:ln>
                  <a:noFill/>
                </a:ln>
                <a:effectLst/>
                <a:uLnTx/>
                <a:uFillTx/>
                <a:sym typeface="+mn-ea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sp>
        <p:nvSpPr>
          <p:cNvPr id="4" name="Rectangle 64"/>
          <p:cNvSpPr>
            <a:spLocks noChangeArrowheads="1"/>
          </p:cNvSpPr>
          <p:nvPr/>
        </p:nvSpPr>
        <p:spPr bwMode="auto">
          <a:xfrm>
            <a:off x="1693545" y="1424305"/>
            <a:ext cx="10503535" cy="73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sz="2800" dirty="0" err="1" smtClean="0">
                <a:sym typeface="+mn-ea"/>
              </a:rPr>
              <a:t>如果用小棒和计数器，你会算吗</a:t>
            </a:r>
            <a:r>
              <a:rPr sz="2800" dirty="0" smtClean="0">
                <a:sym typeface="+mn-ea"/>
              </a:rPr>
              <a:t>？</a:t>
            </a:r>
            <a:endParaRPr sz="2800" dirty="0" smtClean="0">
              <a:sym typeface="+mn-ea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198495" y="2381250"/>
            <a:ext cx="4084955" cy="1200670"/>
            <a:chOff x="5424" y="1973"/>
            <a:chExt cx="6834" cy="2307"/>
          </a:xfrm>
        </p:grpSpPr>
        <p:pic>
          <p:nvPicPr>
            <p:cNvPr id="12292" name="图片 4" descr="4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424" y="1973"/>
              <a:ext cx="6834" cy="23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TextBox 5"/>
            <p:cNvSpPr txBox="1"/>
            <p:nvPr/>
          </p:nvSpPr>
          <p:spPr>
            <a:xfrm>
              <a:off x="6380" y="2537"/>
              <a:ext cx="1237" cy="100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6"/>
            <p:cNvSpPr txBox="1"/>
            <p:nvPr/>
          </p:nvSpPr>
          <p:spPr>
            <a:xfrm>
              <a:off x="8337" y="2537"/>
              <a:ext cx="1238" cy="100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3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82015" y="4225925"/>
            <a:ext cx="313055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200150" y="4225925"/>
            <a:ext cx="313055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36065" y="4225925"/>
            <a:ext cx="314960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870710" y="4226560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204085" y="4226560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540000" y="4226560"/>
            <a:ext cx="314960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885440" y="4225925"/>
            <a:ext cx="313055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551045" y="4225290"/>
            <a:ext cx="316230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893945" y="4225290"/>
            <a:ext cx="313055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255895" y="4225925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615940" y="4225925"/>
            <a:ext cx="316230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974080" y="4225925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334125" y="4225925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5" name="圆角矩形 84"/>
          <p:cNvSpPr/>
          <p:nvPr/>
        </p:nvSpPr>
        <p:spPr>
          <a:xfrm>
            <a:off x="696595" y="4084955"/>
            <a:ext cx="4034790" cy="1788795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1" name="圆角矩形 7"/>
          <p:cNvSpPr/>
          <p:nvPr/>
        </p:nvSpPr>
        <p:spPr>
          <a:xfrm>
            <a:off x="7393940" y="4225290"/>
            <a:ext cx="2613660" cy="679450"/>
          </a:xfrm>
          <a:prstGeom prst="roundRect">
            <a:avLst>
              <a:gd name="adj" fmla="val 1502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7+3=10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圆角矩形 7"/>
          <p:cNvSpPr/>
          <p:nvPr/>
        </p:nvSpPr>
        <p:spPr>
          <a:xfrm>
            <a:off x="7393940" y="5194300"/>
            <a:ext cx="2613660" cy="679450"/>
          </a:xfrm>
          <a:prstGeom prst="roundRect">
            <a:avLst>
              <a:gd name="adj" fmla="val 1502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sz="28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10+3=13</a:t>
            </a:r>
            <a:endParaRPr kumimoji="0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6" name="Text Box 4"/>
          <p:cNvSpPr txBox="1"/>
          <p:nvPr/>
        </p:nvSpPr>
        <p:spPr>
          <a:xfrm>
            <a:off x="6109970" y="2674620"/>
            <a:ext cx="55626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l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  </a:t>
            </a:r>
            <a:endParaRPr lang="zh-CN" altLang="en-US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3 -3.33333E-06 L -0.09965 -3.33333E-06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33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4 -3.33333E-06 L -0.09966 -3.33333E-06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33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3 -3.7037E-06 L -0.09965 -3.7037E-06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33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5" grpId="0" animBg="1"/>
      <p:bldP spid="21" grpId="0" animBg="1"/>
      <p:bldP spid="7" grpId="0" animBg="1"/>
      <p:bldP spid="5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263" y="546100"/>
            <a:ext cx="2093913" cy="706438"/>
          </a:xfrm>
        </p:spPr>
        <p:txBody>
          <a:bodyPr vert="horz" lIns="90170" tIns="46990" rIns="90170" bIns="46990" rtlCol="0" anchor="ctr" anchorCtr="0">
            <a:normAutofit fontScale="9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noProof="0" smtClean="0">
                <a:ln>
                  <a:noFill/>
                </a:ln>
                <a:effectLst/>
                <a:uLnTx/>
                <a:uFillTx/>
                <a:sym typeface="+mn-ea"/>
              </a:rPr>
              <a:t>新知讲解</a:t>
            </a:r>
            <a:endParaRPr kumimoji="0" lang="zh-CN" altLang="en-US" sz="2400" b="1" i="0" u="none" strike="noStrike" kern="1200" cap="none" spc="30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j-cs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620135" y="1135380"/>
            <a:ext cx="4084955" cy="1200670"/>
            <a:chOff x="5424" y="1973"/>
            <a:chExt cx="6834" cy="2307"/>
          </a:xfrm>
        </p:grpSpPr>
        <p:pic>
          <p:nvPicPr>
            <p:cNvPr id="12292" name="图片 4" descr="4.pn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424" y="1973"/>
              <a:ext cx="6834" cy="230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13" name="TextBox 5"/>
            <p:cNvSpPr txBox="1"/>
            <p:nvPr/>
          </p:nvSpPr>
          <p:spPr>
            <a:xfrm>
              <a:off x="6380" y="2537"/>
              <a:ext cx="1237" cy="100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7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6"/>
            <p:cNvSpPr txBox="1"/>
            <p:nvPr/>
          </p:nvSpPr>
          <p:spPr>
            <a:xfrm>
              <a:off x="8337" y="2537"/>
              <a:ext cx="1238" cy="1003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en-US" altLang="zh-CN"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6</a:t>
              </a:r>
              <a:endParaRPr lang="en-US" altLang="zh-CN"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4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850265" y="3254375"/>
            <a:ext cx="313055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168400" y="3254375"/>
            <a:ext cx="313055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504315" y="3254375"/>
            <a:ext cx="314960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1838960" y="3255010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5" name="Picture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172335" y="3255010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508250" y="3255010"/>
            <a:ext cx="314960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853690" y="3254375"/>
            <a:ext cx="313055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519295" y="3253740"/>
            <a:ext cx="316230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4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4862195" y="3253740"/>
            <a:ext cx="313055" cy="142176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0" name="Picture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224145" y="3254375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584190" y="3254375"/>
            <a:ext cx="316230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942330" y="3254375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353" name="Picture 3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302375" y="3254375"/>
            <a:ext cx="313055" cy="14204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5" name="圆角矩形 84"/>
          <p:cNvSpPr/>
          <p:nvPr/>
        </p:nvSpPr>
        <p:spPr>
          <a:xfrm>
            <a:off x="2816225" y="3070860"/>
            <a:ext cx="4034790" cy="1788795"/>
          </a:xfrm>
          <a:prstGeom prst="round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buFontTx/>
              <a:buNone/>
              <a:defRPr/>
            </a:pPr>
            <a:endParaRPr lang="zh-CN" altLang="en-US" strike="noStrike" noProof="1"/>
          </a:p>
        </p:txBody>
      </p:sp>
      <p:sp>
        <p:nvSpPr>
          <p:cNvPr id="21" name="圆角矩形 7"/>
          <p:cNvSpPr/>
          <p:nvPr/>
        </p:nvSpPr>
        <p:spPr>
          <a:xfrm>
            <a:off x="8082280" y="3185160"/>
            <a:ext cx="2613660" cy="679450"/>
          </a:xfrm>
          <a:prstGeom prst="roundRect">
            <a:avLst>
              <a:gd name="adj" fmla="val 1502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4+6=10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圆角矩形 7"/>
          <p:cNvSpPr/>
          <p:nvPr/>
        </p:nvSpPr>
        <p:spPr>
          <a:xfrm>
            <a:off x="8082280" y="4154170"/>
            <a:ext cx="2613660" cy="679450"/>
          </a:xfrm>
          <a:prstGeom prst="roundRect">
            <a:avLst>
              <a:gd name="adj" fmla="val 15029"/>
            </a:avLst>
          </a:prstGeom>
          <a:solidFill>
            <a:srgbClr val="EDFFF8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</a:t>
            </a:r>
            <a:r>
              <a:rPr kumimoji="0" sz="280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3+10=13</a:t>
            </a:r>
            <a:endParaRPr kumimoji="0" sz="280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677035" y="4927600"/>
            <a:ext cx="5514340" cy="1930400"/>
            <a:chOff x="278" y="6886"/>
            <a:chExt cx="8684" cy="304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78" y="6886"/>
              <a:ext cx="2054" cy="3040"/>
            </a:xfrm>
            <a:prstGeom prst="rect">
              <a:avLst/>
            </a:prstGeom>
          </p:spPr>
        </p:pic>
        <p:sp>
          <p:nvSpPr>
            <p:cNvPr id="12" name="AutoShape 27"/>
            <p:cNvSpPr>
              <a:spLocks noChangeArrowheads="1"/>
            </p:cNvSpPr>
            <p:nvPr/>
          </p:nvSpPr>
          <p:spPr bwMode="auto">
            <a:xfrm>
              <a:off x="2332" y="7372"/>
              <a:ext cx="6630" cy="1288"/>
            </a:xfrm>
            <a:prstGeom prst="wedgeRoundRectCallout">
              <a:avLst>
                <a:gd name="adj1" fmla="val -59049"/>
                <a:gd name="adj2" fmla="val 2891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smtClean="0"/>
                <a:t>用计数器怎么计算呢？</a:t>
              </a:r>
              <a:endParaRPr lang="zh-CN" altLang="en-US" sz="2800" smtClean="0"/>
            </a:p>
          </p:txBody>
        </p:sp>
      </p:grpSp>
      <p:sp>
        <p:nvSpPr>
          <p:cNvPr id="56" name="Text Box 4"/>
          <p:cNvSpPr txBox="1"/>
          <p:nvPr/>
        </p:nvSpPr>
        <p:spPr>
          <a:xfrm>
            <a:off x="6531610" y="1428750"/>
            <a:ext cx="556260" cy="430530"/>
          </a:xfrm>
          <a:prstGeom prst="rect">
            <a:avLst/>
          </a:prstGeom>
          <a:noFill/>
          <a:ln w="9525">
            <a:noFill/>
          </a:ln>
        </p:spPr>
        <p:txBody>
          <a:bodyPr wrap="square" lIns="0" tIns="0" rIns="0" bIns="0" anchor="t">
            <a:spAutoFit/>
          </a:bodyPr>
          <a:lstStyle/>
          <a:p>
            <a:pPr algn="l"/>
            <a:r>
              <a:rPr lang="en-US" altLang="zh-CN" sz="2800">
                <a:solidFill>
                  <a:srgbClr val="4532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  </a:t>
            </a:r>
            <a:endParaRPr lang="zh-CN" altLang="en-US" sz="2800">
              <a:solidFill>
                <a:srgbClr val="4532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026 0" pathEditMode="relative" ptsTypes="">
                                      <p:cBhvr>
                                        <p:cTn id="39" dur="2000" fill="hold"/>
                                        <p:tgtEl>
                                          <p:spTgt spid="13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026 0" pathEditMode="relative" ptsTypes="">
                                      <p:cBhvr>
                                        <p:cTn id="41" dur="2000" fill="hold"/>
                                        <p:tgtEl>
                                          <p:spTgt spid="133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026 0" pathEditMode="relative" ptsTypes="">
                                      <p:cBhvr>
                                        <p:cTn id="43" dur="2000" fill="hold"/>
                                        <p:tgtEl>
                                          <p:spTgt spid="133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4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0026 0" pathEditMode="relative" ptsTypes="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animBg="1"/>
      <p:bldP spid="21" grpId="0" animBg="1"/>
      <p:bldP spid="7" grpId="0" animBg="1"/>
      <p:bldP spid="56" grpId="0"/>
    </p:bldLst>
  </p:timing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5081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1"/>
  <p:tag name="KSO_WM_TEMPLATE_INDEX" val="20205081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#wm#"/>
  <p:tag name="KSO_WM_SLIDE_ID" val="custom20205176_1"/>
  <p:tag name="KSO_WM_SLIDE_INDEX" val="1"/>
  <p:tag name="KSO_WM_SLIDE_ITEM_CNT" val="0"/>
  <p:tag name="KSO_WM_SLIDE_LAYOUT" val="a_b"/>
  <p:tag name="KSO_WM_SLIDE_LAYOUT_CNT" val="1_1"/>
  <p:tag name="KSO_WM_SLIDE_SUBTYPE" val="defaultBlank"/>
  <p:tag name="KSO_WM_SLIDE_TYPE" val="title"/>
  <p:tag name="KSO_WM_TAG_VERSION" val="1.0"/>
  <p:tag name="KSO_WM_TEMPLATE_CATEGORY" val="custom"/>
  <p:tag name="KSO_WM_TEMPLATE_COLOR_TYPE" val="1"/>
  <p:tag name="KSO_WM_TEMPLATE_INDEX" val="20205176"/>
  <p:tag name="KSO_WM_TEMPLATE_MASTER_TYPE" val="0"/>
  <p:tag name="KSO_WM_TEMPLATE_SUBCATEGORY" val="19"/>
  <p:tag name="KSO_WM_TEMPLATE_THUMBS_INDEX" val="1、4、7、12、13、14、15、16、17、18、20、24、25、28、33、36、40、43、44"/>
  <p:tag name="KSO_WM_UNIT_SHOW_EDIT_AREA_INDICATION" val="1"/>
</p:tagLst>
</file>

<file path=ppt/tags/tag6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4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5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6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7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79.xml><?xml version="1.0" encoding="utf-8"?>
<p:tagLst xmlns:p="http://schemas.openxmlformats.org/presentationml/2006/main">
  <p:tag name="KSO_WM_UNIT_PLACING_PICTURE_USER_VIEWPORT" val="{&quot;height&quot;:9945,&quot;width&quot;:7830}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1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176"/>
</p:tagLst>
</file>

<file path=ppt/tags/tag8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ZTU1ODk0ZGEyODIwYzM3ODBmNjdmZmEwNzRlNDI1NjgifQ=="/>
  <p:tag name="KSO_WPP_MARK_KEY" val="93ab1d76-d414-47a5-ad9e-57d74cb5c97f"/>
  <p:tag name="commondata" val="eyJoZGlkIjoiN2YzNjBkOTgyNWQ1YTMxYzM3MzMwNWFiODNmOWIzYWMifQ==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1864</Words>
  <Application>WPS 演示</Application>
  <PresentationFormat>自定义</PresentationFormat>
  <Paragraphs>397</Paragraphs>
  <Slides>20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5" baseType="lpstr">
      <vt:lpstr>Arial</vt:lpstr>
      <vt:lpstr>宋体</vt:lpstr>
      <vt:lpstr>Wingdings</vt:lpstr>
      <vt:lpstr>微软雅黑</vt:lpstr>
      <vt:lpstr>Wingdings</vt:lpstr>
      <vt:lpstr>Calibri</vt:lpstr>
      <vt:lpstr>思源黑体 CN Bold</vt:lpstr>
      <vt:lpstr>黑体</vt:lpstr>
      <vt:lpstr>思源黑体 CN Normal</vt:lpstr>
      <vt:lpstr>Times New Roman</vt:lpstr>
      <vt:lpstr>楷体</vt:lpstr>
      <vt:lpstr>Arial Unicode MS</vt:lpstr>
      <vt:lpstr>等线</vt:lpstr>
      <vt:lpstr>Arial</vt:lpstr>
      <vt:lpstr>第一PPT模板网-WWW.1PPT.COM</vt:lpstr>
      <vt:lpstr>PowerPoint 演示文稿</vt:lpstr>
      <vt:lpstr>教学目标</vt:lpstr>
      <vt:lpstr>教学目标</vt:lpstr>
      <vt:lpstr>新知导入</vt:lpstr>
      <vt:lpstr>新知导入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新知讲解</vt:lpstr>
      <vt:lpstr>课堂练习</vt:lpstr>
      <vt:lpstr>课堂练习</vt:lpstr>
      <vt:lpstr>课堂练习</vt:lpstr>
      <vt:lpstr>课堂练习</vt:lpstr>
      <vt:lpstr>课堂总结</vt:lpstr>
      <vt:lpstr>板书设计</vt:lpstr>
      <vt:lpstr>作业布置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3</cp:revision>
  <cp:lastPrinted>2022-11-03T20:04:00Z</cp:lastPrinted>
  <dcterms:created xsi:type="dcterms:W3CDTF">2022-11-03T20:04:00Z</dcterms:created>
  <dcterms:modified xsi:type="dcterms:W3CDTF">2023-10-29T08:58:45Z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D8AC7F1EF5BD48B295579616BFF692BD_12</vt:lpwstr>
  </property>
  <property fmtid="{D5CDD505-2E9C-101B-9397-08002B2CF9AE}" pid="7" name="KSOProductBuildVer">
    <vt:lpwstr>2052-12.1.0.15712</vt:lpwstr>
  </property>
</Properties>
</file>