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71" r:id="rId3"/>
    <p:sldId id="264" r:id="rId4"/>
    <p:sldId id="315" r:id="rId5"/>
    <p:sldId id="316" r:id="rId6"/>
    <p:sldId id="335" r:id="rId7"/>
    <p:sldId id="336" r:id="rId8"/>
    <p:sldId id="337" r:id="rId9"/>
    <p:sldId id="338" r:id="rId10"/>
    <p:sldId id="339" r:id="rId11"/>
    <p:sldId id="340" r:id="rId12"/>
    <p:sldId id="317" r:id="rId13"/>
    <p:sldId id="341" r:id="rId14"/>
    <p:sldId id="342" r:id="rId15"/>
    <p:sldId id="320" r:id="rId16"/>
    <p:sldId id="343" r:id="rId17"/>
    <p:sldId id="344" r:id="rId18"/>
    <p:sldId id="321" r:id="rId19"/>
    <p:sldId id="302" r:id="rId20"/>
    <p:sldId id="345" r:id="rId21"/>
    <p:sldId id="319" r:id="rId22"/>
    <p:sldId id="346" r:id="rId23"/>
    <p:sldId id="348" r:id="rId24"/>
    <p:sldId id="349" r:id="rId25"/>
    <p:sldId id="350" r:id="rId26"/>
    <p:sldId id="300" r:id="rId27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1944" y="-294"/>
      </p:cViewPr>
      <p:guideLst>
        <p:guide orient="horz" pos="2115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29B97EF-B15C-47E0-AA94-4791A8CBED79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jpe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6.jpe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jpeg"/><Relationship Id="rId8" Type="http://schemas.openxmlformats.org/officeDocument/2006/relationships/image" Target="../media/image36.jpeg"/><Relationship Id="rId7" Type="http://schemas.openxmlformats.org/officeDocument/2006/relationships/image" Target="../media/image35.jpeg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39.png"/><Relationship Id="rId10" Type="http://schemas.openxmlformats.org/officeDocument/2006/relationships/image" Target="../media/image38.png"/><Relationship Id="rId1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3.jpeg"/><Relationship Id="rId1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jpeg"/><Relationship Id="rId8" Type="http://schemas.openxmlformats.org/officeDocument/2006/relationships/image" Target="../media/image44.jpeg"/><Relationship Id="rId7" Type="http://schemas.openxmlformats.org/officeDocument/2006/relationships/image" Target="../media/image35.jpeg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>
            <a:spLocks noChangeArrowheads="1"/>
          </p:cNvSpPr>
          <p:nvPr/>
        </p:nvSpPr>
        <p:spPr bwMode="auto">
          <a:xfrm>
            <a:off x="611725" y="692810"/>
            <a:ext cx="51149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第</a:t>
            </a:r>
            <a:r>
              <a:rPr lang="en-US" altLang="zh-CN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单元   购物</a:t>
            </a:r>
            <a:endParaRPr lang="en-US" altLang="zh-CN" sz="3600" dirty="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华文楷体" panose="02010600040101010101" charset="-122"/>
            </a:endParaRPr>
          </a:p>
        </p:txBody>
      </p:sp>
      <p:sp>
        <p:nvSpPr>
          <p:cNvPr id="5124" name="直线连接符 21"/>
          <p:cNvSpPr>
            <a:spLocks noChangeShapeType="1"/>
          </p:cNvSpPr>
          <p:nvPr/>
        </p:nvSpPr>
        <p:spPr bwMode="auto">
          <a:xfrm>
            <a:off x="3275910" y="3645015"/>
            <a:ext cx="2771775" cy="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0" y="2348925"/>
            <a:ext cx="914400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6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2 </a:t>
            </a:r>
            <a:r>
              <a:rPr lang="zh-CN" altLang="en-US" sz="60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买</a:t>
            </a:r>
            <a:r>
              <a:rPr lang="zh-CN" altLang="en-US" sz="6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衣服</a:t>
            </a:r>
            <a:endParaRPr lang="zh-CN" altLang="en-US" sz="6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5124" grpId="0" animBg="1"/>
      <p:bldP spid="4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16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76375" y="3068638"/>
            <a:ext cx="4392613" cy="1795462"/>
          </a:xfrm>
          <a:prstGeom prst="rect">
            <a:avLst/>
          </a:prstGeom>
          <a:noFill/>
          <a:ln w="38100" cap="sq">
            <a:solidFill>
              <a:srgbClr val="00B0F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pic>
        <p:nvPicPr>
          <p:cNvPr id="25602" name="Picture 1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1916113"/>
            <a:ext cx="50196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3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560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zh-CN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0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92500" y="1700213"/>
            <a:ext cx="1779588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25" y="1557338"/>
            <a:ext cx="1628775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996950" y="2876550"/>
            <a:ext cx="21447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猪肉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8" name="TextBox 10"/>
          <p:cNvSpPr txBox="1">
            <a:spLocks noChangeArrowheads="1"/>
          </p:cNvSpPr>
          <p:nvPr/>
        </p:nvSpPr>
        <p:spPr bwMode="auto">
          <a:xfrm>
            <a:off x="3419475" y="2925763"/>
            <a:ext cx="22526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鸡肉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9" name="TextBox 11"/>
          <p:cNvSpPr txBox="1">
            <a:spLocks noChangeArrowheads="1"/>
          </p:cNvSpPr>
          <p:nvPr/>
        </p:nvSpPr>
        <p:spPr bwMode="auto">
          <a:xfrm>
            <a:off x="5946775" y="2997200"/>
            <a:ext cx="23685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螃蟹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100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187450" y="3860800"/>
            <a:ext cx="5762625" cy="1930400"/>
            <a:chOff x="376022" y="3240015"/>
            <a:chExt cx="5762870" cy="1929781"/>
          </a:xfrm>
        </p:grpSpPr>
        <p:pic>
          <p:nvPicPr>
            <p:cNvPr id="26635" name="Picture 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76022" y="3456884"/>
              <a:ext cx="1749425" cy="1712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6" name="AutoShape 62"/>
            <p:cNvSpPr>
              <a:spLocks noChangeArrowheads="1"/>
            </p:cNvSpPr>
            <p:nvPr/>
          </p:nvSpPr>
          <p:spPr bwMode="auto">
            <a:xfrm>
              <a:off x="2520508" y="3240015"/>
              <a:ext cx="3618384" cy="1635773"/>
            </a:xfrm>
            <a:prstGeom prst="wedgeRoundRectCallout">
              <a:avLst>
                <a:gd name="adj1" fmla="val -68315"/>
                <a:gd name="adj2" fmla="val 26171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zh-CN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买鸡肉，</a:t>
              </a:r>
              <a:r>
                <a:rPr lang="zh-CN" altLang="en-US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你知道怎样付钱吗？</a:t>
              </a:r>
              <a:endParaRPr lang="zh-CN" altLang="zh-CN" sz="36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pic>
        <p:nvPicPr>
          <p:cNvPr id="26631" name="Picture 15" descr="C:\Users\Administrator\Desktop\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2988" y="1844675"/>
            <a:ext cx="172561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3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79838" y="5157788"/>
            <a:ext cx="12954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2500" y="1700213"/>
            <a:ext cx="1779588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25" y="1557338"/>
            <a:ext cx="1628775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996950" y="2876550"/>
            <a:ext cx="21447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猪肉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3" name="TextBox 10"/>
          <p:cNvSpPr txBox="1">
            <a:spLocks noChangeArrowheads="1"/>
          </p:cNvSpPr>
          <p:nvPr/>
        </p:nvSpPr>
        <p:spPr bwMode="auto">
          <a:xfrm>
            <a:off x="3419475" y="2925763"/>
            <a:ext cx="22526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鸡肉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4" name="TextBox 11"/>
          <p:cNvSpPr txBox="1">
            <a:spLocks noChangeArrowheads="1"/>
          </p:cNvSpPr>
          <p:nvPr/>
        </p:nvSpPr>
        <p:spPr bwMode="auto">
          <a:xfrm>
            <a:off x="5946775" y="2997200"/>
            <a:ext cx="23685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螃蟹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100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7655" name="Picture 15" descr="C:\Users\Administrator\Desktop\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2988" y="1844675"/>
            <a:ext cx="172561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5157788"/>
            <a:ext cx="1233488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58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1116013" y="36449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" name="TextBox 11"/>
          <p:cNvSpPr>
            <a:spLocks noChangeArrowheads="1"/>
          </p:cNvSpPr>
          <p:nvPr/>
        </p:nvSpPr>
        <p:spPr bwMode="auto">
          <a:xfrm>
            <a:off x="1116013" y="4437063"/>
            <a:ext cx="6545262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鸡肉是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元可以分成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+20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6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92500" y="1700213"/>
            <a:ext cx="1779588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25" y="1557338"/>
            <a:ext cx="1628775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996950" y="2876550"/>
            <a:ext cx="21447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猪肉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76" name="TextBox 10"/>
          <p:cNvSpPr txBox="1">
            <a:spLocks noChangeArrowheads="1"/>
          </p:cNvSpPr>
          <p:nvPr/>
        </p:nvSpPr>
        <p:spPr bwMode="auto">
          <a:xfrm>
            <a:off x="3419475" y="2925763"/>
            <a:ext cx="22526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鸡肉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77" name="TextBox 11"/>
          <p:cNvSpPr txBox="1">
            <a:spLocks noChangeArrowheads="1"/>
          </p:cNvSpPr>
          <p:nvPr/>
        </p:nvSpPr>
        <p:spPr bwMode="auto">
          <a:xfrm>
            <a:off x="5946775" y="2997200"/>
            <a:ext cx="23685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螃蟹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100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8678" name="Picture 15" descr="C:\Users\Administrator\Desktop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1844675"/>
            <a:ext cx="172561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80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1116013" y="3644900"/>
            <a:ext cx="23764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Wingdings" panose="05000000000000000000" pitchFamily="2" charset="2"/>
              </a:rPr>
              <a:t>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" name="TextBox 11"/>
          <p:cNvSpPr>
            <a:spLocks noChangeArrowheads="1"/>
          </p:cNvSpPr>
          <p:nvPr/>
        </p:nvSpPr>
        <p:spPr bwMode="auto">
          <a:xfrm>
            <a:off x="1116013" y="4437063"/>
            <a:ext cx="69421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可以付一张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元的和一张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元的。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6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66950" y="1701800"/>
            <a:ext cx="1268413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6100" y="1773238"/>
            <a:ext cx="158115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588" y="1557338"/>
            <a:ext cx="14398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1692275" y="2997200"/>
            <a:ext cx="19748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701" name="TextBox 11"/>
          <p:cNvSpPr txBox="1">
            <a:spLocks noChangeArrowheads="1"/>
          </p:cNvSpPr>
          <p:nvPr/>
        </p:nvSpPr>
        <p:spPr bwMode="auto">
          <a:xfrm>
            <a:off x="4071938" y="2997200"/>
            <a:ext cx="18907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702" name="TextBox 13"/>
          <p:cNvSpPr txBox="1">
            <a:spLocks noChangeArrowheads="1"/>
          </p:cNvSpPr>
          <p:nvPr/>
        </p:nvSpPr>
        <p:spPr bwMode="auto">
          <a:xfrm>
            <a:off x="6475413" y="3068638"/>
            <a:ext cx="19351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703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704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 bwMode="auto">
          <a:xfrm>
            <a:off x="1187450" y="3898900"/>
            <a:ext cx="5794375" cy="1468438"/>
            <a:chOff x="1870" y="6139"/>
            <a:chExt cx="9124" cy="2314"/>
          </a:xfrm>
        </p:grpSpPr>
        <p:sp>
          <p:nvSpPr>
            <p:cNvPr id="29707" name="AutoShape 62"/>
            <p:cNvSpPr>
              <a:spLocks noChangeArrowheads="1"/>
            </p:cNvSpPr>
            <p:nvPr/>
          </p:nvSpPr>
          <p:spPr bwMode="auto">
            <a:xfrm>
              <a:off x="1870" y="6139"/>
              <a:ext cx="9124" cy="2315"/>
            </a:xfrm>
            <a:prstGeom prst="wedgeRoundRectCallout">
              <a:avLst>
                <a:gd name="adj1" fmla="val 12426"/>
                <a:gd name="adj2" fmla="val 62069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买一本            和一本             需要多少元？</a:t>
              </a:r>
              <a:endParaRPr lang="zh-CN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pic>
          <p:nvPicPr>
            <p:cNvPr id="29708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593" y="6195"/>
              <a:ext cx="1147" cy="1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9" name="Picture 5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8901" y="6308"/>
              <a:ext cx="1236" cy="1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66950" y="1701800"/>
            <a:ext cx="1268413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6100" y="1773238"/>
            <a:ext cx="158115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588" y="1557338"/>
            <a:ext cx="14398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Box 3"/>
          <p:cNvSpPr txBox="1">
            <a:spLocks noChangeArrowheads="1"/>
          </p:cNvSpPr>
          <p:nvPr/>
        </p:nvSpPr>
        <p:spPr bwMode="auto">
          <a:xfrm>
            <a:off x="1692275" y="2997200"/>
            <a:ext cx="19748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25" name="TextBox 11"/>
          <p:cNvSpPr txBox="1">
            <a:spLocks noChangeArrowheads="1"/>
          </p:cNvSpPr>
          <p:nvPr/>
        </p:nvSpPr>
        <p:spPr bwMode="auto">
          <a:xfrm>
            <a:off x="4071938" y="2997200"/>
            <a:ext cx="18907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26" name="TextBox 13"/>
          <p:cNvSpPr txBox="1">
            <a:spLocks noChangeArrowheads="1"/>
          </p:cNvSpPr>
          <p:nvPr/>
        </p:nvSpPr>
        <p:spPr bwMode="auto">
          <a:xfrm>
            <a:off x="6475413" y="3068638"/>
            <a:ext cx="19351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1042988" y="3717925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0728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extBox 11"/>
          <p:cNvSpPr>
            <a:spLocks noChangeArrowheads="1"/>
          </p:cNvSpPr>
          <p:nvPr/>
        </p:nvSpPr>
        <p:spPr bwMode="auto">
          <a:xfrm>
            <a:off x="1116013" y="4508500"/>
            <a:ext cx="651033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+14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=74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2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66950" y="1701800"/>
            <a:ext cx="1268413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6100" y="1773238"/>
            <a:ext cx="158115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588" y="1557338"/>
            <a:ext cx="14398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1692275" y="2997200"/>
            <a:ext cx="19748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749" name="TextBox 11"/>
          <p:cNvSpPr txBox="1">
            <a:spLocks noChangeArrowheads="1"/>
          </p:cNvSpPr>
          <p:nvPr/>
        </p:nvSpPr>
        <p:spPr bwMode="auto">
          <a:xfrm>
            <a:off x="4071938" y="2997200"/>
            <a:ext cx="18907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750" name="TextBox 13"/>
          <p:cNvSpPr txBox="1">
            <a:spLocks noChangeArrowheads="1"/>
          </p:cNvSpPr>
          <p:nvPr/>
        </p:nvSpPr>
        <p:spPr bwMode="auto">
          <a:xfrm>
            <a:off x="6475413" y="3068638"/>
            <a:ext cx="19351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1042988" y="3717925"/>
            <a:ext cx="23764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52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5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extBox 11"/>
          <p:cNvSpPr>
            <a:spLocks noChangeArrowheads="1"/>
          </p:cNvSpPr>
          <p:nvPr/>
        </p:nvSpPr>
        <p:spPr bwMode="auto">
          <a:xfrm>
            <a:off x="1116013" y="4508500"/>
            <a:ext cx="6510337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2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3563938" y="1125538"/>
            <a:ext cx="4903787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摆出买一双袜子和一个蜜蜂挂件需付的钱。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2770" name="Picture 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76375" y="2205038"/>
            <a:ext cx="6065838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1331913" y="4076700"/>
            <a:ext cx="69230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 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772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2774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196975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1116013" y="4868863"/>
            <a:ext cx="36210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元，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3016250" y="4843463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1741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3795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1476375" y="3068638"/>
            <a:ext cx="6397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纸币中没有</a:t>
            </a:r>
            <a:r>
              <a:rPr lang="en-US" altLang="zh-CN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元的，也没有</a:t>
            </a:r>
            <a:r>
              <a:rPr lang="en-US" altLang="zh-CN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en-US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角的。</a:t>
            </a:r>
            <a:endParaRPr lang="zh-CN" altLang="en-US" sz="32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3797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3798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"/>
          <p:cNvSpPr txBox="1">
            <a:spLocks noChangeArrowheads="1"/>
          </p:cNvSpPr>
          <p:nvPr/>
        </p:nvSpPr>
        <p:spPr bwMode="auto">
          <a:xfrm>
            <a:off x="3563938" y="1125538"/>
            <a:ext cx="4903787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摆出买一双袜子和一个蜜蜂挂件需付的钱。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4818" name="Picture 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76375" y="2205038"/>
            <a:ext cx="6065838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1331913" y="4076700"/>
            <a:ext cx="69230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    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20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2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4822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196975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684213" y="4652963"/>
            <a:ext cx="36210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元，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792288" y="4699000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4427538" y="4868863"/>
            <a:ext cx="3621087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元，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元，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,3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张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角。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 rot="-3301957">
            <a:off x="5750720" y="4841081"/>
            <a:ext cx="2214562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17414" grpId="0" bldLvl="0" animBg="1"/>
      <p:bldP spid="4" grpId="0" bldLvl="0"/>
      <p:bldP spid="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682625" y="3717925"/>
            <a:ext cx="7561263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能解决简单的购物问题，初步体会人民币的应用价值，养成爱护人民及勤俭节约的良好习惯。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结合购物情境，认识大面额人民币，掌握大面额人民币之间的换算关系。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4"/>
          <p:cNvSpPr txBox="1">
            <a:spLocks noChangeArrowheads="1"/>
          </p:cNvSpPr>
          <p:nvPr/>
        </p:nvSpPr>
        <p:spPr bwMode="auto">
          <a:xfrm>
            <a:off x="900113" y="1628775"/>
            <a:ext cx="25923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说一说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3800" y="4292600"/>
            <a:ext cx="31305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－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 = 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5843" name="组合 9"/>
          <p:cNvGrpSpPr/>
          <p:nvPr/>
        </p:nvGrpSpPr>
        <p:grpSpPr bwMode="auto">
          <a:xfrm>
            <a:off x="1258888" y="2133600"/>
            <a:ext cx="2841625" cy="998538"/>
            <a:chOff x="1369533" y="1845459"/>
            <a:chExt cx="2842428" cy="999419"/>
          </a:xfrm>
        </p:grpSpPr>
        <p:pic>
          <p:nvPicPr>
            <p:cNvPr id="35853" name="Picture 5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267677" y="1845459"/>
              <a:ext cx="939430" cy="939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4" name="TextBox 8"/>
            <p:cNvSpPr txBox="1">
              <a:spLocks noChangeArrowheads="1"/>
            </p:cNvSpPr>
            <p:nvPr/>
          </p:nvSpPr>
          <p:spPr bwMode="auto">
            <a:xfrm>
              <a:off x="1369533" y="2204551"/>
              <a:ext cx="2842428" cy="640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3600" b="1">
                  <a:latin typeface="华文新魏" panose="02010800040101010101" pitchFamily="2" charset="-122"/>
                  <a:ea typeface="华文新魏" panose="02010800040101010101" pitchFamily="2" charset="-122"/>
                </a:rPr>
                <a:t>一盒       </a:t>
              </a:r>
              <a:r>
                <a:rPr lang="en-US" altLang="zh-CN" sz="3600" b="1">
                  <a:latin typeface="华文新魏" panose="02010800040101010101" pitchFamily="2" charset="-122"/>
                  <a:ea typeface="华文新魏" panose="02010800040101010101" pitchFamily="2" charset="-122"/>
                </a:rPr>
                <a:t>8</a:t>
              </a:r>
              <a:r>
                <a:rPr lang="zh-CN" altLang="en-US" sz="3600" b="1">
                  <a:latin typeface="华文新魏" panose="02010800040101010101" pitchFamily="2" charset="-122"/>
                  <a:ea typeface="华文新魏" panose="02010800040101010101" pitchFamily="2" charset="-122"/>
                </a:rPr>
                <a:t>元。</a:t>
              </a:r>
              <a:endParaRPr lang="zh-CN" sz="3600" noProof="1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409575" y="3644900"/>
            <a:ext cx="4154488" cy="1849438"/>
            <a:chOff x="269875" y="3660775"/>
            <a:chExt cx="4154488" cy="1849438"/>
          </a:xfrm>
        </p:grpSpPr>
        <p:grpSp>
          <p:nvGrpSpPr>
            <p:cNvPr id="35849" name="组合 6"/>
            <p:cNvGrpSpPr/>
            <p:nvPr/>
          </p:nvGrpSpPr>
          <p:grpSpPr bwMode="auto">
            <a:xfrm>
              <a:off x="269875" y="3660775"/>
              <a:ext cx="4154488" cy="1849438"/>
              <a:chOff x="273641" y="2979222"/>
              <a:chExt cx="4154343" cy="1848366"/>
            </a:xfrm>
          </p:grpSpPr>
          <p:sp>
            <p:nvSpPr>
              <p:cNvPr id="35851" name="AutoShape 57"/>
              <p:cNvSpPr>
                <a:spLocks noChangeArrowheads="1"/>
              </p:cNvSpPr>
              <p:nvPr/>
            </p:nvSpPr>
            <p:spPr bwMode="auto">
              <a:xfrm>
                <a:off x="1556296" y="2979222"/>
                <a:ext cx="2871688" cy="1822981"/>
              </a:xfrm>
              <a:prstGeom prst="wedgeRoundRectCallout">
                <a:avLst>
                  <a:gd name="adj1" fmla="val -59171"/>
                  <a:gd name="adj2" fmla="val 48204"/>
                  <a:gd name="adj3" fmla="val 16667"/>
                </a:avLst>
              </a:prstGeom>
              <a:solidFill>
                <a:schemeClr val="bg1"/>
              </a:solidFill>
              <a:ln w="19050">
                <a:solidFill>
                  <a:srgbClr val="3399FF"/>
                </a:solidFill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20000"/>
                  </a:spcBef>
                  <a:buFont typeface="Arial" panose="020B0604020202020204" pitchFamily="34" charset="0"/>
                  <a:buNone/>
                </a:pPr>
                <a:r>
                  <a:rPr lang="zh-CN" altLang="en-US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我付    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    ,</a:t>
                </a:r>
                <a:endParaRPr lang="en-US" altLang="zh-CN" sz="3200" dirty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eaLnBrk="0" hangingPunct="0">
                  <a:spcBef>
                    <a:spcPct val="20000"/>
                  </a:spcBef>
                  <a:buFont typeface="Arial" panose="020B0604020202020204" pitchFamily="34" charset="0"/>
                  <a:buNone/>
                </a:pPr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应找</a:t>
                </a:r>
                <a:r>
                  <a:rPr lang="zh-CN" altLang="en-US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回</a:t>
                </a:r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多少钱？</a:t>
                </a:r>
                <a:endParaRPr lang="en-US" altLang="zh-CN" sz="3200" dirty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pic>
            <p:nvPicPr>
              <p:cNvPr id="35852" name="Picture 58" descr="p4_1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273641" y="3268663"/>
                <a:ext cx="1045682" cy="1558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5850" name="图片 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11157" y="3716904"/>
              <a:ext cx="1094493" cy="562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5845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46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022850" y="1612900"/>
            <a:ext cx="2616200" cy="1738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元减掉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元，还剩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4"/>
          <p:cNvSpPr txBox="1">
            <a:spLocks noChangeArrowheads="1"/>
          </p:cNvSpPr>
          <p:nvPr/>
        </p:nvSpPr>
        <p:spPr bwMode="auto">
          <a:xfrm>
            <a:off x="684213" y="1989138"/>
            <a:ext cx="30718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说一说。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66" name="Text Box 8"/>
          <p:cNvSpPr txBox="1">
            <a:spLocks noChangeArrowheads="1"/>
          </p:cNvSpPr>
          <p:nvPr/>
        </p:nvSpPr>
        <p:spPr bwMode="auto">
          <a:xfrm>
            <a:off x="642938" y="5786438"/>
            <a:ext cx="11668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folHlink"/>
                </a:solidFill>
                <a:ea typeface="华文琥珀" panose="02010800040101010101" charset="-122"/>
                <a:cs typeface="华文琥珀" panose="02010800040101010101" charset="-122"/>
              </a:rPr>
              <a:t>工具箱</a:t>
            </a:r>
            <a:endParaRPr lang="zh-CN" altLang="en-US" sz="2400">
              <a:solidFill>
                <a:schemeClr val="folHlink"/>
              </a:solidFill>
              <a:ea typeface="华文琥珀" panose="02010800040101010101" charset="-122"/>
              <a:cs typeface="华文琥珀" panose="02010800040101010101" charset="-122"/>
            </a:endParaRPr>
          </a:p>
        </p:txBody>
      </p:sp>
      <p:sp>
        <p:nvSpPr>
          <p:cNvPr id="36867" name="Rectangle 14"/>
          <p:cNvSpPr>
            <a:spLocks noChangeArrowheads="1"/>
          </p:cNvSpPr>
          <p:nvPr/>
        </p:nvSpPr>
        <p:spPr bwMode="auto">
          <a:xfrm>
            <a:off x="365125" y="5540375"/>
            <a:ext cx="8185150" cy="785813"/>
          </a:xfrm>
          <a:prstGeom prst="rect">
            <a:avLst/>
          </a:prstGeom>
          <a:noFill/>
          <a:ln w="57150" cmpd="thinThick">
            <a:solidFill>
              <a:srgbClr val="0099FF"/>
            </a:solidFill>
            <a:miter lim="800000"/>
          </a:ln>
        </p:spPr>
        <p:txBody>
          <a:bodyPr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pic>
        <p:nvPicPr>
          <p:cNvPr id="36868" name="Picture 15" descr="3"/>
          <p:cNvPicPr>
            <a:picLocks noChangeAspect="1" noChangeArrowheads="1"/>
          </p:cNvPicPr>
          <p:nvPr/>
        </p:nvPicPr>
        <p:blipFill>
          <a:blip r:embed="rId1" cstate="email"/>
          <a:srcRect r="-137"/>
          <a:stretch>
            <a:fillRect/>
          </a:stretch>
        </p:blipFill>
        <p:spPr bwMode="auto">
          <a:xfrm>
            <a:off x="100013" y="5373688"/>
            <a:ext cx="784225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Line 16"/>
          <p:cNvSpPr>
            <a:spLocks noChangeShapeType="1"/>
          </p:cNvSpPr>
          <p:nvPr/>
        </p:nvSpPr>
        <p:spPr bwMode="auto">
          <a:xfrm>
            <a:off x="1785938" y="5607050"/>
            <a:ext cx="0" cy="741363"/>
          </a:xfrm>
          <a:prstGeom prst="line">
            <a:avLst/>
          </a:prstGeom>
          <a:noFill/>
          <a:ln w="57150" cmpd="thinThick">
            <a:solidFill>
              <a:srgbClr val="0099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5606" name="图片 17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0238" y="5797550"/>
            <a:ext cx="871537" cy="431800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7" name="图片 18" descr="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28925" y="5807075"/>
            <a:ext cx="893763" cy="414338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8" name="图片 19" descr="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1900" y="5821363"/>
            <a:ext cx="823913" cy="395287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9" name="图片 20" descr="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60900" y="5821363"/>
            <a:ext cx="812800" cy="395287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5610" name="图片 21" descr="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32438" y="5829300"/>
            <a:ext cx="844550" cy="396875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5611" name="图片 22" descr="5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32550" y="5861050"/>
            <a:ext cx="803275" cy="360363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36876" name="图片 23" descr="6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294563" y="5865813"/>
            <a:ext cx="6461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7" name="图片 24" descr="8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993063" y="5861050"/>
            <a:ext cx="6477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8" name="Picture 14"/>
          <p:cNvPicPr>
            <a:picLocks noChangeAspect="1" noChangeArrowheads="1"/>
          </p:cNvPicPr>
          <p:nvPr/>
        </p:nvPicPr>
        <p:blipFill>
          <a:blip r:embed="rId10" cstate="email"/>
          <a:srcRect t="-287"/>
          <a:stretch>
            <a:fillRect/>
          </a:stretch>
        </p:blipFill>
        <p:spPr bwMode="auto">
          <a:xfrm>
            <a:off x="684213" y="2708275"/>
            <a:ext cx="4668837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9" name="图片 25" descr="8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364163" y="2420938"/>
            <a:ext cx="3567112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0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688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4"/>
          <p:cNvSpPr txBox="1">
            <a:spLocks noChangeArrowheads="1"/>
          </p:cNvSpPr>
          <p:nvPr/>
        </p:nvSpPr>
        <p:spPr bwMode="auto">
          <a:xfrm>
            <a:off x="684213" y="1844675"/>
            <a:ext cx="20716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6626" name="图片 5" descr="1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0113" y="2781300"/>
            <a:ext cx="2786062" cy="2286000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6627" name="图片 6" descr="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0200" y="2636838"/>
            <a:ext cx="4129088" cy="2286000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63713" y="4292600"/>
            <a:ext cx="78581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22938" y="4221163"/>
            <a:ext cx="7858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50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894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789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03350" y="5013325"/>
            <a:ext cx="5530850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提示：将表示几元的数量加在一起。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9" descr="1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27038" y="2643188"/>
            <a:ext cx="5216525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Box 4"/>
          <p:cNvSpPr txBox="1">
            <a:spLocks noChangeArrowheads="1"/>
          </p:cNvSpPr>
          <p:nvPr/>
        </p:nvSpPr>
        <p:spPr bwMode="auto">
          <a:xfrm>
            <a:off x="857250" y="1997075"/>
            <a:ext cx="20716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换一换。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313113" y="2682875"/>
            <a:ext cx="78581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5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22625" y="3355975"/>
            <a:ext cx="7858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10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422650" y="4040188"/>
            <a:ext cx="78581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5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68350" y="5332413"/>
            <a:ext cx="78581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2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152775" y="5332413"/>
            <a:ext cx="78581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4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44538" y="5329238"/>
            <a:ext cx="7858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4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181350" y="5329238"/>
            <a:ext cx="78581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3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85813" y="5340350"/>
            <a:ext cx="78581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6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200400" y="5326063"/>
            <a:ext cx="78581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2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85813" y="5343525"/>
            <a:ext cx="78581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8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181350" y="5299075"/>
            <a:ext cx="7858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1</a:t>
            </a:r>
            <a:endParaRPr lang="zh-CN" altLang="en-US" sz="3600">
              <a:solidFill>
                <a:srgbClr val="7030A0"/>
              </a:solidFill>
            </a:endParaRPr>
          </a:p>
        </p:txBody>
      </p:sp>
      <p:pic>
        <p:nvPicPr>
          <p:cNvPr id="38926" name="图片 19" descr="1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57838" y="5313363"/>
            <a:ext cx="34290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429000" y="4697413"/>
            <a:ext cx="78581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2</a:t>
            </a:r>
            <a:endParaRPr lang="zh-CN" altLang="en-US" sz="3600">
              <a:solidFill>
                <a:srgbClr val="7030A0"/>
              </a:solidFill>
            </a:endParaRPr>
          </a:p>
        </p:txBody>
      </p:sp>
      <p:sp>
        <p:nvSpPr>
          <p:cNvPr id="38928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8929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060700" y="1341438"/>
            <a:ext cx="493712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提示：先想一想，谁里面有几个几？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9" grpId="0"/>
      <p:bldP spid="21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8"/>
          <p:cNvSpPr txBox="1">
            <a:spLocks noChangeArrowheads="1"/>
          </p:cNvSpPr>
          <p:nvPr/>
        </p:nvSpPr>
        <p:spPr bwMode="auto">
          <a:xfrm>
            <a:off x="642938" y="5786438"/>
            <a:ext cx="11668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folHlink"/>
                </a:solidFill>
                <a:ea typeface="华文琥珀" panose="02010800040101010101" charset="-122"/>
                <a:cs typeface="华文琥珀" panose="02010800040101010101" charset="-122"/>
              </a:rPr>
              <a:t>工具箱</a:t>
            </a:r>
            <a:endParaRPr lang="zh-CN" altLang="en-US" sz="2400">
              <a:solidFill>
                <a:schemeClr val="folHlink"/>
              </a:solidFill>
              <a:ea typeface="华文琥珀" panose="02010800040101010101" charset="-122"/>
              <a:cs typeface="华文琥珀" panose="02010800040101010101" charset="-122"/>
            </a:endParaRPr>
          </a:p>
        </p:txBody>
      </p:sp>
      <p:sp>
        <p:nvSpPr>
          <p:cNvPr id="39938" name="Rectangle 14"/>
          <p:cNvSpPr>
            <a:spLocks noChangeArrowheads="1"/>
          </p:cNvSpPr>
          <p:nvPr/>
        </p:nvSpPr>
        <p:spPr bwMode="auto">
          <a:xfrm>
            <a:off x="492125" y="5540375"/>
            <a:ext cx="8185150" cy="785813"/>
          </a:xfrm>
          <a:prstGeom prst="rect">
            <a:avLst/>
          </a:prstGeom>
          <a:noFill/>
          <a:ln w="57150" cmpd="thinThick">
            <a:solidFill>
              <a:srgbClr val="0099FF"/>
            </a:solidFill>
            <a:miter lim="800000"/>
          </a:ln>
        </p:spPr>
        <p:txBody>
          <a:bodyPr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pic>
        <p:nvPicPr>
          <p:cNvPr id="39939" name="Picture 15" descr="3"/>
          <p:cNvPicPr>
            <a:picLocks noChangeAspect="1" noChangeArrowheads="1"/>
          </p:cNvPicPr>
          <p:nvPr/>
        </p:nvPicPr>
        <p:blipFill>
          <a:blip r:embed="rId1" cstate="email"/>
          <a:srcRect r="-137"/>
          <a:stretch>
            <a:fillRect/>
          </a:stretch>
        </p:blipFill>
        <p:spPr bwMode="auto">
          <a:xfrm>
            <a:off x="100013" y="5373688"/>
            <a:ext cx="784225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Line 16"/>
          <p:cNvSpPr>
            <a:spLocks noChangeShapeType="1"/>
          </p:cNvSpPr>
          <p:nvPr/>
        </p:nvSpPr>
        <p:spPr bwMode="auto">
          <a:xfrm>
            <a:off x="1785938" y="5562600"/>
            <a:ext cx="0" cy="741363"/>
          </a:xfrm>
          <a:prstGeom prst="line">
            <a:avLst/>
          </a:prstGeom>
          <a:noFill/>
          <a:ln w="57150" cmpd="thinThick">
            <a:solidFill>
              <a:srgbClr val="0099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8677" name="图片 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0238" y="5797550"/>
            <a:ext cx="871537" cy="431800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8678" name="图片 9" descr="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28925" y="5807075"/>
            <a:ext cx="893763" cy="414338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8679" name="图片 10" descr="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1900" y="5821363"/>
            <a:ext cx="823913" cy="395287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8680" name="图片 11" descr="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60900" y="5821363"/>
            <a:ext cx="812800" cy="395287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8681" name="图片 12" descr="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32438" y="5829300"/>
            <a:ext cx="844550" cy="396875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8682" name="图片 13" descr="5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32550" y="5861050"/>
            <a:ext cx="803275" cy="360363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39947" name="图片 14" descr="6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294563" y="5865813"/>
            <a:ext cx="6461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8" name="图片 15" descr="8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993063" y="5861050"/>
            <a:ext cx="6477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9" name="TextBox 4"/>
          <p:cNvSpPr txBox="1">
            <a:spLocks noChangeArrowheads="1"/>
          </p:cNvSpPr>
          <p:nvPr/>
        </p:nvSpPr>
        <p:spPr bwMode="auto">
          <a:xfrm>
            <a:off x="857250" y="1997075"/>
            <a:ext cx="671512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正好拿出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100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元，可以怎样拿？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950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995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60475" y="3357563"/>
            <a:ext cx="493712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提示：只要加起来是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就可以。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096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4783138"/>
            <a:ext cx="8281988" cy="1408112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有的钱数没有一张的，可以用几张面额小的凑起来。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40973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097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23561" name="Group 21"/>
          <p:cNvGrpSpPr/>
          <p:nvPr/>
        </p:nvGrpSpPr>
        <p:grpSpPr bwMode="auto">
          <a:xfrm>
            <a:off x="5940425" y="1412875"/>
            <a:ext cx="2736850" cy="1008063"/>
            <a:chOff x="0" y="0"/>
            <a:chExt cx="1772" cy="635"/>
          </a:xfrm>
        </p:grpSpPr>
        <p:sp>
          <p:nvSpPr>
            <p:cNvPr id="40971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701" cy="635"/>
            </a:xfrm>
            <a:prstGeom prst="wedgeRoundRectCallout">
              <a:avLst>
                <a:gd name="adj1" fmla="val -73106"/>
                <a:gd name="adj2" fmla="val 2442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latin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0972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1772" cy="5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付钱时有什么要注意的？</a:t>
              </a:r>
              <a:endParaRPr lang="zh-CN" altLang="en-US"/>
            </a:p>
          </p:txBody>
        </p:sp>
      </p:grpSp>
      <p:grpSp>
        <p:nvGrpSpPr>
          <p:cNvPr id="40967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40969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0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6725" y="3284538"/>
            <a:ext cx="8281988" cy="1189037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付钱的方法有多种，只要凑成需要的钱数就行。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396875" y="2060575"/>
            <a:ext cx="7632700" cy="3932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通过课堂上的“认一认、买一买、问一问、说一说、拿一拿、读一读、测一测”系列活动，学会简单的购物，认识人民币，掌握大面额人民币之间的换算关系，能够用口头语言描述付钱、找钱的过程。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750" y="2205038"/>
            <a:ext cx="786606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5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946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6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77" descr="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00250" y="2000250"/>
            <a:ext cx="4994275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椭圆 78"/>
          <p:cNvSpPr/>
          <p:nvPr/>
        </p:nvSpPr>
        <p:spPr>
          <a:xfrm>
            <a:off x="2973388" y="2544763"/>
            <a:ext cx="1785937" cy="7858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2973388" y="3330575"/>
            <a:ext cx="1785937" cy="3841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2371725" y="3959225"/>
            <a:ext cx="900113" cy="3841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6080125" y="2074863"/>
            <a:ext cx="900113" cy="3841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48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8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zh-CN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8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bldLvl="0" animBg="1"/>
      <p:bldP spid="80" grpId="0" bldLvl="0" animBg="1"/>
      <p:bldP spid="81" grpId="0" bldLvl="0" animBg="1"/>
      <p:bldP spid="8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3" descr="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71688" y="2214563"/>
            <a:ext cx="5235575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椭圆 4"/>
          <p:cNvSpPr/>
          <p:nvPr/>
        </p:nvSpPr>
        <p:spPr>
          <a:xfrm>
            <a:off x="3138488" y="2703513"/>
            <a:ext cx="1785937" cy="785812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138488" y="3489325"/>
            <a:ext cx="1785937" cy="382588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535238" y="4116388"/>
            <a:ext cx="900112" cy="384175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243638" y="2233613"/>
            <a:ext cx="900112" cy="382587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151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1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zh-CN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3" descr="4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86000" y="2214563"/>
            <a:ext cx="5056188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椭圆 8"/>
          <p:cNvSpPr/>
          <p:nvPr/>
        </p:nvSpPr>
        <p:spPr>
          <a:xfrm>
            <a:off x="3138488" y="2703513"/>
            <a:ext cx="1785937" cy="785812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138488" y="3489325"/>
            <a:ext cx="1785937" cy="382588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243638" y="2233613"/>
            <a:ext cx="900112" cy="382587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2533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3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zh-CN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3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3" descr="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57438" y="2286000"/>
            <a:ext cx="4786312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椭圆 4"/>
          <p:cNvSpPr/>
          <p:nvPr/>
        </p:nvSpPr>
        <p:spPr>
          <a:xfrm>
            <a:off x="3138488" y="2703513"/>
            <a:ext cx="1785937" cy="785812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138488" y="3489325"/>
            <a:ext cx="1785937" cy="382588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243638" y="2233613"/>
            <a:ext cx="900112" cy="382587"/>
          </a:xfrm>
          <a:prstGeom prst="ellipse">
            <a:avLst/>
          </a:prstGeom>
          <a:solidFill>
            <a:schemeClr val="accent5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355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5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zh-CN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6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30" descr="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71775" y="1270000"/>
            <a:ext cx="2366963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图片 31" descr="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475" y="2492375"/>
            <a:ext cx="24415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图片 32" descr="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175" y="3644900"/>
            <a:ext cx="2727325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图片 33" descr="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1500" y="5013325"/>
            <a:ext cx="23622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58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zh-CN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58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931</Words>
  <Application>WPS 演示</Application>
  <PresentationFormat>全屏显示(4:3)</PresentationFormat>
  <Paragraphs>209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Calibri</vt:lpstr>
      <vt:lpstr>华文楷体</vt:lpstr>
      <vt:lpstr>微软雅黑</vt:lpstr>
      <vt:lpstr>黑体</vt:lpstr>
      <vt:lpstr>华文新魏</vt:lpstr>
      <vt:lpstr>Arial Unicode MS</vt:lpstr>
      <vt:lpstr>华文琥珀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221</cp:revision>
  <dcterms:created xsi:type="dcterms:W3CDTF">2015-10-12T13:43:00Z</dcterms:created>
  <dcterms:modified xsi:type="dcterms:W3CDTF">2023-10-30T05:03:55Z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A0C08394A3164E7C95E59CA9F0F638A5_12</vt:lpwstr>
  </property>
</Properties>
</file>