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71" r:id="rId3"/>
    <p:sldId id="264" r:id="rId4"/>
    <p:sldId id="315" r:id="rId5"/>
    <p:sldId id="357" r:id="rId6"/>
    <p:sldId id="358" r:id="rId7"/>
    <p:sldId id="359" r:id="rId8"/>
    <p:sldId id="360" r:id="rId9"/>
    <p:sldId id="362" r:id="rId10"/>
    <p:sldId id="361" r:id="rId11"/>
    <p:sldId id="317" r:id="rId12"/>
    <p:sldId id="363" r:id="rId13"/>
    <p:sldId id="341" r:id="rId14"/>
    <p:sldId id="364" r:id="rId15"/>
    <p:sldId id="321" r:id="rId16"/>
    <p:sldId id="302" r:id="rId17"/>
    <p:sldId id="365" r:id="rId18"/>
    <p:sldId id="366" r:id="rId19"/>
    <p:sldId id="319" r:id="rId20"/>
    <p:sldId id="346" r:id="rId21"/>
    <p:sldId id="367" r:id="rId22"/>
    <p:sldId id="348" r:id="rId23"/>
    <p:sldId id="349" r:id="rId24"/>
    <p:sldId id="368" r:id="rId25"/>
    <p:sldId id="350" r:id="rId26"/>
    <p:sldId id="300" r:id="rId27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1" userDrawn="1">
          <p15:clr>
            <a:srgbClr val="A4A3A4"/>
          </p15:clr>
        </p15:guide>
        <p15:guide id="2" pos="2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51"/>
        <p:guide pos="2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59D6500-981A-4C68-B7C9-9F3E4A106F9C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jpeg"/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5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>
            <a:spLocks noChangeArrowheads="1"/>
          </p:cNvSpPr>
          <p:nvPr/>
        </p:nvSpPr>
        <p:spPr bwMode="auto">
          <a:xfrm>
            <a:off x="466725" y="836613"/>
            <a:ext cx="51149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第</a:t>
            </a:r>
            <a:r>
              <a:rPr lang="en-US" altLang="zh-CN" sz="36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2</a:t>
            </a:r>
            <a:r>
              <a:rPr lang="zh-CN" altLang="en-US" sz="36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单元   购物</a:t>
            </a:r>
            <a:endParaRPr lang="en-US" altLang="zh-CN" sz="36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华文楷体" panose="02010600040101010101" charset="-122"/>
            </a:endParaRPr>
          </a:p>
        </p:txBody>
      </p:sp>
      <p:sp>
        <p:nvSpPr>
          <p:cNvPr id="5124" name="直线连接符 21"/>
          <p:cNvSpPr>
            <a:spLocks noChangeShapeType="1"/>
          </p:cNvSpPr>
          <p:nvPr/>
        </p:nvSpPr>
        <p:spPr bwMode="auto">
          <a:xfrm>
            <a:off x="3187699" y="3573010"/>
            <a:ext cx="2771775" cy="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0" y="2276920"/>
            <a:ext cx="9144000" cy="823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3 </a:t>
            </a:r>
            <a:r>
              <a:rPr lang="zh-CN" altLang="en-US" sz="4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小</a:t>
            </a: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小商店</a:t>
            </a:r>
            <a:endParaRPr lang="zh-CN" altLang="en-US" sz="4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5124" grpId="0" animBg="1"/>
      <p:bldP spid="4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3"/>
          <p:cNvSpPr txBox="1">
            <a:spLocks noChangeArrowheads="1"/>
          </p:cNvSpPr>
          <p:nvPr/>
        </p:nvSpPr>
        <p:spPr bwMode="auto">
          <a:xfrm>
            <a:off x="2771775" y="1125538"/>
            <a:ext cx="5646738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买一架飞机和一个魔方一共多少元？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14400" y="5157788"/>
            <a:ext cx="69230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提示：求一共多少，用加法。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03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5604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25606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79613" y="2349500"/>
            <a:ext cx="47926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3"/>
          <p:cNvSpPr txBox="1">
            <a:spLocks noChangeArrowheads="1"/>
          </p:cNvSpPr>
          <p:nvPr/>
        </p:nvSpPr>
        <p:spPr bwMode="auto">
          <a:xfrm>
            <a:off x="2771775" y="1125538"/>
            <a:ext cx="5646738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买一架飞机和一个魔方一共多少元？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16013" y="5157788"/>
            <a:ext cx="69230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12+5=17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7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8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6630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79613" y="2349500"/>
            <a:ext cx="47926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3"/>
          <p:cNvSpPr txBox="1">
            <a:spLocks noChangeArrowheads="1"/>
          </p:cNvSpPr>
          <p:nvPr/>
        </p:nvSpPr>
        <p:spPr bwMode="auto">
          <a:xfrm>
            <a:off x="2844800" y="1052513"/>
            <a:ext cx="57435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书包比文具盒贵多少元？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116013" y="36449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" name="TextBox 11"/>
          <p:cNvSpPr>
            <a:spLocks noChangeArrowheads="1"/>
          </p:cNvSpPr>
          <p:nvPr/>
        </p:nvSpPr>
        <p:spPr bwMode="auto">
          <a:xfrm>
            <a:off x="1116013" y="4508500"/>
            <a:ext cx="6545262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求书包比文具盒贵多少元用减法。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7655" name="图片 25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79838" y="1773238"/>
            <a:ext cx="3275012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6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3"/>
          <p:cNvSpPr txBox="1">
            <a:spLocks noChangeArrowheads="1"/>
          </p:cNvSpPr>
          <p:nvPr/>
        </p:nvSpPr>
        <p:spPr bwMode="auto">
          <a:xfrm>
            <a:off x="2844800" y="1052513"/>
            <a:ext cx="57435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书包比文具盒贵多少元？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74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5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187450" y="4292600"/>
            <a:ext cx="23764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" name="TextBox 11"/>
          <p:cNvSpPr>
            <a:spLocks noChangeArrowheads="1"/>
          </p:cNvSpPr>
          <p:nvPr/>
        </p:nvSpPr>
        <p:spPr bwMode="auto">
          <a:xfrm>
            <a:off x="1116013" y="5300663"/>
            <a:ext cx="654526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34-28=6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（元）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8679" name="图片 25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79838" y="1773238"/>
            <a:ext cx="3275012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6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3563938" y="1125538"/>
            <a:ext cx="490378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买一把三角尺和一把直尺一共多少元？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698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69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9700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71775" y="1196975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1116013" y="4868863"/>
            <a:ext cx="36210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=10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3016250" y="484346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9704" name="图片 25" descr="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2133600"/>
            <a:ext cx="31003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1741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0723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1476375" y="3068638"/>
            <a:ext cx="424656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元和角不能直接相加。</a:t>
            </a:r>
            <a:endParaRPr lang="zh-CN" altLang="en-US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25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1"/>
          <p:cNvSpPr txBox="1">
            <a:spLocks noChangeArrowheads="1"/>
          </p:cNvSpPr>
          <p:nvPr/>
        </p:nvSpPr>
        <p:spPr bwMode="auto">
          <a:xfrm>
            <a:off x="3563938" y="1125538"/>
            <a:ext cx="490378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买一把三角尺和一把直尺子一共多少元？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746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4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748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71775" y="1196975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827088" y="4868863"/>
            <a:ext cx="36210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=10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2008188" y="477202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1752" name="图片 25" descr="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813" y="2133600"/>
            <a:ext cx="31003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11"/>
          <p:cNvSpPr>
            <a:spLocks noChangeArrowheads="1"/>
          </p:cNvSpPr>
          <p:nvPr/>
        </p:nvSpPr>
        <p:spPr bwMode="auto">
          <a:xfrm>
            <a:off x="4397375" y="4725988"/>
            <a:ext cx="37957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=2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 rot="-3301957">
            <a:off x="5248275" y="4627563"/>
            <a:ext cx="2214563" cy="700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17414" grpId="0" bldLvl="0" animBg="1"/>
      <p:bldP spid="3" grpId="0" bldLvl="0"/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4"/>
          <p:cNvSpPr txBox="1">
            <a:spLocks noChangeArrowheads="1"/>
          </p:cNvSpPr>
          <p:nvPr/>
        </p:nvSpPr>
        <p:spPr bwMode="auto">
          <a:xfrm>
            <a:off x="901700" y="1628775"/>
            <a:ext cx="66294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机器人和小汽车一共多少元？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770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28675" y="5013325"/>
            <a:ext cx="690562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提示：求一共是多少，用加法。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2774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088" y="2276475"/>
            <a:ext cx="47926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4"/>
          <p:cNvSpPr txBox="1">
            <a:spLocks noChangeArrowheads="1"/>
          </p:cNvSpPr>
          <p:nvPr/>
        </p:nvSpPr>
        <p:spPr bwMode="auto">
          <a:xfrm>
            <a:off x="901700" y="1628775"/>
            <a:ext cx="66294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机器人和小汽车一共多少元？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63713" y="5084763"/>
            <a:ext cx="46672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25+20=45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3795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6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3798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088" y="2276475"/>
            <a:ext cx="47926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4"/>
          <p:cNvSpPr txBox="1">
            <a:spLocks noChangeArrowheads="1"/>
          </p:cNvSpPr>
          <p:nvPr/>
        </p:nvSpPr>
        <p:spPr bwMode="auto">
          <a:xfrm>
            <a:off x="685800" y="1989138"/>
            <a:ext cx="58150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坦克比魔方贵多少元？。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18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1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4820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2708275"/>
            <a:ext cx="47926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00113" y="5157788"/>
            <a:ext cx="69056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提示：求坦克比魔方贵多少元，用减法。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684213" y="3860800"/>
            <a:ext cx="7561262" cy="173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通过购物活动，巩固100以内数的加减法计算。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在购物活动中，通过解决具体的购物问题，学会付钱、找钱、体验付钱方式的多样性。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4"/>
          <p:cNvSpPr txBox="1">
            <a:spLocks noChangeArrowheads="1"/>
          </p:cNvSpPr>
          <p:nvPr/>
        </p:nvSpPr>
        <p:spPr bwMode="auto">
          <a:xfrm>
            <a:off x="685800" y="1989138"/>
            <a:ext cx="58150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坦克比魔方贵多少元？。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2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5844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2708275"/>
            <a:ext cx="47926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79613" y="5302250"/>
            <a:ext cx="3114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9-5=4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4"/>
          <p:cNvSpPr txBox="1">
            <a:spLocks noChangeArrowheads="1"/>
          </p:cNvSpPr>
          <p:nvPr/>
        </p:nvSpPr>
        <p:spPr bwMode="auto">
          <a:xfrm>
            <a:off x="684213" y="1844675"/>
            <a:ext cx="20716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5602" name="图片 5" descr="1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1700" y="2781300"/>
            <a:ext cx="2733675" cy="792163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3" name="图片 6" descr="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0200" y="2636838"/>
            <a:ext cx="3959225" cy="936625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63713" y="4076700"/>
            <a:ext cx="7858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30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22938" y="4221163"/>
            <a:ext cx="7858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27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70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7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31913" y="4941888"/>
            <a:ext cx="553085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提示：将表示几元的数量加在一起。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4"/>
          <p:cNvSpPr txBox="1">
            <a:spLocks noChangeArrowheads="1"/>
          </p:cNvSpPr>
          <p:nvPr/>
        </p:nvSpPr>
        <p:spPr bwMode="auto">
          <a:xfrm>
            <a:off x="828675" y="1844675"/>
            <a:ext cx="76168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一块橡皮和一把尺子一共多少元？。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890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789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87450" y="5302250"/>
            <a:ext cx="713105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提示：求一共是多少，用加法。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7894" name="图片 25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51050" y="2636838"/>
            <a:ext cx="3275013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4"/>
          <p:cNvSpPr txBox="1">
            <a:spLocks noChangeArrowheads="1"/>
          </p:cNvSpPr>
          <p:nvPr/>
        </p:nvSpPr>
        <p:spPr bwMode="auto">
          <a:xfrm>
            <a:off x="828675" y="1844675"/>
            <a:ext cx="76168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一块橡皮和一把尺子一共多少元？。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14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891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87450" y="5302250"/>
            <a:ext cx="71310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+8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=2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1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38918" name="图片 25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51050" y="2636838"/>
            <a:ext cx="3275013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4"/>
          <p:cNvSpPr txBox="1">
            <a:spLocks noChangeArrowheads="1"/>
          </p:cNvSpPr>
          <p:nvPr/>
        </p:nvSpPr>
        <p:spPr bwMode="auto">
          <a:xfrm>
            <a:off x="857250" y="1997075"/>
            <a:ext cx="671512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70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元可以买哪两样物品？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38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993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84213" y="2781300"/>
            <a:ext cx="49371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提示：只要加起来不超过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元就可以。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4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39942" name="图片 26" descr="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03800" y="3141663"/>
            <a:ext cx="30670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096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5113338"/>
            <a:ext cx="8281988" cy="74930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满一元时要注意。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0973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097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23561" name="Group 21"/>
          <p:cNvGrpSpPr/>
          <p:nvPr/>
        </p:nvGrpSpPr>
        <p:grpSpPr bwMode="auto">
          <a:xfrm>
            <a:off x="5940425" y="1412875"/>
            <a:ext cx="2736850" cy="1008063"/>
            <a:chOff x="0" y="0"/>
            <a:chExt cx="1772" cy="635"/>
          </a:xfrm>
        </p:grpSpPr>
        <p:sp>
          <p:nvSpPr>
            <p:cNvPr id="40971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701" cy="635"/>
            </a:xfrm>
            <a:prstGeom prst="wedgeRoundRectCallout">
              <a:avLst>
                <a:gd name="adj1" fmla="val -73106"/>
                <a:gd name="adj2" fmla="val 2442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latin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0972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772" cy="5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计算时有什么要注意的？</a:t>
              </a:r>
              <a:endParaRPr lang="zh-CN" altLang="en-US"/>
            </a:p>
          </p:txBody>
        </p:sp>
      </p:grpSp>
      <p:grpSp>
        <p:nvGrpSpPr>
          <p:cNvPr id="40967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0969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0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284538"/>
            <a:ext cx="8281988" cy="1200150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求一共花了多少元，直接把相应物品的钱数加在一起。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396875" y="2060575"/>
            <a:ext cx="7632700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初步体会人民币的应用价值，感受数学与生活的密切联系，积累购物的活动经验，学会与人分享。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60700" y="2060575"/>
            <a:ext cx="3951288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图片 25" descr="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4575" y="4149725"/>
            <a:ext cx="27209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图片 26" descr="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0200" y="3933825"/>
            <a:ext cx="243205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0" name="组合 31"/>
          <p:cNvGrpSpPr/>
          <p:nvPr/>
        </p:nvGrpSpPr>
        <p:grpSpPr bwMode="auto">
          <a:xfrm>
            <a:off x="1690688" y="1628775"/>
            <a:ext cx="1943100" cy="1543050"/>
            <a:chOff x="1271791" y="657590"/>
            <a:chExt cx="1942887" cy="1542292"/>
          </a:xfrm>
        </p:grpSpPr>
        <p:pic>
          <p:nvPicPr>
            <p:cNvPr id="19471" name="图片 28" descr="1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2" name="TextBox 29"/>
            <p:cNvSpPr txBox="1">
              <a:spLocks noChangeArrowheads="1"/>
            </p:cNvSpPr>
            <p:nvPr/>
          </p:nvSpPr>
          <p:spPr bwMode="auto">
            <a:xfrm rot="-903571">
              <a:off x="1641637" y="1255784"/>
              <a:ext cx="1460340" cy="583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玩 具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grpSp>
        <p:nvGrpSpPr>
          <p:cNvPr id="19461" name="组合 32"/>
          <p:cNvGrpSpPr/>
          <p:nvPr/>
        </p:nvGrpSpPr>
        <p:grpSpPr bwMode="auto">
          <a:xfrm>
            <a:off x="468313" y="2997200"/>
            <a:ext cx="1943100" cy="1543050"/>
            <a:chOff x="1271791" y="657590"/>
            <a:chExt cx="1942887" cy="1542292"/>
          </a:xfrm>
        </p:grpSpPr>
        <p:pic>
          <p:nvPicPr>
            <p:cNvPr id="19469" name="图片 33" descr="1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0" name="TextBox 34"/>
            <p:cNvSpPr txBox="1">
              <a:spLocks noChangeArrowheads="1"/>
            </p:cNvSpPr>
            <p:nvPr/>
          </p:nvSpPr>
          <p:spPr bwMode="auto">
            <a:xfrm rot="-903571">
              <a:off x="1641638" y="1255783"/>
              <a:ext cx="1460340" cy="583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文 具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grpSp>
        <p:nvGrpSpPr>
          <p:cNvPr id="19462" name="组合 35"/>
          <p:cNvGrpSpPr/>
          <p:nvPr/>
        </p:nvGrpSpPr>
        <p:grpSpPr bwMode="auto">
          <a:xfrm rot="2069488">
            <a:off x="6783388" y="2906713"/>
            <a:ext cx="1943100" cy="1543050"/>
            <a:chOff x="1271791" y="657590"/>
            <a:chExt cx="1942887" cy="1542292"/>
          </a:xfrm>
        </p:grpSpPr>
        <p:pic>
          <p:nvPicPr>
            <p:cNvPr id="19467" name="图片 36" descr="1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8" name="TextBox 37"/>
            <p:cNvSpPr txBox="1">
              <a:spLocks noChangeArrowheads="1"/>
            </p:cNvSpPr>
            <p:nvPr/>
          </p:nvSpPr>
          <p:spPr bwMode="auto">
            <a:xfrm rot="-903571">
              <a:off x="1485574" y="1289875"/>
              <a:ext cx="1461928" cy="583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体育用品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grpSp>
        <p:nvGrpSpPr>
          <p:cNvPr id="1946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6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4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82850" y="1844675"/>
            <a:ext cx="556101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2" name="组合 5"/>
          <p:cNvGrpSpPr/>
          <p:nvPr/>
        </p:nvGrpSpPr>
        <p:grpSpPr bwMode="auto">
          <a:xfrm>
            <a:off x="971550" y="1916113"/>
            <a:ext cx="1943100" cy="1541462"/>
            <a:chOff x="1271791" y="657590"/>
            <a:chExt cx="1942887" cy="1542292"/>
          </a:xfrm>
        </p:grpSpPr>
        <p:pic>
          <p:nvPicPr>
            <p:cNvPr id="20495" name="图片 6" descr="1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6" name="TextBox 7"/>
            <p:cNvSpPr txBox="1">
              <a:spLocks noChangeArrowheads="1"/>
            </p:cNvSpPr>
            <p:nvPr/>
          </p:nvSpPr>
          <p:spPr bwMode="auto">
            <a:xfrm rot="-903571">
              <a:off x="1641638" y="1254811"/>
              <a:ext cx="1460340" cy="58451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玩 具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grpSp>
        <p:nvGrpSpPr>
          <p:cNvPr id="20483" name="组合 10"/>
          <p:cNvGrpSpPr/>
          <p:nvPr/>
        </p:nvGrpSpPr>
        <p:grpSpPr bwMode="auto">
          <a:xfrm>
            <a:off x="619125" y="4887913"/>
            <a:ext cx="7096125" cy="431800"/>
            <a:chOff x="618587" y="4887257"/>
            <a:chExt cx="7097431" cy="432000"/>
          </a:xfrm>
        </p:grpSpPr>
        <p:pic>
          <p:nvPicPr>
            <p:cNvPr id="20493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18587" y="4887257"/>
              <a:ext cx="4869443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4" name="Picture 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98600" y="4932227"/>
              <a:ext cx="2117418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33600" y="5572125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57500" y="5572125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60763" y="5572125"/>
            <a:ext cx="5826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113213" y="5557838"/>
            <a:ext cx="8572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14875" y="5541963"/>
            <a:ext cx="8572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21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048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9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9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3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60475" y="1989138"/>
            <a:ext cx="3916363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6" name="组合 4"/>
          <p:cNvGrpSpPr/>
          <p:nvPr/>
        </p:nvGrpSpPr>
        <p:grpSpPr bwMode="auto">
          <a:xfrm>
            <a:off x="5219700" y="1125538"/>
            <a:ext cx="1943100" cy="1543050"/>
            <a:chOff x="1271791" y="657590"/>
            <a:chExt cx="1942887" cy="1542292"/>
          </a:xfrm>
        </p:grpSpPr>
        <p:pic>
          <p:nvPicPr>
            <p:cNvPr id="21519" name="图片 5" descr="1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0" name="TextBox 6"/>
            <p:cNvSpPr txBox="1">
              <a:spLocks noChangeArrowheads="1"/>
            </p:cNvSpPr>
            <p:nvPr/>
          </p:nvSpPr>
          <p:spPr bwMode="auto">
            <a:xfrm rot="-903571">
              <a:off x="1641638" y="1255784"/>
              <a:ext cx="1460340" cy="583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文 具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grpSp>
        <p:nvGrpSpPr>
          <p:cNvPr id="21507" name="组合 9"/>
          <p:cNvGrpSpPr/>
          <p:nvPr/>
        </p:nvGrpSpPr>
        <p:grpSpPr bwMode="auto">
          <a:xfrm>
            <a:off x="357188" y="5078413"/>
            <a:ext cx="8177212" cy="468312"/>
            <a:chOff x="357158" y="5077978"/>
            <a:chExt cx="8177250" cy="468000"/>
          </a:xfrm>
        </p:grpSpPr>
        <p:pic>
          <p:nvPicPr>
            <p:cNvPr id="21517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57158" y="5077978"/>
              <a:ext cx="5620910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8" name="Picture 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978068" y="5077978"/>
              <a:ext cx="2556340" cy="46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133600" y="5572125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857500" y="5572125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－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563938" y="5589588"/>
            <a:ext cx="7556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13213" y="5557838"/>
            <a:ext cx="8572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714875" y="5572125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151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1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3" descr="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11638" y="2636838"/>
            <a:ext cx="3924300" cy="32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0" name="组合 4"/>
          <p:cNvGrpSpPr/>
          <p:nvPr/>
        </p:nvGrpSpPr>
        <p:grpSpPr bwMode="auto">
          <a:xfrm rot="2069488">
            <a:off x="6205538" y="1395413"/>
            <a:ext cx="1943100" cy="1541462"/>
            <a:chOff x="1271791" y="657590"/>
            <a:chExt cx="1942887" cy="1542292"/>
          </a:xfrm>
        </p:grpSpPr>
        <p:pic>
          <p:nvPicPr>
            <p:cNvPr id="22544" name="图片 5" descr="1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5" name="TextBox 6"/>
            <p:cNvSpPr txBox="1">
              <a:spLocks noChangeArrowheads="1"/>
            </p:cNvSpPr>
            <p:nvPr/>
          </p:nvSpPr>
          <p:spPr bwMode="auto">
            <a:xfrm rot="-903571">
              <a:off x="1486433" y="1288177"/>
              <a:ext cx="1461928" cy="58451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体育用品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1773238"/>
            <a:ext cx="5168900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12"/>
          <p:cNvGrpSpPr/>
          <p:nvPr/>
        </p:nvGrpSpPr>
        <p:grpSpPr bwMode="auto">
          <a:xfrm>
            <a:off x="755650" y="3068638"/>
            <a:ext cx="827088" cy="601662"/>
            <a:chOff x="270730" y="2541764"/>
            <a:chExt cx="828000" cy="601484"/>
          </a:xfrm>
        </p:grpSpPr>
        <p:pic>
          <p:nvPicPr>
            <p:cNvPr id="22542" name="图片 10" descr="2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85720" y="2571744"/>
              <a:ext cx="785818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3" name="TextBox 11"/>
            <p:cNvSpPr txBox="1">
              <a:spLocks noChangeArrowheads="1"/>
            </p:cNvSpPr>
            <p:nvPr/>
          </p:nvSpPr>
          <p:spPr bwMode="auto">
            <a:xfrm>
              <a:off x="270730" y="2541764"/>
              <a:ext cx="82800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chemeClr val="bg1"/>
                  </a:solidFill>
                  <a:latin typeface="楷体_GB2312"/>
                  <a:ea typeface="楷体_GB2312"/>
                  <a:cs typeface="楷体_GB2312"/>
                </a:rPr>
                <a:t>付款</a:t>
              </a:r>
              <a:endParaRPr lang="zh-CN" altLang="en-US" sz="2400" b="1">
                <a:solidFill>
                  <a:schemeClr val="bg1"/>
                </a:solidFill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4" name="组合 13"/>
          <p:cNvGrpSpPr/>
          <p:nvPr/>
        </p:nvGrpSpPr>
        <p:grpSpPr bwMode="auto">
          <a:xfrm>
            <a:off x="827088" y="3932238"/>
            <a:ext cx="828675" cy="601662"/>
            <a:chOff x="270730" y="2541764"/>
            <a:chExt cx="828000" cy="601484"/>
          </a:xfrm>
        </p:grpSpPr>
        <p:pic>
          <p:nvPicPr>
            <p:cNvPr id="22540" name="图片 14" descr="2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85720" y="2571744"/>
              <a:ext cx="785818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TextBox 15"/>
            <p:cNvSpPr txBox="1">
              <a:spLocks noChangeArrowheads="1"/>
            </p:cNvSpPr>
            <p:nvPr/>
          </p:nvSpPr>
          <p:spPr bwMode="auto">
            <a:xfrm>
              <a:off x="270730" y="2541764"/>
              <a:ext cx="82800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chemeClr val="bg1"/>
                  </a:solidFill>
                  <a:latin typeface="楷体_GB2312"/>
                  <a:ea typeface="楷体_GB2312"/>
                  <a:cs typeface="楷体_GB2312"/>
                </a:rPr>
                <a:t>付款</a:t>
              </a:r>
              <a:endParaRPr lang="zh-CN" altLang="en-US" sz="2400" b="1">
                <a:solidFill>
                  <a:schemeClr val="bg1"/>
                </a:solidFill>
                <a:latin typeface="楷体_GB2312"/>
                <a:ea typeface="楷体_GB2312"/>
                <a:cs typeface="楷体_GB2312"/>
              </a:endParaRP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801813" y="3068638"/>
            <a:ext cx="35702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张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元＋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张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692275" y="3933825"/>
            <a:ext cx="35718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张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元＋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张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253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3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3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3" descr="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11638" y="2636838"/>
            <a:ext cx="3924300" cy="32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4" name="组合 4"/>
          <p:cNvGrpSpPr/>
          <p:nvPr/>
        </p:nvGrpSpPr>
        <p:grpSpPr bwMode="auto">
          <a:xfrm rot="2069488">
            <a:off x="6205538" y="1395413"/>
            <a:ext cx="1943100" cy="1541462"/>
            <a:chOff x="1271791" y="657590"/>
            <a:chExt cx="1942887" cy="1542292"/>
          </a:xfrm>
        </p:grpSpPr>
        <p:pic>
          <p:nvPicPr>
            <p:cNvPr id="23565" name="图片 5" descr="1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6" name="TextBox 6"/>
            <p:cNvSpPr txBox="1">
              <a:spLocks noChangeArrowheads="1"/>
            </p:cNvSpPr>
            <p:nvPr/>
          </p:nvSpPr>
          <p:spPr bwMode="auto">
            <a:xfrm rot="-903571">
              <a:off x="1486433" y="1288177"/>
              <a:ext cx="1461928" cy="58451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体育用品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pic>
        <p:nvPicPr>
          <p:cNvPr id="15369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2205038"/>
            <a:ext cx="3171825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900113" y="3429000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547813" y="3429000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－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124075" y="3429000"/>
            <a:ext cx="7556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68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843213" y="3429000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490913" y="3429000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356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6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6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39975" y="1428750"/>
            <a:ext cx="479266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图片 25" descr="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3933825"/>
            <a:ext cx="31003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图片 26" descr="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725" y="3644900"/>
            <a:ext cx="30670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0" name="组合 31"/>
          <p:cNvGrpSpPr/>
          <p:nvPr/>
        </p:nvGrpSpPr>
        <p:grpSpPr bwMode="auto">
          <a:xfrm>
            <a:off x="2195513" y="836613"/>
            <a:ext cx="1943100" cy="1543050"/>
            <a:chOff x="1271791" y="657590"/>
            <a:chExt cx="1942887" cy="1542292"/>
          </a:xfrm>
        </p:grpSpPr>
        <p:pic>
          <p:nvPicPr>
            <p:cNvPr id="24592" name="图片 28" descr="1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3" name="TextBox 29"/>
            <p:cNvSpPr txBox="1">
              <a:spLocks noChangeArrowheads="1"/>
            </p:cNvSpPr>
            <p:nvPr/>
          </p:nvSpPr>
          <p:spPr bwMode="auto">
            <a:xfrm rot="-903571">
              <a:off x="1641637" y="1255784"/>
              <a:ext cx="1460340" cy="583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玩 具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grpSp>
        <p:nvGrpSpPr>
          <p:cNvPr id="24581" name="组合 32"/>
          <p:cNvGrpSpPr/>
          <p:nvPr/>
        </p:nvGrpSpPr>
        <p:grpSpPr bwMode="auto">
          <a:xfrm>
            <a:off x="468313" y="2708275"/>
            <a:ext cx="1943100" cy="1543050"/>
            <a:chOff x="1271791" y="657590"/>
            <a:chExt cx="1942887" cy="1542292"/>
          </a:xfrm>
        </p:grpSpPr>
        <p:pic>
          <p:nvPicPr>
            <p:cNvPr id="24590" name="图片 33" descr="1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1" name="TextBox 34"/>
            <p:cNvSpPr txBox="1">
              <a:spLocks noChangeArrowheads="1"/>
            </p:cNvSpPr>
            <p:nvPr/>
          </p:nvSpPr>
          <p:spPr bwMode="auto">
            <a:xfrm rot="-903571">
              <a:off x="1641638" y="1255783"/>
              <a:ext cx="1460340" cy="583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文 具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grpSp>
        <p:nvGrpSpPr>
          <p:cNvPr id="24582" name="组合 35"/>
          <p:cNvGrpSpPr/>
          <p:nvPr/>
        </p:nvGrpSpPr>
        <p:grpSpPr bwMode="auto">
          <a:xfrm rot="2069488">
            <a:off x="6351588" y="2187575"/>
            <a:ext cx="1943100" cy="1543050"/>
            <a:chOff x="1271791" y="657590"/>
            <a:chExt cx="1942887" cy="1542292"/>
          </a:xfrm>
        </p:grpSpPr>
        <p:pic>
          <p:nvPicPr>
            <p:cNvPr id="24588" name="图片 36" descr="1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71791" y="657590"/>
              <a:ext cx="1942887" cy="1542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9" name="TextBox 37"/>
            <p:cNvSpPr txBox="1">
              <a:spLocks noChangeArrowheads="1"/>
            </p:cNvSpPr>
            <p:nvPr/>
          </p:nvSpPr>
          <p:spPr bwMode="auto">
            <a:xfrm rot="-903571">
              <a:off x="1485574" y="1289875"/>
              <a:ext cx="1461928" cy="583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汉仪雪峰体简"/>
                  <a:ea typeface="汉仪雪峰体简"/>
                  <a:cs typeface="汉仪雪峰体简"/>
                </a:rPr>
                <a:t>体育用品</a:t>
              </a:r>
              <a:endParaRPr lang="zh-CN" altLang="en-US" sz="3200">
                <a:solidFill>
                  <a:srgbClr val="FFFFFF"/>
                </a:solidFill>
                <a:latin typeface="汉仪雪峰体简"/>
                <a:ea typeface="汉仪雪峰体简"/>
                <a:cs typeface="汉仪雪峰体简"/>
              </a:endParaRPr>
            </a:p>
          </p:txBody>
        </p:sp>
      </p:grpSp>
      <p:sp>
        <p:nvSpPr>
          <p:cNvPr id="33" name="TextBox 32"/>
          <p:cNvSpPr txBox="1">
            <a:spLocks noChangeArrowheads="1"/>
          </p:cNvSpPr>
          <p:nvPr/>
        </p:nvSpPr>
        <p:spPr bwMode="auto">
          <a:xfrm rot="1118469">
            <a:off x="4418013" y="3587750"/>
            <a:ext cx="995362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模</a:t>
            </a:r>
            <a:endParaRPr lang="en-US" altLang="zh-CN" sz="360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拟</a:t>
            </a:r>
            <a:endParaRPr lang="en-US" altLang="zh-CN" sz="360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购</a:t>
            </a:r>
            <a:endParaRPr lang="en-US" altLang="zh-CN" sz="360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物</a:t>
            </a:r>
            <a:endParaRPr lang="zh-CN" altLang="en-US" sz="360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458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58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8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E6931A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817</Words>
  <Application>WPS 演示</Application>
  <PresentationFormat>全屏显示(4:3)</PresentationFormat>
  <Paragraphs>217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Calibri</vt:lpstr>
      <vt:lpstr>华文楷体</vt:lpstr>
      <vt:lpstr>黑体</vt:lpstr>
      <vt:lpstr>微软雅黑</vt:lpstr>
      <vt:lpstr>华文新魏</vt:lpstr>
      <vt:lpstr>汉仪雪峰体简</vt:lpstr>
      <vt:lpstr>RomanS</vt:lpstr>
      <vt:lpstr>楷体_GB2312</vt:lpstr>
      <vt:lpstr>Candara</vt:lpstr>
      <vt:lpstr>Arial Unicode MS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228</cp:revision>
  <dcterms:created xsi:type="dcterms:W3CDTF">2015-10-12T13:43:00Z</dcterms:created>
  <dcterms:modified xsi:type="dcterms:W3CDTF">2023-10-30T05:04:49Z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17B0D7B9293646C1ACD8859DB8EC60B7_12</vt:lpwstr>
  </property>
</Properties>
</file>