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403" r:id="rId3"/>
    <p:sldId id="257" r:id="rId4"/>
    <p:sldId id="345" r:id="rId5"/>
    <p:sldId id="396" r:id="rId7"/>
    <p:sldId id="395" r:id="rId8"/>
    <p:sldId id="397" r:id="rId9"/>
    <p:sldId id="398" r:id="rId10"/>
    <p:sldId id="402" r:id="rId11"/>
    <p:sldId id="394" r:id="rId12"/>
    <p:sldId id="347" r:id="rId13"/>
    <p:sldId id="399" r:id="rId14"/>
    <p:sldId id="386" r:id="rId15"/>
    <p:sldId id="387" r:id="rId16"/>
    <p:sldId id="400" r:id="rId17"/>
    <p:sldId id="388" r:id="rId18"/>
    <p:sldId id="401" r:id="rId19"/>
    <p:sldId id="317" r:id="rId20"/>
  </p:sldIdLst>
  <p:sldSz cx="9144000" cy="5143500" type="screen16x9"/>
  <p:notesSz cx="6858000" cy="9144000"/>
  <p:custDataLst>
    <p:tags r:id="rId2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70" userDrawn="1">
          <p15:clr>
            <a:srgbClr val="A4A3A4"/>
          </p15:clr>
        </p15:guide>
        <p15:guide id="2" pos="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800"/>
    <a:srgbClr val="7B5074"/>
    <a:srgbClr val="F68920"/>
    <a:srgbClr val="5A8E2A"/>
    <a:srgbClr val="BED63A"/>
    <a:srgbClr val="BF9000"/>
    <a:srgbClr val="33CC33"/>
    <a:srgbClr val="B5DFE6"/>
    <a:srgbClr val="7300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42" autoAdjust="0"/>
    <p:restoredTop sz="94414" autoAdjust="0"/>
  </p:normalViewPr>
  <p:slideViewPr>
    <p:cSldViewPr snapToGrid="0" showGuides="1">
      <p:cViewPr varScale="1">
        <p:scale>
          <a:sx n="107" d="100"/>
          <a:sy n="107" d="100"/>
        </p:scale>
        <p:origin x="-90" y="-642"/>
      </p:cViewPr>
      <p:guideLst>
        <p:guide orient="horz" pos="2570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3068A-753F-47ED-95DE-D06E5578E57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0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弦形 1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75305" y="221503"/>
            <a:ext cx="512108" cy="51210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4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5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1" name="矩形 20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260835" y="289567"/>
            <a:ext cx="571373" cy="390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 userDrawn="1"/>
        </p:nvGrpSpPr>
        <p:grpSpPr>
          <a:xfrm rot="1215844">
            <a:off x="303874" y="201059"/>
            <a:ext cx="477842" cy="453057"/>
            <a:chOff x="343893" y="269257"/>
            <a:chExt cx="637122" cy="604076"/>
          </a:xfrm>
        </p:grpSpPr>
        <p:sp>
          <p:nvSpPr>
            <p:cNvPr id="217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4.xml"/><Relationship Id="rId3" Type="http://schemas.microsoft.com/office/2007/relationships/hdphoto" Target="../media/image30.wdp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4.xml"/><Relationship Id="rId3" Type="http://schemas.microsoft.com/office/2007/relationships/hdphoto" Target="../media/image30.wdp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microsoft.com/office/2007/relationships/hdphoto" Target="../media/image34.wdp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microsoft.com/office/2007/relationships/hdphoto" Target="../media/image36.wdp"/><Relationship Id="rId2" Type="http://schemas.openxmlformats.org/officeDocument/2006/relationships/image" Target="../media/image35.png"/><Relationship Id="rId1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7.png"/><Relationship Id="rId1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3.GIF"/><Relationship Id="rId1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3.GIF"/><Relationship Id="rId1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microsoft.com/office/2007/relationships/hdphoto" Target="../media/image19.wdp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7.png"/><Relationship Id="rId3" Type="http://schemas.openxmlformats.org/officeDocument/2006/relationships/image" Target="../media/image23.png"/><Relationship Id="rId2" Type="http://schemas.microsoft.com/office/2007/relationships/hdphoto" Target="../media/image22.wdp"/><Relationship Id="rId1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4.xml"/><Relationship Id="rId3" Type="http://schemas.microsoft.com/office/2007/relationships/hdphoto" Target="../media/image26.wdp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7.GIF"/><Relationship Id="rId1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7.GIF"/><Relationship Id="rId2" Type="http://schemas.microsoft.com/office/2007/relationships/hdphoto" Target="../media/image26.wdp"/><Relationship Id="rId1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1"/>
          <p:cNvSpPr txBox="1"/>
          <p:nvPr/>
        </p:nvSpPr>
        <p:spPr>
          <a:xfrm>
            <a:off x="3060610" y="1653805"/>
            <a:ext cx="2959785" cy="74635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有多少块糖</a:t>
            </a:r>
            <a:endParaRPr lang="en-US" altLang="zh-CN" sz="44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70"/>
          <p:cNvSpPr txBox="1"/>
          <p:nvPr/>
        </p:nvSpPr>
        <p:spPr>
          <a:xfrm>
            <a:off x="936561" y="288525"/>
            <a:ext cx="2959785" cy="37702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0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北师大版小学数学二年级</a:t>
            </a:r>
            <a:endParaRPr lang="zh-CN" altLang="en-US" sz="20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2" name="图片 3" descr="12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348072" y="1324252"/>
            <a:ext cx="2689116" cy="1576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Rectangle 8"/>
          <p:cNvSpPr>
            <a:spLocks noChangeArrowheads="1"/>
          </p:cNvSpPr>
          <p:nvPr/>
        </p:nvSpPr>
        <p:spPr bwMode="auto">
          <a:xfrm>
            <a:off x="5015462" y="1072668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Rectangle 8"/>
          <p:cNvSpPr>
            <a:spLocks noChangeArrowheads="1"/>
          </p:cNvSpPr>
          <p:nvPr/>
        </p:nvSpPr>
        <p:spPr bwMode="auto">
          <a:xfrm>
            <a:off x="5552126" y="1072668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Rectangle 8"/>
          <p:cNvSpPr>
            <a:spLocks noChangeArrowheads="1"/>
          </p:cNvSpPr>
          <p:nvPr/>
        </p:nvSpPr>
        <p:spPr bwMode="auto">
          <a:xfrm>
            <a:off x="3451693" y="1072668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Rectangle 8"/>
          <p:cNvSpPr>
            <a:spLocks noChangeArrowheads="1"/>
          </p:cNvSpPr>
          <p:nvPr/>
        </p:nvSpPr>
        <p:spPr bwMode="auto">
          <a:xfrm>
            <a:off x="3988357" y="1072667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4525021" y="1072667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Rectangle 8"/>
          <p:cNvSpPr>
            <a:spLocks noChangeArrowheads="1"/>
          </p:cNvSpPr>
          <p:nvPr/>
        </p:nvSpPr>
        <p:spPr bwMode="auto">
          <a:xfrm>
            <a:off x="3015440" y="1464319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Rectangle 8"/>
          <p:cNvSpPr>
            <a:spLocks noChangeArrowheads="1"/>
          </p:cNvSpPr>
          <p:nvPr/>
        </p:nvSpPr>
        <p:spPr bwMode="auto">
          <a:xfrm>
            <a:off x="3055211" y="1892835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3055211" y="2357492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2296292" y="3250663"/>
            <a:ext cx="4070742" cy="535533"/>
            <a:chOff x="4094195" y="4066125"/>
            <a:chExt cx="5427656" cy="714044"/>
          </a:xfrm>
        </p:grpSpPr>
        <p:sp>
          <p:nvSpPr>
            <p:cNvPr id="47" name="矩形 46"/>
            <p:cNvSpPr/>
            <p:nvPr/>
          </p:nvSpPr>
          <p:spPr>
            <a:xfrm>
              <a:off x="4630615" y="4066128"/>
              <a:ext cx="4891236" cy="7140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en-US" altLang="zh-CN" sz="2400" dirty="0">
                  <a:latin typeface="微软雅黑" panose="020B0503020204020204" charset="-122"/>
                  <a:ea typeface="微软雅黑" panose="020B0503020204020204" charset="-122"/>
                </a:rPr>
                <a:t>+      +      =     </a:t>
              </a:r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</a:rPr>
                <a:t>（      ）</a:t>
              </a:r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矩形: 圆角 47"/>
            <p:cNvSpPr/>
            <p:nvPr/>
          </p:nvSpPr>
          <p:spPr>
            <a:xfrm>
              <a:off x="4094195" y="4066125"/>
              <a:ext cx="633187" cy="633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: 圆角 48"/>
            <p:cNvSpPr/>
            <p:nvPr/>
          </p:nvSpPr>
          <p:spPr>
            <a:xfrm>
              <a:off x="5046679" y="4066125"/>
              <a:ext cx="633187" cy="633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: 圆角 49"/>
            <p:cNvSpPr/>
            <p:nvPr/>
          </p:nvSpPr>
          <p:spPr>
            <a:xfrm>
              <a:off x="6095931" y="4066125"/>
              <a:ext cx="633187" cy="633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: 圆角 50"/>
            <p:cNvSpPr/>
            <p:nvPr/>
          </p:nvSpPr>
          <p:spPr>
            <a:xfrm>
              <a:off x="7145183" y="4076135"/>
              <a:ext cx="633187" cy="633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296292" y="3944082"/>
            <a:ext cx="5765623" cy="535533"/>
            <a:chOff x="4094195" y="5224975"/>
            <a:chExt cx="7687497" cy="714044"/>
          </a:xfrm>
        </p:grpSpPr>
        <p:grpSp>
          <p:nvGrpSpPr>
            <p:cNvPr id="53" name="组合 52"/>
            <p:cNvGrpSpPr/>
            <p:nvPr/>
          </p:nvGrpSpPr>
          <p:grpSpPr>
            <a:xfrm>
              <a:off x="4094195" y="5224975"/>
              <a:ext cx="7687497" cy="714044"/>
              <a:chOff x="4094195" y="4066125"/>
              <a:chExt cx="7687497" cy="714044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4630615" y="4066128"/>
                <a:ext cx="7151077" cy="7140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0" hangingPunct="0">
                  <a:lnSpc>
                    <a:spcPct val="120000"/>
                  </a:lnSpc>
                </a:pPr>
                <a:r>
                  <a:rPr lang="en-US" altLang="zh-CN" sz="2400" dirty="0">
                    <a:latin typeface="微软雅黑" panose="020B0503020204020204" charset="-122"/>
                    <a:ea typeface="微软雅黑" panose="020B0503020204020204" charset="-122"/>
                  </a:rPr>
                  <a:t>+      +      +       +      =     </a:t>
                </a:r>
                <a:r>
                  <a:rPr lang="zh-CN" altLang="en-US" sz="2400" dirty="0">
                    <a:latin typeface="微软雅黑" panose="020B0503020204020204" charset="-122"/>
                    <a:ea typeface="微软雅黑" panose="020B0503020204020204" charset="-122"/>
                  </a:rPr>
                  <a:t>（      ）</a:t>
                </a:r>
                <a:endParaRPr lang="zh-CN" altLang="en-US" sz="24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7" name="矩形: 圆角 56"/>
              <p:cNvSpPr/>
              <p:nvPr/>
            </p:nvSpPr>
            <p:spPr>
              <a:xfrm>
                <a:off x="4094195" y="4066125"/>
                <a:ext cx="633187" cy="633187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矩形: 圆角 57"/>
              <p:cNvSpPr/>
              <p:nvPr/>
            </p:nvSpPr>
            <p:spPr>
              <a:xfrm>
                <a:off x="5046679" y="4066125"/>
                <a:ext cx="633187" cy="633187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矩形: 圆角 58"/>
              <p:cNvSpPr/>
              <p:nvPr/>
            </p:nvSpPr>
            <p:spPr>
              <a:xfrm>
                <a:off x="6095931" y="4066125"/>
                <a:ext cx="633187" cy="633187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矩形: 圆角 59"/>
              <p:cNvSpPr/>
              <p:nvPr/>
            </p:nvSpPr>
            <p:spPr>
              <a:xfrm>
                <a:off x="7145183" y="4076135"/>
                <a:ext cx="633187" cy="633187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4" name="矩形: 圆角 53"/>
            <p:cNvSpPr/>
            <p:nvPr/>
          </p:nvSpPr>
          <p:spPr>
            <a:xfrm>
              <a:off x="8305624" y="5234985"/>
              <a:ext cx="633187" cy="633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: 圆角 54"/>
            <p:cNvSpPr/>
            <p:nvPr/>
          </p:nvSpPr>
          <p:spPr>
            <a:xfrm>
              <a:off x="9410471" y="5234985"/>
              <a:ext cx="633187" cy="633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Rectangle 8"/>
          <p:cNvSpPr>
            <a:spLocks noChangeArrowheads="1"/>
          </p:cNvSpPr>
          <p:nvPr/>
        </p:nvSpPr>
        <p:spPr bwMode="auto">
          <a:xfrm>
            <a:off x="2364191" y="3222652"/>
            <a:ext cx="375344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30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sz="3000" b="1" u="sng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2" name="Rectangle 8"/>
          <p:cNvSpPr>
            <a:spLocks noChangeArrowheads="1"/>
          </p:cNvSpPr>
          <p:nvPr/>
        </p:nvSpPr>
        <p:spPr bwMode="auto">
          <a:xfrm>
            <a:off x="3076349" y="3230159"/>
            <a:ext cx="375344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30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sz="3000" b="1" u="sng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3" name="Rectangle 8"/>
          <p:cNvSpPr>
            <a:spLocks noChangeArrowheads="1"/>
          </p:cNvSpPr>
          <p:nvPr/>
        </p:nvSpPr>
        <p:spPr bwMode="auto">
          <a:xfrm>
            <a:off x="3878305" y="3243157"/>
            <a:ext cx="375344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30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sz="3000" b="1" u="sng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4" name="Rectangle 8"/>
          <p:cNvSpPr>
            <a:spLocks noChangeArrowheads="1"/>
          </p:cNvSpPr>
          <p:nvPr/>
        </p:nvSpPr>
        <p:spPr bwMode="auto">
          <a:xfrm>
            <a:off x="4493697" y="3233542"/>
            <a:ext cx="612187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30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15</a:t>
            </a:r>
            <a:endParaRPr lang="en-US" sz="3000" b="1" u="sng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1342666" y="1478781"/>
            <a:ext cx="1686413" cy="1266093"/>
            <a:chOff x="1790220" y="1971708"/>
            <a:chExt cx="2248551" cy="1688124"/>
          </a:xfrm>
        </p:grpSpPr>
        <p:sp>
          <p:nvSpPr>
            <p:cNvPr id="66" name="右大括号 65"/>
            <p:cNvSpPr/>
            <p:nvPr/>
          </p:nvSpPr>
          <p:spPr>
            <a:xfrm flipH="1">
              <a:off x="3616885" y="1971708"/>
              <a:ext cx="421886" cy="1688124"/>
            </a:xfrm>
            <a:prstGeom prst="rightBrace">
              <a:avLst>
                <a:gd name="adj1" fmla="val 24242"/>
                <a:gd name="adj2" fmla="val 50000"/>
              </a:avLst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Rectangle 8"/>
            <p:cNvSpPr>
              <a:spLocks noChangeArrowheads="1"/>
            </p:cNvSpPr>
            <p:nvPr/>
          </p:nvSpPr>
          <p:spPr bwMode="auto">
            <a:xfrm>
              <a:off x="1790220" y="2545743"/>
              <a:ext cx="1964640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</a:rPr>
                <a:t>一共有</a:t>
              </a:r>
              <a:r>
                <a:rPr lang="en-US" altLang="zh-CN" sz="1800" dirty="0"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</a:rPr>
                <a:t>行。</a:t>
              </a:r>
              <a:endParaRPr lang="en-US" sz="18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464271" y="344414"/>
            <a:ext cx="2368220" cy="736625"/>
            <a:chOff x="4619028" y="459218"/>
            <a:chExt cx="3157626" cy="982167"/>
          </a:xfrm>
        </p:grpSpPr>
        <p:sp>
          <p:nvSpPr>
            <p:cNvPr id="67" name="右大括号 66"/>
            <p:cNvSpPr/>
            <p:nvPr/>
          </p:nvSpPr>
          <p:spPr>
            <a:xfrm rot="5400000" flipH="1">
              <a:off x="5986898" y="-348371"/>
              <a:ext cx="421886" cy="3157626"/>
            </a:xfrm>
            <a:prstGeom prst="rightBrace">
              <a:avLst>
                <a:gd name="adj1" fmla="val 24242"/>
                <a:gd name="adj2" fmla="val 50000"/>
              </a:avLst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Rectangle 8"/>
            <p:cNvSpPr>
              <a:spLocks noChangeArrowheads="1"/>
            </p:cNvSpPr>
            <p:nvPr/>
          </p:nvSpPr>
          <p:spPr bwMode="auto">
            <a:xfrm>
              <a:off x="5267927" y="459218"/>
              <a:ext cx="1964640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</a:rPr>
                <a:t>每行有</a:t>
              </a:r>
              <a:r>
                <a:rPr lang="en-US" altLang="zh-CN" sz="1800" dirty="0">
                  <a:latin typeface="微软雅黑" panose="020B0503020204020204" charset="-122"/>
                  <a:ea typeface="微软雅黑" panose="020B0503020204020204" charset="-122"/>
                </a:rPr>
                <a:t>5</a:t>
              </a: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</a:rPr>
                <a:t>块。</a:t>
              </a:r>
              <a:endParaRPr lang="en-US" sz="18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71" name="Rectangle 8"/>
          <p:cNvSpPr>
            <a:spLocks noChangeArrowheads="1"/>
          </p:cNvSpPr>
          <p:nvPr/>
        </p:nvSpPr>
        <p:spPr bwMode="auto">
          <a:xfrm>
            <a:off x="5265488" y="3202147"/>
            <a:ext cx="523220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zh-CN" altLang="en-US" sz="30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块</a:t>
            </a:r>
            <a:endParaRPr lang="en-US" sz="30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6805278" y="272725"/>
            <a:ext cx="1431169" cy="1146191"/>
            <a:chOff x="9073703" y="363633"/>
            <a:chExt cx="1908225" cy="1528254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flipH="1">
              <a:off x="9073703" y="363633"/>
              <a:ext cx="1904689" cy="1528254"/>
            </a:xfrm>
            <a:prstGeom prst="rect">
              <a:avLst/>
            </a:prstGeom>
          </p:spPr>
        </p:pic>
        <p:sp>
          <p:nvSpPr>
            <p:cNvPr id="72" name="Rectangle 8"/>
            <p:cNvSpPr>
              <a:spLocks noChangeArrowheads="1"/>
            </p:cNvSpPr>
            <p:nvPr/>
          </p:nvSpPr>
          <p:spPr bwMode="auto">
            <a:xfrm>
              <a:off x="9504600" y="1184001"/>
              <a:ext cx="1477328" cy="492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zh-CN" altLang="en-US" sz="1800" b="1" dirty="0">
                  <a:solidFill>
                    <a:srgbClr val="FFFF00"/>
                  </a:solidFill>
                  <a:latin typeface="微软雅黑" panose="020B0503020204020204" charset="-122"/>
                  <a:ea typeface="微软雅黑" panose="020B0503020204020204" charset="-122"/>
                </a:rPr>
                <a:t>横着数。</a:t>
              </a:r>
              <a:endParaRPr lang="en-US" sz="18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61" grpId="0"/>
      <p:bldP spid="62" grpId="0"/>
      <p:bldP spid="63" grpId="0"/>
      <p:bldP spid="64" grpId="0"/>
      <p:bldP spid="7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2" name="图片 3" descr="12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348072" y="1324252"/>
            <a:ext cx="2689116" cy="1576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Rectangle 8"/>
          <p:cNvSpPr>
            <a:spLocks noChangeArrowheads="1"/>
          </p:cNvSpPr>
          <p:nvPr/>
        </p:nvSpPr>
        <p:spPr bwMode="auto">
          <a:xfrm>
            <a:off x="5015462" y="1072668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Rectangle 8"/>
          <p:cNvSpPr>
            <a:spLocks noChangeArrowheads="1"/>
          </p:cNvSpPr>
          <p:nvPr/>
        </p:nvSpPr>
        <p:spPr bwMode="auto">
          <a:xfrm>
            <a:off x="5552126" y="1072668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Rectangle 8"/>
          <p:cNvSpPr>
            <a:spLocks noChangeArrowheads="1"/>
          </p:cNvSpPr>
          <p:nvPr/>
        </p:nvSpPr>
        <p:spPr bwMode="auto">
          <a:xfrm>
            <a:off x="3451693" y="1072668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Rectangle 8"/>
          <p:cNvSpPr>
            <a:spLocks noChangeArrowheads="1"/>
          </p:cNvSpPr>
          <p:nvPr/>
        </p:nvSpPr>
        <p:spPr bwMode="auto">
          <a:xfrm>
            <a:off x="3988357" y="1072667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4525021" y="1072667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Rectangle 8"/>
          <p:cNvSpPr>
            <a:spLocks noChangeArrowheads="1"/>
          </p:cNvSpPr>
          <p:nvPr/>
        </p:nvSpPr>
        <p:spPr bwMode="auto">
          <a:xfrm>
            <a:off x="3015440" y="1464319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Rectangle 8"/>
          <p:cNvSpPr>
            <a:spLocks noChangeArrowheads="1"/>
          </p:cNvSpPr>
          <p:nvPr/>
        </p:nvSpPr>
        <p:spPr bwMode="auto">
          <a:xfrm>
            <a:off x="3055211" y="1892835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3055211" y="2357492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2296292" y="3250663"/>
            <a:ext cx="4201224" cy="535533"/>
            <a:chOff x="4094195" y="4066125"/>
            <a:chExt cx="5601632" cy="714044"/>
          </a:xfrm>
        </p:grpSpPr>
        <p:sp>
          <p:nvSpPr>
            <p:cNvPr id="47" name="矩形 46"/>
            <p:cNvSpPr/>
            <p:nvPr/>
          </p:nvSpPr>
          <p:spPr>
            <a:xfrm>
              <a:off x="4630615" y="4066128"/>
              <a:ext cx="5065212" cy="7140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en-US" altLang="zh-CN" sz="2400" dirty="0">
                  <a:latin typeface="微软雅黑" panose="020B0503020204020204" charset="-122"/>
                  <a:ea typeface="微软雅黑" panose="020B0503020204020204" charset="-122"/>
                </a:rPr>
                <a:t>+      +      =     </a:t>
              </a:r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</a:rPr>
                <a:t>（      ）</a:t>
              </a:r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矩形: 圆角 47"/>
            <p:cNvSpPr/>
            <p:nvPr/>
          </p:nvSpPr>
          <p:spPr>
            <a:xfrm>
              <a:off x="4094195" y="4066125"/>
              <a:ext cx="633187" cy="633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: 圆角 48"/>
            <p:cNvSpPr/>
            <p:nvPr/>
          </p:nvSpPr>
          <p:spPr>
            <a:xfrm>
              <a:off x="5046679" y="4066125"/>
              <a:ext cx="633187" cy="633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: 圆角 49"/>
            <p:cNvSpPr/>
            <p:nvPr/>
          </p:nvSpPr>
          <p:spPr>
            <a:xfrm>
              <a:off x="6095931" y="4066125"/>
              <a:ext cx="633187" cy="633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: 圆角 50"/>
            <p:cNvSpPr/>
            <p:nvPr/>
          </p:nvSpPr>
          <p:spPr>
            <a:xfrm>
              <a:off x="7145183" y="4076135"/>
              <a:ext cx="633187" cy="633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296292" y="3944082"/>
            <a:ext cx="5765623" cy="535533"/>
            <a:chOff x="4094195" y="5224975"/>
            <a:chExt cx="7687497" cy="714044"/>
          </a:xfrm>
        </p:grpSpPr>
        <p:grpSp>
          <p:nvGrpSpPr>
            <p:cNvPr id="53" name="组合 52"/>
            <p:cNvGrpSpPr/>
            <p:nvPr/>
          </p:nvGrpSpPr>
          <p:grpSpPr>
            <a:xfrm>
              <a:off x="4094195" y="5224975"/>
              <a:ext cx="7687497" cy="714044"/>
              <a:chOff x="4094195" y="4066125"/>
              <a:chExt cx="7687497" cy="714044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4630615" y="4066128"/>
                <a:ext cx="7151077" cy="7140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0" hangingPunct="0">
                  <a:lnSpc>
                    <a:spcPct val="120000"/>
                  </a:lnSpc>
                </a:pPr>
                <a:r>
                  <a:rPr lang="en-US" altLang="zh-CN" sz="2400" dirty="0">
                    <a:latin typeface="微软雅黑" panose="020B0503020204020204" charset="-122"/>
                    <a:ea typeface="微软雅黑" panose="020B0503020204020204" charset="-122"/>
                  </a:rPr>
                  <a:t>+      +      +       +      =     </a:t>
                </a:r>
                <a:r>
                  <a:rPr lang="zh-CN" altLang="en-US" sz="2400" dirty="0">
                    <a:latin typeface="微软雅黑" panose="020B0503020204020204" charset="-122"/>
                    <a:ea typeface="微软雅黑" panose="020B0503020204020204" charset="-122"/>
                  </a:rPr>
                  <a:t>（      ）</a:t>
                </a:r>
                <a:endParaRPr lang="zh-CN" altLang="en-US" sz="24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7" name="矩形: 圆角 56"/>
              <p:cNvSpPr/>
              <p:nvPr/>
            </p:nvSpPr>
            <p:spPr>
              <a:xfrm>
                <a:off x="4094195" y="4066125"/>
                <a:ext cx="633187" cy="633187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矩形: 圆角 57"/>
              <p:cNvSpPr/>
              <p:nvPr/>
            </p:nvSpPr>
            <p:spPr>
              <a:xfrm>
                <a:off x="5046679" y="4066125"/>
                <a:ext cx="633187" cy="633187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矩形: 圆角 58"/>
              <p:cNvSpPr/>
              <p:nvPr/>
            </p:nvSpPr>
            <p:spPr>
              <a:xfrm>
                <a:off x="6095931" y="4066125"/>
                <a:ext cx="633187" cy="633187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矩形: 圆角 59"/>
              <p:cNvSpPr/>
              <p:nvPr/>
            </p:nvSpPr>
            <p:spPr>
              <a:xfrm>
                <a:off x="7145183" y="4076135"/>
                <a:ext cx="633187" cy="633187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4" name="矩形: 圆角 53"/>
            <p:cNvSpPr/>
            <p:nvPr/>
          </p:nvSpPr>
          <p:spPr>
            <a:xfrm>
              <a:off x="8305624" y="5234985"/>
              <a:ext cx="633187" cy="633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: 圆角 54"/>
            <p:cNvSpPr/>
            <p:nvPr/>
          </p:nvSpPr>
          <p:spPr>
            <a:xfrm>
              <a:off x="9410471" y="5234985"/>
              <a:ext cx="633187" cy="633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Rectangle 8"/>
          <p:cNvSpPr>
            <a:spLocks noChangeArrowheads="1"/>
          </p:cNvSpPr>
          <p:nvPr/>
        </p:nvSpPr>
        <p:spPr bwMode="auto">
          <a:xfrm>
            <a:off x="2364191" y="3222652"/>
            <a:ext cx="375344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30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sz="3000" b="1" u="sng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2" name="Rectangle 8"/>
          <p:cNvSpPr>
            <a:spLocks noChangeArrowheads="1"/>
          </p:cNvSpPr>
          <p:nvPr/>
        </p:nvSpPr>
        <p:spPr bwMode="auto">
          <a:xfrm>
            <a:off x="3076349" y="3230159"/>
            <a:ext cx="375344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30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sz="3000" b="1" u="sng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3" name="Rectangle 8"/>
          <p:cNvSpPr>
            <a:spLocks noChangeArrowheads="1"/>
          </p:cNvSpPr>
          <p:nvPr/>
        </p:nvSpPr>
        <p:spPr bwMode="auto">
          <a:xfrm>
            <a:off x="3878305" y="3243157"/>
            <a:ext cx="375344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30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sz="3000" b="1" u="sng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4" name="Rectangle 8"/>
          <p:cNvSpPr>
            <a:spLocks noChangeArrowheads="1"/>
          </p:cNvSpPr>
          <p:nvPr/>
        </p:nvSpPr>
        <p:spPr bwMode="auto">
          <a:xfrm>
            <a:off x="4493697" y="3233542"/>
            <a:ext cx="612187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30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15</a:t>
            </a:r>
            <a:endParaRPr lang="en-US" sz="3000" b="1" u="sng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5" name="Rectangle 8"/>
          <p:cNvSpPr>
            <a:spLocks noChangeArrowheads="1"/>
          </p:cNvSpPr>
          <p:nvPr/>
        </p:nvSpPr>
        <p:spPr bwMode="auto">
          <a:xfrm>
            <a:off x="5265488" y="3202147"/>
            <a:ext cx="523220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zh-CN" altLang="en-US" sz="30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块</a:t>
            </a:r>
            <a:endParaRPr lang="en-US" sz="30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342666" y="1478781"/>
            <a:ext cx="1686413" cy="1266093"/>
            <a:chOff x="1790220" y="1971708"/>
            <a:chExt cx="2248551" cy="1688124"/>
          </a:xfrm>
        </p:grpSpPr>
        <p:sp>
          <p:nvSpPr>
            <p:cNvPr id="66" name="右大括号 65"/>
            <p:cNvSpPr/>
            <p:nvPr/>
          </p:nvSpPr>
          <p:spPr>
            <a:xfrm flipH="1">
              <a:off x="3616885" y="1971708"/>
              <a:ext cx="421886" cy="1688124"/>
            </a:xfrm>
            <a:prstGeom prst="rightBrace">
              <a:avLst>
                <a:gd name="adj1" fmla="val 24242"/>
                <a:gd name="adj2" fmla="val 50000"/>
              </a:avLst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Rectangle 8"/>
            <p:cNvSpPr>
              <a:spLocks noChangeArrowheads="1"/>
            </p:cNvSpPr>
            <p:nvPr/>
          </p:nvSpPr>
          <p:spPr bwMode="auto">
            <a:xfrm>
              <a:off x="1790220" y="2545743"/>
              <a:ext cx="1964640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</a:rPr>
                <a:t>每列有</a:t>
              </a:r>
              <a:r>
                <a:rPr lang="en-US" altLang="zh-CN" sz="1800" dirty="0"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</a:rPr>
                <a:t>块。</a:t>
              </a:r>
              <a:endParaRPr lang="en-US" sz="18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464271" y="344414"/>
            <a:ext cx="2368220" cy="736625"/>
            <a:chOff x="4619028" y="459218"/>
            <a:chExt cx="3157626" cy="982167"/>
          </a:xfrm>
        </p:grpSpPr>
        <p:sp>
          <p:nvSpPr>
            <p:cNvPr id="67" name="右大括号 66"/>
            <p:cNvSpPr/>
            <p:nvPr/>
          </p:nvSpPr>
          <p:spPr>
            <a:xfrm rot="5400000" flipH="1">
              <a:off x="5986898" y="-348371"/>
              <a:ext cx="421886" cy="3157626"/>
            </a:xfrm>
            <a:prstGeom prst="rightBrace">
              <a:avLst>
                <a:gd name="adj1" fmla="val 24242"/>
                <a:gd name="adj2" fmla="val 50000"/>
              </a:avLst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Rectangle 8"/>
            <p:cNvSpPr>
              <a:spLocks noChangeArrowheads="1"/>
            </p:cNvSpPr>
            <p:nvPr/>
          </p:nvSpPr>
          <p:spPr bwMode="auto">
            <a:xfrm>
              <a:off x="5267927" y="459218"/>
              <a:ext cx="1964640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</a:rPr>
                <a:t>一共有</a:t>
              </a:r>
              <a:r>
                <a:rPr lang="en-US" altLang="zh-CN" sz="1800" dirty="0">
                  <a:latin typeface="微软雅黑" panose="020B0503020204020204" charset="-122"/>
                  <a:ea typeface="微软雅黑" panose="020B0503020204020204" charset="-122"/>
                </a:rPr>
                <a:t>5</a:t>
              </a: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</a:rPr>
                <a:t>列。</a:t>
              </a:r>
              <a:endParaRPr lang="en-US" sz="18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6" name="Rectangle 8"/>
          <p:cNvSpPr>
            <a:spLocks noChangeArrowheads="1"/>
          </p:cNvSpPr>
          <p:nvPr/>
        </p:nvSpPr>
        <p:spPr bwMode="auto">
          <a:xfrm>
            <a:off x="6899094" y="3903855"/>
            <a:ext cx="523220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zh-CN" altLang="en-US" sz="30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块</a:t>
            </a:r>
            <a:endParaRPr lang="en-US" sz="30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Rectangle 8"/>
          <p:cNvSpPr>
            <a:spLocks noChangeArrowheads="1"/>
          </p:cNvSpPr>
          <p:nvPr/>
        </p:nvSpPr>
        <p:spPr bwMode="auto">
          <a:xfrm>
            <a:off x="2364825" y="3936576"/>
            <a:ext cx="375344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30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sz="3000" b="1" u="sng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0" name="Rectangle 8"/>
          <p:cNvSpPr>
            <a:spLocks noChangeArrowheads="1"/>
          </p:cNvSpPr>
          <p:nvPr/>
        </p:nvSpPr>
        <p:spPr bwMode="auto">
          <a:xfrm>
            <a:off x="3076983" y="3944083"/>
            <a:ext cx="375344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sz="30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sz="3000" b="1" u="sng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1" name="Rectangle 8"/>
          <p:cNvSpPr>
            <a:spLocks noChangeArrowheads="1"/>
          </p:cNvSpPr>
          <p:nvPr/>
        </p:nvSpPr>
        <p:spPr bwMode="auto">
          <a:xfrm>
            <a:off x="3878939" y="3957081"/>
            <a:ext cx="375344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30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sz="3000" b="1" u="sng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2" name="Rectangle 8"/>
          <p:cNvSpPr>
            <a:spLocks noChangeArrowheads="1"/>
          </p:cNvSpPr>
          <p:nvPr/>
        </p:nvSpPr>
        <p:spPr bwMode="auto">
          <a:xfrm>
            <a:off x="4689463" y="3952893"/>
            <a:ext cx="448421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 anchor="ctr">
            <a:spAutoFit/>
          </a:bodyPr>
          <a:lstStyle/>
          <a:p>
            <a:pPr eaLnBrk="0" hangingPunct="0"/>
            <a:r>
              <a:rPr lang="en-US" sz="30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sz="3000" b="1" u="sng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3" name="Rectangle 8"/>
          <p:cNvSpPr>
            <a:spLocks noChangeArrowheads="1"/>
          </p:cNvSpPr>
          <p:nvPr/>
        </p:nvSpPr>
        <p:spPr bwMode="auto">
          <a:xfrm>
            <a:off x="5491420" y="3965890"/>
            <a:ext cx="448421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30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sz="3000" b="1" u="sng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4" name="Rectangle 8"/>
          <p:cNvSpPr>
            <a:spLocks noChangeArrowheads="1"/>
          </p:cNvSpPr>
          <p:nvPr/>
        </p:nvSpPr>
        <p:spPr bwMode="auto">
          <a:xfrm>
            <a:off x="6208446" y="3965890"/>
            <a:ext cx="612187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30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15</a:t>
            </a:r>
            <a:endParaRPr lang="en-US" sz="3000" b="1" u="sng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6805278" y="272725"/>
            <a:ext cx="1431169" cy="1146191"/>
            <a:chOff x="9073703" y="363633"/>
            <a:chExt cx="1908225" cy="1528254"/>
          </a:xfrm>
        </p:grpSpPr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flipH="1">
              <a:off x="9073703" y="363633"/>
              <a:ext cx="1904689" cy="1528254"/>
            </a:xfrm>
            <a:prstGeom prst="rect">
              <a:avLst/>
            </a:prstGeom>
          </p:spPr>
        </p:pic>
        <p:sp>
          <p:nvSpPr>
            <p:cNvPr id="77" name="Rectangle 8"/>
            <p:cNvSpPr>
              <a:spLocks noChangeArrowheads="1"/>
            </p:cNvSpPr>
            <p:nvPr/>
          </p:nvSpPr>
          <p:spPr bwMode="auto">
            <a:xfrm>
              <a:off x="9504600" y="1184001"/>
              <a:ext cx="1477328" cy="492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zh-CN" altLang="en-US" sz="1800" b="1" dirty="0">
                  <a:solidFill>
                    <a:srgbClr val="FFFF00"/>
                  </a:solidFill>
                  <a:latin typeface="微软雅黑" panose="020B0503020204020204" charset="-122"/>
                  <a:ea typeface="微软雅黑" panose="020B0503020204020204" charset="-122"/>
                </a:rPr>
                <a:t>竖着数。</a:t>
              </a:r>
              <a:endParaRPr lang="en-US" sz="1800" b="1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36" grpId="0"/>
      <p:bldP spid="37" grpId="0"/>
      <p:bldP spid="70" grpId="0"/>
      <p:bldP spid="71" grpId="0"/>
      <p:bldP spid="72" grpId="0"/>
      <p:bldP spid="73" grpId="0"/>
      <p:bldP spid="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矩形 4"/>
          <p:cNvSpPr>
            <a:spLocks noChangeArrowheads="1"/>
          </p:cNvSpPr>
          <p:nvPr/>
        </p:nvSpPr>
        <p:spPr bwMode="auto">
          <a:xfrm>
            <a:off x="1597995" y="655214"/>
            <a:ext cx="6367836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圈一圈，数一数，一共有多少个    。</a:t>
            </a:r>
            <a:endParaRPr lang="zh-CN" altLang="en-US" sz="27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20126" y="689577"/>
            <a:ext cx="563990" cy="31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20125" y="1632889"/>
            <a:ext cx="7162532" cy="137495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247" b="100000" l="9804" r="91176">
                        <a14:foregroundMark x1="48039" y1="38144" x2="56863" y2="83505"/>
                        <a14:foregroundMark x1="54902" y1="22680" x2="63725" y2="34021"/>
                        <a14:foregroundMark x1="29412" y1="34021" x2="39216" y2="47423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6655994" y="519220"/>
            <a:ext cx="650414" cy="620742"/>
          </a:xfrm>
          <a:prstGeom prst="rect">
            <a:avLst/>
          </a:prstGeom>
        </p:spPr>
      </p:pic>
      <p:sp>
        <p:nvSpPr>
          <p:cNvPr id="18" name="矩形 4"/>
          <p:cNvSpPr>
            <a:spLocks noChangeArrowheads="1"/>
          </p:cNvSpPr>
          <p:nvPr/>
        </p:nvSpPr>
        <p:spPr bwMode="auto">
          <a:xfrm>
            <a:off x="2604024" y="3258391"/>
            <a:ext cx="4218808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5+5+5+5+5=25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（个）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: 圆角 2"/>
          <p:cNvSpPr/>
          <p:nvPr/>
        </p:nvSpPr>
        <p:spPr>
          <a:xfrm>
            <a:off x="1020125" y="1641480"/>
            <a:ext cx="2672645" cy="6269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9" name="矩形: 圆角 18"/>
          <p:cNvSpPr/>
          <p:nvPr/>
        </p:nvSpPr>
        <p:spPr>
          <a:xfrm>
            <a:off x="1302120" y="2320363"/>
            <a:ext cx="2566495" cy="6269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868615" y="1558276"/>
            <a:ext cx="1406772" cy="137495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5212348" y="1548306"/>
            <a:ext cx="1610483" cy="138492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6697503" y="1695049"/>
            <a:ext cx="1610483" cy="138492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2585367" y="3840956"/>
            <a:ext cx="4218808" cy="620742"/>
            <a:chOff x="3447156" y="5121275"/>
            <a:chExt cx="5625077" cy="827656"/>
          </a:xfrm>
        </p:grpSpPr>
        <p:sp>
          <p:nvSpPr>
            <p:cNvPr id="25" name="矩形 4"/>
            <p:cNvSpPr>
              <a:spLocks noChangeArrowheads="1"/>
            </p:cNvSpPr>
            <p:nvPr/>
          </p:nvSpPr>
          <p:spPr bwMode="auto">
            <a:xfrm>
              <a:off x="3447156" y="5314018"/>
              <a:ext cx="562507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答：一共有</a:t>
              </a:r>
              <a:r>
                <a:rPr lang="en-US" altLang="zh-CN" sz="24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25</a:t>
              </a:r>
              <a:r>
                <a:rPr lang="zh-CN" altLang="en-US" sz="24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个     。</a:t>
              </a:r>
              <a:endPara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8247" b="100000" l="9804" r="91176">
                          <a14:foregroundMark x1="48039" y1="38144" x2="56863" y2="83505"/>
                          <a14:foregroundMark x1="54902" y1="22680" x2="63725" y2="34021"/>
                          <a14:foregroundMark x1="29412" y1="34021" x2="39216" y2="47423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6284569" y="5121275"/>
              <a:ext cx="867218" cy="827656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" grpId="0" animBg="1"/>
      <p:bldP spid="19" grpId="0" animBg="1"/>
      <p:bldP spid="4" grpId="0" animBg="1"/>
      <p:bldP spid="22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矩形 4"/>
          <p:cNvSpPr>
            <a:spLocks noChangeArrowheads="1"/>
          </p:cNvSpPr>
          <p:nvPr/>
        </p:nvSpPr>
        <p:spPr bwMode="auto">
          <a:xfrm>
            <a:off x="1689328" y="604929"/>
            <a:ext cx="6527987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每盘有</a:t>
            </a:r>
            <a:r>
              <a:rPr lang="zh-CN" altLang="en-US" sz="2700" u="sng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块蛋糕，有</a:t>
            </a:r>
            <a:r>
              <a:rPr lang="zh-CN" altLang="en-US" sz="2700" u="sng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盘，一共有</a:t>
            </a:r>
            <a:r>
              <a:rPr lang="zh-CN" altLang="en-US" sz="2700" u="sng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endParaRPr lang="en-US" altLang="zh-CN" sz="2700" u="sng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700" u="sng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 </a:t>
            </a:r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块蛋糕。</a:t>
            </a:r>
            <a:endParaRPr lang="zh-CN" altLang="en-US" sz="27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20126" y="689577"/>
            <a:ext cx="563990" cy="31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3283151" y="670861"/>
            <a:ext cx="702469" cy="64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27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5706214" y="655214"/>
            <a:ext cx="702469" cy="64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altLang="zh-CN" sz="30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1848127" y="1226084"/>
            <a:ext cx="702469" cy="6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20</a:t>
            </a:r>
            <a:endParaRPr lang="en-US" altLang="zh-CN" sz="30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26686" y="2390329"/>
            <a:ext cx="7628331" cy="1161764"/>
            <a:chOff x="2252436" y="3069874"/>
            <a:chExt cx="8131263" cy="123835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98135">
                          <a14:foregroundMark x1="26340" y1="20923" x2="29604" y2="38462"/>
                          <a14:foregroundMark x1="48252" y1="13846" x2="62238" y2="31692"/>
                          <a14:foregroundMark x1="42424" y1="26462" x2="54312" y2="56923"/>
                          <a14:foregroundMark x1="85548" y1="37846" x2="39627" y2="54462"/>
                          <a14:foregroundMark x1="78788" y1="22462" x2="71795" y2="31692"/>
                          <a14:foregroundMark x1="33100" y1="32308" x2="18182" y2="3938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252436" y="3069874"/>
              <a:ext cx="1634632" cy="1238358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98135">
                          <a14:foregroundMark x1="26340" y1="20923" x2="29604" y2="38462"/>
                          <a14:foregroundMark x1="48252" y1="13846" x2="62238" y2="31692"/>
                          <a14:foregroundMark x1="42424" y1="26462" x2="54312" y2="56923"/>
                          <a14:foregroundMark x1="85548" y1="37846" x2="39627" y2="54462"/>
                          <a14:foregroundMark x1="78788" y1="22462" x2="71795" y2="31692"/>
                          <a14:foregroundMark x1="33100" y1="32308" x2="18182" y2="3938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887068" y="3069874"/>
              <a:ext cx="1634632" cy="1238358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98135">
                          <a14:foregroundMark x1="26340" y1="20923" x2="29604" y2="38462"/>
                          <a14:foregroundMark x1="48252" y1="13846" x2="62238" y2="31692"/>
                          <a14:foregroundMark x1="42424" y1="26462" x2="54312" y2="56923"/>
                          <a14:foregroundMark x1="85548" y1="37846" x2="39627" y2="54462"/>
                          <a14:foregroundMark x1="78788" y1="22462" x2="71795" y2="31692"/>
                          <a14:foregroundMark x1="33100" y1="32308" x2="18182" y2="3938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521700" y="3069874"/>
              <a:ext cx="1634632" cy="1238358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98135">
                          <a14:foregroundMark x1="26340" y1="20923" x2="29604" y2="38462"/>
                          <a14:foregroundMark x1="48252" y1="13846" x2="62238" y2="31692"/>
                          <a14:foregroundMark x1="42424" y1="26462" x2="54312" y2="56923"/>
                          <a14:foregroundMark x1="85548" y1="37846" x2="39627" y2="54462"/>
                          <a14:foregroundMark x1="78788" y1="22462" x2="71795" y2="31692"/>
                          <a14:foregroundMark x1="33100" y1="32308" x2="18182" y2="3938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156332" y="3069874"/>
              <a:ext cx="1634632" cy="1238358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98135">
                          <a14:foregroundMark x1="26340" y1="20923" x2="29604" y2="38462"/>
                          <a14:foregroundMark x1="48252" y1="13846" x2="62238" y2="31692"/>
                          <a14:foregroundMark x1="42424" y1="26462" x2="54312" y2="56923"/>
                          <a14:foregroundMark x1="85548" y1="37846" x2="39627" y2="54462"/>
                          <a14:foregroundMark x1="78788" y1="22462" x2="71795" y2="31692"/>
                          <a14:foregroundMark x1="33100" y1="32308" x2="18182" y2="3938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749067" y="3069874"/>
              <a:ext cx="1634632" cy="123835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矩形 4"/>
          <p:cNvSpPr>
            <a:spLocks noChangeArrowheads="1"/>
          </p:cNvSpPr>
          <p:nvPr/>
        </p:nvSpPr>
        <p:spPr bwMode="auto">
          <a:xfrm>
            <a:off x="1611489" y="604929"/>
            <a:ext cx="166225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endParaRPr lang="zh-CN" altLang="en-US" sz="27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20126" y="689577"/>
            <a:ext cx="563990" cy="31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3176785" y="2659054"/>
            <a:ext cx="702469" cy="64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7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10</a:t>
            </a:r>
            <a:endParaRPr lang="en-US" altLang="zh-CN" sz="27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5403288" y="2667700"/>
            <a:ext cx="702469" cy="64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30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7122205" y="2674698"/>
            <a:ext cx="702469" cy="64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7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30</a:t>
            </a:r>
            <a:endParaRPr lang="en-US" altLang="zh-CN" sz="27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3114873" y="3279552"/>
            <a:ext cx="702469" cy="6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30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5296132" y="3288198"/>
            <a:ext cx="702469" cy="6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7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10</a:t>
            </a:r>
            <a:endParaRPr lang="en-US" altLang="zh-CN" sz="27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7122205" y="3288052"/>
            <a:ext cx="702469" cy="6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7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30</a:t>
            </a:r>
            <a:endParaRPr lang="en-US" altLang="zh-CN" sz="27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42618" y="1005029"/>
            <a:ext cx="4808328" cy="1241821"/>
          </a:xfrm>
          <a:prstGeom prst="rect">
            <a:avLst/>
          </a:prstGeom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847492" y="2715187"/>
            <a:ext cx="7741097" cy="476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）横着看，每行</a:t>
            </a:r>
            <a:r>
              <a:rPr lang="zh-CN" altLang="en-US" sz="2000" u="sng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有个格子，有</a:t>
            </a:r>
            <a:r>
              <a:rPr lang="zh-CN" altLang="en-US" sz="2000" u="sng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行，一共有</a:t>
            </a:r>
            <a:r>
              <a:rPr lang="zh-CN" altLang="en-US" sz="2000" u="sng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个格子。</a:t>
            </a:r>
            <a:endParaRPr lang="zh-CN" altLang="en-US" sz="2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4"/>
          <p:cNvSpPr>
            <a:spLocks noChangeArrowheads="1"/>
          </p:cNvSpPr>
          <p:nvPr/>
        </p:nvSpPr>
        <p:spPr bwMode="auto">
          <a:xfrm>
            <a:off x="847492" y="3376929"/>
            <a:ext cx="7741097" cy="476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）竖着看，每列</a:t>
            </a:r>
            <a:r>
              <a:rPr lang="zh-CN" altLang="en-US" sz="2000" u="sng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有个格子，有</a:t>
            </a:r>
            <a:r>
              <a:rPr lang="zh-CN" altLang="en-US" sz="2000" u="sng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列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，一共有</a:t>
            </a:r>
            <a:r>
              <a:rPr lang="zh-CN" altLang="en-US" sz="2000" u="sng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个格子。</a:t>
            </a:r>
            <a:endParaRPr lang="zh-CN" altLang="en-US" sz="2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矩形 4"/>
          <p:cNvSpPr>
            <a:spLocks noChangeArrowheads="1"/>
          </p:cNvSpPr>
          <p:nvPr/>
        </p:nvSpPr>
        <p:spPr bwMode="auto">
          <a:xfrm>
            <a:off x="1755580" y="537771"/>
            <a:ext cx="700172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4.</a:t>
            </a:r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摆一摆，算一算。</a:t>
            </a:r>
            <a:endParaRPr lang="zh-CN" altLang="en-US" sz="27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20126" y="689577"/>
            <a:ext cx="563990" cy="31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4071296" y="3029536"/>
            <a:ext cx="702469" cy="6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7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3+3+3+3=12</a:t>
            </a:r>
            <a:r>
              <a:rPr lang="zh-CN" altLang="en-US" sz="27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（根）</a:t>
            </a:r>
            <a:endParaRPr lang="en-US" altLang="zh-CN" sz="27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456344" y="1268389"/>
            <a:ext cx="632903" cy="638449"/>
            <a:chOff x="1969667" y="2393226"/>
            <a:chExt cx="1465384" cy="1478223"/>
          </a:xfrm>
        </p:grpSpPr>
        <p:sp>
          <p:nvSpPr>
            <p:cNvPr id="3" name="圆柱形 2"/>
            <p:cNvSpPr/>
            <p:nvPr/>
          </p:nvSpPr>
          <p:spPr>
            <a:xfrm rot="1799707">
              <a:off x="2227384" y="2403231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圆柱形 11"/>
            <p:cNvSpPr/>
            <p:nvPr/>
          </p:nvSpPr>
          <p:spPr>
            <a:xfrm rot="19795289">
              <a:off x="3047883" y="2393226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圆柱形 12"/>
            <p:cNvSpPr/>
            <p:nvPr/>
          </p:nvSpPr>
          <p:spPr>
            <a:xfrm rot="5400000">
              <a:off x="2645664" y="3082063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80299" y="1298730"/>
            <a:ext cx="632903" cy="638449"/>
            <a:chOff x="1969667" y="2393226"/>
            <a:chExt cx="1465384" cy="1478223"/>
          </a:xfrm>
        </p:grpSpPr>
        <p:sp>
          <p:nvSpPr>
            <p:cNvPr id="17" name="圆柱形 16"/>
            <p:cNvSpPr/>
            <p:nvPr/>
          </p:nvSpPr>
          <p:spPr>
            <a:xfrm rot="1799707">
              <a:off x="2227384" y="2403231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柱形 17"/>
            <p:cNvSpPr/>
            <p:nvPr/>
          </p:nvSpPr>
          <p:spPr>
            <a:xfrm rot="19795289">
              <a:off x="3047883" y="2393226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柱形 18"/>
            <p:cNvSpPr/>
            <p:nvPr/>
          </p:nvSpPr>
          <p:spPr>
            <a:xfrm rot="5400000">
              <a:off x="2645664" y="3082063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518745" y="1278543"/>
            <a:ext cx="632903" cy="638449"/>
            <a:chOff x="1969667" y="2393226"/>
            <a:chExt cx="1465384" cy="1478223"/>
          </a:xfrm>
        </p:grpSpPr>
        <p:sp>
          <p:nvSpPr>
            <p:cNvPr id="21" name="圆柱形 20"/>
            <p:cNvSpPr/>
            <p:nvPr/>
          </p:nvSpPr>
          <p:spPr>
            <a:xfrm rot="1799707">
              <a:off x="2227384" y="2403231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圆柱形 21"/>
            <p:cNvSpPr/>
            <p:nvPr/>
          </p:nvSpPr>
          <p:spPr>
            <a:xfrm rot="19795289">
              <a:off x="3047883" y="2393226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圆柱形 22"/>
            <p:cNvSpPr/>
            <p:nvPr/>
          </p:nvSpPr>
          <p:spPr>
            <a:xfrm rot="5400000">
              <a:off x="2645664" y="3082063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542699" y="1308884"/>
            <a:ext cx="632903" cy="638449"/>
            <a:chOff x="1969667" y="2393226"/>
            <a:chExt cx="1465384" cy="1478223"/>
          </a:xfrm>
        </p:grpSpPr>
        <p:sp>
          <p:nvSpPr>
            <p:cNvPr id="25" name="圆柱形 24"/>
            <p:cNvSpPr/>
            <p:nvPr/>
          </p:nvSpPr>
          <p:spPr>
            <a:xfrm rot="1799707">
              <a:off x="2227384" y="2403231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柱形 25"/>
            <p:cNvSpPr/>
            <p:nvPr/>
          </p:nvSpPr>
          <p:spPr>
            <a:xfrm rot="19795289">
              <a:off x="3047883" y="2393226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圆柱形 26"/>
            <p:cNvSpPr/>
            <p:nvPr/>
          </p:nvSpPr>
          <p:spPr>
            <a:xfrm rot="5400000">
              <a:off x="2645664" y="3082063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矩形 4"/>
          <p:cNvSpPr>
            <a:spLocks noChangeArrowheads="1"/>
          </p:cNvSpPr>
          <p:nvPr/>
        </p:nvSpPr>
        <p:spPr bwMode="auto">
          <a:xfrm>
            <a:off x="1650787" y="2107903"/>
            <a:ext cx="7001720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）一共用了多少根小棒？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683358" y="3044645"/>
            <a:ext cx="4638311" cy="646331"/>
            <a:chOff x="2244478" y="4059527"/>
            <a:chExt cx="6184414" cy="861774"/>
          </a:xfrm>
        </p:grpSpPr>
        <p:sp>
          <p:nvSpPr>
            <p:cNvPr id="29" name="矩形 4"/>
            <p:cNvSpPr>
              <a:spLocks noChangeArrowheads="1"/>
            </p:cNvSpPr>
            <p:nvPr/>
          </p:nvSpPr>
          <p:spPr bwMode="auto">
            <a:xfrm>
              <a:off x="2244478" y="4059527"/>
              <a:ext cx="1295891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算式：</a:t>
              </a:r>
              <a:r>
                <a:rPr lang="zh-CN" altLang="en-US" sz="2400" u="sng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    </a:t>
              </a:r>
              <a:r>
                <a:rPr lang="zh-CN" altLang="en-US" sz="24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endPara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3364523" y="4741182"/>
              <a:ext cx="5064369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矩形 4"/>
          <p:cNvSpPr>
            <a:spLocks noChangeArrowheads="1"/>
          </p:cNvSpPr>
          <p:nvPr/>
        </p:nvSpPr>
        <p:spPr bwMode="auto">
          <a:xfrm>
            <a:off x="1755580" y="537771"/>
            <a:ext cx="700172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4.</a:t>
            </a:r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摆一摆，算一算。</a:t>
            </a:r>
            <a:endParaRPr lang="zh-CN" altLang="en-US" sz="27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20126" y="689577"/>
            <a:ext cx="563990" cy="31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4220766" y="3026156"/>
            <a:ext cx="702469" cy="6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7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3+3+3+3+3=15</a:t>
            </a:r>
            <a:r>
              <a:rPr lang="zh-CN" altLang="en-US" sz="27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（根）</a:t>
            </a:r>
            <a:endParaRPr lang="en-US" altLang="zh-CN" sz="27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456344" y="1268389"/>
            <a:ext cx="632903" cy="638449"/>
            <a:chOff x="1969667" y="2393226"/>
            <a:chExt cx="1465384" cy="1478223"/>
          </a:xfrm>
        </p:grpSpPr>
        <p:sp>
          <p:nvSpPr>
            <p:cNvPr id="3" name="圆柱形 2"/>
            <p:cNvSpPr/>
            <p:nvPr/>
          </p:nvSpPr>
          <p:spPr>
            <a:xfrm rot="1799707">
              <a:off x="2227384" y="2403231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圆柱形 11"/>
            <p:cNvSpPr/>
            <p:nvPr/>
          </p:nvSpPr>
          <p:spPr>
            <a:xfrm rot="19795289">
              <a:off x="3047883" y="2393226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圆柱形 12"/>
            <p:cNvSpPr/>
            <p:nvPr/>
          </p:nvSpPr>
          <p:spPr>
            <a:xfrm rot="5400000">
              <a:off x="2645664" y="3082063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80299" y="1298730"/>
            <a:ext cx="632903" cy="638449"/>
            <a:chOff x="1969667" y="2393226"/>
            <a:chExt cx="1465384" cy="1478223"/>
          </a:xfrm>
        </p:grpSpPr>
        <p:sp>
          <p:nvSpPr>
            <p:cNvPr id="17" name="圆柱形 16"/>
            <p:cNvSpPr/>
            <p:nvPr/>
          </p:nvSpPr>
          <p:spPr>
            <a:xfrm rot="1799707">
              <a:off x="2227384" y="2403231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柱形 17"/>
            <p:cNvSpPr/>
            <p:nvPr/>
          </p:nvSpPr>
          <p:spPr>
            <a:xfrm rot="19795289">
              <a:off x="3047883" y="2393226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柱形 18"/>
            <p:cNvSpPr/>
            <p:nvPr/>
          </p:nvSpPr>
          <p:spPr>
            <a:xfrm rot="5400000">
              <a:off x="2645664" y="3082063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518745" y="1278543"/>
            <a:ext cx="632903" cy="638449"/>
            <a:chOff x="1969667" y="2393226"/>
            <a:chExt cx="1465384" cy="1478223"/>
          </a:xfrm>
        </p:grpSpPr>
        <p:sp>
          <p:nvSpPr>
            <p:cNvPr id="21" name="圆柱形 20"/>
            <p:cNvSpPr/>
            <p:nvPr/>
          </p:nvSpPr>
          <p:spPr>
            <a:xfrm rot="1799707">
              <a:off x="2227384" y="2403231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圆柱形 21"/>
            <p:cNvSpPr/>
            <p:nvPr/>
          </p:nvSpPr>
          <p:spPr>
            <a:xfrm rot="19795289">
              <a:off x="3047883" y="2393226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圆柱形 22"/>
            <p:cNvSpPr/>
            <p:nvPr/>
          </p:nvSpPr>
          <p:spPr>
            <a:xfrm rot="5400000">
              <a:off x="2645664" y="3082063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542699" y="1308884"/>
            <a:ext cx="632903" cy="638449"/>
            <a:chOff x="1969667" y="2393226"/>
            <a:chExt cx="1465384" cy="1478223"/>
          </a:xfrm>
        </p:grpSpPr>
        <p:sp>
          <p:nvSpPr>
            <p:cNvPr id="25" name="圆柱形 24"/>
            <p:cNvSpPr/>
            <p:nvPr/>
          </p:nvSpPr>
          <p:spPr>
            <a:xfrm rot="1799707">
              <a:off x="2227384" y="2403231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柱形 25"/>
            <p:cNvSpPr/>
            <p:nvPr/>
          </p:nvSpPr>
          <p:spPr>
            <a:xfrm rot="19795289">
              <a:off x="3047883" y="2393226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圆柱形 26"/>
            <p:cNvSpPr/>
            <p:nvPr/>
          </p:nvSpPr>
          <p:spPr>
            <a:xfrm rot="5400000">
              <a:off x="2645664" y="3082063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矩形 4"/>
          <p:cNvSpPr>
            <a:spLocks noChangeArrowheads="1"/>
          </p:cNvSpPr>
          <p:nvPr/>
        </p:nvSpPr>
        <p:spPr bwMode="auto">
          <a:xfrm>
            <a:off x="1650787" y="2107903"/>
            <a:ext cx="7001720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）如果摆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个       ，那么要用多少根小棒？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683358" y="3044645"/>
            <a:ext cx="4638311" cy="646331"/>
            <a:chOff x="2244478" y="4059527"/>
            <a:chExt cx="6184414" cy="861774"/>
          </a:xfrm>
        </p:grpSpPr>
        <p:sp>
          <p:nvSpPr>
            <p:cNvPr id="29" name="矩形 4"/>
            <p:cNvSpPr>
              <a:spLocks noChangeArrowheads="1"/>
            </p:cNvSpPr>
            <p:nvPr/>
          </p:nvSpPr>
          <p:spPr bwMode="auto">
            <a:xfrm>
              <a:off x="2244478" y="4059527"/>
              <a:ext cx="1295891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算式：</a:t>
              </a:r>
              <a:r>
                <a:rPr lang="zh-CN" altLang="en-US" sz="2400" u="sng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    </a:t>
              </a:r>
              <a:r>
                <a:rPr lang="zh-CN" altLang="en-US" sz="24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endPara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3364523" y="4741182"/>
              <a:ext cx="5064369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6522278" y="1298730"/>
            <a:ext cx="632903" cy="638449"/>
            <a:chOff x="1969667" y="2393226"/>
            <a:chExt cx="1465384" cy="1478223"/>
          </a:xfrm>
        </p:grpSpPr>
        <p:sp>
          <p:nvSpPr>
            <p:cNvPr id="31" name="圆柱形 30"/>
            <p:cNvSpPr/>
            <p:nvPr/>
          </p:nvSpPr>
          <p:spPr>
            <a:xfrm rot="1799707">
              <a:off x="2227384" y="2403231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圆柱形 31"/>
            <p:cNvSpPr/>
            <p:nvPr/>
          </p:nvSpPr>
          <p:spPr>
            <a:xfrm rot="19795289">
              <a:off x="3047883" y="2393226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圆柱形 32"/>
            <p:cNvSpPr/>
            <p:nvPr/>
          </p:nvSpPr>
          <p:spPr>
            <a:xfrm rot="5400000">
              <a:off x="2645664" y="3082063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926535" y="2179897"/>
            <a:ext cx="447449" cy="451370"/>
            <a:chOff x="1969667" y="2393226"/>
            <a:chExt cx="1465384" cy="1478223"/>
          </a:xfrm>
        </p:grpSpPr>
        <p:sp>
          <p:nvSpPr>
            <p:cNvPr id="35" name="圆柱形 34"/>
            <p:cNvSpPr/>
            <p:nvPr/>
          </p:nvSpPr>
          <p:spPr>
            <a:xfrm rot="1799707">
              <a:off x="2227384" y="2403231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圆柱形 35"/>
            <p:cNvSpPr/>
            <p:nvPr/>
          </p:nvSpPr>
          <p:spPr>
            <a:xfrm rot="19795289">
              <a:off x="3047883" y="2393226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圆柱形 36"/>
            <p:cNvSpPr/>
            <p:nvPr/>
          </p:nvSpPr>
          <p:spPr>
            <a:xfrm rot="5400000">
              <a:off x="2645664" y="3082063"/>
              <a:ext cx="113389" cy="1465384"/>
            </a:xfrm>
            <a:prstGeom prst="can">
              <a:avLst>
                <a:gd name="adj" fmla="val 5833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知识总结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TextBox 38"/>
          <p:cNvSpPr txBox="1"/>
          <p:nvPr/>
        </p:nvSpPr>
        <p:spPr>
          <a:xfrm>
            <a:off x="989522" y="532300"/>
            <a:ext cx="7227792" cy="5493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5400" b="1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  <a:ea typeface="微软雅黑" panose="020B0503020204020204" charset="-122"/>
                <a:cs typeface="Calibri" panose="020F0502020204030204" pitchFamily="34" charset="0"/>
              </a:defRPr>
            </a:lvl1pPr>
          </a:lstStyle>
          <a:p>
            <a:pPr>
              <a:spcBef>
                <a:spcPct val="0"/>
              </a:spcBef>
            </a:pPr>
            <a:r>
              <a:rPr lang="zh-CN" altLang="en-US" sz="2400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</a:rPr>
              <a:t>数没有规则放置物体的数量及方阵中物体数量的方法</a:t>
            </a:r>
            <a:r>
              <a:rPr lang="en-US" altLang="zh-CN" sz="2400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</a:rPr>
              <a:t>:</a:t>
            </a:r>
            <a:endParaRPr lang="en-US" altLang="zh-CN" sz="2400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</a:endParaRPr>
          </a:p>
        </p:txBody>
      </p:sp>
      <p:sp>
        <p:nvSpPr>
          <p:cNvPr id="23" name="AutoShape 679"/>
          <p:cNvSpPr>
            <a:spLocks noChangeArrowheads="1"/>
          </p:cNvSpPr>
          <p:nvPr/>
        </p:nvSpPr>
        <p:spPr bwMode="auto">
          <a:xfrm>
            <a:off x="1625111" y="1103836"/>
            <a:ext cx="6210300" cy="3515609"/>
          </a:xfrm>
          <a:prstGeom prst="roundRect">
            <a:avLst>
              <a:gd name="adj" fmla="val 4319"/>
            </a:avLst>
          </a:prstGeom>
          <a:solidFill>
            <a:srgbClr val="C0C0C0">
              <a:alpha val="25098"/>
            </a:srgbClr>
          </a:solidFill>
          <a:ln w="19050">
            <a:solidFill>
              <a:srgbClr val="C0C0C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latinLnBrk="1" hangingPunct="1">
              <a:spcBef>
                <a:spcPct val="0"/>
              </a:spcBef>
              <a:buFontTx/>
              <a:buNone/>
            </a:pPr>
            <a:endParaRPr lang="zh-CN" altLang="en-US" sz="1400" b="1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814421" y="1265761"/>
            <a:ext cx="1943696" cy="3363041"/>
            <a:chOff x="2419228" y="1687681"/>
            <a:chExt cx="2591594" cy="4484055"/>
          </a:xfrm>
        </p:grpSpPr>
        <p:grpSp>
          <p:nvGrpSpPr>
            <p:cNvPr id="2" name="组合 1"/>
            <p:cNvGrpSpPr/>
            <p:nvPr/>
          </p:nvGrpSpPr>
          <p:grpSpPr>
            <a:xfrm>
              <a:off x="2419228" y="1687681"/>
              <a:ext cx="2482850" cy="4484055"/>
              <a:chOff x="2208213" y="1412653"/>
              <a:chExt cx="2482850" cy="1690687"/>
            </a:xfrm>
          </p:grpSpPr>
          <p:sp>
            <p:nvSpPr>
              <p:cNvPr id="24" name="AutoShape 680"/>
              <p:cNvSpPr>
                <a:spLocks noChangeArrowheads="1"/>
              </p:cNvSpPr>
              <p:nvPr/>
            </p:nvSpPr>
            <p:spPr bwMode="auto">
              <a:xfrm>
                <a:off x="2208213" y="1519015"/>
                <a:ext cx="2482850" cy="1584325"/>
              </a:xfrm>
              <a:prstGeom prst="roundRect">
                <a:avLst>
                  <a:gd name="adj" fmla="val 11417"/>
                </a:avLst>
              </a:prstGeom>
              <a:solidFill>
                <a:srgbClr val="F8F8F8">
                  <a:alpha val="29803"/>
                </a:srgbClr>
              </a:solidFill>
              <a:ln w="9525">
                <a:round/>
              </a:ln>
              <a:effectLst/>
              <a:scene3d>
                <a:camera prst="legacyObliqueBottom"/>
                <a:lightRig rig="legacyFlat3" dir="b"/>
              </a:scene3d>
              <a:sp3d extrusionH="201600" prstMaterial="legacyMatte">
                <a:bevelT w="13500" h="13500" prst="angle"/>
                <a:bevelB w="13500" h="13500" prst="angle"/>
                <a:extrusionClr>
                  <a:srgbClr val="F8F8F8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FontTx/>
                  <a:buNone/>
                </a:pPr>
                <a:endParaRPr lang="zh-CN" altLang="en-US" sz="1400">
                  <a:solidFill>
                    <a:srgbClr val="000000"/>
                  </a:solidFill>
                  <a:latin typeface="Gulim" pitchFamily="34" charset="-127"/>
                  <a:ea typeface="Gulim" pitchFamily="34" charset="-127"/>
                </a:endParaRPr>
              </a:p>
            </p:txBody>
          </p:sp>
          <p:sp>
            <p:nvSpPr>
              <p:cNvPr id="25" name="AutoShape 681"/>
              <p:cNvSpPr>
                <a:spLocks noChangeArrowheads="1"/>
              </p:cNvSpPr>
              <p:nvPr/>
            </p:nvSpPr>
            <p:spPr bwMode="auto">
              <a:xfrm>
                <a:off x="2208213" y="1412653"/>
                <a:ext cx="2482850" cy="935037"/>
              </a:xfrm>
              <a:prstGeom prst="roundRect">
                <a:avLst>
                  <a:gd name="adj" fmla="val 11417"/>
                </a:avLst>
              </a:prstGeom>
              <a:solidFill>
                <a:srgbClr val="FFFF99"/>
              </a:solidFill>
              <a:ln w="9525">
                <a:round/>
              </a:ln>
              <a:effectLst/>
              <a:scene3d>
                <a:camera prst="legacyObliqueBottom"/>
                <a:lightRig rig="legacyFlat3" dir="b"/>
              </a:scene3d>
              <a:sp3d extrusionH="201600" prstMaterial="legacyMatte">
                <a:bevelT w="13500" h="13500" prst="angle"/>
                <a:bevelB w="13500" h="13500" prst="angle"/>
                <a:extrusionClr>
                  <a:srgbClr val="FFFF99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FontTx/>
                  <a:buNone/>
                </a:pPr>
                <a:endParaRPr lang="zh-CN" altLang="en-US" sz="1400" b="1">
                  <a:solidFill>
                    <a:srgbClr val="000000"/>
                  </a:solidFill>
                  <a:latin typeface="Gulim" pitchFamily="34" charset="-127"/>
                  <a:ea typeface="Gulim" pitchFamily="34" charset="-127"/>
                </a:endParaRPr>
              </a:p>
            </p:txBody>
          </p:sp>
          <p:sp>
            <p:nvSpPr>
              <p:cNvPr id="44" name="AutoShape 682"/>
              <p:cNvSpPr>
                <a:spLocks noChangeArrowheads="1"/>
              </p:cNvSpPr>
              <p:nvPr/>
            </p:nvSpPr>
            <p:spPr bwMode="auto">
              <a:xfrm>
                <a:off x="2244726" y="1447576"/>
                <a:ext cx="2411413" cy="1584325"/>
              </a:xfrm>
              <a:prstGeom prst="roundRect">
                <a:avLst>
                  <a:gd name="adj" fmla="val 11417"/>
                </a:avLst>
              </a:prstGeom>
              <a:gradFill rotWithShape="1">
                <a:gsLst>
                  <a:gs pos="0">
                    <a:srgbClr val="FFE715"/>
                  </a:gs>
                  <a:gs pos="100000">
                    <a:srgbClr val="D1BD1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FontTx/>
                  <a:buNone/>
                </a:pPr>
                <a:endParaRPr lang="zh-CN" altLang="en-US" sz="1400" b="1">
                  <a:solidFill>
                    <a:srgbClr val="000000"/>
                  </a:solidFill>
                  <a:latin typeface="Gulim" pitchFamily="34" charset="-127"/>
                  <a:ea typeface="Gulim" pitchFamily="34" charset="-127"/>
                </a:endParaRPr>
              </a:p>
            </p:txBody>
          </p:sp>
        </p:grpSp>
        <p:sp>
          <p:nvSpPr>
            <p:cNvPr id="63" name="TextBox 38"/>
            <p:cNvSpPr txBox="1"/>
            <p:nvPr/>
          </p:nvSpPr>
          <p:spPr>
            <a:xfrm>
              <a:off x="2527972" y="1872232"/>
              <a:ext cx="2482850" cy="3964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54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gency FB" pitchFamily="34" charset="0"/>
                  <a:ea typeface="微软雅黑" panose="020B0503020204020204" charset="-122"/>
                  <a:cs typeface="Calibri" panose="020F0502020204030204" pitchFamily="34" charset="0"/>
                </a:defRPr>
              </a:lvl1pPr>
            </a:lstStyle>
            <a:p>
              <a:pPr>
                <a:spcBef>
                  <a:spcPct val="0"/>
                </a:spcBef>
              </a:pP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</a:rPr>
                <a:t>数没有规则放置的物体的数量，可以</a:t>
              </a:r>
              <a:r>
                <a:rPr lang="en-US" altLang="zh-CN" sz="1800" dirty="0">
                  <a:solidFill>
                    <a:srgbClr val="FF0000"/>
                  </a:solidFill>
                  <a:latin typeface="微软雅黑" panose="020B0503020204020204" charset="-122"/>
                </a:rPr>
                <a:t>1</a:t>
              </a:r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charset="-122"/>
                </a:rPr>
                <a:t>个</a:t>
              </a:r>
              <a:r>
                <a:rPr lang="en-US" altLang="zh-CN" sz="1800" dirty="0">
                  <a:solidFill>
                    <a:srgbClr val="FF0000"/>
                  </a:solidFill>
                  <a:latin typeface="微软雅黑" panose="020B0503020204020204" charset="-122"/>
                </a:rPr>
                <a:t>1</a:t>
              </a:r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charset="-122"/>
                </a:rPr>
                <a:t>个</a:t>
              </a: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</a:rPr>
                <a:t>地数，也可以</a:t>
              </a:r>
              <a:r>
                <a:rPr lang="en-US" altLang="zh-CN" sz="1800" dirty="0">
                  <a:solidFill>
                    <a:srgbClr val="FF0000"/>
                  </a:solidFill>
                  <a:latin typeface="微软雅黑" panose="020B0503020204020204" charset="-122"/>
                </a:rPr>
                <a:t>2</a:t>
              </a:r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charset="-122"/>
                </a:rPr>
                <a:t>个</a:t>
              </a:r>
              <a:r>
                <a:rPr lang="en-US" altLang="zh-CN" sz="1800" dirty="0">
                  <a:solidFill>
                    <a:srgbClr val="FF0000"/>
                  </a:solidFill>
                  <a:latin typeface="微软雅黑" panose="020B0503020204020204" charset="-122"/>
                </a:rPr>
                <a:t>2</a:t>
              </a:r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charset="-122"/>
                </a:rPr>
                <a:t>个</a:t>
              </a: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</a:rPr>
                <a:t>地数，还可以</a:t>
              </a:r>
              <a:r>
                <a:rPr lang="en-US" altLang="zh-CN" sz="1800" dirty="0">
                  <a:solidFill>
                    <a:srgbClr val="FF0000"/>
                  </a:solidFill>
                  <a:latin typeface="微软雅黑" panose="020B0503020204020204" charset="-122"/>
                </a:rPr>
                <a:t>5</a:t>
              </a:r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charset="-122"/>
                </a:rPr>
                <a:t>个</a:t>
              </a:r>
              <a:r>
                <a:rPr lang="en-US" altLang="zh-CN" sz="1800" dirty="0">
                  <a:solidFill>
                    <a:srgbClr val="FF0000"/>
                  </a:solidFill>
                  <a:latin typeface="微软雅黑" panose="020B0503020204020204" charset="-122"/>
                </a:rPr>
                <a:t>5</a:t>
              </a:r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charset="-122"/>
                </a:rPr>
                <a:t>个</a:t>
              </a: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</a:rPr>
                <a:t>地数</a:t>
              </a:r>
              <a:r>
                <a:rPr lang="en-US" altLang="zh-CN" sz="1800" dirty="0">
                  <a:solidFill>
                    <a:schemeClr val="tx1"/>
                  </a:solidFill>
                  <a:latin typeface="微软雅黑" panose="020B0503020204020204" charset="-122"/>
                </a:rPr>
                <a:t>……</a:t>
              </a: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</a:rPr>
                <a:t>无论怎样数，最后的结果</a:t>
              </a:r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charset="-122"/>
                </a:rPr>
                <a:t>都一样</a:t>
              </a: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</a:rPr>
                <a:t>。</a:t>
              </a:r>
              <a:endParaRPr lang="en-US" altLang="zh-CN" sz="1800" dirty="0">
                <a:solidFill>
                  <a:schemeClr val="tx1"/>
                </a:solidFill>
                <a:latin typeface="微软雅黑" panose="020B050302020402020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812290" y="1265761"/>
            <a:ext cx="1930004" cy="3363041"/>
            <a:chOff x="5083053" y="1687681"/>
            <a:chExt cx="2573338" cy="4484055"/>
          </a:xfrm>
        </p:grpSpPr>
        <p:grpSp>
          <p:nvGrpSpPr>
            <p:cNvPr id="3" name="组合 2"/>
            <p:cNvGrpSpPr/>
            <p:nvPr/>
          </p:nvGrpSpPr>
          <p:grpSpPr>
            <a:xfrm>
              <a:off x="5083053" y="1687681"/>
              <a:ext cx="2482850" cy="4484055"/>
              <a:chOff x="4872038" y="1412653"/>
              <a:chExt cx="2482850" cy="1690687"/>
            </a:xfrm>
          </p:grpSpPr>
          <p:sp>
            <p:nvSpPr>
              <p:cNvPr id="45" name="AutoShape 683"/>
              <p:cNvSpPr>
                <a:spLocks noChangeArrowheads="1"/>
              </p:cNvSpPr>
              <p:nvPr/>
            </p:nvSpPr>
            <p:spPr bwMode="auto">
              <a:xfrm>
                <a:off x="4872038" y="1519015"/>
                <a:ext cx="2482850" cy="1584325"/>
              </a:xfrm>
              <a:prstGeom prst="roundRect">
                <a:avLst>
                  <a:gd name="adj" fmla="val 11417"/>
                </a:avLst>
              </a:prstGeom>
              <a:solidFill>
                <a:srgbClr val="DDDDDD">
                  <a:alpha val="29803"/>
                </a:srgbClr>
              </a:solidFill>
              <a:ln w="9525">
                <a:round/>
              </a:ln>
              <a:effectLst/>
              <a:scene3d>
                <a:camera prst="legacyObliqueBottom"/>
                <a:lightRig rig="legacyFlat3" dir="b"/>
              </a:scene3d>
              <a:sp3d extrusionH="201600" prstMaterial="legacyMatte">
                <a:bevelT w="13500" h="13500" prst="angle"/>
                <a:bevelB w="13500" h="13500" prst="angle"/>
                <a:extrusionClr>
                  <a:srgbClr val="DDDDDD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FontTx/>
                  <a:buNone/>
                </a:pPr>
                <a:endParaRPr lang="zh-CN" altLang="en-US" sz="1400" b="1">
                  <a:solidFill>
                    <a:srgbClr val="000000"/>
                  </a:solidFill>
                  <a:latin typeface="Gulim" pitchFamily="34" charset="-127"/>
                  <a:ea typeface="Gulim" pitchFamily="34" charset="-127"/>
                </a:endParaRPr>
              </a:p>
            </p:txBody>
          </p:sp>
          <p:sp>
            <p:nvSpPr>
              <p:cNvPr id="46" name="AutoShape 684"/>
              <p:cNvSpPr>
                <a:spLocks noChangeArrowheads="1"/>
              </p:cNvSpPr>
              <p:nvPr/>
            </p:nvSpPr>
            <p:spPr bwMode="auto">
              <a:xfrm>
                <a:off x="4872038" y="1412653"/>
                <a:ext cx="2482850" cy="935037"/>
              </a:xfrm>
              <a:prstGeom prst="roundRect">
                <a:avLst>
                  <a:gd name="adj" fmla="val 11417"/>
                </a:avLst>
              </a:prstGeom>
              <a:solidFill>
                <a:srgbClr val="DDDDDD"/>
              </a:solidFill>
              <a:ln w="9525">
                <a:round/>
              </a:ln>
              <a:effectLst/>
              <a:scene3d>
                <a:camera prst="legacyObliqueBottom"/>
                <a:lightRig rig="legacyFlat3" dir="b"/>
              </a:scene3d>
              <a:sp3d extrusionH="201600" prstMaterial="legacyMatte">
                <a:bevelT w="13500" h="13500" prst="angle"/>
                <a:bevelB w="13500" h="13500" prst="angle"/>
                <a:extrusionClr>
                  <a:srgbClr val="DDDDDD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FontTx/>
                  <a:buNone/>
                </a:pPr>
                <a:endParaRPr lang="zh-CN" altLang="en-US" sz="1400" b="1">
                  <a:solidFill>
                    <a:srgbClr val="000000"/>
                  </a:solidFill>
                  <a:latin typeface="Gulim" pitchFamily="34" charset="-127"/>
                  <a:ea typeface="Gulim" pitchFamily="34" charset="-127"/>
                </a:endParaRPr>
              </a:p>
            </p:txBody>
          </p:sp>
          <p:sp>
            <p:nvSpPr>
              <p:cNvPr id="47" name="AutoShape 685"/>
              <p:cNvSpPr>
                <a:spLocks noChangeArrowheads="1"/>
              </p:cNvSpPr>
              <p:nvPr/>
            </p:nvSpPr>
            <p:spPr bwMode="auto">
              <a:xfrm>
                <a:off x="4908551" y="1447576"/>
                <a:ext cx="2411413" cy="1584325"/>
              </a:xfrm>
              <a:prstGeom prst="roundRect">
                <a:avLst>
                  <a:gd name="adj" fmla="val 11417"/>
                </a:avLst>
              </a:prstGeom>
              <a:gradFill rotWithShape="1">
                <a:gsLst>
                  <a:gs pos="0">
                    <a:srgbClr val="B5D711"/>
                  </a:gs>
                  <a:gs pos="100000">
                    <a:srgbClr val="94B00E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FontTx/>
                  <a:buNone/>
                </a:pPr>
                <a:endParaRPr lang="zh-CN" altLang="en-US" sz="1400" b="1">
                  <a:solidFill>
                    <a:srgbClr val="000000"/>
                  </a:solidFill>
                  <a:latin typeface="Gulim" pitchFamily="34" charset="-127"/>
                  <a:ea typeface="Gulim" pitchFamily="34" charset="-127"/>
                </a:endParaRPr>
              </a:p>
            </p:txBody>
          </p:sp>
        </p:grpSp>
        <p:sp>
          <p:nvSpPr>
            <p:cNvPr id="64" name="TextBox 38"/>
            <p:cNvSpPr txBox="1"/>
            <p:nvPr/>
          </p:nvSpPr>
          <p:spPr>
            <a:xfrm>
              <a:off x="5173541" y="1872232"/>
              <a:ext cx="2482850" cy="3484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54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gency FB" pitchFamily="34" charset="0"/>
                  <a:ea typeface="微软雅黑" panose="020B0503020204020204" charset="-122"/>
                  <a:cs typeface="Calibri" panose="020F0502020204030204" pitchFamily="34" charset="0"/>
                </a:defRPr>
              </a:lvl1pPr>
            </a:lstStyle>
            <a:p>
              <a:pPr>
                <a:spcBef>
                  <a:spcPct val="0"/>
                </a:spcBef>
              </a:pP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</a:rPr>
                <a:t>数方阵中物体数量的方法</a:t>
              </a: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  <a:sym typeface="Wingdings" panose="05000000000000000000" pitchFamily="2" charset="2"/>
                </a:rPr>
                <a:t>：（</a:t>
              </a:r>
              <a:r>
                <a:rPr lang="en-US" altLang="zh-CN" sz="1800" dirty="0">
                  <a:solidFill>
                    <a:schemeClr val="tx1"/>
                  </a:solidFill>
                  <a:latin typeface="微软雅黑" panose="020B0503020204020204" charset="-122"/>
                  <a:sym typeface="Wingdings" panose="05000000000000000000" pitchFamily="2" charset="2"/>
                </a:rPr>
                <a:t>1</a:t>
              </a: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</a:rPr>
                <a:t>）可以先数出</a:t>
              </a:r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charset="-122"/>
                </a:rPr>
                <a:t>每行</a:t>
              </a: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</a:rPr>
                <a:t>有几个，再数有</a:t>
              </a:r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charset="-122"/>
                </a:rPr>
                <a:t>几行</a:t>
              </a: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</a:rPr>
                <a:t>，有几行就表示有几个几相加；</a:t>
              </a:r>
              <a:endParaRPr lang="en-US" altLang="zh-CN" sz="1800" dirty="0">
                <a:solidFill>
                  <a:schemeClr val="tx1"/>
                </a:solidFill>
                <a:latin typeface="微软雅黑" panose="020B050302020402020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810158" y="1265761"/>
            <a:ext cx="1884119" cy="3363041"/>
            <a:chOff x="7746878" y="1687681"/>
            <a:chExt cx="2512158" cy="4484055"/>
          </a:xfrm>
        </p:grpSpPr>
        <p:grpSp>
          <p:nvGrpSpPr>
            <p:cNvPr id="4" name="组合 3"/>
            <p:cNvGrpSpPr/>
            <p:nvPr/>
          </p:nvGrpSpPr>
          <p:grpSpPr>
            <a:xfrm>
              <a:off x="7746878" y="1687681"/>
              <a:ext cx="2482850" cy="4484055"/>
              <a:chOff x="7535863" y="1412653"/>
              <a:chExt cx="2482850" cy="1690687"/>
            </a:xfrm>
          </p:grpSpPr>
          <p:sp>
            <p:nvSpPr>
              <p:cNvPr id="48" name="AutoShape 686"/>
              <p:cNvSpPr>
                <a:spLocks noChangeArrowheads="1"/>
              </p:cNvSpPr>
              <p:nvPr/>
            </p:nvSpPr>
            <p:spPr bwMode="auto">
              <a:xfrm>
                <a:off x="7535863" y="1519015"/>
                <a:ext cx="2482850" cy="1584325"/>
              </a:xfrm>
              <a:prstGeom prst="roundRect">
                <a:avLst>
                  <a:gd name="adj" fmla="val 11417"/>
                </a:avLst>
              </a:prstGeom>
              <a:solidFill>
                <a:srgbClr val="DDDDDD">
                  <a:alpha val="29803"/>
                </a:srgbClr>
              </a:solidFill>
              <a:ln w="9525">
                <a:round/>
              </a:ln>
              <a:effectLst/>
              <a:scene3d>
                <a:camera prst="legacyObliqueBottom"/>
                <a:lightRig rig="legacyFlat3" dir="b"/>
              </a:scene3d>
              <a:sp3d extrusionH="201600" prstMaterial="legacyMatte">
                <a:bevelT w="13500" h="13500" prst="angle"/>
                <a:bevelB w="13500" h="13500" prst="angle"/>
                <a:extrusionClr>
                  <a:srgbClr val="DDDDDD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FontTx/>
                  <a:buNone/>
                </a:pPr>
                <a:endParaRPr lang="zh-CN" altLang="en-US" sz="1400" b="1">
                  <a:solidFill>
                    <a:srgbClr val="000000"/>
                  </a:solidFill>
                  <a:latin typeface="Gulim" pitchFamily="34" charset="-127"/>
                  <a:ea typeface="Gulim" pitchFamily="34" charset="-127"/>
                </a:endParaRPr>
              </a:p>
            </p:txBody>
          </p:sp>
          <p:sp>
            <p:nvSpPr>
              <p:cNvPr id="49" name="AutoShape 687"/>
              <p:cNvSpPr>
                <a:spLocks noChangeArrowheads="1"/>
              </p:cNvSpPr>
              <p:nvPr/>
            </p:nvSpPr>
            <p:spPr bwMode="auto">
              <a:xfrm>
                <a:off x="7535863" y="1412653"/>
                <a:ext cx="2482850" cy="935037"/>
              </a:xfrm>
              <a:prstGeom prst="roundRect">
                <a:avLst>
                  <a:gd name="adj" fmla="val 11417"/>
                </a:avLst>
              </a:prstGeom>
              <a:gradFill rotWithShape="1">
                <a:gsLst>
                  <a:gs pos="0">
                    <a:srgbClr val="D8E7EC"/>
                  </a:gs>
                  <a:gs pos="100000">
                    <a:srgbClr val="D8E7EC"/>
                  </a:gs>
                </a:gsLst>
                <a:lin ang="5400000" scaled="1"/>
              </a:gradFill>
              <a:ln w="9525">
                <a:round/>
              </a:ln>
              <a:effectLst/>
              <a:scene3d>
                <a:camera prst="legacyObliqueBottom"/>
                <a:lightRig rig="legacyFlat3" dir="b"/>
              </a:scene3d>
              <a:sp3d extrusionH="201600" prstMaterial="legacyMatte">
                <a:bevelT w="13500" h="13500" prst="angle"/>
                <a:bevelB w="13500" h="13500" prst="angle"/>
                <a:extrusionClr>
                  <a:srgbClr val="D8E7EC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FontTx/>
                  <a:buNone/>
                </a:pPr>
                <a:endParaRPr lang="zh-CN" altLang="en-US" sz="1400" b="1">
                  <a:solidFill>
                    <a:srgbClr val="000000"/>
                  </a:solidFill>
                  <a:latin typeface="Gulim" pitchFamily="34" charset="-127"/>
                  <a:ea typeface="Gulim" pitchFamily="34" charset="-127"/>
                </a:endParaRPr>
              </a:p>
            </p:txBody>
          </p:sp>
          <p:sp>
            <p:nvSpPr>
              <p:cNvPr id="50" name="AutoShape 688"/>
              <p:cNvSpPr>
                <a:spLocks noChangeArrowheads="1"/>
              </p:cNvSpPr>
              <p:nvPr/>
            </p:nvSpPr>
            <p:spPr bwMode="auto">
              <a:xfrm>
                <a:off x="7572376" y="1447576"/>
                <a:ext cx="2411413" cy="1584325"/>
              </a:xfrm>
              <a:prstGeom prst="roundRect">
                <a:avLst>
                  <a:gd name="adj" fmla="val 11417"/>
                </a:avLst>
              </a:prstGeom>
              <a:solidFill>
                <a:srgbClr val="057F5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FontTx/>
                  <a:buNone/>
                </a:pPr>
                <a:endParaRPr lang="zh-CN" altLang="en-US" sz="1400" b="1">
                  <a:solidFill>
                    <a:srgbClr val="000000"/>
                  </a:solidFill>
                  <a:latin typeface="Gulim" pitchFamily="34" charset="-127"/>
                  <a:ea typeface="Gulim" pitchFamily="34" charset="-127"/>
                </a:endParaRPr>
              </a:p>
            </p:txBody>
          </p:sp>
        </p:grpSp>
        <p:sp>
          <p:nvSpPr>
            <p:cNvPr id="65" name="TextBox 38"/>
            <p:cNvSpPr txBox="1"/>
            <p:nvPr/>
          </p:nvSpPr>
          <p:spPr>
            <a:xfrm>
              <a:off x="7776186" y="1872232"/>
              <a:ext cx="2482850" cy="3484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defRPr sz="54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gency FB" pitchFamily="34" charset="0"/>
                  <a:ea typeface="微软雅黑" panose="020B0503020204020204" charset="-122"/>
                  <a:cs typeface="Calibri" panose="020F0502020204030204" pitchFamily="34" charset="0"/>
                </a:defRPr>
              </a:lvl1pPr>
            </a:lstStyle>
            <a:p>
              <a:pPr>
                <a:spcBef>
                  <a:spcPct val="0"/>
                </a:spcBef>
              </a:pP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</a:rPr>
                <a:t>数方阵中物体数量的方法</a:t>
              </a: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  <a:sym typeface="Wingdings" panose="05000000000000000000" pitchFamily="2" charset="2"/>
                </a:rPr>
                <a:t>：（</a:t>
              </a:r>
              <a:r>
                <a:rPr lang="en-US" altLang="zh-CN" sz="1800" dirty="0">
                  <a:solidFill>
                    <a:schemeClr val="tx1"/>
                  </a:solidFill>
                  <a:latin typeface="微软雅黑" panose="020B0503020204020204" charset="-122"/>
                  <a:sym typeface="Wingdings" panose="05000000000000000000" pitchFamily="2" charset="2"/>
                </a:rPr>
                <a:t>2</a:t>
              </a: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</a:rPr>
                <a:t>）也可以先数出</a:t>
              </a:r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charset="-122"/>
                </a:rPr>
                <a:t>每列</a:t>
              </a: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</a:rPr>
                <a:t>有几个，再数有</a:t>
              </a:r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charset="-122"/>
                </a:rPr>
                <a:t>几列</a:t>
              </a: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</a:rPr>
                <a:t>，有几列就表示有几个几相加。</a:t>
              </a:r>
              <a:endParaRPr lang="en-US" altLang="zh-CN" sz="1800" dirty="0">
                <a:solidFill>
                  <a:schemeClr val="tx1"/>
                </a:solidFill>
                <a:latin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文本框 170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激趣导入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 descr="1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873313" y="397583"/>
            <a:ext cx="5738981" cy="2763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4468249" y="3457581"/>
            <a:ext cx="2844024" cy="605998"/>
            <a:chOff x="1689085" y="2767518"/>
            <a:chExt cx="3244656" cy="807997"/>
          </a:xfrm>
        </p:grpSpPr>
        <p:sp>
          <p:nvSpPr>
            <p:cNvPr id="6" name="思想气泡: 云 5"/>
            <p:cNvSpPr/>
            <p:nvPr/>
          </p:nvSpPr>
          <p:spPr>
            <a:xfrm>
              <a:off x="1689085" y="2767518"/>
              <a:ext cx="3244656" cy="807997"/>
            </a:xfrm>
            <a:prstGeom prst="cloudCallout">
              <a:avLst>
                <a:gd name="adj1" fmla="val 60949"/>
                <a:gd name="adj2" fmla="val 39139"/>
              </a:avLst>
            </a:prstGeom>
            <a:solidFill>
              <a:srgbClr val="FAE8D3"/>
            </a:solidFill>
            <a:ln>
              <a:solidFill>
                <a:srgbClr val="F592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002316" y="2887665"/>
              <a:ext cx="2770069" cy="6401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你喜欢吃糖果吗？</a:t>
              </a:r>
              <a:endParaRPr lang="zh-CN" altLang="en-US" sz="21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email"/>
          <a:srcRect l="49120" t="49484" r="26310" b="-498"/>
          <a:stretch>
            <a:fillRect/>
          </a:stretch>
        </p:blipFill>
        <p:spPr>
          <a:xfrm>
            <a:off x="7400608" y="3253595"/>
            <a:ext cx="1229343" cy="160794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11488" y="692443"/>
            <a:ext cx="6620469" cy="5124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摆一摆，数一数。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 descr="1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151095" y="1051366"/>
            <a:ext cx="5183417" cy="2496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4468249" y="3457582"/>
            <a:ext cx="2844024" cy="605998"/>
            <a:chOff x="1689085" y="2767518"/>
            <a:chExt cx="3244656" cy="807997"/>
          </a:xfrm>
        </p:grpSpPr>
        <p:sp>
          <p:nvSpPr>
            <p:cNvPr id="8" name="思想气泡: 云 7"/>
            <p:cNvSpPr/>
            <p:nvPr/>
          </p:nvSpPr>
          <p:spPr>
            <a:xfrm>
              <a:off x="1689085" y="2767518"/>
              <a:ext cx="3244656" cy="807997"/>
            </a:xfrm>
            <a:prstGeom prst="cloudCallout">
              <a:avLst>
                <a:gd name="adj1" fmla="val 60949"/>
                <a:gd name="adj2" fmla="val 39139"/>
              </a:avLst>
            </a:prstGeom>
            <a:solidFill>
              <a:srgbClr val="FAE8D3"/>
            </a:solidFill>
            <a:ln>
              <a:solidFill>
                <a:srgbClr val="F592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002316" y="2887665"/>
              <a:ext cx="2770069" cy="6401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一共有多少块糖？</a:t>
              </a:r>
              <a:endParaRPr lang="zh-CN" altLang="en-US" sz="21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email"/>
          <a:srcRect l="49120" t="49484" r="26310" b="-498"/>
          <a:stretch>
            <a:fillRect/>
          </a:stretch>
        </p:blipFill>
        <p:spPr>
          <a:xfrm>
            <a:off x="7400608" y="3253595"/>
            <a:ext cx="1229343" cy="16079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图片 78"/>
          <p:cNvPicPr>
            <a:picLocks noChangeAspect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90323">
                        <a14:foregroundMark x1="51613" y1="17751" x2="49677" y2="95858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1130307" y="630029"/>
            <a:ext cx="764079" cy="83061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2333502" y="1858821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 descr="1块糖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180653">
            <a:off x="2334706" y="1443270"/>
            <a:ext cx="376238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 descr="1块糖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180653">
            <a:off x="2632362" y="1443270"/>
            <a:ext cx="376238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 descr="1块糖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180653">
            <a:off x="2938352" y="1443270"/>
            <a:ext cx="376238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 descr="1块糖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180653">
            <a:off x="3236008" y="1443270"/>
            <a:ext cx="376238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1块糖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180653">
            <a:off x="3533665" y="1443270"/>
            <a:ext cx="376238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 descr="1块糖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180653">
            <a:off x="3831321" y="1443270"/>
            <a:ext cx="376238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 descr="1块糖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180653">
            <a:off x="4137312" y="1443270"/>
            <a:ext cx="376238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 descr="1块糖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180653">
            <a:off x="4434968" y="1443270"/>
            <a:ext cx="376238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 descr="1块糖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180653">
            <a:off x="4745721" y="1443270"/>
            <a:ext cx="376238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 descr="1块糖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180653">
            <a:off x="5043377" y="1443270"/>
            <a:ext cx="376238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 descr="1块糖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180653">
            <a:off x="5349368" y="1443270"/>
            <a:ext cx="376238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图片 23" descr="1块糖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180653">
            <a:off x="6397139" y="1443271"/>
            <a:ext cx="376238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Rectangle 8"/>
          <p:cNvSpPr>
            <a:spLocks noChangeArrowheads="1"/>
          </p:cNvSpPr>
          <p:nvPr/>
        </p:nvSpPr>
        <p:spPr bwMode="auto">
          <a:xfrm>
            <a:off x="2624349" y="1858821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Rectangle 8"/>
          <p:cNvSpPr>
            <a:spLocks noChangeArrowheads="1"/>
          </p:cNvSpPr>
          <p:nvPr/>
        </p:nvSpPr>
        <p:spPr bwMode="auto">
          <a:xfrm>
            <a:off x="2946324" y="1858821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3237171" y="1858821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Rectangle 8"/>
          <p:cNvSpPr>
            <a:spLocks noChangeArrowheads="1"/>
          </p:cNvSpPr>
          <p:nvPr/>
        </p:nvSpPr>
        <p:spPr bwMode="auto">
          <a:xfrm>
            <a:off x="3543828" y="1858821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Rectangle 8"/>
          <p:cNvSpPr>
            <a:spLocks noChangeArrowheads="1"/>
          </p:cNvSpPr>
          <p:nvPr/>
        </p:nvSpPr>
        <p:spPr bwMode="auto">
          <a:xfrm>
            <a:off x="3834675" y="1858821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4156650" y="1858821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7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Rectangle 8"/>
          <p:cNvSpPr>
            <a:spLocks noChangeArrowheads="1"/>
          </p:cNvSpPr>
          <p:nvPr/>
        </p:nvSpPr>
        <p:spPr bwMode="auto">
          <a:xfrm>
            <a:off x="4447497" y="1858821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8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Rectangle 8"/>
          <p:cNvSpPr>
            <a:spLocks noChangeArrowheads="1"/>
          </p:cNvSpPr>
          <p:nvPr/>
        </p:nvSpPr>
        <p:spPr bwMode="auto">
          <a:xfrm>
            <a:off x="4751374" y="1858821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9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Rectangle 8"/>
          <p:cNvSpPr>
            <a:spLocks noChangeArrowheads="1"/>
          </p:cNvSpPr>
          <p:nvPr/>
        </p:nvSpPr>
        <p:spPr bwMode="auto">
          <a:xfrm>
            <a:off x="4992864" y="1858821"/>
            <a:ext cx="410209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10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9" name="Rectangle 8"/>
          <p:cNvSpPr>
            <a:spLocks noChangeArrowheads="1"/>
          </p:cNvSpPr>
          <p:nvPr/>
        </p:nvSpPr>
        <p:spPr bwMode="auto">
          <a:xfrm>
            <a:off x="5364196" y="1858821"/>
            <a:ext cx="410209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11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0" name="Rectangle 8"/>
          <p:cNvSpPr>
            <a:spLocks noChangeArrowheads="1"/>
          </p:cNvSpPr>
          <p:nvPr/>
        </p:nvSpPr>
        <p:spPr bwMode="auto">
          <a:xfrm>
            <a:off x="5835144" y="1799856"/>
            <a:ext cx="6001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en-US" sz="1800" u="sng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8" name="Rectangle 8"/>
          <p:cNvSpPr>
            <a:spLocks noChangeArrowheads="1"/>
          </p:cNvSpPr>
          <p:nvPr/>
        </p:nvSpPr>
        <p:spPr bwMode="auto">
          <a:xfrm>
            <a:off x="6391489" y="1858822"/>
            <a:ext cx="410209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46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2299080" y="594521"/>
            <a:ext cx="2064686" cy="605998"/>
            <a:chOff x="1689086" y="2767518"/>
            <a:chExt cx="3083299" cy="807997"/>
          </a:xfrm>
        </p:grpSpPr>
        <p:sp>
          <p:nvSpPr>
            <p:cNvPr id="75" name="思想气泡: 云 74"/>
            <p:cNvSpPr/>
            <p:nvPr/>
          </p:nvSpPr>
          <p:spPr>
            <a:xfrm>
              <a:off x="1689086" y="2767518"/>
              <a:ext cx="3062828" cy="807997"/>
            </a:xfrm>
            <a:prstGeom prst="cloudCallout">
              <a:avLst>
                <a:gd name="adj1" fmla="val -66188"/>
                <a:gd name="adj2" fmla="val 27946"/>
              </a:avLst>
            </a:prstGeom>
            <a:solidFill>
              <a:srgbClr val="FAE8D3"/>
            </a:solidFill>
            <a:ln>
              <a:solidFill>
                <a:srgbClr val="F592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矩形 75"/>
            <p:cNvSpPr/>
            <p:nvPr/>
          </p:nvSpPr>
          <p:spPr>
            <a:xfrm>
              <a:off x="2002316" y="2887665"/>
              <a:ext cx="2770069" cy="6401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块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块地数。</a:t>
              </a:r>
              <a:endParaRPr lang="zh-CN" altLang="en-US" sz="21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9" name="Rectangle 8"/>
          <p:cNvSpPr>
            <a:spLocks noChangeArrowheads="1"/>
          </p:cNvSpPr>
          <p:nvPr/>
        </p:nvSpPr>
        <p:spPr bwMode="auto">
          <a:xfrm>
            <a:off x="5835144" y="1379145"/>
            <a:ext cx="6001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en-US" sz="1800" u="sng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0" name="图片 59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9524" r="100000">
                        <a14:foregroundMark x1="54167" y1="14035" x2="42857" y2="85380"/>
                        <a14:foregroundMark x1="53571" y1="76023" x2="51190" y2="98246"/>
                        <a14:foregroundMark x1="55952" y1="78363" x2="68452" y2="97661"/>
                        <a14:foregroundMark x1="77381" y1="23392" x2="27976" y2="18129"/>
                        <a14:foregroundMark x1="22024" y1="25731" x2="27381" y2="48538"/>
                        <a14:foregroundMark x1="70238" y1="22222" x2="71429" y2="39181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flipH="1">
            <a:off x="7579142" y="2487109"/>
            <a:ext cx="893427" cy="837207"/>
          </a:xfrm>
          <a:prstGeom prst="rect">
            <a:avLst/>
          </a:prstGeom>
        </p:spPr>
      </p:pic>
      <p:grpSp>
        <p:nvGrpSpPr>
          <p:cNvPr id="61" name="组合 60"/>
          <p:cNvGrpSpPr/>
          <p:nvPr/>
        </p:nvGrpSpPr>
        <p:grpSpPr>
          <a:xfrm>
            <a:off x="5160373" y="2391399"/>
            <a:ext cx="2064686" cy="605998"/>
            <a:chOff x="1689086" y="2767518"/>
            <a:chExt cx="3083299" cy="807997"/>
          </a:xfrm>
        </p:grpSpPr>
        <p:sp>
          <p:nvSpPr>
            <p:cNvPr id="62" name="思想气泡: 云 61"/>
            <p:cNvSpPr/>
            <p:nvPr/>
          </p:nvSpPr>
          <p:spPr>
            <a:xfrm>
              <a:off x="1689086" y="2767518"/>
              <a:ext cx="3062828" cy="807997"/>
            </a:xfrm>
            <a:prstGeom prst="cloudCallout">
              <a:avLst>
                <a:gd name="adj1" fmla="val 71120"/>
                <a:gd name="adj2" fmla="val 24334"/>
              </a:avLst>
            </a:prstGeom>
            <a:solidFill>
              <a:srgbClr val="FAE8D3"/>
            </a:solidFill>
            <a:ln>
              <a:solidFill>
                <a:srgbClr val="F592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2002316" y="2887665"/>
              <a:ext cx="2770069" cy="6401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块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块地数。</a:t>
              </a:r>
              <a:endParaRPr lang="zh-CN" altLang="en-US" sz="21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64" name="图片 63" descr="2块糖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347440" y="3324316"/>
            <a:ext cx="598885" cy="4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图片 64" descr="2块糖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36799" y="3324316"/>
            <a:ext cx="598884" cy="4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图片 65" descr="2块糖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26158" y="3324316"/>
            <a:ext cx="598885" cy="4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图片 66" descr="2块糖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119090" y="3324316"/>
            <a:ext cx="598885" cy="4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图片 67" descr="2块糖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08449" y="3324316"/>
            <a:ext cx="598884" cy="4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图片 72" descr="2块糖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44891" y="3274569"/>
            <a:ext cx="598884" cy="4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Rectangle 8"/>
          <p:cNvSpPr>
            <a:spLocks noChangeArrowheads="1"/>
          </p:cNvSpPr>
          <p:nvPr/>
        </p:nvSpPr>
        <p:spPr bwMode="auto">
          <a:xfrm>
            <a:off x="2491832" y="3840233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2" name="Rectangle 8"/>
          <p:cNvSpPr>
            <a:spLocks noChangeArrowheads="1"/>
          </p:cNvSpPr>
          <p:nvPr/>
        </p:nvSpPr>
        <p:spPr bwMode="auto">
          <a:xfrm>
            <a:off x="3062258" y="3840233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3" name="Rectangle 8"/>
          <p:cNvSpPr>
            <a:spLocks noChangeArrowheads="1"/>
          </p:cNvSpPr>
          <p:nvPr/>
        </p:nvSpPr>
        <p:spPr bwMode="auto">
          <a:xfrm>
            <a:off x="3699604" y="3840233"/>
            <a:ext cx="293573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4" name="Rectangle 8"/>
          <p:cNvSpPr>
            <a:spLocks noChangeArrowheads="1"/>
          </p:cNvSpPr>
          <p:nvPr/>
        </p:nvSpPr>
        <p:spPr bwMode="auto">
          <a:xfrm>
            <a:off x="4368832" y="3858253"/>
            <a:ext cx="293573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8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5" name="Rectangle 8"/>
          <p:cNvSpPr>
            <a:spLocks noChangeArrowheads="1"/>
          </p:cNvSpPr>
          <p:nvPr/>
        </p:nvSpPr>
        <p:spPr bwMode="auto">
          <a:xfrm>
            <a:off x="4896468" y="3840233"/>
            <a:ext cx="410209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10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0" name="Rectangle 8"/>
          <p:cNvSpPr>
            <a:spLocks noChangeArrowheads="1"/>
          </p:cNvSpPr>
          <p:nvPr/>
        </p:nvSpPr>
        <p:spPr bwMode="auto">
          <a:xfrm>
            <a:off x="6251917" y="3808506"/>
            <a:ext cx="410209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46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1" name="Rectangle 8"/>
          <p:cNvSpPr>
            <a:spLocks noChangeArrowheads="1"/>
          </p:cNvSpPr>
          <p:nvPr/>
        </p:nvSpPr>
        <p:spPr bwMode="auto">
          <a:xfrm>
            <a:off x="5459651" y="3745027"/>
            <a:ext cx="6001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en-US" sz="1800" u="sng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" name="Rectangle 8"/>
          <p:cNvSpPr>
            <a:spLocks noChangeArrowheads="1"/>
          </p:cNvSpPr>
          <p:nvPr/>
        </p:nvSpPr>
        <p:spPr bwMode="auto">
          <a:xfrm>
            <a:off x="5459651" y="3324316"/>
            <a:ext cx="6001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en-US" sz="1800" u="sng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8" grpId="0"/>
      <p:bldP spid="59" grpId="0"/>
      <p:bldP spid="81" grpId="0"/>
      <p:bldP spid="82" grpId="0"/>
      <p:bldP spid="83" grpId="0"/>
      <p:bldP spid="84" grpId="0"/>
      <p:bldP spid="85" grpId="0"/>
      <p:bldP spid="90" grpId="0"/>
      <p:bldP spid="91" grpId="0"/>
      <p:bldP spid="9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2299080" y="594521"/>
            <a:ext cx="2064686" cy="605998"/>
            <a:chOff x="1689086" y="2767518"/>
            <a:chExt cx="3083299" cy="807997"/>
          </a:xfrm>
        </p:grpSpPr>
        <p:sp>
          <p:nvSpPr>
            <p:cNvPr id="75" name="思想气泡: 云 74"/>
            <p:cNvSpPr/>
            <p:nvPr/>
          </p:nvSpPr>
          <p:spPr>
            <a:xfrm>
              <a:off x="1689086" y="2767518"/>
              <a:ext cx="3062828" cy="807997"/>
            </a:xfrm>
            <a:prstGeom prst="cloudCallout">
              <a:avLst>
                <a:gd name="adj1" fmla="val -66188"/>
                <a:gd name="adj2" fmla="val 27946"/>
              </a:avLst>
            </a:prstGeom>
            <a:solidFill>
              <a:srgbClr val="FAE8D3"/>
            </a:solidFill>
            <a:ln>
              <a:solidFill>
                <a:srgbClr val="F592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矩形 75"/>
            <p:cNvSpPr/>
            <p:nvPr/>
          </p:nvSpPr>
          <p:spPr>
            <a:xfrm>
              <a:off x="2002316" y="2887665"/>
              <a:ext cx="2770069" cy="6401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5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块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5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块地数。</a:t>
              </a:r>
              <a:endParaRPr lang="zh-CN" altLang="en-US" sz="21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78" name="图片 77"/>
          <p:cNvPicPr>
            <a:picLocks noChangeAspect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1045539" y="624852"/>
            <a:ext cx="870912" cy="892754"/>
          </a:xfrm>
          <a:prstGeom prst="rect">
            <a:avLst/>
          </a:prstGeom>
        </p:spPr>
      </p:pic>
      <p:pic>
        <p:nvPicPr>
          <p:cNvPr id="59" name="图片 58" descr="5块糖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0429" y="1787353"/>
            <a:ext cx="807244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图片 59" descr="5块糖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9154" y="1787353"/>
            <a:ext cx="807244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图片 60" descr="5块糖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21450" y="1787353"/>
            <a:ext cx="807244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图片 62" descr="5块糖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78822" y="1786335"/>
            <a:ext cx="807244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Rectangle 8"/>
          <p:cNvSpPr>
            <a:spLocks noChangeArrowheads="1"/>
          </p:cNvSpPr>
          <p:nvPr/>
        </p:nvSpPr>
        <p:spPr bwMode="auto">
          <a:xfrm>
            <a:off x="1964347" y="2659444"/>
            <a:ext cx="293573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5" name="Rectangle 8"/>
          <p:cNvSpPr>
            <a:spLocks noChangeArrowheads="1"/>
          </p:cNvSpPr>
          <p:nvPr/>
        </p:nvSpPr>
        <p:spPr bwMode="auto">
          <a:xfrm>
            <a:off x="3117571" y="2655651"/>
            <a:ext cx="550409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10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6" name="Rectangle 8"/>
          <p:cNvSpPr>
            <a:spLocks noChangeArrowheads="1"/>
          </p:cNvSpPr>
          <p:nvPr/>
        </p:nvSpPr>
        <p:spPr bwMode="auto">
          <a:xfrm>
            <a:off x="4347163" y="2659444"/>
            <a:ext cx="421991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15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8" name="Rectangle 8"/>
          <p:cNvSpPr>
            <a:spLocks noChangeArrowheads="1"/>
          </p:cNvSpPr>
          <p:nvPr/>
        </p:nvSpPr>
        <p:spPr bwMode="auto">
          <a:xfrm>
            <a:off x="6077668" y="2640406"/>
            <a:ext cx="421990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45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9" name="图片 68" descr="1块糖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180653">
            <a:off x="6867510" y="2239537"/>
            <a:ext cx="376238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Rectangle 8"/>
          <p:cNvSpPr>
            <a:spLocks noChangeArrowheads="1"/>
          </p:cNvSpPr>
          <p:nvPr/>
        </p:nvSpPr>
        <p:spPr bwMode="auto">
          <a:xfrm>
            <a:off x="6861860" y="2655088"/>
            <a:ext cx="410209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46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1" name="Rectangle 8"/>
          <p:cNvSpPr>
            <a:spLocks noChangeArrowheads="1"/>
          </p:cNvSpPr>
          <p:nvPr/>
        </p:nvSpPr>
        <p:spPr bwMode="auto">
          <a:xfrm>
            <a:off x="5136054" y="2641423"/>
            <a:ext cx="6001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en-US" sz="1800" u="sng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2" name="Rectangle 8"/>
          <p:cNvSpPr>
            <a:spLocks noChangeArrowheads="1"/>
          </p:cNvSpPr>
          <p:nvPr/>
        </p:nvSpPr>
        <p:spPr bwMode="auto">
          <a:xfrm>
            <a:off x="5157060" y="2067768"/>
            <a:ext cx="6001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en-US" sz="1800" u="sng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3" name="Rectangle 8"/>
          <p:cNvSpPr>
            <a:spLocks noChangeArrowheads="1"/>
          </p:cNvSpPr>
          <p:nvPr/>
        </p:nvSpPr>
        <p:spPr bwMode="auto">
          <a:xfrm>
            <a:off x="3667980" y="3432357"/>
            <a:ext cx="2345834" cy="438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一共有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46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块糖。</a:t>
            </a:r>
            <a:endParaRPr 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6" grpId="0"/>
      <p:bldP spid="68" grpId="0"/>
      <p:bldP spid="70" grpId="0"/>
      <p:bldP spid="71" grpId="0" autoUpdateAnimBg="0"/>
      <p:bldP spid="72" grpId="0" autoUpdateAnimBg="0"/>
      <p:bldP spid="7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1611488" y="692443"/>
            <a:ext cx="6620469" cy="5124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数一数，填一填。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1193919" y="1389839"/>
            <a:ext cx="3482579" cy="1812993"/>
            <a:chOff x="6096000" y="3429000"/>
            <a:chExt cx="4643438" cy="2417324"/>
          </a:xfrm>
        </p:grpSpPr>
        <p:pic>
          <p:nvPicPr>
            <p:cNvPr id="82" name="图片 47" descr="棒棒糖.png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6349527" y="3919257"/>
              <a:ext cx="4136383" cy="1255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" name="矩形 48"/>
            <p:cNvSpPr>
              <a:spLocks noChangeArrowheads="1"/>
            </p:cNvSpPr>
            <p:nvPr/>
          </p:nvSpPr>
          <p:spPr bwMode="auto">
            <a:xfrm>
              <a:off x="6096000" y="3429000"/>
              <a:ext cx="4643438" cy="2417324"/>
            </a:xfrm>
            <a:prstGeom prst="rect">
              <a:avLst/>
            </a:prstGeom>
            <a:noFill/>
            <a:ln w="28575" algn="ctr">
              <a:solidFill>
                <a:srgbClr val="00B05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5026220" y="1389838"/>
            <a:ext cx="3205737" cy="1812994"/>
            <a:chOff x="6562297" y="2144947"/>
            <a:chExt cx="4274316" cy="2417325"/>
          </a:xfrm>
        </p:grpSpPr>
        <p:sp>
          <p:nvSpPr>
            <p:cNvPr id="102" name="矩形 48"/>
            <p:cNvSpPr>
              <a:spLocks noChangeArrowheads="1"/>
            </p:cNvSpPr>
            <p:nvPr/>
          </p:nvSpPr>
          <p:spPr bwMode="auto">
            <a:xfrm>
              <a:off x="6562297" y="2144947"/>
              <a:ext cx="4274316" cy="2417325"/>
            </a:xfrm>
            <a:prstGeom prst="rect">
              <a:avLst/>
            </a:prstGeom>
            <a:noFill/>
            <a:ln w="28575" algn="ctr">
              <a:solidFill>
                <a:srgbClr val="00B05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pic>
          <p:nvPicPr>
            <p:cNvPr id="103" name="图片 102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>
                          <a14:foregroundMark x1="28269" y1="13067" x2="8454" y2="19238"/>
                          <a14:foregroundMark x1="60898" y1="10708" x2="39498" y2="20145"/>
                          <a14:foregroundMark x1="91810" y1="8711" x2="70277" y2="22142"/>
                          <a14:foregroundMark x1="93263" y1="35572" x2="71995" y2="41561"/>
                          <a14:foregroundMark x1="61823" y1="33757" x2="43329" y2="41924"/>
                          <a14:foregroundMark x1="23910" y1="35935" x2="9643" y2="41742"/>
                          <a14:foregroundMark x1="32893" y1="61706" x2="14135" y2="62613"/>
                          <a14:foregroundMark x1="59709" y1="60617" x2="37913" y2="67332"/>
                          <a14:foregroundMark x1="91546" y1="79310" x2="71995" y2="89111"/>
                          <a14:foregroundMark x1="59974" y1="77858" x2="41083" y2="86933"/>
                          <a14:foregroundMark x1="26948" y1="78766" x2="6077" y2="8511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467735" y="2457073"/>
              <a:ext cx="2463439" cy="1793071"/>
            </a:xfrm>
            <a:prstGeom prst="rect">
              <a:avLst/>
            </a:prstGeom>
          </p:spPr>
        </p:pic>
      </p:grpSp>
      <p:sp>
        <p:nvSpPr>
          <p:cNvPr id="106" name="Rectangle 35"/>
          <p:cNvSpPr>
            <a:spLocks noChangeArrowheads="1"/>
          </p:cNvSpPr>
          <p:nvPr/>
        </p:nvSpPr>
        <p:spPr bwMode="auto">
          <a:xfrm>
            <a:off x="1366263" y="3067047"/>
            <a:ext cx="3205737" cy="160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每行有</a:t>
            </a:r>
            <a:r>
              <a:rPr lang="zh-CN" altLang="en-US" sz="2100" u="sng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块，有</a:t>
            </a:r>
            <a:r>
              <a:rPr lang="zh-CN" altLang="en-US" sz="2100" u="sng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行，</a:t>
            </a:r>
            <a:endParaRPr lang="en-US" altLang="zh-CN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一共有</a:t>
            </a:r>
            <a:r>
              <a:rPr lang="zh-CN" altLang="en-US" sz="2100" u="sng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块。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2" name="Rectangle 35"/>
          <p:cNvSpPr>
            <a:spLocks noChangeArrowheads="1"/>
          </p:cNvSpPr>
          <p:nvPr/>
        </p:nvSpPr>
        <p:spPr bwMode="auto">
          <a:xfrm>
            <a:off x="5121140" y="3067046"/>
            <a:ext cx="3205737" cy="160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每行有</a:t>
            </a:r>
            <a:r>
              <a:rPr lang="zh-CN" altLang="en-US" sz="2100" u="sng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块，有</a:t>
            </a:r>
            <a:r>
              <a:rPr lang="zh-CN" altLang="en-US" sz="2100" u="sng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行，</a:t>
            </a:r>
            <a:endParaRPr lang="en-US" altLang="zh-CN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一共有</a:t>
            </a:r>
            <a:r>
              <a:rPr lang="zh-CN" altLang="en-US" sz="2100" u="sng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块。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: 圆角 2"/>
          <p:cNvSpPr/>
          <p:nvPr/>
        </p:nvSpPr>
        <p:spPr>
          <a:xfrm>
            <a:off x="1254369" y="1693984"/>
            <a:ext cx="3317631" cy="55098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0" name="矩形: 圆角 49"/>
          <p:cNvSpPr/>
          <p:nvPr/>
        </p:nvSpPr>
        <p:spPr>
          <a:xfrm>
            <a:off x="1369050" y="1760462"/>
            <a:ext cx="436304" cy="100243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1" name="矩形: 圆角 50"/>
          <p:cNvSpPr/>
          <p:nvPr/>
        </p:nvSpPr>
        <p:spPr>
          <a:xfrm>
            <a:off x="5705299" y="1585967"/>
            <a:ext cx="1847579" cy="40695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2" name="矩形: 圆角 51"/>
          <p:cNvSpPr/>
          <p:nvPr/>
        </p:nvSpPr>
        <p:spPr>
          <a:xfrm>
            <a:off x="5738119" y="1635656"/>
            <a:ext cx="639235" cy="133308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07435" y="1854424"/>
            <a:ext cx="40780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行</a:t>
            </a:r>
            <a:endParaRPr lang="zh-CN" altLang="en-US" sz="2100" dirty="0"/>
          </a:p>
        </p:txBody>
      </p:sp>
      <p:sp>
        <p:nvSpPr>
          <p:cNvPr id="54" name="矩形 53"/>
          <p:cNvSpPr/>
          <p:nvPr/>
        </p:nvSpPr>
        <p:spPr>
          <a:xfrm>
            <a:off x="1365397" y="2829378"/>
            <a:ext cx="40780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列</a:t>
            </a:r>
            <a:endParaRPr lang="zh-CN" alt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0" grpId="0" animBg="1"/>
      <p:bldP spid="51" grpId="0" animBg="1"/>
      <p:bldP spid="52" grpId="0" animBg="1"/>
      <p:bldP spid="4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1611488" y="692443"/>
            <a:ext cx="6620469" cy="5124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数一数，填一填。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1193919" y="1389839"/>
            <a:ext cx="3482579" cy="1812993"/>
            <a:chOff x="6096000" y="3429000"/>
            <a:chExt cx="4643438" cy="2417324"/>
          </a:xfrm>
        </p:grpSpPr>
        <p:pic>
          <p:nvPicPr>
            <p:cNvPr id="82" name="图片 47" descr="棒棒糖.png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6349527" y="3919257"/>
              <a:ext cx="4136383" cy="1255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" name="矩形 48"/>
            <p:cNvSpPr>
              <a:spLocks noChangeArrowheads="1"/>
            </p:cNvSpPr>
            <p:nvPr/>
          </p:nvSpPr>
          <p:spPr bwMode="auto">
            <a:xfrm>
              <a:off x="6096000" y="3429000"/>
              <a:ext cx="4643438" cy="2417324"/>
            </a:xfrm>
            <a:prstGeom prst="rect">
              <a:avLst/>
            </a:prstGeom>
            <a:noFill/>
            <a:ln w="28575" algn="ctr">
              <a:solidFill>
                <a:srgbClr val="00B05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106" name="Rectangle 35"/>
          <p:cNvSpPr>
            <a:spLocks noChangeArrowheads="1"/>
          </p:cNvSpPr>
          <p:nvPr/>
        </p:nvSpPr>
        <p:spPr bwMode="auto">
          <a:xfrm>
            <a:off x="5339869" y="1968269"/>
            <a:ext cx="3205737" cy="160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每行有</a:t>
            </a:r>
            <a:r>
              <a:rPr lang="zh-CN" altLang="en-US" sz="2100" u="sng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块，有</a:t>
            </a:r>
            <a:r>
              <a:rPr lang="zh-CN" altLang="en-US" sz="2100" u="sng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行，</a:t>
            </a:r>
            <a:endParaRPr lang="en-US" altLang="zh-CN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一共有</a:t>
            </a:r>
            <a:r>
              <a:rPr lang="zh-CN" altLang="en-US" sz="2100" u="sng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块。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Rectangle 36"/>
          <p:cNvSpPr>
            <a:spLocks noChangeArrowheads="1"/>
          </p:cNvSpPr>
          <p:nvPr/>
        </p:nvSpPr>
        <p:spPr bwMode="auto">
          <a:xfrm>
            <a:off x="6108528" y="2226177"/>
            <a:ext cx="702469" cy="64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Rectangle 37"/>
          <p:cNvSpPr>
            <a:spLocks noChangeArrowheads="1"/>
          </p:cNvSpPr>
          <p:nvPr/>
        </p:nvSpPr>
        <p:spPr bwMode="auto">
          <a:xfrm>
            <a:off x="7360136" y="2223930"/>
            <a:ext cx="702469" cy="6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Rectangle 38"/>
          <p:cNvSpPr>
            <a:spLocks noChangeArrowheads="1"/>
          </p:cNvSpPr>
          <p:nvPr/>
        </p:nvSpPr>
        <p:spPr bwMode="auto">
          <a:xfrm>
            <a:off x="6174666" y="2708094"/>
            <a:ext cx="702469" cy="64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14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 cstate="email"/>
          <a:srcRect l="36126" r="36521" b="47005"/>
          <a:stretch>
            <a:fillRect/>
          </a:stretch>
        </p:blipFill>
        <p:spPr>
          <a:xfrm>
            <a:off x="1451538" y="1853201"/>
            <a:ext cx="319901" cy="601199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 cstate="email"/>
          <a:srcRect l="36126" r="36521" b="47005"/>
          <a:stretch>
            <a:fillRect/>
          </a:stretch>
        </p:blipFill>
        <p:spPr>
          <a:xfrm>
            <a:off x="1949600" y="1853201"/>
            <a:ext cx="319901" cy="60119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2" cstate="email"/>
          <a:srcRect l="36126" r="36521" b="47005"/>
          <a:stretch>
            <a:fillRect/>
          </a:stretch>
        </p:blipFill>
        <p:spPr>
          <a:xfrm>
            <a:off x="2336974" y="1853201"/>
            <a:ext cx="319901" cy="601199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2" cstate="email"/>
          <a:srcRect l="36126" r="36521" b="47005"/>
          <a:stretch>
            <a:fillRect/>
          </a:stretch>
        </p:blipFill>
        <p:spPr>
          <a:xfrm>
            <a:off x="2835037" y="1853201"/>
            <a:ext cx="319901" cy="601199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2" cstate="email"/>
          <a:srcRect l="36126" r="36521" b="47005"/>
          <a:stretch>
            <a:fillRect/>
          </a:stretch>
        </p:blipFill>
        <p:spPr>
          <a:xfrm>
            <a:off x="3277474" y="1853201"/>
            <a:ext cx="319901" cy="60119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2" cstate="email"/>
          <a:srcRect l="36126" r="36521" b="47005"/>
          <a:stretch>
            <a:fillRect/>
          </a:stretch>
        </p:blipFill>
        <p:spPr>
          <a:xfrm>
            <a:off x="3664848" y="1853201"/>
            <a:ext cx="319901" cy="601199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email"/>
          <a:srcRect l="36126" r="36521" b="47005"/>
          <a:stretch>
            <a:fillRect/>
          </a:stretch>
        </p:blipFill>
        <p:spPr>
          <a:xfrm>
            <a:off x="4162910" y="1853201"/>
            <a:ext cx="319901" cy="601199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2" cstate="email"/>
          <a:srcRect l="36126" r="36521" b="47005"/>
          <a:stretch>
            <a:fillRect/>
          </a:stretch>
        </p:blipFill>
        <p:spPr>
          <a:xfrm>
            <a:off x="1455520" y="1865060"/>
            <a:ext cx="319901" cy="601199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2" cstate="email"/>
          <a:srcRect l="36126" r="36521" b="47005"/>
          <a:stretch>
            <a:fillRect/>
          </a:stretch>
        </p:blipFill>
        <p:spPr>
          <a:xfrm>
            <a:off x="1475217" y="2351500"/>
            <a:ext cx="319901" cy="601199"/>
          </a:xfrm>
          <a:prstGeom prst="rect">
            <a:avLst/>
          </a:prstGeom>
        </p:spPr>
      </p:pic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1412837" y="1451718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Rectangle 8"/>
          <p:cNvSpPr>
            <a:spLocks noChangeArrowheads="1"/>
          </p:cNvSpPr>
          <p:nvPr/>
        </p:nvSpPr>
        <p:spPr bwMode="auto">
          <a:xfrm>
            <a:off x="1870737" y="1451718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Rectangle 8"/>
          <p:cNvSpPr>
            <a:spLocks noChangeArrowheads="1"/>
          </p:cNvSpPr>
          <p:nvPr/>
        </p:nvSpPr>
        <p:spPr bwMode="auto">
          <a:xfrm>
            <a:off x="2333388" y="1451718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Rectangle 8"/>
          <p:cNvSpPr>
            <a:spLocks noChangeArrowheads="1"/>
          </p:cNvSpPr>
          <p:nvPr/>
        </p:nvSpPr>
        <p:spPr bwMode="auto">
          <a:xfrm>
            <a:off x="2764911" y="1451718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3229829" y="1451718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Rectangle 8"/>
          <p:cNvSpPr>
            <a:spLocks noChangeArrowheads="1"/>
          </p:cNvSpPr>
          <p:nvPr/>
        </p:nvSpPr>
        <p:spPr bwMode="auto">
          <a:xfrm>
            <a:off x="3661352" y="1451718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Rectangle 8"/>
          <p:cNvSpPr>
            <a:spLocks noChangeArrowheads="1"/>
          </p:cNvSpPr>
          <p:nvPr/>
        </p:nvSpPr>
        <p:spPr bwMode="auto">
          <a:xfrm>
            <a:off x="4176756" y="1451718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7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9" name="Rectangle 8"/>
          <p:cNvSpPr>
            <a:spLocks noChangeArrowheads="1"/>
          </p:cNvSpPr>
          <p:nvPr/>
        </p:nvSpPr>
        <p:spPr bwMode="auto">
          <a:xfrm>
            <a:off x="893305" y="1829316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0" name="Rectangle 8"/>
          <p:cNvSpPr>
            <a:spLocks noChangeArrowheads="1"/>
          </p:cNvSpPr>
          <p:nvPr/>
        </p:nvSpPr>
        <p:spPr bwMode="auto">
          <a:xfrm>
            <a:off x="912043" y="2320165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8" name="Rectangle 8"/>
          <p:cNvSpPr>
            <a:spLocks noChangeArrowheads="1"/>
          </p:cNvSpPr>
          <p:nvPr/>
        </p:nvSpPr>
        <p:spPr bwMode="auto">
          <a:xfrm>
            <a:off x="5339869" y="1643048"/>
            <a:ext cx="3225883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有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个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块，一共有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14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块。</a:t>
            </a:r>
            <a:endParaRPr 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35" grpId="0"/>
      <p:bldP spid="36" grpId="0"/>
      <p:bldP spid="37" grpId="0"/>
      <p:bldP spid="41" grpId="0"/>
      <p:bldP spid="42" grpId="0"/>
      <p:bldP spid="43" grpId="0"/>
      <p:bldP spid="44" grpId="0"/>
      <p:bldP spid="49" grpId="0"/>
      <p:bldP spid="50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1611488" y="692443"/>
            <a:ext cx="6620469" cy="5124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数一数，填一填。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1240873" y="1509715"/>
            <a:ext cx="3205737" cy="1812994"/>
            <a:chOff x="6562297" y="2144947"/>
            <a:chExt cx="4274316" cy="2417325"/>
          </a:xfrm>
        </p:grpSpPr>
        <p:sp>
          <p:nvSpPr>
            <p:cNvPr id="102" name="矩形 48"/>
            <p:cNvSpPr>
              <a:spLocks noChangeArrowheads="1"/>
            </p:cNvSpPr>
            <p:nvPr/>
          </p:nvSpPr>
          <p:spPr bwMode="auto">
            <a:xfrm>
              <a:off x="6562297" y="2144947"/>
              <a:ext cx="4274316" cy="2417325"/>
            </a:xfrm>
            <a:prstGeom prst="rect">
              <a:avLst/>
            </a:prstGeom>
            <a:noFill/>
            <a:ln w="28575" algn="ctr">
              <a:solidFill>
                <a:srgbClr val="00B05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pic>
          <p:nvPicPr>
            <p:cNvPr id="103" name="图片 102"/>
            <p:cNvPicPr>
              <a:picLocks noChangeAspect="1"/>
            </p:cNvPicPr>
            <p:nvPr/>
          </p:nvPicPr>
          <p:blipFill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100000" l="0" r="100000">
                          <a14:foregroundMark x1="28269" y1="13067" x2="8454" y2="19238"/>
                          <a14:foregroundMark x1="60898" y1="10708" x2="39498" y2="20145"/>
                          <a14:foregroundMark x1="91810" y1="8711" x2="70277" y2="22142"/>
                          <a14:foregroundMark x1="93263" y1="35572" x2="71995" y2="41561"/>
                          <a14:foregroundMark x1="61823" y1="33757" x2="43329" y2="41924"/>
                          <a14:foregroundMark x1="23910" y1="35935" x2="9643" y2="41742"/>
                          <a14:foregroundMark x1="32893" y1="61706" x2="14135" y2="62613"/>
                          <a14:foregroundMark x1="59709" y1="60617" x2="37913" y2="67332"/>
                          <a14:foregroundMark x1="91546" y1="79310" x2="71995" y2="89111"/>
                          <a14:foregroundMark x1="59974" y1="77858" x2="41083" y2="86933"/>
                          <a14:foregroundMark x1="26948" y1="78766" x2="6077" y2="8511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467735" y="2457073"/>
              <a:ext cx="2463439" cy="1793071"/>
            </a:xfrm>
            <a:prstGeom prst="rect">
              <a:avLst/>
            </a:prstGeom>
          </p:spPr>
        </p:pic>
      </p:grpSp>
      <p:sp>
        <p:nvSpPr>
          <p:cNvPr id="122" name="Rectangle 35"/>
          <p:cNvSpPr>
            <a:spLocks noChangeArrowheads="1"/>
          </p:cNvSpPr>
          <p:nvPr/>
        </p:nvSpPr>
        <p:spPr bwMode="auto">
          <a:xfrm>
            <a:off x="5125688" y="2098858"/>
            <a:ext cx="3205737" cy="160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每行有</a:t>
            </a:r>
            <a:r>
              <a:rPr lang="zh-CN" altLang="en-US" sz="2100" u="sng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块，有</a:t>
            </a:r>
            <a:r>
              <a:rPr lang="zh-CN" altLang="en-US" sz="2100" u="sng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行，</a:t>
            </a:r>
            <a:endParaRPr lang="en-US" altLang="zh-CN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一共有</a:t>
            </a:r>
            <a:r>
              <a:rPr lang="zh-CN" altLang="en-US" sz="2100" u="sng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块。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Rectangle 36"/>
          <p:cNvSpPr>
            <a:spLocks noChangeArrowheads="1"/>
          </p:cNvSpPr>
          <p:nvPr/>
        </p:nvSpPr>
        <p:spPr bwMode="auto">
          <a:xfrm>
            <a:off x="5876437" y="2356767"/>
            <a:ext cx="702469" cy="64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Rectangle 36"/>
          <p:cNvSpPr>
            <a:spLocks noChangeArrowheads="1"/>
          </p:cNvSpPr>
          <p:nvPr/>
        </p:nvSpPr>
        <p:spPr bwMode="auto">
          <a:xfrm>
            <a:off x="7128045" y="2354521"/>
            <a:ext cx="702469" cy="64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Rectangle 36"/>
          <p:cNvSpPr>
            <a:spLocks noChangeArrowheads="1"/>
          </p:cNvSpPr>
          <p:nvPr/>
        </p:nvSpPr>
        <p:spPr bwMode="auto">
          <a:xfrm>
            <a:off x="5971356" y="2833980"/>
            <a:ext cx="702469" cy="64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12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3" cstate="email"/>
          <a:srcRect l="36126" r="36521" b="47005"/>
          <a:stretch>
            <a:fillRect/>
          </a:stretch>
        </p:blipFill>
        <p:spPr>
          <a:xfrm>
            <a:off x="2197287" y="1855963"/>
            <a:ext cx="319901" cy="601199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3" cstate="email"/>
          <a:srcRect l="36126" r="36521" b="47005"/>
          <a:stretch>
            <a:fillRect/>
          </a:stretch>
        </p:blipFill>
        <p:spPr>
          <a:xfrm>
            <a:off x="2679522" y="1877408"/>
            <a:ext cx="319901" cy="601199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3" cstate="email"/>
          <a:srcRect l="36126" r="36521" b="47005"/>
          <a:stretch>
            <a:fillRect/>
          </a:stretch>
        </p:blipFill>
        <p:spPr>
          <a:xfrm>
            <a:off x="3261201" y="1882933"/>
            <a:ext cx="319901" cy="601199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3" cstate="email"/>
          <a:srcRect l="36126" r="36521" b="47005"/>
          <a:stretch>
            <a:fillRect/>
          </a:stretch>
        </p:blipFill>
        <p:spPr>
          <a:xfrm>
            <a:off x="2187139" y="1850122"/>
            <a:ext cx="319901" cy="601199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3" cstate="email"/>
          <a:srcRect l="36126" r="36521" b="47005"/>
          <a:stretch>
            <a:fillRect/>
          </a:stretch>
        </p:blipFill>
        <p:spPr>
          <a:xfrm>
            <a:off x="2192213" y="2149790"/>
            <a:ext cx="319901" cy="601199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3" cstate="email"/>
          <a:srcRect l="36126" r="36521" b="47005"/>
          <a:stretch>
            <a:fillRect/>
          </a:stretch>
        </p:blipFill>
        <p:spPr>
          <a:xfrm>
            <a:off x="2194750" y="2404690"/>
            <a:ext cx="319901" cy="601199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3" cstate="email"/>
          <a:srcRect l="36126" r="36521" b="47005"/>
          <a:stretch>
            <a:fillRect/>
          </a:stretch>
        </p:blipFill>
        <p:spPr>
          <a:xfrm>
            <a:off x="2242210" y="2756830"/>
            <a:ext cx="319901" cy="601199"/>
          </a:xfrm>
          <a:prstGeom prst="rect">
            <a:avLst/>
          </a:prstGeom>
        </p:spPr>
      </p:pic>
      <p:sp>
        <p:nvSpPr>
          <p:cNvPr id="51" name="Rectangle 8"/>
          <p:cNvSpPr>
            <a:spLocks noChangeArrowheads="1"/>
          </p:cNvSpPr>
          <p:nvPr/>
        </p:nvSpPr>
        <p:spPr bwMode="auto">
          <a:xfrm>
            <a:off x="2153799" y="1501681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" name="Rectangle 8"/>
          <p:cNvSpPr>
            <a:spLocks noChangeArrowheads="1"/>
          </p:cNvSpPr>
          <p:nvPr/>
        </p:nvSpPr>
        <p:spPr bwMode="auto">
          <a:xfrm>
            <a:off x="2734790" y="1501681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3" name="Rectangle 8"/>
          <p:cNvSpPr>
            <a:spLocks noChangeArrowheads="1"/>
          </p:cNvSpPr>
          <p:nvPr/>
        </p:nvSpPr>
        <p:spPr bwMode="auto">
          <a:xfrm>
            <a:off x="3294156" y="1501681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4" name="Rectangle 8"/>
          <p:cNvSpPr>
            <a:spLocks noChangeArrowheads="1"/>
          </p:cNvSpPr>
          <p:nvPr/>
        </p:nvSpPr>
        <p:spPr bwMode="auto">
          <a:xfrm>
            <a:off x="1488245" y="1843929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Rectangle 8"/>
          <p:cNvSpPr>
            <a:spLocks noChangeArrowheads="1"/>
          </p:cNvSpPr>
          <p:nvPr/>
        </p:nvSpPr>
        <p:spPr bwMode="auto">
          <a:xfrm>
            <a:off x="1488245" y="2179078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6" name="Rectangle 8"/>
          <p:cNvSpPr>
            <a:spLocks noChangeArrowheads="1"/>
          </p:cNvSpPr>
          <p:nvPr/>
        </p:nvSpPr>
        <p:spPr bwMode="auto">
          <a:xfrm>
            <a:off x="1488245" y="2478607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7" name="Rectangle 8"/>
          <p:cNvSpPr>
            <a:spLocks noChangeArrowheads="1"/>
          </p:cNvSpPr>
          <p:nvPr/>
        </p:nvSpPr>
        <p:spPr bwMode="auto">
          <a:xfrm>
            <a:off x="1488245" y="2767036"/>
            <a:ext cx="28036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sz="1800" u="sng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9" name="Rectangle 8"/>
          <p:cNvSpPr>
            <a:spLocks noChangeArrowheads="1"/>
          </p:cNvSpPr>
          <p:nvPr/>
        </p:nvSpPr>
        <p:spPr bwMode="auto">
          <a:xfrm>
            <a:off x="5237319" y="1835397"/>
            <a:ext cx="3225883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有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个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块，一共有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12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块。</a:t>
            </a:r>
            <a:endParaRPr 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1611488" y="692443"/>
            <a:ext cx="6620469" cy="5124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说一说，算一算。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6" name="图片 3" descr="12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348072" y="1324252"/>
            <a:ext cx="2689116" cy="1576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" name="组合 80"/>
          <p:cNvGrpSpPr/>
          <p:nvPr/>
        </p:nvGrpSpPr>
        <p:grpSpPr>
          <a:xfrm>
            <a:off x="2296292" y="3250665"/>
            <a:ext cx="3740896" cy="978731"/>
            <a:chOff x="4094195" y="4066125"/>
            <a:chExt cx="4987861" cy="1304974"/>
          </a:xfrm>
        </p:grpSpPr>
        <p:sp>
          <p:nvSpPr>
            <p:cNvPr id="77" name="矩形 76"/>
            <p:cNvSpPr/>
            <p:nvPr/>
          </p:nvSpPr>
          <p:spPr>
            <a:xfrm>
              <a:off x="4630615" y="4066128"/>
              <a:ext cx="4451441" cy="13049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en-US" altLang="zh-CN" sz="2400" dirty="0">
                  <a:latin typeface="微软雅黑" panose="020B0503020204020204" charset="-122"/>
                  <a:ea typeface="微软雅黑" panose="020B0503020204020204" charset="-122"/>
                </a:rPr>
                <a:t>+      +      =     </a:t>
              </a:r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</a:rPr>
                <a:t>（    ）</a:t>
              </a:r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" name="矩形: 圆角 2"/>
            <p:cNvSpPr/>
            <p:nvPr/>
          </p:nvSpPr>
          <p:spPr>
            <a:xfrm>
              <a:off x="4094195" y="4066125"/>
              <a:ext cx="633187" cy="633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矩形: 圆角 77"/>
            <p:cNvSpPr/>
            <p:nvPr/>
          </p:nvSpPr>
          <p:spPr>
            <a:xfrm>
              <a:off x="5046679" y="4066125"/>
              <a:ext cx="633187" cy="633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矩形: 圆角 78"/>
            <p:cNvSpPr/>
            <p:nvPr/>
          </p:nvSpPr>
          <p:spPr>
            <a:xfrm>
              <a:off x="6095931" y="4066125"/>
              <a:ext cx="633187" cy="633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矩形: 圆角 79"/>
            <p:cNvSpPr/>
            <p:nvPr/>
          </p:nvSpPr>
          <p:spPr>
            <a:xfrm>
              <a:off x="7145183" y="4076135"/>
              <a:ext cx="633187" cy="633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2296292" y="3944082"/>
            <a:ext cx="5765623" cy="535533"/>
            <a:chOff x="4094195" y="5224975"/>
            <a:chExt cx="7687497" cy="714044"/>
          </a:xfrm>
        </p:grpSpPr>
        <p:grpSp>
          <p:nvGrpSpPr>
            <p:cNvPr id="82" name="组合 81"/>
            <p:cNvGrpSpPr/>
            <p:nvPr/>
          </p:nvGrpSpPr>
          <p:grpSpPr>
            <a:xfrm>
              <a:off x="4094195" y="5224975"/>
              <a:ext cx="7687497" cy="714044"/>
              <a:chOff x="4094195" y="4066125"/>
              <a:chExt cx="7687497" cy="714044"/>
            </a:xfrm>
          </p:grpSpPr>
          <p:sp>
            <p:nvSpPr>
              <p:cNvPr id="83" name="矩形 82"/>
              <p:cNvSpPr/>
              <p:nvPr/>
            </p:nvSpPr>
            <p:spPr>
              <a:xfrm>
                <a:off x="4630615" y="4066128"/>
                <a:ext cx="7151077" cy="7140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0" hangingPunct="0">
                  <a:lnSpc>
                    <a:spcPct val="120000"/>
                  </a:lnSpc>
                </a:pPr>
                <a:r>
                  <a:rPr lang="en-US" altLang="zh-CN" sz="2400" dirty="0">
                    <a:latin typeface="微软雅黑" panose="020B0503020204020204" charset="-122"/>
                    <a:ea typeface="微软雅黑" panose="020B0503020204020204" charset="-122"/>
                  </a:rPr>
                  <a:t>+      +      +       +      =     </a:t>
                </a:r>
                <a:r>
                  <a:rPr lang="zh-CN" altLang="en-US" sz="2400" dirty="0">
                    <a:latin typeface="微软雅黑" panose="020B0503020204020204" charset="-122"/>
                    <a:ea typeface="微软雅黑" panose="020B0503020204020204" charset="-122"/>
                  </a:rPr>
                  <a:t>（    ）</a:t>
                </a:r>
                <a:endParaRPr lang="zh-CN" altLang="en-US" sz="24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4" name="矩形: 圆角 83"/>
              <p:cNvSpPr/>
              <p:nvPr/>
            </p:nvSpPr>
            <p:spPr>
              <a:xfrm>
                <a:off x="4094195" y="4066125"/>
                <a:ext cx="633187" cy="633187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矩形: 圆角 84"/>
              <p:cNvSpPr/>
              <p:nvPr/>
            </p:nvSpPr>
            <p:spPr>
              <a:xfrm>
                <a:off x="5046679" y="4066125"/>
                <a:ext cx="633187" cy="633187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矩形: 圆角 85"/>
              <p:cNvSpPr/>
              <p:nvPr/>
            </p:nvSpPr>
            <p:spPr>
              <a:xfrm>
                <a:off x="6095931" y="4066125"/>
                <a:ext cx="633187" cy="633187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矩形: 圆角 86"/>
              <p:cNvSpPr/>
              <p:nvPr/>
            </p:nvSpPr>
            <p:spPr>
              <a:xfrm>
                <a:off x="7145183" y="4076135"/>
                <a:ext cx="633187" cy="633187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8" name="矩形: 圆角 87"/>
            <p:cNvSpPr/>
            <p:nvPr/>
          </p:nvSpPr>
          <p:spPr>
            <a:xfrm>
              <a:off x="8305624" y="5234985"/>
              <a:ext cx="633187" cy="633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矩形: 圆角 88"/>
            <p:cNvSpPr/>
            <p:nvPr/>
          </p:nvSpPr>
          <p:spPr>
            <a:xfrm>
              <a:off x="9410471" y="5234985"/>
              <a:ext cx="633187" cy="633187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1138</Words>
  <Application>WPS 演示</Application>
  <PresentationFormat>全屏显示(16:9)</PresentationFormat>
  <Paragraphs>327</Paragraphs>
  <Slides>17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等线</vt:lpstr>
      <vt:lpstr>Agency FB</vt:lpstr>
      <vt:lpstr>Trebuchet MS</vt:lpstr>
      <vt:lpstr>Calibri</vt:lpstr>
      <vt:lpstr>Gulim</vt:lpstr>
      <vt:lpstr>Arial</vt:lpstr>
      <vt:lpstr>Arial Unicode MS</vt:lpstr>
      <vt:lpstr>Malgun Gothic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597</cp:revision>
  <dcterms:created xsi:type="dcterms:W3CDTF">2016-02-25T11:28:00Z</dcterms:created>
  <dcterms:modified xsi:type="dcterms:W3CDTF">2023-10-30T05:05:42Z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59D75640E798418B94F899143AA67FE4_12</vt:lpwstr>
  </property>
</Properties>
</file>