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9" r:id="rId5"/>
    <p:sldId id="260" r:id="rId6"/>
    <p:sldId id="261" r:id="rId7"/>
    <p:sldId id="285" r:id="rId8"/>
    <p:sldId id="284" r:id="rId9"/>
    <p:sldId id="265" r:id="rId10"/>
    <p:sldId id="279" r:id="rId11"/>
    <p:sldId id="283" r:id="rId12"/>
    <p:sldId id="274" r:id="rId13"/>
    <p:sldId id="281" r:id="rId14"/>
    <p:sldId id="282" r:id="rId15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606" autoAdjust="0"/>
  </p:normalViewPr>
  <p:slideViewPr>
    <p:cSldViewPr snapToGrid="0">
      <p:cViewPr>
        <p:scale>
          <a:sx n="90" d="100"/>
          <a:sy n="90" d="100"/>
        </p:scale>
        <p:origin x="-1356" y="-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437AF-36C4-48C6-A0DA-113B3628DF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BC7776-3BD5-4026-A6A1-643CDF01AF6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AEE9D3A-CE92-49B1-88DB-77195FDE128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AEE9D3A-CE92-49B1-88DB-77195FDE128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AEE9D3A-CE92-49B1-88DB-77195FDE128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BC7776-3BD5-4026-A6A1-643CDF01AF6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F291-1B9B-4D86-8DB7-90C38C97E3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C25-4E81-4EB3-B856-4FF9EB2466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F291-1B9B-4D86-8DB7-90C38C97E3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C25-4E81-4EB3-B856-4FF9EB2466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F291-1B9B-4D86-8DB7-90C38C97E3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C25-4E81-4EB3-B856-4FF9EB2466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F291-1B9B-4D86-8DB7-90C38C97E3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C25-4E81-4EB3-B856-4FF9EB2466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F291-1B9B-4D86-8DB7-90C38C97E3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C25-4E81-4EB3-B856-4FF9EB2466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F291-1B9B-4D86-8DB7-90C38C97E3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C25-4E81-4EB3-B856-4FF9EB2466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F291-1B9B-4D86-8DB7-90C38C97E3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C25-4E81-4EB3-B856-4FF9EB2466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F291-1B9B-4D86-8DB7-90C38C97E3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C25-4E81-4EB3-B856-4FF9EB2466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F291-1B9B-4D86-8DB7-90C38C97E3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C25-4E81-4EB3-B856-4FF9EB2466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F291-1B9B-4D86-8DB7-90C38C97E3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C25-4E81-4EB3-B856-4FF9EB2466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F291-1B9B-4D86-8DB7-90C38C97E3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C25-4E81-4EB3-B856-4FF9EB2466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alphaModFix amt="86000"/>
            <a:lum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9F291-1B9B-4D86-8DB7-90C38C97E3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7DC25-4E81-4EB3-B856-4FF9EB2466CA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3" Type="http://schemas.openxmlformats.org/officeDocument/2006/relationships/notesSlide" Target="../notesSlides/notesSlide1.xml"/><Relationship Id="rId12" Type="http://schemas.openxmlformats.org/officeDocument/2006/relationships/slideLayout" Target="../slideLayouts/slideLayout1.xml"/><Relationship Id="rId11" Type="http://schemas.openxmlformats.org/officeDocument/2006/relationships/image" Target="../media/image1.jpeg"/><Relationship Id="rId10" Type="http://schemas.openxmlformats.org/officeDocument/2006/relationships/image" Target="../media/image12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notesSlide" Target="../notesSlides/notesSlide2.xml"/><Relationship Id="rId25" Type="http://schemas.openxmlformats.org/officeDocument/2006/relationships/slideLayout" Target="../slideLayouts/slideLayout1.xml"/><Relationship Id="rId24" Type="http://schemas.openxmlformats.org/officeDocument/2006/relationships/image" Target="../media/image1.jpeg"/><Relationship Id="rId23" Type="http://schemas.openxmlformats.org/officeDocument/2006/relationships/image" Target="../media/image13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rot="10800000">
            <a:off x="6747413" y="4538582"/>
            <a:ext cx="1169750" cy="14465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77330" y="827126"/>
            <a:ext cx="11416787" cy="391796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690211" y="2705725"/>
            <a:ext cx="481157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>
                <a:solidFill>
                  <a:srgbClr val="8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儿童乐园</a:t>
            </a:r>
            <a:endParaRPr lang="zh-CN" altLang="en-US" sz="8800" b="1">
              <a:solidFill>
                <a:srgbClr val="8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21379818" flipV="1">
            <a:off x="3734552" y="4577222"/>
            <a:ext cx="1567099" cy="1435767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78831" y="401897"/>
            <a:ext cx="696388" cy="701039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2934649">
            <a:off x="10460270" y="5532752"/>
            <a:ext cx="823615" cy="829116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 rot="4632647">
            <a:off x="412624" y="5754681"/>
            <a:ext cx="648896" cy="653229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 rot="537253">
            <a:off x="6071359" y="576022"/>
            <a:ext cx="1206443" cy="756198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 rot="4369256">
            <a:off x="10841636" y="448810"/>
            <a:ext cx="600439" cy="604449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>
          <a:xfrm rot="508207">
            <a:off x="8409528" y="1024551"/>
            <a:ext cx="1136856" cy="712581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>
          <a:xfrm rot="423234">
            <a:off x="4114599" y="842865"/>
            <a:ext cx="1603617" cy="1753241"/>
          </a:xfrm>
          <a:prstGeom prst="rect">
            <a:avLst/>
          </a:prstGeom>
        </p:spPr>
      </p:pic>
      <p:sp>
        <p:nvSpPr>
          <p:cNvPr id="40" name="矩形 39"/>
          <p:cNvSpPr/>
          <p:nvPr/>
        </p:nvSpPr>
        <p:spPr>
          <a:xfrm>
            <a:off x="7659288" y="4610912"/>
            <a:ext cx="356304" cy="559404"/>
          </a:xfrm>
          <a:prstGeom prst="rect">
            <a:avLst/>
          </a:prstGeom>
          <a:blipFill>
            <a:blip r:embed="rId11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95111" y="969447"/>
            <a:ext cx="28408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zh-CN" dirty="0">
              <a:solidFill>
                <a:prstClr val="black"/>
              </a:solidFill>
              <a:ea typeface="微软雅黑" panose="020B0503020204020204" pitchFamily="34" charset="-122"/>
            </a:endParaRPr>
          </a:p>
          <a:p>
            <a:r>
              <a:rPr lang="zh-CN" altLang="zh-CN" dirty="0">
                <a:solidFill>
                  <a:prstClr val="black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prstClr val="black"/>
                </a:solidFill>
                <a:latin typeface="宋体" panose="02010600030101010101" pitchFamily="2" charset="-122"/>
              </a:rPr>
              <a:t>1</a:t>
            </a:r>
            <a:r>
              <a:rPr lang="zh-CN" altLang="zh-CN" dirty="0">
                <a:solidFill>
                  <a:prstClr val="black"/>
                </a:solidFill>
                <a:latin typeface="宋体" panose="02010600030101010101" pitchFamily="2" charset="-122"/>
              </a:rPr>
              <a:t>）一共有多少只鸟？</a:t>
            </a:r>
            <a:r>
              <a:rPr lang="en-US" altLang="zh-CN" dirty="0">
                <a:solidFill>
                  <a:prstClr val="black"/>
                </a:solidFill>
                <a:latin typeface="宋体" panose="02010600030101010101" pitchFamily="2" charset="-122"/>
              </a:rPr>
              <a:t>                       </a:t>
            </a:r>
            <a:endParaRPr lang="zh-CN" altLang="zh-CN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462318" y="1292613"/>
            <a:ext cx="31357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000" dirty="0">
                <a:solidFill>
                  <a:prstClr val="black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2000" dirty="0">
                <a:solidFill>
                  <a:prstClr val="black"/>
                </a:solidFill>
                <a:latin typeface="宋体" panose="02010600030101010101" pitchFamily="2" charset="-122"/>
              </a:rPr>
              <a:t>2</a:t>
            </a:r>
            <a:r>
              <a:rPr lang="zh-CN" altLang="zh-CN" sz="2000" dirty="0">
                <a:solidFill>
                  <a:prstClr val="black"/>
                </a:solidFill>
                <a:latin typeface="宋体" panose="02010600030101010101" pitchFamily="2" charset="-122"/>
              </a:rPr>
              <a:t>）一共有多少个笑脸？</a:t>
            </a:r>
            <a:endParaRPr lang="zh-CN" altLang="zh-CN" sz="2000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71280" y="425634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0070C0"/>
                </a:solidFill>
                <a:latin typeface="宋体" panose="02010600030101010101" pitchFamily="2" charset="-122"/>
              </a:rPr>
              <a:t>1.</a:t>
            </a:r>
            <a:r>
              <a:rPr lang="zh-CN" altLang="zh-CN" sz="2800" b="1" dirty="0">
                <a:solidFill>
                  <a:srgbClr val="0070C0"/>
                </a:solidFill>
                <a:latin typeface="宋体" panose="02010600030101010101" pitchFamily="2" charset="-122"/>
              </a:rPr>
              <a:t>列出乘法算式。</a:t>
            </a:r>
            <a:endParaRPr lang="en-US" altLang="zh-CN" sz="2800" b="1" dirty="0">
              <a:solidFill>
                <a:srgbClr val="0070C0"/>
              </a:solidFill>
              <a:latin typeface="宋体" panose="02010600030101010101" pitchFamily="2" charset="-122"/>
            </a:endParaRPr>
          </a:p>
        </p:txBody>
      </p:sp>
      <p:pic>
        <p:nvPicPr>
          <p:cNvPr id="7" name="图片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771280" y="1692723"/>
            <a:ext cx="3857860" cy="1227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8" name="组合 6"/>
          <p:cNvGrpSpPr/>
          <p:nvPr/>
        </p:nvGrpSpPr>
        <p:grpSpPr>
          <a:xfrm>
            <a:off x="7683908" y="1778467"/>
            <a:ext cx="1309090" cy="271842"/>
            <a:chOff x="11460" y="8397"/>
            <a:chExt cx="1724" cy="286"/>
          </a:xfrm>
        </p:grpSpPr>
        <p:sp>
          <p:nvSpPr>
            <p:cNvPr id="9" name="自选图形 2"/>
            <p:cNvSpPr>
              <a:spLocks noChangeArrowheads="1"/>
            </p:cNvSpPr>
            <p:nvPr/>
          </p:nvSpPr>
          <p:spPr bwMode="auto">
            <a:xfrm>
              <a:off x="11460" y="8397"/>
              <a:ext cx="345" cy="286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0" name="自选图形 3"/>
            <p:cNvSpPr>
              <a:spLocks noChangeArrowheads="1"/>
            </p:cNvSpPr>
            <p:nvPr/>
          </p:nvSpPr>
          <p:spPr bwMode="auto">
            <a:xfrm>
              <a:off x="11895" y="8397"/>
              <a:ext cx="345" cy="286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1" name="自选图形 4"/>
            <p:cNvSpPr>
              <a:spLocks noChangeArrowheads="1"/>
            </p:cNvSpPr>
            <p:nvPr/>
          </p:nvSpPr>
          <p:spPr bwMode="auto">
            <a:xfrm>
              <a:off x="12360" y="8397"/>
              <a:ext cx="345" cy="286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2" name="自选图形 5"/>
            <p:cNvSpPr>
              <a:spLocks noChangeArrowheads="1"/>
            </p:cNvSpPr>
            <p:nvPr/>
          </p:nvSpPr>
          <p:spPr bwMode="auto">
            <a:xfrm>
              <a:off x="12840" y="8397"/>
              <a:ext cx="345" cy="286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7"/>
          <p:cNvGrpSpPr/>
          <p:nvPr/>
        </p:nvGrpSpPr>
        <p:grpSpPr>
          <a:xfrm>
            <a:off x="7683908" y="2115395"/>
            <a:ext cx="1309849" cy="238125"/>
            <a:chOff x="11460" y="8397"/>
            <a:chExt cx="1724" cy="286"/>
          </a:xfrm>
        </p:grpSpPr>
        <p:sp>
          <p:nvSpPr>
            <p:cNvPr id="14" name="自选图形 8"/>
            <p:cNvSpPr>
              <a:spLocks noChangeArrowheads="1"/>
            </p:cNvSpPr>
            <p:nvPr/>
          </p:nvSpPr>
          <p:spPr bwMode="auto">
            <a:xfrm>
              <a:off x="11460" y="8397"/>
              <a:ext cx="345" cy="286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5" name="自选图形 9"/>
            <p:cNvSpPr>
              <a:spLocks noChangeArrowheads="1"/>
            </p:cNvSpPr>
            <p:nvPr/>
          </p:nvSpPr>
          <p:spPr bwMode="auto">
            <a:xfrm>
              <a:off x="11895" y="8397"/>
              <a:ext cx="345" cy="286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6" name="自选图形 10"/>
            <p:cNvSpPr>
              <a:spLocks noChangeArrowheads="1"/>
            </p:cNvSpPr>
            <p:nvPr/>
          </p:nvSpPr>
          <p:spPr bwMode="auto">
            <a:xfrm>
              <a:off x="12360" y="8397"/>
              <a:ext cx="345" cy="286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" name="自选图形 11"/>
            <p:cNvSpPr>
              <a:spLocks noChangeArrowheads="1"/>
            </p:cNvSpPr>
            <p:nvPr/>
          </p:nvSpPr>
          <p:spPr bwMode="auto">
            <a:xfrm>
              <a:off x="12840" y="8397"/>
              <a:ext cx="345" cy="286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2"/>
          <p:cNvGrpSpPr/>
          <p:nvPr/>
        </p:nvGrpSpPr>
        <p:grpSpPr>
          <a:xfrm>
            <a:off x="7693433" y="2447598"/>
            <a:ext cx="1300324" cy="246063"/>
            <a:chOff x="11460" y="8397"/>
            <a:chExt cx="1724" cy="286"/>
          </a:xfrm>
        </p:grpSpPr>
        <p:sp>
          <p:nvSpPr>
            <p:cNvPr id="19" name="自选图形 13"/>
            <p:cNvSpPr>
              <a:spLocks noChangeArrowheads="1"/>
            </p:cNvSpPr>
            <p:nvPr/>
          </p:nvSpPr>
          <p:spPr bwMode="auto">
            <a:xfrm>
              <a:off x="11460" y="8397"/>
              <a:ext cx="345" cy="286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0" name="自选图形 14"/>
            <p:cNvSpPr>
              <a:spLocks noChangeArrowheads="1"/>
            </p:cNvSpPr>
            <p:nvPr/>
          </p:nvSpPr>
          <p:spPr bwMode="auto">
            <a:xfrm>
              <a:off x="11895" y="8397"/>
              <a:ext cx="345" cy="286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1" name="自选图形 15"/>
            <p:cNvSpPr>
              <a:spLocks noChangeArrowheads="1"/>
            </p:cNvSpPr>
            <p:nvPr/>
          </p:nvSpPr>
          <p:spPr bwMode="auto">
            <a:xfrm>
              <a:off x="12360" y="8397"/>
              <a:ext cx="345" cy="286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2" name="自选图形 16"/>
            <p:cNvSpPr>
              <a:spLocks noChangeArrowheads="1"/>
            </p:cNvSpPr>
            <p:nvPr/>
          </p:nvSpPr>
          <p:spPr bwMode="auto">
            <a:xfrm>
              <a:off x="12840" y="8397"/>
              <a:ext cx="345" cy="286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17"/>
          <p:cNvGrpSpPr/>
          <p:nvPr/>
        </p:nvGrpSpPr>
        <p:grpSpPr>
          <a:xfrm>
            <a:off x="7701440" y="2785426"/>
            <a:ext cx="1293077" cy="269595"/>
            <a:chOff x="11460" y="8397"/>
            <a:chExt cx="1724" cy="286"/>
          </a:xfrm>
        </p:grpSpPr>
        <p:sp>
          <p:nvSpPr>
            <p:cNvPr id="24" name="自选图形 18"/>
            <p:cNvSpPr>
              <a:spLocks noChangeArrowheads="1"/>
            </p:cNvSpPr>
            <p:nvPr/>
          </p:nvSpPr>
          <p:spPr bwMode="auto">
            <a:xfrm>
              <a:off x="11460" y="8397"/>
              <a:ext cx="345" cy="286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5" name="自选图形 19"/>
            <p:cNvSpPr>
              <a:spLocks noChangeArrowheads="1"/>
            </p:cNvSpPr>
            <p:nvPr/>
          </p:nvSpPr>
          <p:spPr bwMode="auto">
            <a:xfrm>
              <a:off x="11895" y="8397"/>
              <a:ext cx="345" cy="286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6" name="自选图形 20"/>
            <p:cNvSpPr>
              <a:spLocks noChangeArrowheads="1"/>
            </p:cNvSpPr>
            <p:nvPr/>
          </p:nvSpPr>
          <p:spPr bwMode="auto">
            <a:xfrm>
              <a:off x="12360" y="8397"/>
              <a:ext cx="345" cy="286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7" name="自选图形 21"/>
            <p:cNvSpPr>
              <a:spLocks noChangeArrowheads="1"/>
            </p:cNvSpPr>
            <p:nvPr/>
          </p:nvSpPr>
          <p:spPr bwMode="auto">
            <a:xfrm>
              <a:off x="12840" y="8397"/>
              <a:ext cx="345" cy="286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28" name="直接连接符 27"/>
          <p:cNvCxnSpPr/>
          <p:nvPr/>
        </p:nvCxnSpPr>
        <p:spPr>
          <a:xfrm flipV="1">
            <a:off x="989901" y="3512193"/>
            <a:ext cx="3003259" cy="14682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V="1">
            <a:off x="6874850" y="3527062"/>
            <a:ext cx="3003259" cy="14682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30" name="TextBox 32"/>
          <p:cNvSpPr txBox="1"/>
          <p:nvPr/>
        </p:nvSpPr>
        <p:spPr>
          <a:xfrm>
            <a:off x="3993160" y="4479938"/>
            <a:ext cx="2411174" cy="369332"/>
          </a:xfrm>
          <a:prstGeom prst="rect">
            <a:avLst/>
          </a:prstGeom>
          <a:solidFill>
            <a:srgbClr val="ED7D31">
              <a:lumMod val="20000"/>
              <a:lumOff val="80000"/>
            </a:srgbClr>
          </a:solidFill>
          <a:ln w="3175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0" cap="none" spc="0" normalizeH="0" baseline="0" noProof="0">
                <a:ln w="6350"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</a:rPr>
              <a:t>1 + 1 + 1 + 1 = 4</a:t>
            </a:r>
            <a:r>
              <a:rPr kumimoji="0" lang="en-US" altLang="zh-CN" sz="1800" b="0" i="0" u="sng" strike="noStrike" kern="0" cap="none" spc="0" normalizeH="0" baseline="0" noProof="0">
                <a:ln w="6350"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</a:rPr>
              <a:t>   </a:t>
            </a:r>
            <a:endParaRPr kumimoji="0" lang="zh-CN" altLang="en-US" sz="1800" b="0" i="0" u="none" strike="noStrike" kern="0" cap="none" spc="0" normalizeH="0" baseline="0" noProof="0">
              <a:ln w="6350">
                <a:solidFill>
                  <a:prstClr val="black"/>
                </a:solidFill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</a:endParaRPr>
          </a:p>
        </p:txBody>
      </p:sp>
      <p:sp>
        <p:nvSpPr>
          <p:cNvPr id="31" name="TextBox 36"/>
          <p:cNvSpPr txBox="1"/>
          <p:nvPr/>
        </p:nvSpPr>
        <p:spPr>
          <a:xfrm>
            <a:off x="3828527" y="4144162"/>
            <a:ext cx="956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prstClr val="black"/>
                </a:solidFill>
                <a:latin typeface="宋体" panose="02010600030101010101" pitchFamily="2" charset="-122"/>
              </a:rPr>
              <a:t>（</a:t>
            </a:r>
            <a:r>
              <a:rPr lang="en-US" altLang="zh-CN">
                <a:solidFill>
                  <a:prstClr val="black"/>
                </a:solidFill>
                <a:latin typeface="宋体" panose="02010600030101010101" pitchFamily="2" charset="-122"/>
              </a:rPr>
              <a:t>3</a:t>
            </a:r>
            <a:r>
              <a:rPr lang="zh-CN" altLang="en-US">
                <a:solidFill>
                  <a:prstClr val="black"/>
                </a:solidFill>
                <a:latin typeface="宋体" panose="02010600030101010101" pitchFamily="2" charset="-122"/>
              </a:rPr>
              <a:t>）</a:t>
            </a:r>
            <a:endParaRPr lang="zh-CN" altLang="en-US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 flipV="1">
            <a:off x="3993160" y="5520656"/>
            <a:ext cx="3003259" cy="14682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32304" y="685040"/>
            <a:ext cx="19896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zh-CN" sz="28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选择题。</a:t>
            </a:r>
            <a:endParaRPr lang="zh-CN" altLang="zh-CN" sz="2800" b="1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61907" y="1633672"/>
            <a:ext cx="86493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dirty="0">
                <a:latin typeface="幼圆" panose="02010509060101010101" pitchFamily="49" charset="-122"/>
                <a:ea typeface="幼圆" panose="02010509060101010101" pitchFamily="49" charset="-122"/>
              </a:rPr>
              <a:t>下面能用</a:t>
            </a:r>
            <a:r>
              <a:rPr lang="en-US" altLang="zh-CN" sz="2800" dirty="0">
                <a:latin typeface="幼圆" panose="02010509060101010101" pitchFamily="49" charset="-122"/>
                <a:ea typeface="幼圆" panose="02010509060101010101" pitchFamily="49" charset="-122"/>
              </a:rPr>
              <a:t>3 x 4</a:t>
            </a:r>
            <a:r>
              <a:rPr lang="zh-CN" altLang="zh-CN" sz="2800" dirty="0">
                <a:latin typeface="幼圆" panose="02010509060101010101" pitchFamily="49" charset="-122"/>
                <a:ea typeface="幼圆" panose="02010509060101010101" pitchFamily="49" charset="-122"/>
              </a:rPr>
              <a:t>来计算的有（</a:t>
            </a:r>
            <a:r>
              <a:rPr lang="en-US" altLang="zh-CN" sz="2800" dirty="0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               </a:t>
            </a: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）</a:t>
            </a:r>
            <a:endParaRPr lang="zh-CN" altLang="zh-CN" sz="28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4" name="组合 41"/>
          <p:cNvGrpSpPr/>
          <p:nvPr/>
        </p:nvGrpSpPr>
        <p:grpSpPr>
          <a:xfrm>
            <a:off x="1393825" y="2820429"/>
            <a:ext cx="2526534" cy="1181624"/>
            <a:chOff x="6192" y="13078"/>
            <a:chExt cx="1757" cy="890"/>
          </a:xfrm>
        </p:grpSpPr>
        <p:pic>
          <p:nvPicPr>
            <p:cNvPr id="5" name="图片 23" descr="aee534613229498dd942a6bac3b9d9fc_t0189580be098cd4967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6192" y="13078"/>
              <a:ext cx="512" cy="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图片 24" descr="aee534613229498dd942a6bac3b9d9fc_t0189580be098cd4967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6837" y="13078"/>
              <a:ext cx="512" cy="8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7" name="图片 25" descr="aee534613229498dd942a6bac3b9d9fc_t0189580be098cd4967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7437" y="13078"/>
              <a:ext cx="512" cy="8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8" name="组合 42"/>
          <p:cNvGrpSpPr/>
          <p:nvPr/>
        </p:nvGrpSpPr>
        <p:grpSpPr>
          <a:xfrm>
            <a:off x="4791994" y="2691841"/>
            <a:ext cx="1840034" cy="1438725"/>
            <a:chOff x="10066" y="13045"/>
            <a:chExt cx="1454" cy="1168"/>
          </a:xfrm>
        </p:grpSpPr>
        <p:grpSp>
          <p:nvGrpSpPr>
            <p:cNvPr id="9" name="组合 30"/>
            <p:cNvGrpSpPr/>
            <p:nvPr/>
          </p:nvGrpSpPr>
          <p:grpSpPr>
            <a:xfrm>
              <a:off x="10066" y="13045"/>
              <a:ext cx="1425" cy="329"/>
              <a:chOff x="10066" y="13045"/>
              <a:chExt cx="1425" cy="329"/>
            </a:xfrm>
          </p:grpSpPr>
          <p:sp>
            <p:nvSpPr>
              <p:cNvPr id="20" name="自选图形 26"/>
              <p:cNvSpPr>
                <a:spLocks noChangeArrowheads="1"/>
              </p:cNvSpPr>
              <p:nvPr/>
            </p:nvSpPr>
            <p:spPr bwMode="auto">
              <a:xfrm>
                <a:off x="10066" y="13045"/>
                <a:ext cx="300" cy="315"/>
              </a:xfrm>
              <a:prstGeom prst="diamond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自选图形 27"/>
              <p:cNvSpPr>
                <a:spLocks noChangeArrowheads="1"/>
              </p:cNvSpPr>
              <p:nvPr/>
            </p:nvSpPr>
            <p:spPr bwMode="auto">
              <a:xfrm>
                <a:off x="10441" y="13045"/>
                <a:ext cx="300" cy="315"/>
              </a:xfrm>
              <a:prstGeom prst="diamond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自选图形 28"/>
              <p:cNvSpPr>
                <a:spLocks noChangeArrowheads="1"/>
              </p:cNvSpPr>
              <p:nvPr/>
            </p:nvSpPr>
            <p:spPr bwMode="auto">
              <a:xfrm>
                <a:off x="10816" y="13045"/>
                <a:ext cx="300" cy="315"/>
              </a:xfrm>
              <a:prstGeom prst="diamond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自选图形 29"/>
              <p:cNvSpPr>
                <a:spLocks noChangeArrowheads="1"/>
              </p:cNvSpPr>
              <p:nvPr/>
            </p:nvSpPr>
            <p:spPr bwMode="auto">
              <a:xfrm>
                <a:off x="11191" y="13060"/>
                <a:ext cx="300" cy="315"/>
              </a:xfrm>
              <a:prstGeom prst="diamond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0" name="组合 31"/>
            <p:cNvGrpSpPr/>
            <p:nvPr/>
          </p:nvGrpSpPr>
          <p:grpSpPr>
            <a:xfrm>
              <a:off x="10081" y="13465"/>
              <a:ext cx="1425" cy="329"/>
              <a:chOff x="10066" y="13045"/>
              <a:chExt cx="1425" cy="329"/>
            </a:xfrm>
          </p:grpSpPr>
          <p:sp>
            <p:nvSpPr>
              <p:cNvPr id="16" name="自选图形 32"/>
              <p:cNvSpPr>
                <a:spLocks noChangeArrowheads="1"/>
              </p:cNvSpPr>
              <p:nvPr/>
            </p:nvSpPr>
            <p:spPr bwMode="auto">
              <a:xfrm>
                <a:off x="10066" y="13045"/>
                <a:ext cx="300" cy="315"/>
              </a:xfrm>
              <a:prstGeom prst="diamond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自选图形 33"/>
              <p:cNvSpPr>
                <a:spLocks noChangeArrowheads="1"/>
              </p:cNvSpPr>
              <p:nvPr/>
            </p:nvSpPr>
            <p:spPr bwMode="auto">
              <a:xfrm>
                <a:off x="10441" y="13045"/>
                <a:ext cx="300" cy="315"/>
              </a:xfrm>
              <a:prstGeom prst="diamond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自选图形 34"/>
              <p:cNvSpPr>
                <a:spLocks noChangeArrowheads="1"/>
              </p:cNvSpPr>
              <p:nvPr/>
            </p:nvSpPr>
            <p:spPr bwMode="auto">
              <a:xfrm>
                <a:off x="10816" y="13045"/>
                <a:ext cx="300" cy="315"/>
              </a:xfrm>
              <a:prstGeom prst="diamond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自选图形 35"/>
              <p:cNvSpPr>
                <a:spLocks noChangeArrowheads="1"/>
              </p:cNvSpPr>
              <p:nvPr/>
            </p:nvSpPr>
            <p:spPr bwMode="auto">
              <a:xfrm>
                <a:off x="11191" y="13060"/>
                <a:ext cx="300" cy="315"/>
              </a:xfrm>
              <a:prstGeom prst="diamond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1" name="组合 36"/>
            <p:cNvGrpSpPr/>
            <p:nvPr/>
          </p:nvGrpSpPr>
          <p:grpSpPr>
            <a:xfrm>
              <a:off x="10096" y="13885"/>
              <a:ext cx="1425" cy="329"/>
              <a:chOff x="10066" y="13045"/>
              <a:chExt cx="1425" cy="329"/>
            </a:xfrm>
          </p:grpSpPr>
          <p:sp>
            <p:nvSpPr>
              <p:cNvPr id="12" name="自选图形 37"/>
              <p:cNvSpPr>
                <a:spLocks noChangeArrowheads="1"/>
              </p:cNvSpPr>
              <p:nvPr/>
            </p:nvSpPr>
            <p:spPr bwMode="auto">
              <a:xfrm>
                <a:off x="10066" y="13045"/>
                <a:ext cx="300" cy="315"/>
              </a:xfrm>
              <a:prstGeom prst="diamond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自选图形 38"/>
              <p:cNvSpPr>
                <a:spLocks noChangeArrowheads="1"/>
              </p:cNvSpPr>
              <p:nvPr/>
            </p:nvSpPr>
            <p:spPr bwMode="auto">
              <a:xfrm>
                <a:off x="10441" y="13045"/>
                <a:ext cx="300" cy="315"/>
              </a:xfrm>
              <a:prstGeom prst="diamond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自选图形 39"/>
              <p:cNvSpPr>
                <a:spLocks noChangeArrowheads="1"/>
              </p:cNvSpPr>
              <p:nvPr/>
            </p:nvSpPr>
            <p:spPr bwMode="auto">
              <a:xfrm>
                <a:off x="10816" y="13045"/>
                <a:ext cx="300" cy="315"/>
              </a:xfrm>
              <a:prstGeom prst="diamond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自选图形 40"/>
              <p:cNvSpPr>
                <a:spLocks noChangeArrowheads="1"/>
              </p:cNvSpPr>
              <p:nvPr/>
            </p:nvSpPr>
            <p:spPr bwMode="auto">
              <a:xfrm>
                <a:off x="11191" y="13060"/>
                <a:ext cx="300" cy="315"/>
              </a:xfrm>
              <a:prstGeom prst="diamond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aphicFrame>
        <p:nvGraphicFramePr>
          <p:cNvPr id="24" name="表格 23"/>
          <p:cNvGraphicFramePr>
            <a:graphicFrameLocks noGrp="1"/>
          </p:cNvGraphicFramePr>
          <p:nvPr/>
        </p:nvGraphicFramePr>
        <p:xfrm>
          <a:off x="8170641" y="2265065"/>
          <a:ext cx="2129496" cy="20126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09832"/>
                <a:gridCol w="709832"/>
                <a:gridCol w="709832"/>
              </a:tblGrid>
              <a:tr h="447347">
                <a:tc>
                  <a:txBody>
                    <a:bodyPr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ct val="0"/>
                        </a:spcAft>
                      </a:pPr>
                      <a:endParaRPr lang="en-US" sz="12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300444">
                <a:tc>
                  <a:txBody>
                    <a:bodyPr/>
                    <a:lstStyle/>
                    <a:p>
                      <a:pPr algn="just">
                        <a:spcAft>
                          <a:spcPct val="0"/>
                        </a:spcAft>
                      </a:pPr>
                      <a:endParaRPr lang="en-US" sz="12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</a:tr>
              <a:tr h="300444">
                <a:tc>
                  <a:txBody>
                    <a:bodyPr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ct val="0"/>
                        </a:spcAft>
                      </a:pPr>
                      <a:endParaRPr lang="en-US" sz="12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</a:tr>
              <a:tr h="300444">
                <a:tc>
                  <a:txBody>
                    <a:bodyPr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</a:tr>
              <a:tr h="331983">
                <a:tc>
                  <a:txBody>
                    <a:bodyPr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</a:tr>
              <a:tr h="331983">
                <a:tc>
                  <a:txBody>
                    <a:bodyPr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200" kern="100">
                          <a:effectLst/>
                        </a:rPr>
                        <a:t>淘气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200" kern="100">
                          <a:effectLst/>
                        </a:rPr>
                        <a:t>笑笑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200" kern="100">
                          <a:effectLst/>
                        </a:rPr>
                        <a:t>奇思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pSp>
        <p:nvGrpSpPr>
          <p:cNvPr id="25" name="组合 55"/>
          <p:cNvGrpSpPr/>
          <p:nvPr/>
        </p:nvGrpSpPr>
        <p:grpSpPr>
          <a:xfrm>
            <a:off x="8979857" y="2949081"/>
            <a:ext cx="317762" cy="904653"/>
            <a:chOff x="5893" y="19722"/>
            <a:chExt cx="324" cy="1090"/>
          </a:xfrm>
        </p:grpSpPr>
        <p:pic>
          <p:nvPicPr>
            <p:cNvPr id="26" name="图片 43" descr="9b332151e87fbfd9c599704f34da6303_5f32e378f0b59f48a26a34825fb452cc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flipH="1">
              <a:off x="5908" y="20127"/>
              <a:ext cx="295" cy="3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图片 44" descr="9b332151e87fbfd9c599704f34da6303_5f32e378f0b59f48a26a34825fb452cc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flipH="1">
              <a:off x="5893" y="19722"/>
              <a:ext cx="295" cy="3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图片 45" descr="9b332151e87fbfd9c599704f34da6303_5f32e378f0b59f48a26a34825fb452cc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flipH="1">
              <a:off x="5923" y="20502"/>
              <a:ext cx="295" cy="3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9" name="组合 56"/>
          <p:cNvGrpSpPr/>
          <p:nvPr/>
        </p:nvGrpSpPr>
        <p:grpSpPr>
          <a:xfrm>
            <a:off x="8272198" y="2642479"/>
            <a:ext cx="317762" cy="1215887"/>
            <a:chOff x="6583" y="19737"/>
            <a:chExt cx="324" cy="1465"/>
          </a:xfrm>
        </p:grpSpPr>
        <p:pic>
          <p:nvPicPr>
            <p:cNvPr id="30" name="图片 46" descr="9b332151e87fbfd9c599704f34da6303_5f32e378f0b59f48a26a34825fb452cc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flipH="1">
              <a:off x="6598" y="19737"/>
              <a:ext cx="295" cy="3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图片 47" descr="9b332151e87fbfd9c599704f34da6303_5f32e378f0b59f48a26a34825fb452cc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flipH="1">
              <a:off x="6613" y="20142"/>
              <a:ext cx="295" cy="3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图片 48" descr="9b332151e87fbfd9c599704f34da6303_5f32e378f0b59f48a26a34825fb452cc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flipH="1">
              <a:off x="6598" y="20502"/>
              <a:ext cx="295" cy="3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图片 49" descr="9b332151e87fbfd9c599704f34da6303_5f32e378f0b59f48a26a34825fb452cc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flipH="1">
              <a:off x="6583" y="20892"/>
              <a:ext cx="295" cy="3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4" name="组合 57"/>
          <p:cNvGrpSpPr/>
          <p:nvPr/>
        </p:nvGrpSpPr>
        <p:grpSpPr>
          <a:xfrm>
            <a:off x="9702227" y="2322320"/>
            <a:ext cx="317762" cy="1552019"/>
            <a:chOff x="7333" y="19737"/>
            <a:chExt cx="324" cy="1870"/>
          </a:xfrm>
        </p:grpSpPr>
        <p:pic>
          <p:nvPicPr>
            <p:cNvPr id="35" name="图片 50" descr="9b332151e87fbfd9c599704f34da6303_5f32e378f0b59f48a26a34825fb452cc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flipH="1">
              <a:off x="7333" y="19737"/>
              <a:ext cx="295" cy="3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图片 51" descr="9b332151e87fbfd9c599704f34da6303_5f32e378f0b59f48a26a34825fb452cc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flipH="1">
              <a:off x="7348" y="20127"/>
              <a:ext cx="295" cy="3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图片 52" descr="9b332151e87fbfd9c599704f34da6303_5f32e378f0b59f48a26a34825fb452cc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flipH="1">
              <a:off x="7333" y="20502"/>
              <a:ext cx="295" cy="3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图片 53" descr="9b332151e87fbfd9c599704f34da6303_5f32e378f0b59f48a26a34825fb452cc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flipH="1">
              <a:off x="7333" y="20907"/>
              <a:ext cx="295" cy="3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图片 54" descr="9b332151e87fbfd9c599704f34da6303_5f32e378f0b59f48a26a34825fb452cc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flipH="1">
              <a:off x="7363" y="21297"/>
              <a:ext cx="295" cy="3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0" name="TextBox 24"/>
          <p:cNvSpPr txBox="1"/>
          <p:nvPr/>
        </p:nvSpPr>
        <p:spPr>
          <a:xfrm>
            <a:off x="2319171" y="4447758"/>
            <a:ext cx="738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①</a:t>
            </a:r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5506919" y="4434057"/>
            <a:ext cx="468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/>
              <a:t> </a:t>
            </a:r>
            <a:r>
              <a:rPr lang="en-US" altLang="zh-CN"/>
              <a:t>②</a:t>
            </a:r>
            <a:endParaRPr lang="zh-CN" altLang="zh-CN"/>
          </a:p>
        </p:txBody>
      </p:sp>
      <p:sp>
        <p:nvSpPr>
          <p:cNvPr id="42" name="矩形 41"/>
          <p:cNvSpPr/>
          <p:nvPr/>
        </p:nvSpPr>
        <p:spPr>
          <a:xfrm>
            <a:off x="8966089" y="4447758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③</a:t>
            </a:r>
            <a:endParaRPr lang="zh-CN" altLang="zh-CN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32304" y="685040"/>
            <a:ext cx="30716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8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画一画，想一想</a:t>
            </a:r>
            <a:endParaRPr lang="zh-CN" altLang="zh-CN" sz="2800" b="1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86151" y="1450427"/>
            <a:ext cx="90599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zh-CN" altLang="en-US" sz="4400" dirty="0">
                <a:latin typeface="幼圆" panose="02010509060101010101" pitchFamily="49" charset="-122"/>
                <a:ea typeface="幼圆" panose="02010509060101010101" pitchFamily="49" charset="-122"/>
              </a:rPr>
              <a:t>＋</a:t>
            </a:r>
            <a:r>
              <a:rPr lang="en-US" altLang="zh-CN" sz="4400" dirty="0">
                <a:latin typeface="幼圆" panose="02010509060101010101" pitchFamily="49" charset="-122"/>
                <a:ea typeface="幼圆" panose="02010509060101010101" pitchFamily="49" charset="-122"/>
              </a:rPr>
              <a:t>3</a:t>
            </a:r>
            <a:r>
              <a:rPr lang="zh-CN" altLang="en-US" sz="4400" dirty="0">
                <a:latin typeface="幼圆" panose="02010509060101010101" pitchFamily="49" charset="-122"/>
                <a:ea typeface="幼圆" panose="02010509060101010101" pitchFamily="49" charset="-122"/>
              </a:rPr>
              <a:t>和</a:t>
            </a:r>
            <a:r>
              <a:rPr lang="en-US" altLang="zh-CN" sz="4400" dirty="0">
                <a:latin typeface="幼圆" panose="02010509060101010101" pitchFamily="49" charset="-122"/>
                <a:ea typeface="幼圆" panose="02010509060101010101" pitchFamily="49" charset="-122"/>
              </a:rPr>
              <a:t>2×3</a:t>
            </a:r>
            <a:r>
              <a:rPr lang="zh-CN" altLang="en-US" sz="4400" dirty="0">
                <a:latin typeface="幼圆" panose="02010509060101010101" pitchFamily="49" charset="-122"/>
                <a:ea typeface="幼圆" panose="02010509060101010101" pitchFamily="49" charset="-122"/>
              </a:rPr>
              <a:t>表示的意思相同吗？</a:t>
            </a:r>
            <a:endParaRPr lang="zh-CN" altLang="en-US" sz="44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5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833100" y="105791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86525" y="2815514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3" cstate="email"/>
          <a:srcRect/>
          <a:stretch>
            <a:fillRect/>
          </a:stretch>
        </p:blipFill>
        <p:spPr>
          <a:xfrm>
            <a:off x="749029" y="826850"/>
            <a:ext cx="4709792" cy="4396903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7657274" y="573243"/>
            <a:ext cx="2276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幼圆" panose="02010509060101010101" pitchFamily="49" charset="-122"/>
                <a:ea typeface="幼圆" panose="02010509060101010101" pitchFamily="49" charset="-122"/>
              </a:rPr>
              <a:t>游戏规则</a:t>
            </a:r>
            <a:endParaRPr lang="zh-CN" altLang="en-US" sz="4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49029" y="690664"/>
            <a:ext cx="825247" cy="318004"/>
          </a:xfrm>
          <a:prstGeom prst="rect">
            <a:avLst/>
          </a:prstGeom>
          <a:blipFill>
            <a:blip r:embed="rId24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20511" y="1593900"/>
            <a:ext cx="527901" cy="819362"/>
          </a:xfrm>
          <a:prstGeom prst="rect">
            <a:avLst/>
          </a:prstGeom>
          <a:blipFill>
            <a:blip r:embed="rId24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3292007" y="609182"/>
            <a:ext cx="825247" cy="318004"/>
          </a:xfrm>
          <a:prstGeom prst="rect">
            <a:avLst/>
          </a:prstGeom>
          <a:blipFill dpi="0" rotWithShape="1">
            <a:blip r:embed="rId24">
              <a:alphaModFix amt="85000"/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3618689" y="418289"/>
            <a:ext cx="1994172" cy="18482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7132884" y="1711193"/>
            <a:ext cx="4473352" cy="584775"/>
          </a:xfrm>
          <a:prstGeom prst="rect">
            <a:avLst/>
          </a:prstGeom>
          <a:noFill/>
          <a:ln w="28575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幼圆" panose="02010509060101010101" pitchFamily="49" charset="-122"/>
                <a:ea typeface="幼圆" panose="02010509060101010101" pitchFamily="49" charset="-122"/>
              </a:rPr>
              <a:t>1</a:t>
            </a:r>
            <a:r>
              <a:rPr lang="zh-CN" altLang="en-US" sz="3200" dirty="0">
                <a:latin typeface="幼圆" panose="02010509060101010101" pitchFamily="49" charset="-122"/>
                <a:ea typeface="幼圆" panose="02010509060101010101" pitchFamily="49" charset="-122"/>
              </a:rPr>
              <a:t>、每架飞机坐</a:t>
            </a:r>
            <a:r>
              <a:rPr lang="en-US" altLang="zh-CN" sz="3200" dirty="0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zh-CN" altLang="en-US" sz="3200" dirty="0">
                <a:latin typeface="幼圆" panose="02010509060101010101" pitchFamily="49" charset="-122"/>
                <a:ea typeface="幼圆" panose="02010509060101010101" pitchFamily="49" charset="-122"/>
              </a:rPr>
              <a:t>人</a:t>
            </a:r>
            <a:endParaRPr lang="zh-CN" altLang="en-US" sz="32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9" name="箭头: 右 18"/>
          <p:cNvSpPr/>
          <p:nvPr/>
        </p:nvSpPr>
        <p:spPr>
          <a:xfrm rot="906654">
            <a:off x="5688540" y="1715048"/>
            <a:ext cx="1437405" cy="24388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7132884" y="2844225"/>
            <a:ext cx="45986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zh-CN" altLang="en-US" sz="3200" dirty="0">
                <a:latin typeface="幼圆" panose="02010509060101010101" pitchFamily="49" charset="-122"/>
                <a:ea typeface="幼圆" panose="02010509060101010101" pitchFamily="49" charset="-122"/>
              </a:rPr>
              <a:t>、</a:t>
            </a:r>
            <a:r>
              <a:rPr lang="zh-CN" altLang="en-US" sz="3200" b="1" dirty="0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飞行员</a:t>
            </a:r>
            <a:r>
              <a:rPr lang="zh-CN" altLang="en-US" sz="3200" dirty="0">
                <a:latin typeface="幼圆" panose="02010509060101010101" pitchFamily="49" charset="-122"/>
                <a:ea typeface="幼圆" panose="02010509060101010101" pitchFamily="49" charset="-122"/>
              </a:rPr>
              <a:t>请有序的排列</a:t>
            </a:r>
            <a:endParaRPr lang="zh-CN" altLang="en-US" sz="32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132883" y="3852153"/>
            <a:ext cx="45986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幼圆" panose="02010509060101010101" pitchFamily="49" charset="-122"/>
                <a:ea typeface="幼圆" panose="02010509060101010101" pitchFamily="49" charset="-122"/>
              </a:rPr>
              <a:t>3</a:t>
            </a:r>
            <a:r>
              <a:rPr lang="zh-CN" altLang="en-US" sz="3200" dirty="0">
                <a:latin typeface="幼圆" panose="02010509060101010101" pitchFamily="49" charset="-122"/>
                <a:ea typeface="幼圆" panose="02010509060101010101" pitchFamily="49" charset="-122"/>
              </a:rPr>
              <a:t>、</a:t>
            </a:r>
            <a:r>
              <a:rPr lang="zh-CN" altLang="en-US" sz="3200" b="1" dirty="0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小小记录员</a:t>
            </a:r>
            <a:r>
              <a:rPr lang="zh-CN" altLang="en-US" sz="3200" dirty="0">
                <a:latin typeface="幼圆" panose="02010509060101010101" pitchFamily="49" charset="-122"/>
                <a:ea typeface="幼圆" panose="02010509060101010101" pitchFamily="49" charset="-122"/>
              </a:rPr>
              <a:t>用图形和</a:t>
            </a:r>
            <a:endParaRPr lang="en-US" altLang="zh-CN" sz="32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3200" dirty="0">
                <a:latin typeface="幼圆" panose="02010509060101010101" pitchFamily="49" charset="-122"/>
                <a:ea typeface="幼圆" panose="02010509060101010101" pitchFamily="49" charset="-122"/>
              </a:rPr>
              <a:t>   </a:t>
            </a:r>
            <a:r>
              <a:rPr lang="zh-CN" altLang="en-US" sz="3200" dirty="0">
                <a:latin typeface="幼圆" panose="02010509060101010101" pitchFamily="49" charset="-122"/>
                <a:ea typeface="幼圆" panose="02010509060101010101" pitchFamily="49" charset="-122"/>
              </a:rPr>
              <a:t>算式记录人数的变化</a:t>
            </a:r>
            <a:endParaRPr lang="zh-CN" altLang="en-US" sz="32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1" grpId="0" animBg="1"/>
      <p:bldP spid="18" grpId="0"/>
      <p:bldP spid="19" grpId="0" animBg="1"/>
      <p:bldP spid="20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3864" y="1439918"/>
            <a:ext cx="10825868" cy="3520964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9579631" y="-66730"/>
            <a:ext cx="2612369" cy="183126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9506058" y="1344285"/>
            <a:ext cx="2612369" cy="183126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9432485" y="2259917"/>
            <a:ext cx="2612369" cy="183126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9432485" y="2869517"/>
            <a:ext cx="2612369" cy="183126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9469271" y="3479117"/>
            <a:ext cx="2612369" cy="183126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9395699" y="4001631"/>
            <a:ext cx="2612369" cy="183126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9322126" y="4394749"/>
            <a:ext cx="2612369" cy="183126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9322126" y="4613695"/>
            <a:ext cx="2612369" cy="183126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9248553" y="5026736"/>
            <a:ext cx="2612369" cy="183126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91 -0.02129 L -0.02891 -0.02106 L -0.06771 -0.01828 C -0.07669 -0.01736 -0.08542 -0.0162 -0.0944 -0.01528 C -0.09857 -0.01481 -0.10248 -0.01412 -0.10651 -0.01365 C -0.11458 -0.01296 -0.12266 -0.01273 -0.13073 -0.01203 L -0.27201 -0.01365 C -0.28529 -0.01389 -0.29844 -0.01435 -0.31172 -0.01528 C -0.32044 -0.01574 -0.32943 -0.01736 -0.33828 -0.01828 L -0.3711 -0.02129 C -0.3832 -0.02199 -0.39518 -0.02199 -0.40742 -0.02268 L -0.44779 -0.02592 C -0.57904 -0.03356 -0.49232 -0.02685 -0.57188 -0.03333 L -0.63841 -0.03032 L -0.66068 -0.02893 L -0.75651 -0.02592 L -0.79701 -0.02268 C -0.79935 -0.02268 -0.80143 -0.02129 -0.80378 -0.02129 L -0.90208 -0.02268 L -0.91667 -0.0243 L -0.92878 -0.02592 C -0.94544 -0.02754 -0.95573 -0.02824 -0.97357 -0.02893 C -0.97643 -0.02893 -0.9793 -0.02893 -0.98216 -0.02893 L -0.97969 -0.02731" pathEditMode="relative" rAng="0" ptsTypes="AAAAAAAAAAAAAAAAAAAAAA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656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844 -0.21968 L 0.19844 -0.21945 L 0.1595 -0.21667 C 0.15052 -0.21574 0.1418 -0.21459 0.13281 -0.21366 C 0.12864 -0.2132 0.12474 -0.2125 0.1207 -0.21204 C 0.11263 -0.21134 0.10456 -0.21111 0.09648 -0.21042 L -0.04479 -0.21204 C -0.05807 -0.21227 -0.07136 -0.21273 -0.08451 -0.21366 C -0.09323 -0.21412 -0.10221 -0.21574 -0.11107 -0.21667 L -0.14388 -0.21968 C -0.15612 -0.22037 -0.16797 -0.22037 -0.18021 -0.22107 L -0.22057 -0.22431 C -0.35182 -0.23195 -0.26511 -0.22523 -0.34466 -0.23171 L -0.4112 -0.22871 L -0.43346 -0.22732 L -0.52917 -0.22431 L -0.56966 -0.22107 C -0.57201 -0.22107 -0.57422 -0.21968 -0.57656 -0.21968 L -0.67487 -0.22107 L -0.68945 -0.22269 L -0.70156 -0.22431 C -0.71823 -0.22593 -0.72852 -0.22662 -0.74636 -0.22732 C -0.74922 -0.22732 -0.75208 -0.22732 -0.75495 -0.22732 L -0.75247 -0.2257" pathEditMode="relative" rAng="0" ptsTypes="AAAAAAAAAAAAAAAAAAAAAA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669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181 -0.35139 L 0.4181 -0.35115 L 0.3793 -0.34838 C 0.37031 -0.34745 0.36146 -0.34629 0.35247 -0.34537 C 0.34844 -0.3449 0.34453 -0.34421 0.34049 -0.34375 C 0.33242 -0.34305 0.32435 -0.34282 0.31628 -0.34213 L 0.17487 -0.34375 C 0.16159 -0.34398 0.14831 -0.34444 0.13516 -0.34537 C 0.12643 -0.34583 0.11745 -0.34745 0.10859 -0.34838 L 0.07578 -0.35139 C 0.06354 -0.35208 0.05169 -0.35208 0.03945 -0.35277 L -0.00091 -0.35602 C -0.13216 -0.36365 -0.04544 -0.35694 -0.125 -0.36342 L -0.19141 -0.36041 L -0.2138 -0.35902 L -0.30951 -0.35602 L -0.35 -0.35277 C -0.35234 -0.35277 -0.35456 -0.35139 -0.3569 -0.35139 L -0.45521 -0.35277 L -0.46979 -0.3544 L -0.4819 -0.35602 C -0.49857 -0.35764 -0.50885 -0.35833 -0.52669 -0.35902 C -0.52956 -0.35902 -0.53242 -0.35902 -0.53529 -0.35902 L -0.53281 -0.3574" pathEditMode="relative" rAng="0" ptsTypes="AAAAAAAAAAAAAAAAAAAAAA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669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2969 -0.44259 L 0.62969 -0.44236 L 0.59088 -0.43958 C 0.5819 -0.43866 0.57305 -0.4375 0.56406 -0.43657 C 0.56003 -0.43611 0.55612 -0.43541 0.55208 -0.43495 C 0.54401 -0.43426 0.53594 -0.43403 0.52786 -0.43333 L 0.38646 -0.43495 C 0.37318 -0.43518 0.3599 -0.43565 0.34674 -0.43657 C 0.33802 -0.43704 0.32904 -0.43866 0.32018 -0.43958 L 0.28737 -0.44259 C 0.27513 -0.44329 0.26328 -0.44329 0.25104 -0.44398 L 0.21068 -0.44722 C 0.07943 -0.45486 0.16615 -0.44815 0.08659 -0.45463 L 0.02018 -0.45162 L -0.00221 -0.45023 L -0.09792 -0.44722 L -0.13841 -0.44398 C -0.14076 -0.44398 -0.14297 -0.44259 -0.14531 -0.44259 L -0.24362 -0.44398 L -0.2582 -0.4456 L -0.27031 -0.44722 C -0.28698 -0.44884 -0.29727 -0.44954 -0.3151 -0.45023 C -0.31797 -0.45023 -0.32083 -0.45023 -0.3237 -0.45023 L -0.32122 -0.44861" pathEditMode="relative" rAng="0" ptsTypes="AAAAAAAAAAAAAAAAAAAAAA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669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12 -0.22106 L -0.03112 -0.22083 L -0.07005 -0.21805 C -0.07903 -0.21713 -0.08763 -0.21597 -0.09661 -0.21505 C -0.10078 -0.21458 -0.10468 -0.21389 -0.10885 -0.21343 C -0.11692 -0.21273 -0.125 -0.2125 -0.13307 -0.2118 L -0.27421 -0.21343 C -0.2875 -0.21366 -0.30078 -0.21412 -0.31393 -0.21505 C -0.32265 -0.21551 -0.33164 -0.21713 -0.34049 -0.21805 L -0.3733 -0.22106 C -0.38554 -0.22176 -0.39739 -0.22176 -0.40963 -0.22245 L -0.45 -0.22569 C -0.58125 -0.23333 -0.49453 -0.22662 -0.57408 -0.2331 L -0.64062 -0.23009 L -0.66289 -0.2287 L -0.75872 -0.22569 L -0.79921 -0.22245 C -0.80156 -0.22245 -0.80364 -0.22106 -0.80599 -0.22106 L -0.90429 -0.22245 L -0.91888 -0.22407 L -0.93099 -0.22569 C -0.94765 -0.22731 -0.95794 -0.22801 -0.97578 -0.2287 C -0.97864 -0.2287 -0.98151 -0.2287 -0.98437 -0.2287 L -0.9819 -0.22708" pathEditMode="relative" rAng="0" ptsTypes="AAAAAAAAAAAAAAAAAAAAAA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656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935 -0.29722 L 0.19935 -0.29699 L 0.16029 -0.29421 C 0.15131 -0.29329 0.14271 -0.29213 0.13373 -0.29121 C 0.12956 -0.29074 0.12566 -0.29005 0.12149 -0.28959 C 0.11342 -0.28889 0.10534 -0.28866 0.09727 -0.28796 L -0.04388 -0.28959 C -0.05716 -0.28982 -0.07044 -0.29028 -0.08359 -0.29121 C -0.09231 -0.29167 -0.1013 -0.29329 -0.11015 -0.29421 L -0.14296 -0.29722 C -0.1552 -0.29792 -0.16705 -0.29792 -0.17929 -0.29861 L -0.21966 -0.30185 C -0.35091 -0.30949 -0.26419 -0.30278 -0.34375 -0.30926 L -0.41028 -0.30625 L -0.43255 -0.30486 L -0.52825 -0.30185 L -0.56875 -0.29861 C -0.57109 -0.29861 -0.5733 -0.29722 -0.57565 -0.29722 L -0.67395 -0.29861 L -0.68854 -0.30023 L -0.70065 -0.30185 C -0.71731 -0.30347 -0.7276 -0.30417 -0.74544 -0.30486 C -0.7483 -0.30486 -0.75117 -0.30486 -0.75403 -0.30486 L -0.75156 -0.30324" pathEditMode="relative" rAng="0" ptsTypes="AAAAAAAAAAAAAAAAAAAAAAAA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669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982 -0.3588 L 0.42982 -0.35857 L 0.39076 -0.35579 C 0.38178 -0.35487 0.37318 -0.35371 0.3642 -0.35278 C 0.36003 -0.35232 0.35612 -0.35162 0.35196 -0.35116 C 0.34389 -0.35047 0.33581 -0.35024 0.32774 -0.34954 L 0.18659 -0.35116 C 0.17331 -0.35139 0.16003 -0.35186 0.14688 -0.35278 C 0.13816 -0.35325 0.12917 -0.35487 0.12032 -0.35579 L 0.0875 -0.3588 C 0.07527 -0.3595 0.06342 -0.3595 0.05118 -0.36019 L 0.01081 -0.36343 C -0.12044 -0.37107 -0.03372 -0.36436 -0.11328 -0.37084 L -0.17981 -0.36783 L -0.20208 -0.36644 L -0.29778 -0.36343 L -0.33828 -0.36019 C -0.34062 -0.36019 -0.34283 -0.3588 -0.34518 -0.3588 L -0.44348 -0.36019 L -0.45807 -0.36181 L -0.47018 -0.36343 C -0.48684 -0.36505 -0.49713 -0.36575 -0.51497 -0.36644 C -0.51783 -0.36644 -0.5207 -0.36644 -0.52356 -0.36644 L -0.52109 -0.36482" pathEditMode="relative" rAng="0" ptsTypes="AAAAAAAAAAAAAAAAAAAAAAAA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669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4766 -0.38426 L 0.64766 -0.38403 L 0.6086 -0.38125 C 0.59961 -0.38032 0.59102 -0.37917 0.58204 -0.37824 C 0.57787 -0.37778 0.57396 -0.37708 0.5698 -0.37662 C 0.56172 -0.37593 0.55365 -0.37569 0.54558 -0.375 L 0.40443 -0.37662 C 0.39115 -0.37685 0.37787 -0.37731 0.36472 -0.37824 C 0.35599 -0.3787 0.34701 -0.38032 0.33816 -0.38125 L 0.30534 -0.38426 C 0.2931 -0.38495 0.28125 -0.38495 0.26902 -0.38565 L 0.22865 -0.38889 C 0.0974 -0.39653 0.18412 -0.38981 0.10456 -0.3963 L 0.03803 -0.39329 L 0.01576 -0.3919 L -0.07994 -0.38889 L -0.12044 -0.38565 C -0.12278 -0.38565 -0.125 -0.38426 -0.12734 -0.38426 L -0.22565 -0.38565 L -0.24023 -0.38727 L -0.25234 -0.38889 C -0.26901 -0.39051 -0.27929 -0.3912 -0.29713 -0.3919 C -0.3 -0.3919 -0.30286 -0.3919 -0.30572 -0.3919 L -0.30325 -0.39028" pathEditMode="relative" rAng="0" ptsTypes="AAAAAAAAAAAAAAAAAAAAAAAA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669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01 -0.13519 L -0.01601 -0.13496 L -0.05481 -0.13218 C -0.06393 -0.13125 -0.07252 -0.1301 -0.08138 -0.12917 C -0.08555 -0.12871 -0.08945 -0.12801 -0.09362 -0.12755 C -0.1017 -0.12686 -0.1099 -0.12663 -0.11797 -0.12593 L -0.25899 -0.12755 C -0.27227 -0.12778 -0.28555 -0.12825 -0.2987 -0.12917 C -0.30743 -0.12963 -0.31654 -0.13125 -0.3254 -0.13218 L -0.35808 -0.13519 C -0.37032 -0.13588 -0.38217 -0.13588 -0.39441 -0.13658 L -0.43477 -0.13982 C -0.56602 -0.14746 -0.4793 -0.14075 -0.55899 -0.14723 L -0.6254 -0.14422 L -0.64766 -0.14283 L -0.74349 -0.13982 L -0.78399 -0.13658 C -0.7862 -0.13658 -0.78842 -0.13519 -0.79076 -0.13519 L -0.88907 -0.13658 L -0.90365 -0.1382 L -0.91576 -0.13982 C -0.93243 -0.14144 -0.94271 -0.14213 -0.96055 -0.14283 C -0.96342 -0.14283 -0.96628 -0.14283 -0.96915 -0.14283 L -0.96667 -0.14121" pathEditMode="relative" rAng="0" ptsTypes="AAAAAAAAAAAAAAAAAAAAAAAA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656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1414" y="3242441"/>
            <a:ext cx="2134739" cy="3536731"/>
          </a:xfrm>
          <a:prstGeom prst="rect">
            <a:avLst/>
          </a:prstGeom>
        </p:spPr>
      </p:pic>
      <p:cxnSp>
        <p:nvCxnSpPr>
          <p:cNvPr id="9" name="连接符: 曲线 8"/>
          <p:cNvCxnSpPr/>
          <p:nvPr/>
        </p:nvCxnSpPr>
        <p:spPr>
          <a:xfrm flipV="1">
            <a:off x="1118783" y="3429000"/>
            <a:ext cx="2363076" cy="2049517"/>
          </a:xfrm>
          <a:prstGeom prst="curvedConnector3">
            <a:avLst>
              <a:gd name="adj1" fmla="val 50000"/>
            </a:avLst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96594" y="881036"/>
            <a:ext cx="7430814" cy="478404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4666592" y="2312276"/>
            <a:ext cx="510802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认识乘法</a:t>
            </a:r>
            <a:endParaRPr lang="zh-CN" altLang="en-US" sz="8800" b="1">
              <a:solidFill>
                <a:srgbClr val="FF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0" y="1187591"/>
            <a:ext cx="2460294" cy="172466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2460294" y="1282107"/>
            <a:ext cx="2460294" cy="172466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4988076" y="1303205"/>
            <a:ext cx="2460294" cy="172466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7515858" y="1303205"/>
            <a:ext cx="2460294" cy="172466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9908664" y="1282107"/>
            <a:ext cx="2460294" cy="172466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157" y="1497703"/>
            <a:ext cx="11979686" cy="363990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828909" y="2450969"/>
            <a:ext cx="358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latin typeface="华文楷体" panose="02010600040101010101" pitchFamily="2" charset="-122"/>
                <a:ea typeface="华文楷体" panose="02010600040101010101" pitchFamily="2" charset="-122"/>
              </a:rPr>
              <a:t>5</a:t>
            </a:r>
            <a:endParaRPr lang="zh-CN" altLang="en-US" sz="36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56822" y="2331323"/>
            <a:ext cx="3582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latin typeface="华文楷体" panose="02010600040101010101" pitchFamily="2" charset="-122"/>
                <a:ea typeface="华文楷体" panose="02010600040101010101" pitchFamily="2" charset="-122"/>
              </a:rPr>
              <a:t>5</a:t>
            </a:r>
            <a:endParaRPr lang="zh-CN" altLang="en-US" sz="28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346677" y="1817530"/>
            <a:ext cx="3582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latin typeface="华文楷体" panose="02010600040101010101" pitchFamily="2" charset="-122"/>
                <a:ea typeface="华文楷体" panose="02010600040101010101" pitchFamily="2" charset="-122"/>
              </a:rPr>
              <a:t>5</a:t>
            </a:r>
            <a:endParaRPr lang="zh-CN" altLang="en-US" sz="28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829384" y="1826957"/>
            <a:ext cx="3582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latin typeface="华文楷体" panose="02010600040101010101" pitchFamily="2" charset="-122"/>
                <a:ea typeface="华文楷体" panose="02010600040101010101" pitchFamily="2" charset="-122"/>
              </a:rPr>
              <a:t>5</a:t>
            </a:r>
            <a:endParaRPr lang="zh-CN" altLang="en-US" sz="28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261314" y="2250914"/>
            <a:ext cx="3582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latin typeface="华文楷体" panose="02010600040101010101" pitchFamily="2" charset="-122"/>
                <a:ea typeface="华文楷体" panose="02010600040101010101" pitchFamily="2" charset="-122"/>
              </a:rPr>
              <a:t>5</a:t>
            </a:r>
            <a:endParaRPr lang="zh-CN" altLang="en-US" sz="28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846820" y="2251476"/>
            <a:ext cx="3582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latin typeface="华文楷体" panose="02010600040101010101" pitchFamily="2" charset="-122"/>
                <a:ea typeface="华文楷体" panose="02010600040101010101" pitchFamily="2" charset="-122"/>
              </a:rPr>
              <a:t>5</a:t>
            </a:r>
            <a:endParaRPr lang="zh-CN" altLang="en-US" sz="28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166647" y="3097300"/>
            <a:ext cx="358218" cy="466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5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160364" y="2994489"/>
            <a:ext cx="358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latin typeface="华文楷体" panose="02010600040101010101" pitchFamily="2" charset="-122"/>
                <a:ea typeface="华文楷体" panose="02010600040101010101" pitchFamily="2" charset="-122"/>
              </a:rPr>
              <a:t>5</a:t>
            </a:r>
            <a:endParaRPr lang="zh-CN" altLang="en-US" sz="36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828909" y="3007150"/>
            <a:ext cx="358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endParaRPr lang="zh-CN" altLang="en-US" sz="3600" b="1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060676" y="2512524"/>
            <a:ext cx="430495" cy="1050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946707" y="2450969"/>
            <a:ext cx="680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latin typeface="华文楷体" panose="02010600040101010101" pitchFamily="2" charset="-122"/>
                <a:ea typeface="华文楷体" panose="02010600040101010101" pitchFamily="2" charset="-122"/>
              </a:rPr>
              <a:t>10</a:t>
            </a:r>
            <a:endParaRPr lang="zh-CN" altLang="en-US" sz="36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935512" y="3037928"/>
            <a:ext cx="680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latin typeface="华文楷体" panose="02010600040101010101" pitchFamily="2" charset="-122"/>
                <a:ea typeface="华文楷体" panose="02010600040101010101" pitchFamily="2" charset="-122"/>
              </a:rPr>
              <a:t>10</a:t>
            </a:r>
            <a:endParaRPr lang="zh-CN" altLang="en-US" sz="36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06422" y="268974"/>
            <a:ext cx="1817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幼圆" panose="02010509060101010101" pitchFamily="49" charset="-122"/>
                <a:ea typeface="幼圆" panose="02010509060101010101" pitchFamily="49" charset="-122"/>
              </a:rPr>
              <a:t>我会学</a:t>
            </a:r>
            <a:endParaRPr lang="zh-CN" altLang="en-US" sz="36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85900"/>
            <a:ext cx="2102069" cy="14724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102069" y="85900"/>
            <a:ext cx="2102069" cy="14724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204138" y="65400"/>
            <a:ext cx="2102069" cy="147249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495393" y="85900"/>
            <a:ext cx="2102069" cy="147249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786648" y="85900"/>
            <a:ext cx="2102069" cy="147249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102069" y="3027076"/>
            <a:ext cx="33238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/>
              <a:t>2+2+2+2+2=10</a:t>
            </a:r>
            <a:endParaRPr lang="zh-CN" altLang="en-US" sz="3600" dirty="0"/>
          </a:p>
        </p:txBody>
      </p:sp>
      <p:sp>
        <p:nvSpPr>
          <p:cNvPr id="9" name="文本框 8"/>
          <p:cNvSpPr txBox="1"/>
          <p:nvPr/>
        </p:nvSpPr>
        <p:spPr>
          <a:xfrm>
            <a:off x="7060327" y="3088632"/>
            <a:ext cx="19365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2×5=10</a:t>
            </a:r>
            <a:endParaRPr lang="zh-CN" altLang="en-US" sz="3200"/>
          </a:p>
        </p:txBody>
      </p:sp>
      <p:sp>
        <p:nvSpPr>
          <p:cNvPr id="10" name="文本框 9"/>
          <p:cNvSpPr txBox="1"/>
          <p:nvPr/>
        </p:nvSpPr>
        <p:spPr>
          <a:xfrm>
            <a:off x="9522374" y="3120115"/>
            <a:ext cx="1786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5×2=10</a:t>
            </a:r>
            <a:endParaRPr lang="zh-CN" altLang="en-US" sz="3200"/>
          </a:p>
        </p:txBody>
      </p:sp>
      <p:sp>
        <p:nvSpPr>
          <p:cNvPr id="11" name="文本框 10"/>
          <p:cNvSpPr txBox="1"/>
          <p:nvPr/>
        </p:nvSpPr>
        <p:spPr>
          <a:xfrm>
            <a:off x="281147" y="3088632"/>
            <a:ext cx="1124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</a:rPr>
              <a:t>5</a:t>
            </a:r>
            <a:r>
              <a:rPr lang="zh-CN" altLang="en-US" sz="3200">
                <a:solidFill>
                  <a:srgbClr val="FF0000"/>
                </a:solidFill>
              </a:rPr>
              <a:t>个</a:t>
            </a:r>
            <a:r>
              <a:rPr lang="en-US" altLang="zh-CN" sz="3200">
                <a:solidFill>
                  <a:srgbClr val="FF0000"/>
                </a:solidFill>
              </a:rPr>
              <a:t>2</a:t>
            </a:r>
            <a:endParaRPr lang="zh-CN" altLang="en-US" sz="3200">
              <a:solidFill>
                <a:srgbClr val="FF0000"/>
              </a:solidFill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1616142"/>
            <a:ext cx="2102069" cy="147249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102069" y="1647625"/>
            <a:ext cx="2102069" cy="147249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321067" y="1647625"/>
            <a:ext cx="2102069" cy="147249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281147" y="3876908"/>
            <a:ext cx="1124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</a:rPr>
              <a:t>6</a:t>
            </a:r>
            <a:r>
              <a:rPr lang="zh-CN" altLang="en-US" sz="3200">
                <a:solidFill>
                  <a:srgbClr val="FF0000"/>
                </a:solidFill>
              </a:rPr>
              <a:t>个</a:t>
            </a:r>
            <a:r>
              <a:rPr lang="en-US" altLang="zh-CN" sz="3200">
                <a:solidFill>
                  <a:srgbClr val="FF0000"/>
                </a:solidFill>
              </a:rPr>
              <a:t>2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81147" y="4665184"/>
            <a:ext cx="1124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</a:rPr>
              <a:t>7</a:t>
            </a:r>
            <a:r>
              <a:rPr lang="zh-CN" altLang="en-US" sz="3200">
                <a:solidFill>
                  <a:srgbClr val="FF0000"/>
                </a:solidFill>
              </a:rPr>
              <a:t>个</a:t>
            </a:r>
            <a:r>
              <a:rPr lang="en-US" altLang="zh-CN" sz="3200">
                <a:solidFill>
                  <a:srgbClr val="FF0000"/>
                </a:solidFill>
              </a:rPr>
              <a:t>2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49615" y="5453460"/>
            <a:ext cx="1124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</a:rPr>
              <a:t>8</a:t>
            </a:r>
            <a:r>
              <a:rPr lang="zh-CN" altLang="en-US" sz="3200" dirty="0">
                <a:solidFill>
                  <a:srgbClr val="FF0000"/>
                </a:solidFill>
              </a:rPr>
              <a:t>个</a:t>
            </a:r>
            <a:r>
              <a:rPr lang="en-US" altLang="zh-CN" sz="3200" dirty="0">
                <a:solidFill>
                  <a:srgbClr val="FF0000"/>
                </a:solidFill>
              </a:rPr>
              <a:t>2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102068" y="3815352"/>
            <a:ext cx="35630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2+2+2+2+2+2=12</a:t>
            </a:r>
            <a:endParaRPr lang="zh-CN" altLang="en-US" sz="3600"/>
          </a:p>
        </p:txBody>
      </p:sp>
      <p:sp>
        <p:nvSpPr>
          <p:cNvPr id="22" name="文本框 21"/>
          <p:cNvSpPr txBox="1"/>
          <p:nvPr/>
        </p:nvSpPr>
        <p:spPr>
          <a:xfrm>
            <a:off x="2102068" y="4634405"/>
            <a:ext cx="39939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2+2+2+2+2+2+2=14</a:t>
            </a:r>
            <a:endParaRPr lang="zh-CN" altLang="en-US" sz="3600"/>
          </a:p>
        </p:txBody>
      </p:sp>
      <p:sp>
        <p:nvSpPr>
          <p:cNvPr id="23" name="文本框 22"/>
          <p:cNvSpPr txBox="1"/>
          <p:nvPr/>
        </p:nvSpPr>
        <p:spPr>
          <a:xfrm>
            <a:off x="2102069" y="5358962"/>
            <a:ext cx="4519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2+2+2+2+2+2+2+2=16</a:t>
            </a:r>
            <a:endParaRPr lang="zh-CN" altLang="en-US" sz="3600"/>
          </a:p>
        </p:txBody>
      </p:sp>
      <p:sp>
        <p:nvSpPr>
          <p:cNvPr id="24" name="文本框 23"/>
          <p:cNvSpPr txBox="1"/>
          <p:nvPr/>
        </p:nvSpPr>
        <p:spPr>
          <a:xfrm>
            <a:off x="7060327" y="3896519"/>
            <a:ext cx="19365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2×6=12</a:t>
            </a:r>
            <a:endParaRPr lang="zh-CN" altLang="en-US" sz="3200"/>
          </a:p>
        </p:txBody>
      </p:sp>
      <p:sp>
        <p:nvSpPr>
          <p:cNvPr id="25" name="文本框 24"/>
          <p:cNvSpPr txBox="1"/>
          <p:nvPr/>
        </p:nvSpPr>
        <p:spPr>
          <a:xfrm>
            <a:off x="7060327" y="4663775"/>
            <a:ext cx="19365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2×7=14</a:t>
            </a:r>
            <a:endParaRPr lang="zh-CN" altLang="en-US" sz="3200"/>
          </a:p>
        </p:txBody>
      </p:sp>
      <p:sp>
        <p:nvSpPr>
          <p:cNvPr id="26" name="文本框 25"/>
          <p:cNvSpPr txBox="1"/>
          <p:nvPr/>
        </p:nvSpPr>
        <p:spPr>
          <a:xfrm>
            <a:off x="7060327" y="5453460"/>
            <a:ext cx="19365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2×8=16</a:t>
            </a:r>
            <a:endParaRPr lang="zh-CN" altLang="en-US" sz="3200"/>
          </a:p>
        </p:txBody>
      </p:sp>
      <p:sp>
        <p:nvSpPr>
          <p:cNvPr id="27" name="文本框 26"/>
          <p:cNvSpPr txBox="1"/>
          <p:nvPr/>
        </p:nvSpPr>
        <p:spPr>
          <a:xfrm>
            <a:off x="9522373" y="3896519"/>
            <a:ext cx="1786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6×2=12</a:t>
            </a:r>
            <a:endParaRPr lang="zh-CN" altLang="en-US" sz="3200"/>
          </a:p>
        </p:txBody>
      </p:sp>
      <p:sp>
        <p:nvSpPr>
          <p:cNvPr id="28" name="文本框 27"/>
          <p:cNvSpPr txBox="1"/>
          <p:nvPr/>
        </p:nvSpPr>
        <p:spPr>
          <a:xfrm>
            <a:off x="9522372" y="4695961"/>
            <a:ext cx="1786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7×2=14</a:t>
            </a:r>
            <a:endParaRPr lang="zh-CN" altLang="en-US" sz="3200"/>
          </a:p>
        </p:txBody>
      </p:sp>
      <p:sp>
        <p:nvSpPr>
          <p:cNvPr id="29" name="文本框 28"/>
          <p:cNvSpPr txBox="1"/>
          <p:nvPr/>
        </p:nvSpPr>
        <p:spPr>
          <a:xfrm>
            <a:off x="9522372" y="5420518"/>
            <a:ext cx="1786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8×2=16</a:t>
            </a:r>
            <a:endParaRPr lang="zh-CN" altLang="en-US" sz="3200"/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534812" y="1647625"/>
            <a:ext cx="2102069" cy="1472490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249615" y="6187325"/>
            <a:ext cx="1124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</a:rPr>
              <a:t>9</a:t>
            </a:r>
            <a:r>
              <a:rPr lang="zh-CN" altLang="en-US" sz="3200">
                <a:solidFill>
                  <a:srgbClr val="FF0000"/>
                </a:solidFill>
              </a:rPr>
              <a:t>个</a:t>
            </a:r>
            <a:r>
              <a:rPr lang="en-US" altLang="zh-CN" sz="3200">
                <a:solidFill>
                  <a:srgbClr val="FF0000"/>
                </a:solidFill>
              </a:rPr>
              <a:t>2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027484" y="6185916"/>
            <a:ext cx="19365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2×9=16</a:t>
            </a:r>
            <a:endParaRPr lang="zh-CN" altLang="en-US" sz="3200"/>
          </a:p>
        </p:txBody>
      </p:sp>
      <p:sp>
        <p:nvSpPr>
          <p:cNvPr id="33" name="文本框 32"/>
          <p:cNvSpPr txBox="1"/>
          <p:nvPr/>
        </p:nvSpPr>
        <p:spPr>
          <a:xfrm>
            <a:off x="9417268" y="6185916"/>
            <a:ext cx="1786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9×2=16</a:t>
            </a:r>
            <a:endParaRPr lang="zh-CN" altLang="en-US" sz="32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6" grpId="0"/>
      <p:bldP spid="17" grpId="0"/>
      <p:bldP spid="18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3624" y="2123089"/>
            <a:ext cx="10835447" cy="1936859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57297" y="2583686"/>
            <a:ext cx="50239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latin typeface="幼圆" panose="02010509060101010101" pitchFamily="49" charset="-122"/>
                <a:ea typeface="幼圆" panose="02010509060101010101" pitchFamily="49" charset="-122"/>
              </a:rPr>
              <a:t>我</a:t>
            </a:r>
            <a:r>
              <a:rPr lang="zh-CN" altLang="en-US" sz="1050" b="1" dirty="0">
                <a:latin typeface="幼圆" panose="02010509060101010101" pitchFamily="49" charset="-122"/>
                <a:ea typeface="幼圆" panose="02010509060101010101" pitchFamily="49" charset="-122"/>
              </a:rPr>
              <a:t>  </a:t>
            </a:r>
            <a:r>
              <a:rPr lang="zh-CN" altLang="en-US" sz="6000" b="1" dirty="0">
                <a:latin typeface="幼圆" panose="02010509060101010101" pitchFamily="49" charset="-122"/>
                <a:ea typeface="幼圆" panose="02010509060101010101" pitchFamily="49" charset="-122"/>
              </a:rPr>
              <a:t>最</a:t>
            </a:r>
            <a:r>
              <a:rPr lang="zh-CN" altLang="en-US" sz="1050" b="1" dirty="0">
                <a:latin typeface="幼圆" panose="02010509060101010101" pitchFamily="49" charset="-122"/>
                <a:ea typeface="幼圆" panose="02010509060101010101" pitchFamily="49" charset="-122"/>
              </a:rPr>
              <a:t> </a:t>
            </a:r>
            <a:r>
              <a:rPr lang="zh-CN" altLang="en-US" sz="6000" b="1" dirty="0">
                <a:latin typeface="幼圆" panose="02010509060101010101" pitchFamily="49" charset="-122"/>
                <a:ea typeface="幼圆" panose="02010509060101010101" pitchFamily="49" charset="-122"/>
              </a:rPr>
              <a:t>会</a:t>
            </a:r>
            <a:r>
              <a:rPr lang="zh-CN" altLang="en-US" sz="1050" b="1" dirty="0">
                <a:latin typeface="幼圆" panose="02010509060101010101" pitchFamily="49" charset="-122"/>
                <a:ea typeface="幼圆" panose="02010509060101010101" pitchFamily="49" charset="-122"/>
              </a:rPr>
              <a:t> </a:t>
            </a:r>
            <a:r>
              <a:rPr lang="zh-CN" altLang="en-US" sz="6000" b="1" dirty="0">
                <a:latin typeface="幼圆" panose="02010509060101010101" pitchFamily="49" charset="-122"/>
                <a:ea typeface="幼圆" panose="02010509060101010101" pitchFamily="49" charset="-122"/>
              </a:rPr>
              <a:t>挑</a:t>
            </a:r>
            <a:r>
              <a:rPr lang="zh-CN" altLang="en-US" sz="1050" b="1" dirty="0">
                <a:latin typeface="幼圆" panose="02010509060101010101" pitchFamily="49" charset="-122"/>
                <a:ea typeface="幼圆" panose="02010509060101010101" pitchFamily="49" charset="-122"/>
              </a:rPr>
              <a:t> </a:t>
            </a:r>
            <a:r>
              <a:rPr lang="zh-CN" altLang="en-US" sz="6000" b="1" dirty="0">
                <a:latin typeface="幼圆" panose="02010509060101010101" pitchFamily="49" charset="-122"/>
                <a:ea typeface="幼圆" panose="02010509060101010101" pitchFamily="49" charset="-122"/>
              </a:rPr>
              <a:t>战</a:t>
            </a:r>
            <a:endParaRPr lang="zh-CN" altLang="en-US" sz="6000" b="1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1213</Words>
  <Application>WPS 演示</Application>
  <PresentationFormat>自定义</PresentationFormat>
  <Paragraphs>144</Paragraphs>
  <Slides>12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Arial</vt:lpstr>
      <vt:lpstr>宋体</vt:lpstr>
      <vt:lpstr>Wingdings</vt:lpstr>
      <vt:lpstr>幼圆</vt:lpstr>
      <vt:lpstr>微软雅黑</vt:lpstr>
      <vt:lpstr>Calibri</vt:lpstr>
      <vt:lpstr>华文楷体</vt:lpstr>
      <vt:lpstr>Times New Roman</vt:lpstr>
      <vt:lpstr>Arial</vt:lpstr>
      <vt:lpstr>Arial Unicode MS</vt:lpstr>
      <vt:lpstr>Calibri Light</vt:lpstr>
      <vt:lpstr>等线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2023-02-05T16:03:00Z</cp:lastPrinted>
  <dcterms:created xsi:type="dcterms:W3CDTF">2023-02-05T16:03:00Z</dcterms:created>
  <dcterms:modified xsi:type="dcterms:W3CDTF">2023-10-30T05:06:31Z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7E22FDED79964202AF79AA7A0D0E8454_12</vt:lpwstr>
  </property>
  <property fmtid="{D5CDD505-2E9C-101B-9397-08002B2CF9AE}" pid="7" name="KSOProductBuildVer">
    <vt:lpwstr>2052-12.1.0.15712</vt:lpwstr>
  </property>
</Properties>
</file>