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02" r:id="rId3"/>
    <p:sldId id="257" r:id="rId4"/>
    <p:sldId id="345" r:id="rId5"/>
    <p:sldId id="393" r:id="rId7"/>
    <p:sldId id="394" r:id="rId8"/>
    <p:sldId id="395" r:id="rId9"/>
    <p:sldId id="396" r:id="rId10"/>
    <p:sldId id="346" r:id="rId11"/>
    <p:sldId id="399" r:id="rId12"/>
    <p:sldId id="398" r:id="rId13"/>
    <p:sldId id="397" r:id="rId14"/>
    <p:sldId id="326" r:id="rId15"/>
    <p:sldId id="386" r:id="rId16"/>
    <p:sldId id="387" r:id="rId17"/>
    <p:sldId id="400" r:id="rId18"/>
    <p:sldId id="388" r:id="rId19"/>
    <p:sldId id="401" r:id="rId20"/>
    <p:sldId id="317" r:id="rId21"/>
    <p:sldId id="304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6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6A53E"/>
    <a:srgbClr val="FAE8D3"/>
    <a:srgbClr val="EA6178"/>
    <a:srgbClr val="FFC800"/>
    <a:srgbClr val="7B5074"/>
    <a:srgbClr val="F6892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414" autoAdjust="0"/>
  </p:normalViewPr>
  <p:slideViewPr>
    <p:cSldViewPr snapToGrid="0" showGuides="1">
      <p:cViewPr varScale="1">
        <p:scale>
          <a:sx n="108" d="100"/>
          <a:sy n="108" d="100"/>
        </p:scale>
        <p:origin x="-84" y="-624"/>
      </p:cViewPr>
      <p:guideLst>
        <p:guide orient="horz" pos="2326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3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32.GIF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6.GIF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0" y="1529688"/>
            <a:ext cx="914400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动物聚会</a:t>
            </a:r>
            <a:endParaRPr lang="en-US" altLang="zh-CN" sz="45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70"/>
          <p:cNvSpPr txBox="1"/>
          <p:nvPr/>
        </p:nvSpPr>
        <p:spPr>
          <a:xfrm>
            <a:off x="912903" y="295145"/>
            <a:ext cx="3100849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北师大版小学数学二年级</a:t>
            </a:r>
            <a:endParaRPr lang="zh-CN" altLang="en-US" sz="21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83532" y="691318"/>
            <a:ext cx="616659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）看一看，说一说，你能想到哪些算式？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55617" y="1548598"/>
            <a:ext cx="2871507" cy="2288964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sp>
        <p:nvSpPr>
          <p:cNvPr id="6" name="矩形 5"/>
          <p:cNvSpPr/>
          <p:nvPr/>
        </p:nvSpPr>
        <p:spPr>
          <a:xfrm>
            <a:off x="5297637" y="2525114"/>
            <a:ext cx="205969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3×3=9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（只）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97637" y="1895248"/>
            <a:ext cx="2345834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表示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相加。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83532" y="691318"/>
            <a:ext cx="706347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）想一想，用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3×6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还能解决生活中的哪些问题？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云形标注 20"/>
          <p:cNvSpPr/>
          <p:nvPr/>
        </p:nvSpPr>
        <p:spPr>
          <a:xfrm>
            <a:off x="7143399" y="2939707"/>
            <a:ext cx="1275890" cy="850433"/>
          </a:xfrm>
          <a:prstGeom prst="cloudCallout">
            <a:avLst>
              <a:gd name="adj1" fmla="val 80509"/>
              <a:gd name="adj2" fmla="val 23224"/>
            </a:avLst>
          </a:prstGeom>
          <a:solidFill>
            <a:srgbClr val="FAE8D3"/>
          </a:solidFill>
          <a:ln w="19050">
            <a:solidFill>
              <a:srgbClr val="F6A5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1"/>
          <a:lstStyle/>
          <a:p>
            <a:pPr algn="r">
              <a:defRPr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答案不唯一哦！</a:t>
            </a:r>
            <a:endParaRPr lang="zh-CN" altLang="en-US"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27294" y="1372674"/>
            <a:ext cx="513678" cy="524220"/>
            <a:chOff x="2289805" y="2415165"/>
            <a:chExt cx="1274323" cy="1300475"/>
          </a:xfrm>
          <a:solidFill>
            <a:srgbClr val="33CC33"/>
          </a:solidFill>
        </p:grpSpPr>
        <p:sp>
          <p:nvSpPr>
            <p:cNvPr id="3" name="圆柱形 2"/>
            <p:cNvSpPr/>
            <p:nvPr/>
          </p:nvSpPr>
          <p:spPr>
            <a:xfrm rot="1604897">
              <a:off x="2538920" y="243191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柱形 6"/>
            <p:cNvSpPr/>
            <p:nvPr/>
          </p:nvSpPr>
          <p:spPr>
            <a:xfrm rot="5400000">
              <a:off x="2873465" y="3024976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柱形 7"/>
            <p:cNvSpPr/>
            <p:nvPr/>
          </p:nvSpPr>
          <p:spPr>
            <a:xfrm rot="19771989">
              <a:off x="3192048" y="241516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15034" y="1372674"/>
            <a:ext cx="513678" cy="524220"/>
            <a:chOff x="2289805" y="2415165"/>
            <a:chExt cx="1274323" cy="1300475"/>
          </a:xfrm>
          <a:solidFill>
            <a:srgbClr val="33CC33"/>
          </a:solidFill>
        </p:grpSpPr>
        <p:sp>
          <p:nvSpPr>
            <p:cNvPr id="11" name="圆柱形 10"/>
            <p:cNvSpPr/>
            <p:nvPr/>
          </p:nvSpPr>
          <p:spPr>
            <a:xfrm rot="1604897">
              <a:off x="2538920" y="243191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柱形 12"/>
            <p:cNvSpPr/>
            <p:nvPr/>
          </p:nvSpPr>
          <p:spPr>
            <a:xfrm rot="5400000">
              <a:off x="2873465" y="3024976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柱形 13"/>
            <p:cNvSpPr/>
            <p:nvPr/>
          </p:nvSpPr>
          <p:spPr>
            <a:xfrm rot="19771989">
              <a:off x="3192048" y="241516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35799" y="1372674"/>
            <a:ext cx="513678" cy="524220"/>
            <a:chOff x="2289805" y="2415165"/>
            <a:chExt cx="1274323" cy="1300475"/>
          </a:xfrm>
          <a:solidFill>
            <a:srgbClr val="33CC33"/>
          </a:solidFill>
        </p:grpSpPr>
        <p:sp>
          <p:nvSpPr>
            <p:cNvPr id="16" name="圆柱形 15"/>
            <p:cNvSpPr/>
            <p:nvPr/>
          </p:nvSpPr>
          <p:spPr>
            <a:xfrm rot="1604897">
              <a:off x="2538920" y="243191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柱形 16"/>
            <p:cNvSpPr/>
            <p:nvPr/>
          </p:nvSpPr>
          <p:spPr>
            <a:xfrm rot="5400000">
              <a:off x="2873465" y="3024976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柱形 17"/>
            <p:cNvSpPr/>
            <p:nvPr/>
          </p:nvSpPr>
          <p:spPr>
            <a:xfrm rot="19771989">
              <a:off x="3192048" y="241516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23539" y="1372674"/>
            <a:ext cx="513678" cy="524220"/>
            <a:chOff x="2289805" y="2415165"/>
            <a:chExt cx="1274323" cy="1300475"/>
          </a:xfrm>
          <a:solidFill>
            <a:srgbClr val="33CC33"/>
          </a:solidFill>
        </p:grpSpPr>
        <p:sp>
          <p:nvSpPr>
            <p:cNvPr id="20" name="圆柱形 19"/>
            <p:cNvSpPr/>
            <p:nvPr/>
          </p:nvSpPr>
          <p:spPr>
            <a:xfrm rot="1604897">
              <a:off x="2538920" y="243191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柱形 20"/>
            <p:cNvSpPr/>
            <p:nvPr/>
          </p:nvSpPr>
          <p:spPr>
            <a:xfrm rot="5400000">
              <a:off x="2873465" y="3024976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柱形 21"/>
            <p:cNvSpPr/>
            <p:nvPr/>
          </p:nvSpPr>
          <p:spPr>
            <a:xfrm rot="19771989">
              <a:off x="3192048" y="241516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46294" y="1372674"/>
            <a:ext cx="513678" cy="524220"/>
            <a:chOff x="2289805" y="2415165"/>
            <a:chExt cx="1274323" cy="1300475"/>
          </a:xfrm>
          <a:solidFill>
            <a:srgbClr val="33CC33"/>
          </a:solidFill>
        </p:grpSpPr>
        <p:sp>
          <p:nvSpPr>
            <p:cNvPr id="24" name="圆柱形 23"/>
            <p:cNvSpPr/>
            <p:nvPr/>
          </p:nvSpPr>
          <p:spPr>
            <a:xfrm rot="1604897">
              <a:off x="2538920" y="243191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柱形 25"/>
            <p:cNvSpPr/>
            <p:nvPr/>
          </p:nvSpPr>
          <p:spPr>
            <a:xfrm rot="5400000">
              <a:off x="2873465" y="3024976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柱形 26"/>
            <p:cNvSpPr/>
            <p:nvPr/>
          </p:nvSpPr>
          <p:spPr>
            <a:xfrm rot="19771989">
              <a:off x="3192048" y="241516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34034" y="1372674"/>
            <a:ext cx="513678" cy="524220"/>
            <a:chOff x="2289805" y="2415165"/>
            <a:chExt cx="1274323" cy="1300475"/>
          </a:xfrm>
          <a:solidFill>
            <a:srgbClr val="33CC33"/>
          </a:solidFill>
        </p:grpSpPr>
        <p:sp>
          <p:nvSpPr>
            <p:cNvPr id="29" name="圆柱形 28"/>
            <p:cNvSpPr/>
            <p:nvPr/>
          </p:nvSpPr>
          <p:spPr>
            <a:xfrm rot="1604897">
              <a:off x="2538920" y="243191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柱形 29"/>
            <p:cNvSpPr/>
            <p:nvPr/>
          </p:nvSpPr>
          <p:spPr>
            <a:xfrm rot="5400000">
              <a:off x="2873465" y="3024976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柱形 30"/>
            <p:cNvSpPr/>
            <p:nvPr/>
          </p:nvSpPr>
          <p:spPr>
            <a:xfrm rot="19771989">
              <a:off x="3192048" y="2415165"/>
              <a:ext cx="107004" cy="1274323"/>
            </a:xfrm>
            <a:prstGeom prst="can">
              <a:avLst>
                <a:gd name="adj" fmla="val 5932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625727" y="2284542"/>
            <a:ext cx="6793561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摆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个三角形需要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根小棒，摆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个三角形需要几根小棒？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33591" y="4211288"/>
            <a:ext cx="6793561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本书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元，买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本这样的书需要多少元？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868836" y="2917206"/>
            <a:ext cx="881660" cy="1053966"/>
            <a:chOff x="2491782" y="3889608"/>
            <a:chExt cx="1175546" cy="140528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491782" y="4303471"/>
              <a:ext cx="1175546" cy="991425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2936024" y="3889608"/>
              <a:ext cx="626666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dirty="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093664" y="2936537"/>
            <a:ext cx="881660" cy="1053966"/>
            <a:chOff x="2491782" y="3889608"/>
            <a:chExt cx="1175546" cy="1405288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491782" y="4303471"/>
              <a:ext cx="1175546" cy="991425"/>
            </a:xfrm>
            <a:prstGeom prst="rect">
              <a:avLst/>
            </a:prstGeom>
          </p:spPr>
        </p:pic>
        <p:sp>
          <p:nvSpPr>
            <p:cNvPr id="38" name="矩形 37"/>
            <p:cNvSpPr/>
            <p:nvPr/>
          </p:nvSpPr>
          <p:spPr>
            <a:xfrm>
              <a:off x="2936024" y="3889608"/>
              <a:ext cx="626666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38186" y="2946748"/>
            <a:ext cx="881660" cy="1053966"/>
            <a:chOff x="2491782" y="3889608"/>
            <a:chExt cx="1175546" cy="1405288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491782" y="4303471"/>
              <a:ext cx="1175546" cy="991425"/>
            </a:xfrm>
            <a:prstGeom prst="rect">
              <a:avLst/>
            </a:prstGeom>
          </p:spPr>
        </p:pic>
        <p:sp>
          <p:nvSpPr>
            <p:cNvPr id="41" name="矩形 40"/>
            <p:cNvSpPr/>
            <p:nvPr/>
          </p:nvSpPr>
          <p:spPr>
            <a:xfrm>
              <a:off x="2936024" y="3889608"/>
              <a:ext cx="626666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5" y="655214"/>
            <a:ext cx="406350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想一想，连一连。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13" descr="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1190" y="1335121"/>
            <a:ext cx="8217237" cy="30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 flipV="1">
            <a:off x="3874040" y="2444075"/>
            <a:ext cx="605547" cy="321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874041" y="2639234"/>
            <a:ext cx="1408079" cy="1258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874040" y="2765087"/>
            <a:ext cx="423153" cy="3588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74040" y="2765087"/>
            <a:ext cx="423153" cy="824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5694491" y="2492345"/>
            <a:ext cx="1032186" cy="10606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297606" y="1909054"/>
            <a:ext cx="429071" cy="5832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178398" y="2331344"/>
            <a:ext cx="1548279" cy="1610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4799809" y="2492344"/>
            <a:ext cx="1926868" cy="14234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6" y="655214"/>
            <a:ext cx="285426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小蚂蚁回家。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6" descr="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94309" y="1374566"/>
            <a:ext cx="1115616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7" descr="2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6150" y="1374566"/>
            <a:ext cx="10858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8" descr="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83944" y="1388854"/>
            <a:ext cx="1067990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9" descr="4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73403" y="1388854"/>
            <a:ext cx="1113235" cy="98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584116" y="2994422"/>
            <a:ext cx="6286500" cy="131445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 flipH="1">
            <a:off x="2296292" y="2338213"/>
            <a:ext cx="355825" cy="10105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652118" y="2335200"/>
            <a:ext cx="373008" cy="8822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457537" y="2374691"/>
            <a:ext cx="4617758" cy="155771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8" idx="2"/>
          </p:cNvCxnSpPr>
          <p:nvPr/>
        </p:nvCxnSpPr>
        <p:spPr>
          <a:xfrm flipH="1">
            <a:off x="4220410" y="2374692"/>
            <a:ext cx="1197530" cy="77885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076460" y="2360404"/>
            <a:ext cx="888262" cy="63044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8" idx="2"/>
          </p:cNvCxnSpPr>
          <p:nvPr/>
        </p:nvCxnSpPr>
        <p:spPr>
          <a:xfrm>
            <a:off x="5417940" y="2374691"/>
            <a:ext cx="516817" cy="98583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411093" y="2349487"/>
            <a:ext cx="92181" cy="153185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615435" y="2414183"/>
            <a:ext cx="486910" cy="146715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107844" y="2347283"/>
            <a:ext cx="278794" cy="76812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075295" y="2335200"/>
            <a:ext cx="256929" cy="1261603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5" y="655214"/>
            <a:ext cx="166225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 descr="1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1143" y="208359"/>
            <a:ext cx="2822972" cy="236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02371" y="3176907"/>
            <a:ext cx="257634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4×3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（根）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50714" y="2464594"/>
            <a:ext cx="5706412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300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）摆小雨伞一共用了多少根牙签？</a:t>
            </a:r>
            <a:endParaRPr lang="zh-CN" altLang="en-US" sz="23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778713" y="3176906"/>
            <a:ext cx="257634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3×4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（根）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202371" y="3965632"/>
            <a:ext cx="5706412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答：摆小雨伞一共用了</a:t>
            </a:r>
            <a:r>
              <a:rPr lang="en-US" altLang="zh-CN" sz="2300" dirty="0"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根牙签。</a:t>
            </a:r>
            <a:endParaRPr lang="zh-CN" altLang="en-US" sz="23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5" y="655214"/>
            <a:ext cx="166225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 descr="1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1143" y="208359"/>
            <a:ext cx="2822972" cy="236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50714" y="2550319"/>
            <a:ext cx="6268184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30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）请你再提出一个数学问题，并尝试解答。</a:t>
            </a:r>
            <a:endParaRPr lang="zh-CN" altLang="en-US" sz="23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173188" y="3616871"/>
            <a:ext cx="257634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6×2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（根）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173188" y="4204724"/>
            <a:ext cx="5706412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答：摆小房子一共用了</a:t>
            </a:r>
            <a:r>
              <a:rPr lang="en-US" altLang="zh-CN" sz="2300" dirty="0"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根牙签。</a:t>
            </a:r>
            <a:endParaRPr lang="zh-CN" altLang="en-US" sz="23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173188" y="3067042"/>
            <a:ext cx="6268184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300" dirty="0">
                <a:latin typeface="楷体_GB2312" pitchFamily="49" charset="-122"/>
                <a:ea typeface="楷体_GB2312" pitchFamily="49" charset="-122"/>
              </a:rPr>
              <a:t>摆小房子一共用了多少根牙签？</a:t>
            </a:r>
            <a:endParaRPr lang="zh-CN" altLang="en-US" sz="23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4485944" y="3651648"/>
            <a:ext cx="257634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2×6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（根）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云形标注 20"/>
          <p:cNvSpPr/>
          <p:nvPr/>
        </p:nvSpPr>
        <p:spPr>
          <a:xfrm>
            <a:off x="6939118" y="1171556"/>
            <a:ext cx="1275890" cy="850433"/>
          </a:xfrm>
          <a:prstGeom prst="cloudCallout">
            <a:avLst>
              <a:gd name="adj1" fmla="val 80509"/>
              <a:gd name="adj2" fmla="val 23224"/>
            </a:avLst>
          </a:prstGeom>
          <a:solidFill>
            <a:srgbClr val="FAE8D3"/>
          </a:solidFill>
          <a:ln w="19050">
            <a:solidFill>
              <a:srgbClr val="F6A5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1"/>
          <a:lstStyle/>
          <a:p>
            <a:pPr algn="r">
              <a:defRPr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答案不唯一哦！</a:t>
            </a:r>
            <a:endParaRPr lang="zh-CN" altLang="en-US"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5" y="655214"/>
            <a:ext cx="404891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画一画，说一说。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926686" y="1578543"/>
            <a:ext cx="7469367" cy="1436046"/>
            <a:chOff x="571500" y="3228975"/>
            <a:chExt cx="7381875" cy="1419225"/>
          </a:xfrm>
        </p:grpSpPr>
        <p:pic>
          <p:nvPicPr>
            <p:cNvPr id="5" name="图片 22" descr="13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71500" y="3228975"/>
              <a:ext cx="3027363" cy="141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23" descr="14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689350" y="3228975"/>
              <a:ext cx="2136775" cy="141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24" descr="15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000750" y="3228975"/>
              <a:ext cx="1952625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5" y="655214"/>
            <a:ext cx="404891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画一画，说一说。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215242" y="1366967"/>
            <a:ext cx="2169019" cy="3293398"/>
            <a:chOff x="856676" y="3019877"/>
            <a:chExt cx="2143612" cy="3254821"/>
          </a:xfrm>
        </p:grpSpPr>
        <p:pic>
          <p:nvPicPr>
            <p:cNvPr id="6" name="图片 23" descr="14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56676" y="3019877"/>
              <a:ext cx="2136775" cy="141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24" descr="15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047663" y="4864998"/>
              <a:ext cx="1952625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3453322" y="1445833"/>
            <a:ext cx="440177" cy="412095"/>
            <a:chOff x="4915404" y="2104724"/>
            <a:chExt cx="586902" cy="1098919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4922196" y="2104724"/>
              <a:ext cx="580110" cy="5801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915404" y="2684834"/>
              <a:ext cx="586902" cy="51880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3453322" y="2220924"/>
            <a:ext cx="440177" cy="412095"/>
            <a:chOff x="4915404" y="2104724"/>
            <a:chExt cx="586902" cy="1098919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4922196" y="2104724"/>
              <a:ext cx="580110" cy="5801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915404" y="2684834"/>
              <a:ext cx="586902" cy="51880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4108573" y="1272506"/>
            <a:ext cx="591251" cy="191973"/>
            <a:chOff x="5658398" y="1874810"/>
            <a:chExt cx="1018637" cy="330741"/>
          </a:xfrm>
        </p:grpSpPr>
        <p:sp>
          <p:nvSpPr>
            <p:cNvPr id="10" name="椭圆 9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51995" y="1270980"/>
            <a:ext cx="591251" cy="191973"/>
            <a:chOff x="5658398" y="1874810"/>
            <a:chExt cx="1018637" cy="330741"/>
          </a:xfrm>
        </p:grpSpPr>
        <p:sp>
          <p:nvSpPr>
            <p:cNvPr id="22" name="椭圆 21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95418" y="1270980"/>
            <a:ext cx="591251" cy="191973"/>
            <a:chOff x="5658398" y="1874810"/>
            <a:chExt cx="1018637" cy="330741"/>
          </a:xfrm>
        </p:grpSpPr>
        <p:sp>
          <p:nvSpPr>
            <p:cNvPr id="26" name="椭圆 25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338841" y="1269455"/>
            <a:ext cx="591251" cy="191973"/>
            <a:chOff x="5658398" y="1874810"/>
            <a:chExt cx="1018637" cy="330741"/>
          </a:xfrm>
        </p:grpSpPr>
        <p:sp>
          <p:nvSpPr>
            <p:cNvPr id="30" name="椭圆 29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103479" y="2124938"/>
            <a:ext cx="591251" cy="191973"/>
            <a:chOff x="5658398" y="1874810"/>
            <a:chExt cx="1018637" cy="330741"/>
          </a:xfrm>
        </p:grpSpPr>
        <p:sp>
          <p:nvSpPr>
            <p:cNvPr id="34" name="椭圆 33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46901" y="2123412"/>
            <a:ext cx="591251" cy="191973"/>
            <a:chOff x="5658398" y="1874810"/>
            <a:chExt cx="1018637" cy="330741"/>
          </a:xfrm>
        </p:grpSpPr>
        <p:sp>
          <p:nvSpPr>
            <p:cNvPr id="38" name="椭圆 37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590324" y="2123412"/>
            <a:ext cx="591251" cy="191973"/>
            <a:chOff x="5658398" y="1874810"/>
            <a:chExt cx="1018637" cy="330741"/>
          </a:xfrm>
        </p:grpSpPr>
        <p:sp>
          <p:nvSpPr>
            <p:cNvPr id="42" name="椭圆 41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333747" y="2121887"/>
            <a:ext cx="591251" cy="191973"/>
            <a:chOff x="5658398" y="1874810"/>
            <a:chExt cx="1018637" cy="330741"/>
          </a:xfrm>
        </p:grpSpPr>
        <p:sp>
          <p:nvSpPr>
            <p:cNvPr id="46" name="椭圆 45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096550" y="2119004"/>
            <a:ext cx="591251" cy="191973"/>
            <a:chOff x="5658398" y="1874810"/>
            <a:chExt cx="1018637" cy="330741"/>
          </a:xfrm>
        </p:grpSpPr>
        <p:sp>
          <p:nvSpPr>
            <p:cNvPr id="52" name="椭圆 51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839973" y="2117478"/>
            <a:ext cx="591251" cy="191973"/>
            <a:chOff x="5658398" y="1874810"/>
            <a:chExt cx="1018637" cy="330741"/>
          </a:xfrm>
        </p:grpSpPr>
        <p:sp>
          <p:nvSpPr>
            <p:cNvPr id="56" name="椭圆 55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6346294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08573" y="1726104"/>
            <a:ext cx="792908" cy="191973"/>
            <a:chOff x="5658398" y="2478420"/>
            <a:chExt cx="1057211" cy="255964"/>
          </a:xfrm>
        </p:grpSpPr>
        <p:grpSp>
          <p:nvGrpSpPr>
            <p:cNvPr id="59" name="组合 58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096117" y="1726104"/>
            <a:ext cx="792908" cy="191973"/>
            <a:chOff x="5658398" y="2478420"/>
            <a:chExt cx="1057211" cy="255964"/>
          </a:xfrm>
        </p:grpSpPr>
        <p:grpSp>
          <p:nvGrpSpPr>
            <p:cNvPr id="65" name="组合 64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038374" y="1726104"/>
            <a:ext cx="792908" cy="191973"/>
            <a:chOff x="5658398" y="2478420"/>
            <a:chExt cx="1057211" cy="255964"/>
          </a:xfrm>
        </p:grpSpPr>
        <p:grpSp>
          <p:nvGrpSpPr>
            <p:cNvPr id="71" name="组合 70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椭圆 71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453322" y="3326162"/>
            <a:ext cx="440177" cy="412095"/>
            <a:chOff x="4915404" y="2104724"/>
            <a:chExt cx="586902" cy="1098919"/>
          </a:xfrm>
        </p:grpSpPr>
        <p:cxnSp>
          <p:nvCxnSpPr>
            <p:cNvPr id="113" name="直接连接符 112"/>
            <p:cNvCxnSpPr/>
            <p:nvPr/>
          </p:nvCxnSpPr>
          <p:spPr>
            <a:xfrm flipV="1">
              <a:off x="4922196" y="2104724"/>
              <a:ext cx="580110" cy="5801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4915404" y="2684834"/>
              <a:ext cx="586902" cy="51880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5" name="组合 114"/>
          <p:cNvGrpSpPr/>
          <p:nvPr/>
        </p:nvGrpSpPr>
        <p:grpSpPr>
          <a:xfrm>
            <a:off x="3453322" y="4101253"/>
            <a:ext cx="440177" cy="412095"/>
            <a:chOff x="4915404" y="2104724"/>
            <a:chExt cx="586902" cy="1098919"/>
          </a:xfrm>
        </p:grpSpPr>
        <p:cxnSp>
          <p:nvCxnSpPr>
            <p:cNvPr id="116" name="直接连接符 115"/>
            <p:cNvCxnSpPr/>
            <p:nvPr/>
          </p:nvCxnSpPr>
          <p:spPr>
            <a:xfrm flipV="1">
              <a:off x="4922196" y="2104724"/>
              <a:ext cx="580110" cy="5801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4915404" y="2684834"/>
              <a:ext cx="586902" cy="51880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8" name="组合 117"/>
          <p:cNvGrpSpPr/>
          <p:nvPr/>
        </p:nvGrpSpPr>
        <p:grpSpPr>
          <a:xfrm>
            <a:off x="4100655" y="3155988"/>
            <a:ext cx="389593" cy="191973"/>
            <a:chOff x="5658398" y="1874810"/>
            <a:chExt cx="671210" cy="330741"/>
          </a:xfrm>
        </p:grpSpPr>
        <p:sp>
          <p:nvSpPr>
            <p:cNvPr id="119" name="椭圆 118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4099124" y="4420515"/>
            <a:ext cx="792908" cy="191973"/>
            <a:chOff x="5658398" y="2478420"/>
            <a:chExt cx="1057211" cy="255964"/>
          </a:xfrm>
        </p:grpSpPr>
        <p:grpSp>
          <p:nvGrpSpPr>
            <p:cNvPr id="177" name="组合 176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179" name="椭圆 178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5086668" y="4420515"/>
            <a:ext cx="792908" cy="191973"/>
            <a:chOff x="5658398" y="2478420"/>
            <a:chExt cx="1057211" cy="255964"/>
          </a:xfrm>
        </p:grpSpPr>
        <p:grpSp>
          <p:nvGrpSpPr>
            <p:cNvPr id="183" name="组合 182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185" name="椭圆 184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4" name="椭圆 183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6028924" y="4420515"/>
            <a:ext cx="792908" cy="191973"/>
            <a:chOff x="5658398" y="2478420"/>
            <a:chExt cx="1057211" cy="255964"/>
          </a:xfrm>
        </p:grpSpPr>
        <p:grpSp>
          <p:nvGrpSpPr>
            <p:cNvPr id="189" name="组合 188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191" name="椭圆 190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0" name="椭圆 189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7037221" y="4419224"/>
            <a:ext cx="792908" cy="191973"/>
            <a:chOff x="5658398" y="2478420"/>
            <a:chExt cx="1057211" cy="255964"/>
          </a:xfrm>
        </p:grpSpPr>
        <p:grpSp>
          <p:nvGrpSpPr>
            <p:cNvPr id="201" name="组合 200"/>
            <p:cNvGrpSpPr/>
            <p:nvPr/>
          </p:nvGrpSpPr>
          <p:grpSpPr>
            <a:xfrm>
              <a:off x="5658398" y="2478420"/>
              <a:ext cx="788334" cy="255964"/>
              <a:chOff x="5658398" y="1874810"/>
              <a:chExt cx="1018637" cy="330741"/>
            </a:xfrm>
          </p:grpSpPr>
          <p:sp>
            <p:nvSpPr>
              <p:cNvPr id="203" name="椭圆 202"/>
              <p:cNvSpPr/>
              <p:nvPr/>
            </p:nvSpPr>
            <p:spPr>
              <a:xfrm>
                <a:off x="5658398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5998867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6346294" y="1874810"/>
                <a:ext cx="330741" cy="3307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2" name="椭圆 201"/>
            <p:cNvSpPr/>
            <p:nvPr/>
          </p:nvSpPr>
          <p:spPr>
            <a:xfrm>
              <a:off x="6459645" y="2478420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4686809" y="3159104"/>
            <a:ext cx="389593" cy="191973"/>
            <a:chOff x="5658398" y="1874810"/>
            <a:chExt cx="671210" cy="330741"/>
          </a:xfrm>
        </p:grpSpPr>
        <p:sp>
          <p:nvSpPr>
            <p:cNvPr id="213" name="椭圆 212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椭圆 213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5272962" y="3157578"/>
            <a:ext cx="389593" cy="191973"/>
            <a:chOff x="5658398" y="1874810"/>
            <a:chExt cx="671210" cy="330741"/>
          </a:xfrm>
        </p:grpSpPr>
        <p:sp>
          <p:nvSpPr>
            <p:cNvPr id="216" name="椭圆 215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椭圆 216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859116" y="3160694"/>
            <a:ext cx="389593" cy="191973"/>
            <a:chOff x="5658398" y="1874810"/>
            <a:chExt cx="671210" cy="330741"/>
          </a:xfrm>
        </p:grpSpPr>
        <p:sp>
          <p:nvSpPr>
            <p:cNvPr id="219" name="椭圆 218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6501808" y="3159803"/>
            <a:ext cx="389593" cy="191973"/>
            <a:chOff x="5658398" y="1874810"/>
            <a:chExt cx="671210" cy="330741"/>
          </a:xfrm>
        </p:grpSpPr>
        <p:sp>
          <p:nvSpPr>
            <p:cNvPr id="222" name="椭圆 221"/>
            <p:cNvSpPr/>
            <p:nvPr/>
          </p:nvSpPr>
          <p:spPr>
            <a:xfrm>
              <a:off x="5658398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椭圆 222"/>
            <p:cNvSpPr/>
            <p:nvPr/>
          </p:nvSpPr>
          <p:spPr>
            <a:xfrm>
              <a:off x="5998867" y="1874810"/>
              <a:ext cx="330741" cy="330741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4100652" y="3609586"/>
            <a:ext cx="988195" cy="198074"/>
            <a:chOff x="5571159" y="4769345"/>
            <a:chExt cx="1317593" cy="264098"/>
          </a:xfrm>
        </p:grpSpPr>
        <p:grpSp>
          <p:nvGrpSpPr>
            <p:cNvPr id="158" name="组合 157"/>
            <p:cNvGrpSpPr/>
            <p:nvPr/>
          </p:nvGrpSpPr>
          <p:grpSpPr>
            <a:xfrm>
              <a:off x="5571159" y="4769345"/>
              <a:ext cx="1057211" cy="255964"/>
              <a:chOff x="5658398" y="2478420"/>
              <a:chExt cx="1057211" cy="255964"/>
            </a:xfrm>
          </p:grpSpPr>
          <p:grpSp>
            <p:nvGrpSpPr>
              <p:cNvPr id="159" name="组合 158"/>
              <p:cNvGrpSpPr/>
              <p:nvPr/>
            </p:nvGrpSpPr>
            <p:grpSpPr>
              <a:xfrm>
                <a:off x="5658398" y="2478420"/>
                <a:ext cx="788334" cy="255964"/>
                <a:chOff x="5658398" y="1874810"/>
                <a:chExt cx="1018637" cy="330741"/>
              </a:xfrm>
            </p:grpSpPr>
            <p:sp>
              <p:nvSpPr>
                <p:cNvPr id="161" name="椭圆 160"/>
                <p:cNvSpPr/>
                <p:nvPr/>
              </p:nvSpPr>
              <p:spPr>
                <a:xfrm>
                  <a:off x="5658398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2" name="椭圆 161"/>
                <p:cNvSpPr/>
                <p:nvPr/>
              </p:nvSpPr>
              <p:spPr>
                <a:xfrm>
                  <a:off x="5998867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3" name="椭圆 162"/>
                <p:cNvSpPr/>
                <p:nvPr/>
              </p:nvSpPr>
              <p:spPr>
                <a:xfrm>
                  <a:off x="6346294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0" name="椭圆 159"/>
              <p:cNvSpPr/>
              <p:nvPr/>
            </p:nvSpPr>
            <p:spPr>
              <a:xfrm>
                <a:off x="6459645" y="2478420"/>
                <a:ext cx="255964" cy="2559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4" name="椭圆 223"/>
            <p:cNvSpPr/>
            <p:nvPr/>
          </p:nvSpPr>
          <p:spPr>
            <a:xfrm>
              <a:off x="6632788" y="4777479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5243838" y="3593274"/>
            <a:ext cx="988195" cy="198074"/>
            <a:chOff x="5571159" y="4769345"/>
            <a:chExt cx="1317593" cy="264098"/>
          </a:xfrm>
        </p:grpSpPr>
        <p:grpSp>
          <p:nvGrpSpPr>
            <p:cNvPr id="227" name="组合 226"/>
            <p:cNvGrpSpPr/>
            <p:nvPr/>
          </p:nvGrpSpPr>
          <p:grpSpPr>
            <a:xfrm>
              <a:off x="5571159" y="4769345"/>
              <a:ext cx="1057211" cy="255964"/>
              <a:chOff x="5658398" y="2478420"/>
              <a:chExt cx="1057211" cy="255964"/>
            </a:xfrm>
          </p:grpSpPr>
          <p:grpSp>
            <p:nvGrpSpPr>
              <p:cNvPr id="229" name="组合 228"/>
              <p:cNvGrpSpPr/>
              <p:nvPr/>
            </p:nvGrpSpPr>
            <p:grpSpPr>
              <a:xfrm>
                <a:off x="5658398" y="2478420"/>
                <a:ext cx="788334" cy="255964"/>
                <a:chOff x="5658398" y="1874810"/>
                <a:chExt cx="1018637" cy="330741"/>
              </a:xfrm>
            </p:grpSpPr>
            <p:sp>
              <p:nvSpPr>
                <p:cNvPr id="231" name="椭圆 230"/>
                <p:cNvSpPr/>
                <p:nvPr/>
              </p:nvSpPr>
              <p:spPr>
                <a:xfrm>
                  <a:off x="5658398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2" name="椭圆 231"/>
                <p:cNvSpPr/>
                <p:nvPr/>
              </p:nvSpPr>
              <p:spPr>
                <a:xfrm>
                  <a:off x="5998867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3" name="椭圆 232"/>
                <p:cNvSpPr/>
                <p:nvPr/>
              </p:nvSpPr>
              <p:spPr>
                <a:xfrm>
                  <a:off x="6346294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0" name="椭圆 229"/>
              <p:cNvSpPr/>
              <p:nvPr/>
            </p:nvSpPr>
            <p:spPr>
              <a:xfrm>
                <a:off x="6459645" y="2478420"/>
                <a:ext cx="255964" cy="2559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8" name="椭圆 227"/>
            <p:cNvSpPr/>
            <p:nvPr/>
          </p:nvSpPr>
          <p:spPr>
            <a:xfrm>
              <a:off x="6632788" y="4777479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4098473" y="3985885"/>
            <a:ext cx="988195" cy="198074"/>
            <a:chOff x="5571159" y="4769345"/>
            <a:chExt cx="1317593" cy="264098"/>
          </a:xfrm>
        </p:grpSpPr>
        <p:grpSp>
          <p:nvGrpSpPr>
            <p:cNvPr id="235" name="组合 234"/>
            <p:cNvGrpSpPr/>
            <p:nvPr/>
          </p:nvGrpSpPr>
          <p:grpSpPr>
            <a:xfrm>
              <a:off x="5571159" y="4769345"/>
              <a:ext cx="1057211" cy="255964"/>
              <a:chOff x="5658398" y="2478420"/>
              <a:chExt cx="1057211" cy="255964"/>
            </a:xfrm>
          </p:grpSpPr>
          <p:grpSp>
            <p:nvGrpSpPr>
              <p:cNvPr id="237" name="组合 236"/>
              <p:cNvGrpSpPr/>
              <p:nvPr/>
            </p:nvGrpSpPr>
            <p:grpSpPr>
              <a:xfrm>
                <a:off x="5658398" y="2478420"/>
                <a:ext cx="788334" cy="255964"/>
                <a:chOff x="5658398" y="1874810"/>
                <a:chExt cx="1018637" cy="330741"/>
              </a:xfrm>
            </p:grpSpPr>
            <p:sp>
              <p:nvSpPr>
                <p:cNvPr id="239" name="椭圆 238"/>
                <p:cNvSpPr/>
                <p:nvPr/>
              </p:nvSpPr>
              <p:spPr>
                <a:xfrm>
                  <a:off x="5658398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0" name="椭圆 239"/>
                <p:cNvSpPr/>
                <p:nvPr/>
              </p:nvSpPr>
              <p:spPr>
                <a:xfrm>
                  <a:off x="5998867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1" name="椭圆 240"/>
                <p:cNvSpPr/>
                <p:nvPr/>
              </p:nvSpPr>
              <p:spPr>
                <a:xfrm>
                  <a:off x="6346294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8" name="椭圆 237"/>
              <p:cNvSpPr/>
              <p:nvPr/>
            </p:nvSpPr>
            <p:spPr>
              <a:xfrm>
                <a:off x="6459645" y="2478420"/>
                <a:ext cx="255964" cy="2559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6" name="椭圆 235"/>
            <p:cNvSpPr/>
            <p:nvPr/>
          </p:nvSpPr>
          <p:spPr>
            <a:xfrm>
              <a:off x="6632788" y="4777479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5241658" y="3969573"/>
            <a:ext cx="988195" cy="198074"/>
            <a:chOff x="5571159" y="4769345"/>
            <a:chExt cx="1317593" cy="264098"/>
          </a:xfrm>
        </p:grpSpPr>
        <p:grpSp>
          <p:nvGrpSpPr>
            <p:cNvPr id="243" name="组合 242"/>
            <p:cNvGrpSpPr/>
            <p:nvPr/>
          </p:nvGrpSpPr>
          <p:grpSpPr>
            <a:xfrm>
              <a:off x="5571159" y="4769345"/>
              <a:ext cx="1057211" cy="255964"/>
              <a:chOff x="5658398" y="2478420"/>
              <a:chExt cx="1057211" cy="255964"/>
            </a:xfrm>
          </p:grpSpPr>
          <p:grpSp>
            <p:nvGrpSpPr>
              <p:cNvPr id="245" name="组合 244"/>
              <p:cNvGrpSpPr/>
              <p:nvPr/>
            </p:nvGrpSpPr>
            <p:grpSpPr>
              <a:xfrm>
                <a:off x="5658398" y="2478420"/>
                <a:ext cx="788334" cy="255964"/>
                <a:chOff x="5658398" y="1874810"/>
                <a:chExt cx="1018637" cy="330741"/>
              </a:xfrm>
            </p:grpSpPr>
            <p:sp>
              <p:nvSpPr>
                <p:cNvPr id="247" name="椭圆 246"/>
                <p:cNvSpPr/>
                <p:nvPr/>
              </p:nvSpPr>
              <p:spPr>
                <a:xfrm>
                  <a:off x="5658398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8" name="椭圆 247"/>
                <p:cNvSpPr/>
                <p:nvPr/>
              </p:nvSpPr>
              <p:spPr>
                <a:xfrm>
                  <a:off x="5998867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9" name="椭圆 248"/>
                <p:cNvSpPr/>
                <p:nvPr/>
              </p:nvSpPr>
              <p:spPr>
                <a:xfrm>
                  <a:off x="6346294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6" name="椭圆 245"/>
              <p:cNvSpPr/>
              <p:nvPr/>
            </p:nvSpPr>
            <p:spPr>
              <a:xfrm>
                <a:off x="6459645" y="2478420"/>
                <a:ext cx="255964" cy="2559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4" name="椭圆 243"/>
            <p:cNvSpPr/>
            <p:nvPr/>
          </p:nvSpPr>
          <p:spPr>
            <a:xfrm>
              <a:off x="6632788" y="4777479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6487434" y="3963472"/>
            <a:ext cx="988195" cy="198074"/>
            <a:chOff x="5571159" y="4769345"/>
            <a:chExt cx="1317593" cy="264098"/>
          </a:xfrm>
        </p:grpSpPr>
        <p:grpSp>
          <p:nvGrpSpPr>
            <p:cNvPr id="251" name="组合 250"/>
            <p:cNvGrpSpPr/>
            <p:nvPr/>
          </p:nvGrpSpPr>
          <p:grpSpPr>
            <a:xfrm>
              <a:off x="5571159" y="4769345"/>
              <a:ext cx="1057211" cy="255964"/>
              <a:chOff x="5658398" y="2478420"/>
              <a:chExt cx="1057211" cy="255964"/>
            </a:xfrm>
          </p:grpSpPr>
          <p:grpSp>
            <p:nvGrpSpPr>
              <p:cNvPr id="253" name="组合 252"/>
              <p:cNvGrpSpPr/>
              <p:nvPr/>
            </p:nvGrpSpPr>
            <p:grpSpPr>
              <a:xfrm>
                <a:off x="5658398" y="2478420"/>
                <a:ext cx="788334" cy="255964"/>
                <a:chOff x="5658398" y="1874810"/>
                <a:chExt cx="1018637" cy="330741"/>
              </a:xfrm>
            </p:grpSpPr>
            <p:sp>
              <p:nvSpPr>
                <p:cNvPr id="255" name="椭圆 254"/>
                <p:cNvSpPr/>
                <p:nvPr/>
              </p:nvSpPr>
              <p:spPr>
                <a:xfrm>
                  <a:off x="5658398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6" name="椭圆 255"/>
                <p:cNvSpPr/>
                <p:nvPr/>
              </p:nvSpPr>
              <p:spPr>
                <a:xfrm>
                  <a:off x="5998867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7" name="椭圆 256"/>
                <p:cNvSpPr/>
                <p:nvPr/>
              </p:nvSpPr>
              <p:spPr>
                <a:xfrm>
                  <a:off x="6346294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54" name="椭圆 253"/>
              <p:cNvSpPr/>
              <p:nvPr/>
            </p:nvSpPr>
            <p:spPr>
              <a:xfrm>
                <a:off x="6459645" y="2478420"/>
                <a:ext cx="255964" cy="2559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2" name="椭圆 251"/>
            <p:cNvSpPr/>
            <p:nvPr/>
          </p:nvSpPr>
          <p:spPr>
            <a:xfrm>
              <a:off x="6632788" y="4777479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7630619" y="3947160"/>
            <a:ext cx="988195" cy="198074"/>
            <a:chOff x="5571159" y="4769345"/>
            <a:chExt cx="1317593" cy="264098"/>
          </a:xfrm>
        </p:grpSpPr>
        <p:grpSp>
          <p:nvGrpSpPr>
            <p:cNvPr id="259" name="组合 258"/>
            <p:cNvGrpSpPr/>
            <p:nvPr/>
          </p:nvGrpSpPr>
          <p:grpSpPr>
            <a:xfrm>
              <a:off x="5571159" y="4769345"/>
              <a:ext cx="1057211" cy="255964"/>
              <a:chOff x="5658398" y="2478420"/>
              <a:chExt cx="1057211" cy="255964"/>
            </a:xfrm>
          </p:grpSpPr>
          <p:grpSp>
            <p:nvGrpSpPr>
              <p:cNvPr id="261" name="组合 260"/>
              <p:cNvGrpSpPr/>
              <p:nvPr/>
            </p:nvGrpSpPr>
            <p:grpSpPr>
              <a:xfrm>
                <a:off x="5658398" y="2478420"/>
                <a:ext cx="788334" cy="255964"/>
                <a:chOff x="5658398" y="1874810"/>
                <a:chExt cx="1018637" cy="330741"/>
              </a:xfrm>
            </p:grpSpPr>
            <p:sp>
              <p:nvSpPr>
                <p:cNvPr id="263" name="椭圆 262"/>
                <p:cNvSpPr/>
                <p:nvPr/>
              </p:nvSpPr>
              <p:spPr>
                <a:xfrm>
                  <a:off x="5658398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" name="椭圆 263"/>
                <p:cNvSpPr/>
                <p:nvPr/>
              </p:nvSpPr>
              <p:spPr>
                <a:xfrm>
                  <a:off x="5998867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" name="椭圆 264"/>
                <p:cNvSpPr/>
                <p:nvPr/>
              </p:nvSpPr>
              <p:spPr>
                <a:xfrm>
                  <a:off x="6346294" y="1874810"/>
                  <a:ext cx="330741" cy="33074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62" name="椭圆 261"/>
              <p:cNvSpPr/>
              <p:nvPr/>
            </p:nvSpPr>
            <p:spPr>
              <a:xfrm>
                <a:off x="6459645" y="2478420"/>
                <a:ext cx="255964" cy="2559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0" name="椭圆 259"/>
            <p:cNvSpPr/>
            <p:nvPr/>
          </p:nvSpPr>
          <p:spPr>
            <a:xfrm>
              <a:off x="6632788" y="4777479"/>
              <a:ext cx="255964" cy="25596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107180" y="2536984"/>
            <a:ext cx="2731770" cy="488156"/>
            <a:chOff x="8624" y="5327"/>
            <a:chExt cx="5736" cy="1025"/>
          </a:xfrm>
        </p:grpSpPr>
        <p:grpSp>
          <p:nvGrpSpPr>
            <p:cNvPr id="3" name="组合 2"/>
            <p:cNvGrpSpPr/>
            <p:nvPr/>
          </p:nvGrpSpPr>
          <p:grpSpPr>
            <a:xfrm>
              <a:off x="8624" y="5327"/>
              <a:ext cx="2524" cy="417"/>
              <a:chOff x="8624" y="5327"/>
              <a:chExt cx="2524" cy="417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8624" y="5327"/>
                <a:ext cx="1665" cy="403"/>
                <a:chOff x="5658398" y="2478420"/>
                <a:chExt cx="1057211" cy="255964"/>
              </a:xfrm>
            </p:grpSpPr>
            <p:grpSp>
              <p:nvGrpSpPr>
                <p:cNvPr id="77" name="组合 76"/>
                <p:cNvGrpSpPr/>
                <p:nvPr/>
              </p:nvGrpSpPr>
              <p:grpSpPr>
                <a:xfrm>
                  <a:off x="5658398" y="2478420"/>
                  <a:ext cx="788334" cy="255964"/>
                  <a:chOff x="5658398" y="1874810"/>
                  <a:chExt cx="1018637" cy="330741"/>
                </a:xfrm>
              </p:grpSpPr>
              <p:sp>
                <p:nvSpPr>
                  <p:cNvPr id="79" name="椭圆 78"/>
                  <p:cNvSpPr/>
                  <p:nvPr/>
                </p:nvSpPr>
                <p:spPr>
                  <a:xfrm>
                    <a:off x="5658398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0" name="椭圆 79"/>
                  <p:cNvSpPr/>
                  <p:nvPr/>
                </p:nvSpPr>
                <p:spPr>
                  <a:xfrm>
                    <a:off x="5998867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" name="椭圆 80"/>
                  <p:cNvSpPr/>
                  <p:nvPr/>
                </p:nvSpPr>
                <p:spPr>
                  <a:xfrm>
                    <a:off x="6346294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8" name="椭圆 77"/>
                <p:cNvSpPr/>
                <p:nvPr/>
              </p:nvSpPr>
              <p:spPr>
                <a:xfrm>
                  <a:off x="6459645" y="2478420"/>
                  <a:ext cx="255964" cy="25596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5" name="椭圆 84"/>
              <p:cNvSpPr/>
              <p:nvPr/>
            </p:nvSpPr>
            <p:spPr>
              <a:xfrm>
                <a:off x="10301" y="5327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10746" y="5342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1859" y="5327"/>
              <a:ext cx="2481" cy="417"/>
              <a:chOff x="11859" y="5327"/>
              <a:chExt cx="2481" cy="417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11859" y="5327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12259" y="5342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12676" y="5327"/>
                <a:ext cx="1665" cy="403"/>
                <a:chOff x="5658398" y="2478420"/>
                <a:chExt cx="1057211" cy="255964"/>
              </a:xfrm>
            </p:grpSpPr>
            <p:grpSp>
              <p:nvGrpSpPr>
                <p:cNvPr id="89" name="组合 88"/>
                <p:cNvGrpSpPr/>
                <p:nvPr/>
              </p:nvGrpSpPr>
              <p:grpSpPr>
                <a:xfrm>
                  <a:off x="5658398" y="2478420"/>
                  <a:ext cx="788334" cy="255964"/>
                  <a:chOff x="5658398" y="1874810"/>
                  <a:chExt cx="1018637" cy="330741"/>
                </a:xfrm>
              </p:grpSpPr>
              <p:sp>
                <p:nvSpPr>
                  <p:cNvPr id="91" name="椭圆 90"/>
                  <p:cNvSpPr/>
                  <p:nvPr/>
                </p:nvSpPr>
                <p:spPr>
                  <a:xfrm>
                    <a:off x="5658398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2" name="椭圆 91"/>
                  <p:cNvSpPr/>
                  <p:nvPr/>
                </p:nvSpPr>
                <p:spPr>
                  <a:xfrm>
                    <a:off x="5998867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" name="椭圆 92"/>
                  <p:cNvSpPr/>
                  <p:nvPr/>
                </p:nvSpPr>
                <p:spPr>
                  <a:xfrm>
                    <a:off x="6346294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0" name="椭圆 89"/>
                <p:cNvSpPr/>
                <p:nvPr/>
              </p:nvSpPr>
              <p:spPr>
                <a:xfrm>
                  <a:off x="6459645" y="2478420"/>
                  <a:ext cx="255964" cy="25596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" name="组合 4"/>
            <p:cNvGrpSpPr/>
            <p:nvPr/>
          </p:nvGrpSpPr>
          <p:grpSpPr>
            <a:xfrm>
              <a:off x="8630" y="5950"/>
              <a:ext cx="2519" cy="402"/>
              <a:chOff x="8630" y="5950"/>
              <a:chExt cx="2519" cy="402"/>
            </a:xfrm>
          </p:grpSpPr>
          <p:grpSp>
            <p:nvGrpSpPr>
              <p:cNvPr id="94" name="组合 93"/>
              <p:cNvGrpSpPr/>
              <p:nvPr/>
            </p:nvGrpSpPr>
            <p:grpSpPr>
              <a:xfrm>
                <a:off x="8630" y="5950"/>
                <a:ext cx="1665" cy="403"/>
                <a:chOff x="5658398" y="2478420"/>
                <a:chExt cx="1057211" cy="255964"/>
              </a:xfrm>
            </p:grpSpPr>
            <p:grpSp>
              <p:nvGrpSpPr>
                <p:cNvPr id="95" name="组合 94"/>
                <p:cNvGrpSpPr/>
                <p:nvPr/>
              </p:nvGrpSpPr>
              <p:grpSpPr>
                <a:xfrm>
                  <a:off x="5658398" y="2478420"/>
                  <a:ext cx="788334" cy="255964"/>
                  <a:chOff x="5658398" y="1874810"/>
                  <a:chExt cx="1018637" cy="330741"/>
                </a:xfrm>
              </p:grpSpPr>
              <p:sp>
                <p:nvSpPr>
                  <p:cNvPr id="97" name="椭圆 96"/>
                  <p:cNvSpPr/>
                  <p:nvPr/>
                </p:nvSpPr>
                <p:spPr>
                  <a:xfrm>
                    <a:off x="5658398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" name="椭圆 97"/>
                  <p:cNvSpPr/>
                  <p:nvPr/>
                </p:nvSpPr>
                <p:spPr>
                  <a:xfrm>
                    <a:off x="5998867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" name="椭圆 98"/>
                  <p:cNvSpPr/>
                  <p:nvPr/>
                </p:nvSpPr>
                <p:spPr>
                  <a:xfrm>
                    <a:off x="6346294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6" name="椭圆 95"/>
                <p:cNvSpPr/>
                <p:nvPr/>
              </p:nvSpPr>
              <p:spPr>
                <a:xfrm>
                  <a:off x="6459645" y="2478420"/>
                  <a:ext cx="255964" cy="25596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3" name="椭圆 102"/>
              <p:cNvSpPr/>
              <p:nvPr/>
            </p:nvSpPr>
            <p:spPr>
              <a:xfrm>
                <a:off x="10317" y="5950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10747" y="5950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1860" y="5950"/>
              <a:ext cx="2501" cy="402"/>
              <a:chOff x="11845" y="5950"/>
              <a:chExt cx="2501" cy="402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11845" y="5950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6" name="组合 105"/>
              <p:cNvGrpSpPr/>
              <p:nvPr/>
            </p:nvGrpSpPr>
            <p:grpSpPr>
              <a:xfrm>
                <a:off x="12682" y="5950"/>
                <a:ext cx="1665" cy="403"/>
                <a:chOff x="5658398" y="2478420"/>
                <a:chExt cx="1057211" cy="255964"/>
              </a:xfrm>
            </p:grpSpPr>
            <p:grpSp>
              <p:nvGrpSpPr>
                <p:cNvPr id="107" name="组合 106"/>
                <p:cNvGrpSpPr/>
                <p:nvPr/>
              </p:nvGrpSpPr>
              <p:grpSpPr>
                <a:xfrm>
                  <a:off x="5658398" y="2478420"/>
                  <a:ext cx="788334" cy="255964"/>
                  <a:chOff x="5658398" y="1874810"/>
                  <a:chExt cx="1018637" cy="330741"/>
                </a:xfrm>
              </p:grpSpPr>
              <p:sp>
                <p:nvSpPr>
                  <p:cNvPr id="109" name="椭圆 108"/>
                  <p:cNvSpPr/>
                  <p:nvPr/>
                </p:nvSpPr>
                <p:spPr>
                  <a:xfrm>
                    <a:off x="5658398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0" name="椭圆 109"/>
                  <p:cNvSpPr/>
                  <p:nvPr/>
                </p:nvSpPr>
                <p:spPr>
                  <a:xfrm>
                    <a:off x="5998867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1" name="椭圆 110"/>
                  <p:cNvSpPr/>
                  <p:nvPr/>
                </p:nvSpPr>
                <p:spPr>
                  <a:xfrm>
                    <a:off x="6346294" y="1874810"/>
                    <a:ext cx="330741" cy="330741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8" name="椭圆 107"/>
                <p:cNvSpPr/>
                <p:nvPr/>
              </p:nvSpPr>
              <p:spPr>
                <a:xfrm>
                  <a:off x="6459645" y="2478420"/>
                  <a:ext cx="255964" cy="255964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5" name="椭圆 104"/>
              <p:cNvSpPr/>
              <p:nvPr/>
            </p:nvSpPr>
            <p:spPr>
              <a:xfrm>
                <a:off x="12265" y="5950"/>
                <a:ext cx="403" cy="403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38"/>
          <p:cNvSpPr txBox="1"/>
          <p:nvPr/>
        </p:nvSpPr>
        <p:spPr>
          <a:xfrm>
            <a:off x="1174509" y="789388"/>
            <a:ext cx="6938414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5400" b="1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anose="020B0503020204020204" charset="-122"/>
                <a:cs typeface="Calibri" panose="020F050202020403020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</a:rPr>
              <a:t>运用乘法算式解决实际问题</a:t>
            </a:r>
            <a:r>
              <a:rPr lang="en-US" altLang="zh-CN" sz="2400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</a:rPr>
              <a:t>: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78278" y="1603505"/>
            <a:ext cx="5987445" cy="1752537"/>
            <a:chOff x="2104370" y="2138007"/>
            <a:chExt cx="7983260" cy="2336716"/>
          </a:xfrm>
        </p:grpSpPr>
        <p:grpSp>
          <p:nvGrpSpPr>
            <p:cNvPr id="2" name="组合 1"/>
            <p:cNvGrpSpPr/>
            <p:nvPr/>
          </p:nvGrpSpPr>
          <p:grpSpPr>
            <a:xfrm>
              <a:off x="2104370" y="2138007"/>
              <a:ext cx="7983260" cy="2336716"/>
              <a:chOff x="5176838" y="3932586"/>
              <a:chExt cx="4464050" cy="1800225"/>
            </a:xfrm>
          </p:grpSpPr>
          <p:sp>
            <p:nvSpPr>
              <p:cNvPr id="24" name="AutoShape 48"/>
              <p:cNvSpPr>
                <a:spLocks noChangeArrowheads="1"/>
              </p:cNvSpPr>
              <p:nvPr/>
            </p:nvSpPr>
            <p:spPr bwMode="auto">
              <a:xfrm>
                <a:off x="5176838" y="3932586"/>
                <a:ext cx="4464050" cy="1800225"/>
              </a:xfrm>
              <a:prstGeom prst="roundRect">
                <a:avLst>
                  <a:gd name="adj" fmla="val 4171"/>
                </a:avLst>
              </a:prstGeom>
              <a:solidFill>
                <a:srgbClr val="C0C0C0">
                  <a:alpha val="25098"/>
                </a:srgbClr>
              </a:solidFill>
              <a:ln w="19050">
                <a:solidFill>
                  <a:srgbClr val="C0C0C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None/>
                  <a:defRPr/>
                </a:pPr>
                <a:endParaRPr lang="zh-CN" altLang="en-US" sz="1400" kern="0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25" name="AutoShape 49"/>
              <p:cNvSpPr>
                <a:spLocks noChangeArrowheads="1"/>
              </p:cNvSpPr>
              <p:nvPr/>
            </p:nvSpPr>
            <p:spPr bwMode="auto">
              <a:xfrm>
                <a:off x="5303838" y="4081951"/>
                <a:ext cx="4210050" cy="1501494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C0C0C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None/>
                  <a:defRPr/>
                </a:pPr>
                <a:endParaRPr lang="zh-CN" altLang="en-US" sz="1400" kern="0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sp>
          <p:nvSpPr>
            <p:cNvPr id="23" name="TextBox 38"/>
            <p:cNvSpPr txBox="1"/>
            <p:nvPr/>
          </p:nvSpPr>
          <p:spPr>
            <a:xfrm>
              <a:off x="2665309" y="2606220"/>
              <a:ext cx="7052624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5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anose="020B0503020204020204" charset="-122"/>
                  <a:cs typeface="Calibri" panose="020F0502020204030204" charset="0"/>
                </a:defRPr>
              </a:lvl1pPr>
            </a:lstStyle>
            <a:p>
              <a:pPr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charset="-122"/>
                </a:rPr>
                <a:t>在解决实际问题时，应结合</a:t>
              </a:r>
              <a:r>
                <a:rPr lang="zh-CN" altLang="en-US" sz="2400" dirty="0">
                  <a:solidFill>
                    <a:srgbClr val="FF0000"/>
                  </a:solidFill>
                  <a:latin typeface="微软雅黑" panose="020B0503020204020204" charset="-122"/>
                </a:rPr>
                <a:t>具体情境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charset="-122"/>
                </a:rPr>
                <a:t>理解乘法算式的意义。</a:t>
              </a:r>
              <a:endParaRPr lang="en-US" altLang="zh-CN" sz="2400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08057" y="1281640"/>
            <a:ext cx="5437932" cy="226068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13092" y="2034695"/>
            <a:ext cx="2681264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</a:rPr>
              <a:t>P23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页第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题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292563" y="3478656"/>
            <a:ext cx="3129875" cy="515121"/>
            <a:chOff x="4979638" y="5562318"/>
            <a:chExt cx="4173166" cy="686828"/>
          </a:xfrm>
        </p:grpSpPr>
        <p:grpSp>
          <p:nvGrpSpPr>
            <p:cNvPr id="39" name="组合 38"/>
            <p:cNvGrpSpPr/>
            <p:nvPr/>
          </p:nvGrpSpPr>
          <p:grpSpPr>
            <a:xfrm>
              <a:off x="4979638" y="5562318"/>
              <a:ext cx="4173166" cy="686828"/>
              <a:chOff x="4280170" y="4733087"/>
              <a:chExt cx="4173166" cy="686828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4280170" y="4733088"/>
                <a:ext cx="603115" cy="60311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1" name="矩形: 圆角 40"/>
              <p:cNvSpPr/>
              <p:nvPr/>
            </p:nvSpPr>
            <p:spPr>
              <a:xfrm>
                <a:off x="5337243" y="4733087"/>
                <a:ext cx="603115" cy="60311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3" name="矩形 4"/>
              <p:cNvSpPr>
                <a:spLocks noChangeArrowheads="1"/>
              </p:cNvSpPr>
              <p:nvPr/>
            </p:nvSpPr>
            <p:spPr bwMode="auto">
              <a:xfrm>
                <a:off x="4883285" y="4804362"/>
                <a:ext cx="3570051" cy="615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×        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或       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×</a:t>
                </a:r>
                <a:endPara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50" name="矩形: 圆角 49"/>
            <p:cNvSpPr/>
            <p:nvPr/>
          </p:nvSpPr>
          <p:spPr>
            <a:xfrm>
              <a:off x="7271269" y="5580282"/>
              <a:ext cx="603115" cy="60311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8328342" y="5580281"/>
              <a:ext cx="603115" cy="60311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77973" y="775042"/>
            <a:ext cx="4283515" cy="5678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</a:rPr>
              <a:t>看图写算式。</a:t>
            </a:r>
            <a:endParaRPr lang="zh-CN" altLang="en-US" sz="2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572000" y="1707016"/>
            <a:ext cx="3467512" cy="1196501"/>
            <a:chOff x="6566994" y="2159539"/>
            <a:chExt cx="5476741" cy="1889807"/>
          </a:xfrm>
        </p:grpSpPr>
        <p:sp>
          <p:nvSpPr>
            <p:cNvPr id="4" name="等腰三角形 3"/>
            <p:cNvSpPr/>
            <p:nvPr/>
          </p:nvSpPr>
          <p:spPr>
            <a:xfrm>
              <a:off x="6575898" y="2159540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7185498" y="2159539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815316" y="2159539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6575898" y="2808657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7185498" y="2808656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7815316" y="2808656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8445134" y="2808656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9054734" y="2808655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9684552" y="2808655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6566994" y="3601873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7176594" y="3601872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>
              <a:off x="7806412" y="3601872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8436230" y="3601872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>
              <a:off x="9045830" y="3601871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9675648" y="3601871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10285248" y="3601871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10894848" y="3601870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>
              <a:off x="11524666" y="3601870"/>
              <a:ext cx="519069" cy="447473"/>
            </a:xfrm>
            <a:prstGeom prst="triangle">
              <a:avLst/>
            </a:prstGeom>
            <a:solidFill>
              <a:srgbClr val="EA617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"/>
          <p:cNvSpPr>
            <a:spLocks noChangeArrowheads="1"/>
          </p:cNvSpPr>
          <p:nvPr/>
        </p:nvSpPr>
        <p:spPr bwMode="auto">
          <a:xfrm>
            <a:off x="1358224" y="3552048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"/>
          <p:cNvSpPr>
            <a:spLocks noChangeArrowheads="1"/>
          </p:cNvSpPr>
          <p:nvPr/>
        </p:nvSpPr>
        <p:spPr bwMode="auto">
          <a:xfrm>
            <a:off x="2151029" y="3532110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3090003" y="3532110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矩形 4"/>
          <p:cNvSpPr>
            <a:spLocks noChangeArrowheads="1"/>
          </p:cNvSpPr>
          <p:nvPr/>
        </p:nvSpPr>
        <p:spPr bwMode="auto">
          <a:xfrm>
            <a:off x="3882808" y="3512172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444557" y="1707016"/>
            <a:ext cx="2365507" cy="1246465"/>
            <a:chOff x="1643975" y="2169269"/>
            <a:chExt cx="3736185" cy="1968721"/>
          </a:xfrm>
        </p:grpSpPr>
        <p:grpSp>
          <p:nvGrpSpPr>
            <p:cNvPr id="3" name="组合 2"/>
            <p:cNvGrpSpPr/>
            <p:nvPr/>
          </p:nvGrpSpPr>
          <p:grpSpPr>
            <a:xfrm>
              <a:off x="1643975" y="2169269"/>
              <a:ext cx="3048000" cy="1945532"/>
              <a:chOff x="2256817" y="2217907"/>
              <a:chExt cx="3048000" cy="1945532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2256817" y="2217907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2866417" y="2217907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56817" y="2908570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2866417" y="2908570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557081" y="2908570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4166681" y="2908570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256817" y="3686784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866417" y="3686784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557081" y="3686784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4166681" y="3686784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4828162" y="3686783"/>
                <a:ext cx="476655" cy="476655"/>
              </a:xfrm>
              <a:prstGeom prst="ellips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椭圆 54"/>
            <p:cNvSpPr/>
            <p:nvPr/>
          </p:nvSpPr>
          <p:spPr>
            <a:xfrm>
              <a:off x="4903505" y="3661335"/>
              <a:ext cx="476655" cy="476655"/>
            </a:xfrm>
            <a:prstGeom prst="ellips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809112" y="3480455"/>
            <a:ext cx="3129875" cy="515121"/>
            <a:chOff x="4979638" y="5562318"/>
            <a:chExt cx="4173166" cy="686828"/>
          </a:xfrm>
        </p:grpSpPr>
        <p:grpSp>
          <p:nvGrpSpPr>
            <p:cNvPr id="58" name="组合 57"/>
            <p:cNvGrpSpPr/>
            <p:nvPr/>
          </p:nvGrpSpPr>
          <p:grpSpPr>
            <a:xfrm>
              <a:off x="4979638" y="5562318"/>
              <a:ext cx="4173166" cy="686828"/>
              <a:chOff x="4280170" y="4733087"/>
              <a:chExt cx="4173166" cy="686828"/>
            </a:xfrm>
          </p:grpSpPr>
          <p:sp>
            <p:nvSpPr>
              <p:cNvPr id="61" name="矩形: 圆角 60"/>
              <p:cNvSpPr/>
              <p:nvPr/>
            </p:nvSpPr>
            <p:spPr>
              <a:xfrm>
                <a:off x="4280170" y="4733088"/>
                <a:ext cx="603115" cy="60311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2" name="矩形: 圆角 61"/>
              <p:cNvSpPr/>
              <p:nvPr/>
            </p:nvSpPr>
            <p:spPr>
              <a:xfrm>
                <a:off x="5337243" y="4733087"/>
                <a:ext cx="603115" cy="60311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3" name="矩形 4"/>
              <p:cNvSpPr>
                <a:spLocks noChangeArrowheads="1"/>
              </p:cNvSpPr>
              <p:nvPr/>
            </p:nvSpPr>
            <p:spPr bwMode="auto">
              <a:xfrm>
                <a:off x="4883285" y="4804362"/>
                <a:ext cx="3570051" cy="615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×        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或       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×</a:t>
                </a:r>
                <a:endPara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59" name="矩形: 圆角 58"/>
            <p:cNvSpPr/>
            <p:nvPr/>
          </p:nvSpPr>
          <p:spPr>
            <a:xfrm>
              <a:off x="7271269" y="5580282"/>
              <a:ext cx="603115" cy="60311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0" name="矩形: 圆角 59"/>
            <p:cNvSpPr/>
            <p:nvPr/>
          </p:nvSpPr>
          <p:spPr>
            <a:xfrm>
              <a:off x="8328342" y="5580281"/>
              <a:ext cx="603115" cy="60311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64" name="矩形 4"/>
          <p:cNvSpPr>
            <a:spLocks noChangeArrowheads="1"/>
          </p:cNvSpPr>
          <p:nvPr/>
        </p:nvSpPr>
        <p:spPr bwMode="auto">
          <a:xfrm>
            <a:off x="4874774" y="3553847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矩形 4"/>
          <p:cNvSpPr>
            <a:spLocks noChangeArrowheads="1"/>
          </p:cNvSpPr>
          <p:nvPr/>
        </p:nvSpPr>
        <p:spPr bwMode="auto">
          <a:xfrm>
            <a:off x="5667579" y="3533909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矩形 4"/>
          <p:cNvSpPr>
            <a:spLocks noChangeArrowheads="1"/>
          </p:cNvSpPr>
          <p:nvPr/>
        </p:nvSpPr>
        <p:spPr bwMode="auto">
          <a:xfrm>
            <a:off x="6606553" y="3533909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矩形 4"/>
          <p:cNvSpPr>
            <a:spLocks noChangeArrowheads="1"/>
          </p:cNvSpPr>
          <p:nvPr/>
        </p:nvSpPr>
        <p:spPr bwMode="auto">
          <a:xfrm>
            <a:off x="7399357" y="3513971"/>
            <a:ext cx="3866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46" grpId="0"/>
      <p:bldP spid="47" grpId="0"/>
      <p:bldP spid="53" grpId="0"/>
      <p:bldP spid="54" grpId="0"/>
      <p:bldP spid="64" grpId="0"/>
      <p:bldP spid="65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11488" y="692443"/>
            <a:ext cx="6620469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动物聚会。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22" descr="17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38275" y="1204562"/>
            <a:ext cx="6267450" cy="306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22" descr="17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97424" y="435923"/>
            <a:ext cx="3756296" cy="183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云形标注 20"/>
          <p:cNvSpPr/>
          <p:nvPr/>
        </p:nvSpPr>
        <p:spPr>
          <a:xfrm>
            <a:off x="788806" y="1721317"/>
            <a:ext cx="2174280" cy="850433"/>
          </a:xfrm>
          <a:prstGeom prst="cloudCallout">
            <a:avLst>
              <a:gd name="adj1" fmla="val -36142"/>
              <a:gd name="adj2" fmla="val 71266"/>
            </a:avLst>
          </a:prstGeom>
          <a:solidFill>
            <a:srgbClr val="FAE8D3"/>
          </a:solidFill>
          <a:ln w="19050">
            <a:solidFill>
              <a:srgbClr val="F6A5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1"/>
          <a:lstStyle/>
          <a:p>
            <a:pPr algn="r">
              <a:defRPr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你了解到了哪些数学信息？</a:t>
            </a:r>
            <a:endParaRPr lang="zh-CN" altLang="en-US"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90644" y="2570703"/>
            <a:ext cx="47960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①有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根树枝上站着小鸟，每根树枝上有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只。</a:t>
            </a:r>
            <a:endParaRPr lang="zh-CN" altLang="en-US" sz="1800" dirty="0"/>
          </a:p>
        </p:txBody>
      </p:sp>
      <p:sp>
        <p:nvSpPr>
          <p:cNvPr id="10" name="矩形 9"/>
          <p:cNvSpPr/>
          <p:nvPr/>
        </p:nvSpPr>
        <p:spPr>
          <a:xfrm>
            <a:off x="1990644" y="3075935"/>
            <a:ext cx="624954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只小松鼠采松果，每只小松鼠采一篮松果，每篮有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zh-CN" altLang="en-US" sz="1800" dirty="0"/>
          </a:p>
        </p:txBody>
      </p:sp>
      <p:sp>
        <p:nvSpPr>
          <p:cNvPr id="11" name="矩形 10"/>
          <p:cNvSpPr/>
          <p:nvPr/>
        </p:nvSpPr>
        <p:spPr>
          <a:xfrm>
            <a:off x="1990644" y="3552816"/>
            <a:ext cx="417205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③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只小兔拔萝卜，每只小兔拔了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zh-CN" altLang="en-US" sz="1800" dirty="0"/>
          </a:p>
        </p:txBody>
      </p:sp>
      <p:sp>
        <p:nvSpPr>
          <p:cNvPr id="12" name="矩形 11"/>
          <p:cNvSpPr/>
          <p:nvPr/>
        </p:nvSpPr>
        <p:spPr>
          <a:xfrm>
            <a:off x="1990644" y="4057001"/>
            <a:ext cx="601871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④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只小猴在运桃子，每只小猴运一盘桃子，每盘有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zh-CN" altLang="en-US" sz="180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600" y="2773784"/>
            <a:ext cx="1132172" cy="129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39494" y="1638504"/>
            <a:ext cx="124866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篮松果，每篮有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14268" y="1638503"/>
            <a:ext cx="1704044" cy="1873707"/>
            <a:chOff x="1794103" y="2831767"/>
            <a:chExt cx="2917825" cy="3208337"/>
          </a:xfrm>
        </p:grpSpPr>
        <p:pic>
          <p:nvPicPr>
            <p:cNvPr id="9" name="图片 78" descr="18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794103" y="2831767"/>
              <a:ext cx="2917825" cy="320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80" descr="19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08415" y="3117517"/>
              <a:ext cx="1233488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86" descr="19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275240" y="3117517"/>
              <a:ext cx="1233488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87" descr="19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62390" y="3985879"/>
              <a:ext cx="1233488" cy="8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88" descr="19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329215" y="3985879"/>
              <a:ext cx="1233488" cy="8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89" descr="19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6515" y="4843129"/>
              <a:ext cx="1233488" cy="8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90" descr="19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313340" y="4843129"/>
              <a:ext cx="1233488" cy="8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矩形 18"/>
          <p:cNvSpPr/>
          <p:nvPr/>
        </p:nvSpPr>
        <p:spPr>
          <a:xfrm>
            <a:off x="6561159" y="1767596"/>
            <a:ext cx="179520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是多少。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06831" y="1594473"/>
            <a:ext cx="1800493" cy="369332"/>
            <a:chOff x="6409110" y="2125962"/>
            <a:chExt cx="2400657" cy="492442"/>
          </a:xfrm>
        </p:grpSpPr>
        <p:sp>
          <p:nvSpPr>
            <p:cNvPr id="7" name="矩形 6"/>
            <p:cNvSpPr/>
            <p:nvPr/>
          </p:nvSpPr>
          <p:spPr>
            <a:xfrm>
              <a:off x="6409110" y="2125962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一共有多少个？</a:t>
              </a:r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6409110" y="2587627"/>
              <a:ext cx="225823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3501810" y="2658615"/>
            <a:ext cx="319222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列加法算式为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3+3+3+3+3+3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01810" y="3128174"/>
            <a:ext cx="287001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列乘法算式为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6×3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3×6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83531" y="691318"/>
            <a:ext cx="339660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）想一想，连一连。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39494" y="1638504"/>
            <a:ext cx="124866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盘桃子，每盘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61159" y="1767596"/>
            <a:ext cx="179520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是多少。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06831" y="1594473"/>
            <a:ext cx="1800493" cy="369332"/>
            <a:chOff x="6409110" y="2125962"/>
            <a:chExt cx="2400657" cy="492442"/>
          </a:xfrm>
        </p:grpSpPr>
        <p:sp>
          <p:nvSpPr>
            <p:cNvPr id="7" name="矩形 6"/>
            <p:cNvSpPr/>
            <p:nvPr/>
          </p:nvSpPr>
          <p:spPr>
            <a:xfrm>
              <a:off x="6409110" y="2125962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一共有多少个？</a:t>
              </a:r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6409110" y="2587627"/>
              <a:ext cx="225823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3501810" y="2658615"/>
            <a:ext cx="227249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列加法算式为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6+6+6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01810" y="3128174"/>
            <a:ext cx="287001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列乘法算式为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6×3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3×6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83531" y="691318"/>
            <a:ext cx="339660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）想一想，连一连。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510" y="1641709"/>
            <a:ext cx="1071563" cy="2380059"/>
            <a:chOff x="8437790" y="2831767"/>
            <a:chExt cx="1428750" cy="3173412"/>
          </a:xfrm>
        </p:grpSpPr>
        <p:pic>
          <p:nvPicPr>
            <p:cNvPr id="20" name="图片 79" descr="20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8437790" y="2831767"/>
              <a:ext cx="1428750" cy="317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81" descr="21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556853" y="3117517"/>
              <a:ext cx="1233487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82" descr="21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561615" y="4004929"/>
              <a:ext cx="1233488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83" descr="21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563203" y="4900279"/>
              <a:ext cx="1233487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 cstate="email"/>
          <a:srcRect l="446"/>
          <a:stretch>
            <a:fillRect/>
          </a:stretch>
        </p:blipFill>
        <p:spPr>
          <a:xfrm>
            <a:off x="1092758" y="1166002"/>
            <a:ext cx="7380188" cy="317433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83531" y="691318"/>
            <a:ext cx="339660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）想一想，连一连。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610660" y="3093203"/>
            <a:ext cx="53778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601260" y="2488092"/>
            <a:ext cx="547181" cy="6051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601259" y="2342573"/>
            <a:ext cx="2246882" cy="7506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6865777" y="2422365"/>
            <a:ext cx="361500" cy="10494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601259" y="3111660"/>
            <a:ext cx="1550018" cy="4595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6066892" y="2422365"/>
            <a:ext cx="1160385" cy="9755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563486" y="1935612"/>
            <a:ext cx="1663791" cy="4775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4923894" y="2422365"/>
            <a:ext cx="2303383" cy="657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83532" y="691318"/>
            <a:ext cx="616659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）看一看，说一说，你能想到哪些算式？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8625" y="1364456"/>
            <a:ext cx="8662853" cy="252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83532" y="691318"/>
            <a:ext cx="616659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）看一看，说一说，你能想到哪些算式？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3843" y="1555894"/>
            <a:ext cx="3081138" cy="2095754"/>
          </a:xfrm>
          <a:prstGeom prst="rect">
            <a:avLst/>
          </a:prstGeom>
          <a:noFill/>
          <a:ln w="28575" cmpd="tri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5297637" y="2525114"/>
            <a:ext cx="224003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4×3=12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（个）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7637" y="3071116"/>
            <a:ext cx="224003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3×4=12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（个）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97636" y="1895247"/>
            <a:ext cx="2347437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表示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相加。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790</Words>
  <Application>WPS 演示</Application>
  <PresentationFormat>全屏显示(16:9)</PresentationFormat>
  <Paragraphs>168</Paragraphs>
  <Slides>19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等线</vt:lpstr>
      <vt:lpstr>Calibri</vt:lpstr>
      <vt:lpstr>Arial Unicode MS</vt:lpstr>
      <vt:lpstr>楷体_GB2312</vt:lpstr>
      <vt:lpstr>新宋体</vt:lpstr>
      <vt:lpstr>Agency FB</vt:lpstr>
      <vt:lpstr>Trebuchet MS</vt:lpstr>
      <vt:lpstr>Gulim</vt:lpstr>
      <vt:lpstr>Arial</vt:lpstr>
      <vt:lpstr>Malgun Gothic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589</cp:revision>
  <dcterms:created xsi:type="dcterms:W3CDTF">2016-02-25T11:28:00Z</dcterms:created>
  <dcterms:modified xsi:type="dcterms:W3CDTF">2023-10-30T05:08:21Z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896DC81AD1E744B8B6CFB93A1B159FAC_12</vt:lpwstr>
  </property>
</Properties>
</file>