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71" r:id="rId3"/>
    <p:sldId id="264" r:id="rId4"/>
    <p:sldId id="316" r:id="rId5"/>
    <p:sldId id="317" r:id="rId6"/>
    <p:sldId id="318" r:id="rId7"/>
    <p:sldId id="319" r:id="rId8"/>
    <p:sldId id="320" r:id="rId9"/>
    <p:sldId id="321" r:id="rId10"/>
    <p:sldId id="332" r:id="rId11"/>
    <p:sldId id="335" r:id="rId12"/>
    <p:sldId id="322" r:id="rId13"/>
    <p:sldId id="323" r:id="rId14"/>
    <p:sldId id="324" r:id="rId15"/>
    <p:sldId id="325" r:id="rId16"/>
    <p:sldId id="326" r:id="rId17"/>
    <p:sldId id="327" r:id="rId18"/>
    <p:sldId id="302" r:id="rId19"/>
    <p:sldId id="328" r:id="rId20"/>
    <p:sldId id="329" r:id="rId21"/>
    <p:sldId id="330" r:id="rId22"/>
    <p:sldId id="334" r:id="rId23"/>
    <p:sldId id="336" r:id="rId24"/>
    <p:sldId id="337" r:id="rId25"/>
    <p:sldId id="338" r:id="rId26"/>
    <p:sldId id="300" r:id="rId27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80" y="-90"/>
      </p:cViewPr>
      <p:guideLst>
        <p:guide orient="horz" pos="2160"/>
        <p:guide pos="29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CE054EE-AB0C-434A-9C66-A14EEB902F77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png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0.wmf"/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38.jpeg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2.xml"/><Relationship Id="rId26" Type="http://schemas.openxmlformats.org/officeDocument/2006/relationships/image" Target="../media/image5.png"/><Relationship Id="rId25" Type="http://schemas.openxmlformats.org/officeDocument/2006/relationships/image" Target="../media/image4.jpeg"/><Relationship Id="rId24" Type="http://schemas.openxmlformats.org/officeDocument/2006/relationships/image" Target="../media/image3.jpeg"/><Relationship Id="rId23" Type="http://schemas.openxmlformats.org/officeDocument/2006/relationships/image" Target="../media/image2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611725" y="836820"/>
            <a:ext cx="6488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第</a:t>
            </a:r>
            <a:r>
              <a:rPr lang="en-US" altLang="zh-CN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4</a:t>
            </a:r>
            <a:r>
              <a:rPr lang="zh-CN" altLang="en-US" sz="36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单元   图形的变化</a:t>
            </a:r>
            <a:endParaRPr lang="en-US" altLang="zh-CN" sz="3600" b="1" dirty="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1763805" y="2636945"/>
            <a:ext cx="5505450" cy="823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2  </a:t>
            </a:r>
            <a:r>
              <a:rPr lang="zh-CN" altLang="en-US" sz="4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玩一玩，做一做</a:t>
            </a:r>
            <a:endParaRPr lang="zh-CN" altLang="en-US" sz="4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文本框 30726"/>
          <p:cNvSpPr txBox="1">
            <a:spLocks noChangeArrowheads="1"/>
          </p:cNvSpPr>
          <p:nvPr/>
        </p:nvSpPr>
        <p:spPr bwMode="auto">
          <a:xfrm>
            <a:off x="684213" y="2852738"/>
            <a:ext cx="73660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把一个图形绕着某一点转动一个角度的图形变换过程叫作旋转。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5602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04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05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3" name="Group 3"/>
          <p:cNvGraphicFramePr>
            <a:graphicFrameLocks noGrp="1"/>
          </p:cNvGraphicFramePr>
          <p:nvPr/>
        </p:nvGraphicFramePr>
        <p:xfrm>
          <a:off x="3779838" y="1795463"/>
          <a:ext cx="3743325" cy="3852860"/>
        </p:xfrm>
        <a:graphic>
          <a:graphicData uri="http://schemas.openxmlformats.org/drawingml/2006/table">
            <a:tbl>
              <a:tblPr/>
              <a:tblGrid>
                <a:gridCol w="935831"/>
                <a:gridCol w="971646"/>
                <a:gridCol w="900017"/>
                <a:gridCol w="935831"/>
              </a:tblGrid>
              <a:tr h="720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657" name="Picture 3" descr="C:\Users\r\Desktop\华容道\3x6cm曹操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97650" y="1806575"/>
            <a:ext cx="9144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58" name="TextBox 9"/>
          <p:cNvSpPr txBox="1">
            <a:spLocks noChangeArrowheads="1"/>
          </p:cNvSpPr>
          <p:nvPr/>
        </p:nvSpPr>
        <p:spPr bwMode="auto">
          <a:xfrm>
            <a:off x="5508625" y="5661025"/>
            <a:ext cx="10715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   出口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22938" y="5672138"/>
            <a:ext cx="865187" cy="4048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75" name="TextBox 1"/>
          <p:cNvSpPr txBox="1">
            <a:spLocks noChangeArrowheads="1"/>
          </p:cNvSpPr>
          <p:nvPr/>
        </p:nvSpPr>
        <p:spPr bwMode="auto">
          <a:xfrm>
            <a:off x="2700338" y="981075"/>
            <a:ext cx="53086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曹操怎样移到出口。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666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666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666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6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3" name="Group 3"/>
          <p:cNvGraphicFramePr>
            <a:graphicFrameLocks noGrp="1"/>
          </p:cNvGraphicFramePr>
          <p:nvPr/>
        </p:nvGraphicFramePr>
        <p:xfrm>
          <a:off x="3779838" y="1795463"/>
          <a:ext cx="3743325" cy="3852860"/>
        </p:xfrm>
        <a:graphic>
          <a:graphicData uri="http://schemas.openxmlformats.org/drawingml/2006/table">
            <a:tbl>
              <a:tblPr/>
              <a:tblGrid>
                <a:gridCol w="935831"/>
                <a:gridCol w="971646"/>
                <a:gridCol w="900017"/>
                <a:gridCol w="935831"/>
              </a:tblGrid>
              <a:tr h="720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7681" name="Picture 3" descr="C:\Users\r\Desktop\华容道\3x6cm曹操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97650" y="1806575"/>
            <a:ext cx="9144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82" name="TextBox 9"/>
          <p:cNvSpPr txBox="1">
            <a:spLocks noChangeArrowheads="1"/>
          </p:cNvSpPr>
          <p:nvPr/>
        </p:nvSpPr>
        <p:spPr bwMode="auto">
          <a:xfrm>
            <a:off x="5508625" y="5661025"/>
            <a:ext cx="10715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   出口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22938" y="5672138"/>
            <a:ext cx="865187" cy="4048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684" name="TextBox 1"/>
          <p:cNvSpPr txBox="1">
            <a:spLocks noChangeArrowheads="1"/>
          </p:cNvSpPr>
          <p:nvPr/>
        </p:nvSpPr>
        <p:spPr bwMode="auto">
          <a:xfrm>
            <a:off x="2700338" y="981075"/>
            <a:ext cx="53086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曹操怎样移到出口。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768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768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769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55650" y="3357563"/>
            <a:ext cx="2786063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说清楚方向和平移的格数。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25654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768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341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3" name="Group 3"/>
          <p:cNvGraphicFramePr>
            <a:graphicFrameLocks noGrp="1"/>
          </p:cNvGraphicFramePr>
          <p:nvPr/>
        </p:nvGraphicFramePr>
        <p:xfrm>
          <a:off x="3779838" y="1795463"/>
          <a:ext cx="3743325" cy="3852860"/>
        </p:xfrm>
        <a:graphic>
          <a:graphicData uri="http://schemas.openxmlformats.org/drawingml/2006/table">
            <a:tbl>
              <a:tblPr/>
              <a:tblGrid>
                <a:gridCol w="935831"/>
                <a:gridCol w="971646"/>
                <a:gridCol w="900017"/>
                <a:gridCol w="935831"/>
              </a:tblGrid>
              <a:tr h="720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8705" name="Picture 3" descr="C:\Users\r\Desktop\华容道\3x6cm曹操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97650" y="1806575"/>
            <a:ext cx="914400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06" name="TextBox 9"/>
          <p:cNvSpPr txBox="1">
            <a:spLocks noChangeArrowheads="1"/>
          </p:cNvSpPr>
          <p:nvPr/>
        </p:nvSpPr>
        <p:spPr bwMode="auto">
          <a:xfrm>
            <a:off x="5508625" y="5661025"/>
            <a:ext cx="10715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   出口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22938" y="5672138"/>
            <a:ext cx="865187" cy="4048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708" name="TextBox 1"/>
          <p:cNvSpPr txBox="1">
            <a:spLocks noChangeArrowheads="1"/>
          </p:cNvSpPr>
          <p:nvPr/>
        </p:nvSpPr>
        <p:spPr bwMode="auto">
          <a:xfrm>
            <a:off x="2700338" y="981075"/>
            <a:ext cx="53086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曹操怎样移到出口。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870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871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871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55650" y="3357563"/>
            <a:ext cx="2786063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先向左平移一格，再向下平移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格。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25654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871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341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3" name="Group 3"/>
          <p:cNvGraphicFramePr>
            <a:graphicFrameLocks noGrp="1"/>
          </p:cNvGraphicFramePr>
          <p:nvPr/>
        </p:nvGraphicFramePr>
        <p:xfrm>
          <a:off x="3779838" y="1795463"/>
          <a:ext cx="3743325" cy="3852860"/>
        </p:xfrm>
        <a:graphic>
          <a:graphicData uri="http://schemas.openxmlformats.org/drawingml/2006/table">
            <a:tbl>
              <a:tblPr/>
              <a:tblGrid>
                <a:gridCol w="935831"/>
                <a:gridCol w="971646"/>
                <a:gridCol w="900017"/>
                <a:gridCol w="935831"/>
              </a:tblGrid>
              <a:tr h="720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29" name="TextBox 9"/>
          <p:cNvSpPr txBox="1">
            <a:spLocks noChangeArrowheads="1"/>
          </p:cNvSpPr>
          <p:nvPr/>
        </p:nvSpPr>
        <p:spPr bwMode="auto">
          <a:xfrm>
            <a:off x="5508625" y="5661025"/>
            <a:ext cx="10715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   出口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22938" y="5672138"/>
            <a:ext cx="865187" cy="4048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75" name="TextBox 1"/>
          <p:cNvSpPr txBox="1">
            <a:spLocks noChangeArrowheads="1"/>
          </p:cNvSpPr>
          <p:nvPr/>
        </p:nvSpPr>
        <p:spPr bwMode="auto">
          <a:xfrm>
            <a:off x="2700338" y="981075"/>
            <a:ext cx="53086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赵云怎样移到出口。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9732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973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973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9733" name="Picture 4" descr="C:\Users\r\Desktop\华容道\3x6cm赵云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81425" y="2493963"/>
            <a:ext cx="90805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55650" y="3357563"/>
            <a:ext cx="2786063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用上，下，左，右说明方向。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25654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973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4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5" grpId="0"/>
      <p:bldP spid="3" grpId="0"/>
      <p:bldP spid="14341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3" name="Group 3"/>
          <p:cNvGraphicFramePr>
            <a:graphicFrameLocks noGrp="1"/>
          </p:cNvGraphicFramePr>
          <p:nvPr/>
        </p:nvGraphicFramePr>
        <p:xfrm>
          <a:off x="3779838" y="1795463"/>
          <a:ext cx="3743325" cy="3852860"/>
        </p:xfrm>
        <a:graphic>
          <a:graphicData uri="http://schemas.openxmlformats.org/drawingml/2006/table">
            <a:tbl>
              <a:tblPr/>
              <a:tblGrid>
                <a:gridCol w="935831"/>
                <a:gridCol w="971646"/>
                <a:gridCol w="900017"/>
                <a:gridCol w="935831"/>
              </a:tblGrid>
              <a:tr h="720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53" name="TextBox 9"/>
          <p:cNvSpPr txBox="1">
            <a:spLocks noChangeArrowheads="1"/>
          </p:cNvSpPr>
          <p:nvPr/>
        </p:nvSpPr>
        <p:spPr bwMode="auto">
          <a:xfrm>
            <a:off x="5508625" y="5661025"/>
            <a:ext cx="10715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   出口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22938" y="5672138"/>
            <a:ext cx="865187" cy="4048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75" name="TextBox 1"/>
          <p:cNvSpPr txBox="1">
            <a:spLocks noChangeArrowheads="1"/>
          </p:cNvSpPr>
          <p:nvPr/>
        </p:nvSpPr>
        <p:spPr bwMode="auto">
          <a:xfrm>
            <a:off x="2700338" y="981075"/>
            <a:ext cx="53086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赵云怎样移到出口。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075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3076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易错提醒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076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0757" name="Picture 4" descr="C:\Users\r\Desktop\华容道\3x6cm赵云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81425" y="2493963"/>
            <a:ext cx="90805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55650" y="3357563"/>
            <a:ext cx="2786063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先向右平移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格，再向下平移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格。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2565400"/>
            <a:ext cx="2376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6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4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5" grpId="0"/>
      <p:bldP spid="3" grpId="0"/>
      <p:bldP spid="14341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3" name="Group 3"/>
          <p:cNvGraphicFramePr>
            <a:graphicFrameLocks noGrp="1"/>
          </p:cNvGraphicFramePr>
          <p:nvPr/>
        </p:nvGraphicFramePr>
        <p:xfrm>
          <a:off x="3779838" y="1795463"/>
          <a:ext cx="3743325" cy="3852860"/>
        </p:xfrm>
        <a:graphic>
          <a:graphicData uri="http://schemas.openxmlformats.org/drawingml/2006/table">
            <a:tbl>
              <a:tblPr/>
              <a:tblGrid>
                <a:gridCol w="935831"/>
                <a:gridCol w="971646"/>
                <a:gridCol w="900017"/>
                <a:gridCol w="935831"/>
              </a:tblGrid>
              <a:tr h="720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777" name="Picture 3" descr="C:\Users\r\Desktop\华容道\3x6cm曹操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16463" y="3357563"/>
            <a:ext cx="9144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78" name="TextBox 9"/>
          <p:cNvSpPr txBox="1">
            <a:spLocks noChangeArrowheads="1"/>
          </p:cNvSpPr>
          <p:nvPr/>
        </p:nvSpPr>
        <p:spPr bwMode="auto">
          <a:xfrm>
            <a:off x="5508625" y="5661025"/>
            <a:ext cx="10715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   出口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22938" y="5672138"/>
            <a:ext cx="865187" cy="4048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780" name="TextBox 1"/>
          <p:cNvSpPr txBox="1">
            <a:spLocks noChangeArrowheads="1"/>
          </p:cNvSpPr>
          <p:nvPr/>
        </p:nvSpPr>
        <p:spPr bwMode="auto">
          <a:xfrm>
            <a:off x="3422650" y="981075"/>
            <a:ext cx="45878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曹操怎样移到出口。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178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3178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178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6725" y="3213100"/>
            <a:ext cx="27860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向下平移到出口。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2565400"/>
            <a:ext cx="2376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1784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0525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741363" y="335121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8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341" grpId="0" bldLvl="0"/>
      <p:bldP spid="1741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2771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1692275" y="2781300"/>
            <a:ext cx="5087938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错误解答错在没有说明平移的方向和平移的格数，本题还需要向右平移。</a:t>
            </a:r>
            <a:endParaRPr lang="zh-CN" altLang="en-US" sz="32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2773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4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2775" name="Picture 4" descr="F:\七彩课堂插图板式封面\排版用图标、页眉页脚\标题jpg\读读背背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227763" y="1268413"/>
            <a:ext cx="247173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3" name="Group 3"/>
          <p:cNvGraphicFramePr>
            <a:graphicFrameLocks noGrp="1"/>
          </p:cNvGraphicFramePr>
          <p:nvPr/>
        </p:nvGraphicFramePr>
        <p:xfrm>
          <a:off x="3779838" y="1795463"/>
          <a:ext cx="3743325" cy="3852860"/>
        </p:xfrm>
        <a:graphic>
          <a:graphicData uri="http://schemas.openxmlformats.org/drawingml/2006/table">
            <a:tbl>
              <a:tblPr/>
              <a:tblGrid>
                <a:gridCol w="935831"/>
                <a:gridCol w="971646"/>
                <a:gridCol w="900017"/>
                <a:gridCol w="935831"/>
              </a:tblGrid>
              <a:tr h="720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3825" name="Picture 3" descr="C:\Users\r\Desktop\华容道\3x6cm曹操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16463" y="3357563"/>
            <a:ext cx="9144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6" name="TextBox 9"/>
          <p:cNvSpPr txBox="1">
            <a:spLocks noChangeArrowheads="1"/>
          </p:cNvSpPr>
          <p:nvPr/>
        </p:nvSpPr>
        <p:spPr bwMode="auto">
          <a:xfrm>
            <a:off x="5508625" y="5661025"/>
            <a:ext cx="10715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   出口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22938" y="5672138"/>
            <a:ext cx="865187" cy="4048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828" name="TextBox 1"/>
          <p:cNvSpPr txBox="1">
            <a:spLocks noChangeArrowheads="1"/>
          </p:cNvSpPr>
          <p:nvPr/>
        </p:nvSpPr>
        <p:spPr bwMode="auto">
          <a:xfrm>
            <a:off x="3422650" y="981075"/>
            <a:ext cx="45878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曹操怎样移到出口。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382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3383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典题精讲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383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84213" y="2636838"/>
            <a:ext cx="2786062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向下平移到出口。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755650" y="1989138"/>
            <a:ext cx="23764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3832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052513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287463" y="2682875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1188" y="4148138"/>
            <a:ext cx="2786062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先向右平移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格，再向下平移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格到出口。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 rot="-3301957">
            <a:off x="1142207" y="4625181"/>
            <a:ext cx="2214562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383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341" grpId="0" bldLvl="0"/>
      <p:bldP spid="17414" grpId="0" bldLvl="0" animBg="1"/>
      <p:bldP spid="4" grpId="0"/>
      <p:bldP spid="5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8"/>
          <p:cNvSpPr txBox="1">
            <a:spLocks noChangeArrowheads="1"/>
          </p:cNvSpPr>
          <p:nvPr/>
        </p:nvSpPr>
        <p:spPr bwMode="auto">
          <a:xfrm>
            <a:off x="2557463" y="836613"/>
            <a:ext cx="60277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           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怎样才能开出出口？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4818" name="Picture 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132138" y="981075"/>
            <a:ext cx="9366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628775"/>
            <a:ext cx="7058025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0" name="Group 10"/>
          <p:cNvGrpSpPr/>
          <p:nvPr/>
        </p:nvGrpSpPr>
        <p:grpSpPr bwMode="auto">
          <a:xfrm rot="-5400000">
            <a:off x="3998913" y="3382963"/>
            <a:ext cx="457200" cy="406400"/>
            <a:chOff x="1358" y="1792"/>
            <a:chExt cx="288" cy="256"/>
          </a:xfrm>
        </p:grpSpPr>
        <p:sp>
          <p:nvSpPr>
            <p:cNvPr id="34839" name="Oval 11"/>
            <p:cNvSpPr>
              <a:spLocks noChangeArrowheads="1"/>
            </p:cNvSpPr>
            <p:nvPr/>
          </p:nvSpPr>
          <p:spPr bwMode="auto">
            <a:xfrm rot="5400000">
              <a:off x="1366" y="1782"/>
              <a:ext cx="256" cy="2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34840" name="Text Box 12"/>
            <p:cNvSpPr txBox="1">
              <a:spLocks noChangeArrowheads="1"/>
            </p:cNvSpPr>
            <p:nvPr/>
          </p:nvSpPr>
          <p:spPr bwMode="auto">
            <a:xfrm rot="5400000">
              <a:off x="1426" y="1736"/>
              <a:ext cx="147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400" b="1"/>
                <a:t>3</a:t>
              </a:r>
              <a:endParaRPr lang="en-US" altLang="zh-CN" sz="2400" b="1"/>
            </a:p>
          </p:txBody>
        </p:sp>
      </p:grpSp>
      <p:grpSp>
        <p:nvGrpSpPr>
          <p:cNvPr id="34821" name="Group 13"/>
          <p:cNvGrpSpPr/>
          <p:nvPr/>
        </p:nvGrpSpPr>
        <p:grpSpPr bwMode="auto">
          <a:xfrm rot="-5193149">
            <a:off x="4899025" y="4427538"/>
            <a:ext cx="457200" cy="419100"/>
            <a:chOff x="479" y="2348"/>
            <a:chExt cx="288" cy="264"/>
          </a:xfrm>
        </p:grpSpPr>
        <p:sp>
          <p:nvSpPr>
            <p:cNvPr id="34837" name="Oval 14"/>
            <p:cNvSpPr>
              <a:spLocks noChangeArrowheads="1"/>
            </p:cNvSpPr>
            <p:nvPr/>
          </p:nvSpPr>
          <p:spPr bwMode="auto">
            <a:xfrm rot="5067267">
              <a:off x="489" y="2358"/>
              <a:ext cx="264" cy="2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34838" name="Text Box 15"/>
            <p:cNvSpPr txBox="1">
              <a:spLocks noChangeArrowheads="1"/>
            </p:cNvSpPr>
            <p:nvPr/>
          </p:nvSpPr>
          <p:spPr bwMode="auto">
            <a:xfrm rot="5067267">
              <a:off x="545" y="2303"/>
              <a:ext cx="151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400" b="1"/>
                <a:t>4</a:t>
              </a:r>
              <a:endParaRPr lang="en-US" altLang="zh-CN" sz="2400" b="1"/>
            </a:p>
          </p:txBody>
        </p:sp>
      </p:grpSp>
      <p:grpSp>
        <p:nvGrpSpPr>
          <p:cNvPr id="34822" name="Group 16"/>
          <p:cNvGrpSpPr/>
          <p:nvPr/>
        </p:nvGrpSpPr>
        <p:grpSpPr bwMode="auto">
          <a:xfrm rot="-5400000">
            <a:off x="1704975" y="2314575"/>
            <a:ext cx="457200" cy="381000"/>
            <a:chOff x="1865" y="672"/>
            <a:chExt cx="288" cy="240"/>
          </a:xfrm>
        </p:grpSpPr>
        <p:sp>
          <p:nvSpPr>
            <p:cNvPr id="34835" name="Oval 17"/>
            <p:cNvSpPr>
              <a:spLocks noChangeArrowheads="1"/>
            </p:cNvSpPr>
            <p:nvPr/>
          </p:nvSpPr>
          <p:spPr bwMode="auto">
            <a:xfrm rot="5400000">
              <a:off x="1897" y="667"/>
              <a:ext cx="240" cy="2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34836" name="Text Box 18"/>
            <p:cNvSpPr txBox="1">
              <a:spLocks noChangeArrowheads="1"/>
            </p:cNvSpPr>
            <p:nvPr/>
          </p:nvSpPr>
          <p:spPr bwMode="auto">
            <a:xfrm rot="5400000">
              <a:off x="1923" y="628"/>
              <a:ext cx="172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400" b="1"/>
                <a:t>1</a:t>
              </a:r>
              <a:endParaRPr lang="en-US" altLang="zh-CN" sz="2400" b="1"/>
            </a:p>
          </p:txBody>
        </p:sp>
      </p:grpSp>
      <p:grpSp>
        <p:nvGrpSpPr>
          <p:cNvPr id="34823" name="Group 19"/>
          <p:cNvGrpSpPr/>
          <p:nvPr/>
        </p:nvGrpSpPr>
        <p:grpSpPr bwMode="auto">
          <a:xfrm rot="-5400000">
            <a:off x="1471612" y="5262563"/>
            <a:ext cx="473075" cy="406400"/>
            <a:chOff x="302" y="624"/>
            <a:chExt cx="298" cy="256"/>
          </a:xfrm>
        </p:grpSpPr>
        <p:sp>
          <p:nvSpPr>
            <p:cNvPr id="34833" name="Oval 20"/>
            <p:cNvSpPr>
              <a:spLocks noChangeArrowheads="1"/>
            </p:cNvSpPr>
            <p:nvPr/>
          </p:nvSpPr>
          <p:spPr bwMode="auto">
            <a:xfrm>
              <a:off x="302" y="624"/>
              <a:ext cx="288" cy="25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34834" name="Text Box 21"/>
            <p:cNvSpPr txBox="1">
              <a:spLocks noChangeArrowheads="1"/>
            </p:cNvSpPr>
            <p:nvPr/>
          </p:nvSpPr>
          <p:spPr bwMode="auto">
            <a:xfrm rot="5400000">
              <a:off x="365" y="584"/>
              <a:ext cx="182" cy="28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400" b="1"/>
                <a:t>2</a:t>
              </a:r>
              <a:endParaRPr lang="en-US" altLang="zh-CN" sz="2400" b="1"/>
            </a:p>
          </p:txBody>
        </p:sp>
      </p:grpSp>
      <p:sp>
        <p:nvSpPr>
          <p:cNvPr id="34824" name="Rectangle 11"/>
          <p:cNvSpPr>
            <a:spLocks noChangeArrowheads="1"/>
          </p:cNvSpPr>
          <p:nvPr/>
        </p:nvSpPr>
        <p:spPr bwMode="auto">
          <a:xfrm>
            <a:off x="7235825" y="2636838"/>
            <a:ext cx="69215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 b="1">
                <a:ea typeface="华文楷体" panose="02010600040101010101" charset="-122"/>
                <a:cs typeface="华文楷体" panose="02010600040101010101" charset="-122"/>
              </a:rPr>
              <a:t>口</a:t>
            </a:r>
            <a:endParaRPr lang="zh-CN" altLang="en-US" sz="4000" b="1"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4825" name="Rectangle 10"/>
          <p:cNvSpPr>
            <a:spLocks noChangeArrowheads="1"/>
          </p:cNvSpPr>
          <p:nvPr/>
        </p:nvSpPr>
        <p:spPr bwMode="auto">
          <a:xfrm>
            <a:off x="6516688" y="2636838"/>
            <a:ext cx="69215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 b="1">
                <a:ea typeface="华文楷体" panose="02010600040101010101" charset="-122"/>
                <a:cs typeface="华文楷体" panose="02010600040101010101" charset="-122"/>
              </a:rPr>
              <a:t>出</a:t>
            </a:r>
            <a:endParaRPr lang="zh-CN" altLang="en-US" sz="4000" b="1"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34826" name="Picture 9"/>
          <p:cNvPicPr>
            <a:picLocks noChangeAspect="1" noChangeArrowheads="1"/>
          </p:cNvPicPr>
          <p:nvPr/>
        </p:nvPicPr>
        <p:blipFill>
          <a:blip r:embed="rId2"/>
          <a:srcRect l="38777" t="65889" r="26540" b="4190"/>
          <a:stretch>
            <a:fillRect/>
          </a:stretch>
        </p:blipFill>
        <p:spPr bwMode="auto">
          <a:xfrm>
            <a:off x="2124075" y="2924175"/>
            <a:ext cx="24479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9"/>
          <p:cNvPicPr>
            <a:picLocks noChangeAspect="1" noChangeArrowheads="1"/>
          </p:cNvPicPr>
          <p:nvPr/>
        </p:nvPicPr>
        <p:blipFill>
          <a:blip r:embed="rId2"/>
          <a:srcRect l="38777" t="65889" r="26540" b="4190"/>
          <a:stretch>
            <a:fillRect/>
          </a:stretch>
        </p:blipFill>
        <p:spPr bwMode="auto">
          <a:xfrm>
            <a:off x="2124075" y="3644900"/>
            <a:ext cx="24479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图片 20502"/>
          <p:cNvPicPr>
            <a:picLocks noChangeAspect="1" noChangeArrowheads="1"/>
          </p:cNvPicPr>
          <p:nvPr/>
        </p:nvPicPr>
        <p:blipFill>
          <a:blip r:embed="rId3"/>
          <a:srcRect l="52963" t="44901" r="41878" b="33693"/>
          <a:stretch>
            <a:fillRect/>
          </a:stretch>
        </p:blipFill>
        <p:spPr bwMode="auto">
          <a:xfrm>
            <a:off x="3851275" y="2924175"/>
            <a:ext cx="7207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9"/>
          <p:cNvPicPr>
            <a:picLocks noChangeAspect="1" noChangeArrowheads="1"/>
          </p:cNvPicPr>
          <p:nvPr/>
        </p:nvPicPr>
        <p:blipFill>
          <a:blip r:embed="rId2"/>
          <a:srcRect l="16330" t="34557" r="63271" b="51315"/>
          <a:stretch>
            <a:fillRect/>
          </a:stretch>
        </p:blipFill>
        <p:spPr bwMode="auto">
          <a:xfrm>
            <a:off x="2124075" y="3644900"/>
            <a:ext cx="16557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30" name="同侧圆角矩形 8"/>
          <p:cNvSpPr>
            <a:spLocks noChangeArrowheads="1"/>
          </p:cNvSpPr>
          <p:nvPr/>
        </p:nvSpPr>
        <p:spPr bwMode="auto">
          <a:xfrm>
            <a:off x="466725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31" name="直线连接符 21"/>
          <p:cNvSpPr>
            <a:spLocks noChangeShapeType="1"/>
          </p:cNvSpPr>
          <p:nvPr/>
        </p:nvSpPr>
        <p:spPr bwMode="auto">
          <a:xfrm flipV="1">
            <a:off x="484188" y="1490663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3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6268 L -2.77778E-7 0.209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63737E-6 L 0.38993 -0.0050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684213" y="3429000"/>
            <a:ext cx="756126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在活动中，积累图形活动的经验。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通过制作陀螺、风车等玩具，体会旋转的特征。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684213" y="4437063"/>
            <a:ext cx="76327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认识平移现象。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  <p:bldP spid="8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3"/>
          <p:cNvGrpSpPr/>
          <p:nvPr/>
        </p:nvGrpSpPr>
        <p:grpSpPr bwMode="auto">
          <a:xfrm>
            <a:off x="3662363" y="1357313"/>
            <a:ext cx="215900" cy="4803775"/>
            <a:chOff x="3571868" y="142876"/>
            <a:chExt cx="428628" cy="6572272"/>
          </a:xfrm>
        </p:grpSpPr>
        <p:sp>
          <p:nvSpPr>
            <p:cNvPr id="2" name="矩形 1"/>
            <p:cNvSpPr/>
            <p:nvPr/>
          </p:nvSpPr>
          <p:spPr>
            <a:xfrm>
              <a:off x="3713692" y="501244"/>
              <a:ext cx="144977" cy="62139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3571868" y="142876"/>
              <a:ext cx="428628" cy="3583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20482" name="Picture 2" descr="C:\Users\r\Desktop\华容道\2009011511315029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70313" y="4538663"/>
            <a:ext cx="18097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同侧圆角矩形 8"/>
          <p:cNvSpPr>
            <a:spLocks noChangeArrowheads="1"/>
          </p:cNvSpPr>
          <p:nvPr/>
        </p:nvSpPr>
        <p:spPr bwMode="auto">
          <a:xfrm>
            <a:off x="466725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4" name="直线连接符 21"/>
          <p:cNvSpPr>
            <a:spLocks noChangeShapeType="1"/>
          </p:cNvSpPr>
          <p:nvPr/>
        </p:nvSpPr>
        <p:spPr bwMode="auto">
          <a:xfrm flipV="1">
            <a:off x="484188" y="1490663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2557463" y="836613"/>
            <a:ext cx="60277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描述红旗的运动状态。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80204E-6 L -0.00347 -0.564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2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4213" y="1773238"/>
            <a:ext cx="6405562" cy="503237"/>
          </a:xfrm>
          <a:prstGeom prst="rect">
            <a:avLst/>
          </a:prstGeom>
          <a:solidFill>
            <a:srgbClr val="FFFFFF"/>
          </a:solidFill>
          <a:ln>
            <a:miter lim="800000"/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zh-CN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边玩边观察竹蜻蜓的</a:t>
            </a:r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翅膀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是怎么</a:t>
            </a:r>
            <a:r>
              <a:rPr lang="zh-CN" altLang="en-US" sz="3600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“运动”</a:t>
            </a:r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的？</a:t>
            </a:r>
            <a:endParaRPr lang="zh-CN" altLang="en-US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866" name="Picture 7" descr="DSC05511"/>
          <p:cNvPicPr>
            <a:picLocks noChangeAspect="1" noChangeArrowheads="1"/>
          </p:cNvPicPr>
          <p:nvPr/>
        </p:nvPicPr>
        <p:blipFill>
          <a:blip r:embed="rId1">
            <a:lum bright="-4000" contrast="40000"/>
          </a:blip>
          <a:srcRect/>
          <a:stretch>
            <a:fillRect/>
          </a:stretch>
        </p:blipFill>
        <p:spPr bwMode="auto">
          <a:xfrm>
            <a:off x="2627313" y="3068638"/>
            <a:ext cx="3633787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同侧圆角矩形 8"/>
          <p:cNvSpPr>
            <a:spLocks noChangeArrowheads="1"/>
          </p:cNvSpPr>
          <p:nvPr/>
        </p:nvSpPr>
        <p:spPr bwMode="auto">
          <a:xfrm>
            <a:off x="466725" y="836613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68" name="直线连接符 21"/>
          <p:cNvSpPr>
            <a:spLocks noChangeShapeType="1"/>
          </p:cNvSpPr>
          <p:nvPr/>
        </p:nvSpPr>
        <p:spPr bwMode="auto">
          <a:xfrm flipV="1">
            <a:off x="484188" y="1490663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76375" y="1628775"/>
            <a:ext cx="22161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601788"/>
            <a:ext cx="2663825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3836988"/>
            <a:ext cx="2057400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3932238"/>
            <a:ext cx="13208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Rectangle 17"/>
          <p:cNvSpPr>
            <a:spLocks noChangeArrowheads="1"/>
          </p:cNvSpPr>
          <p:nvPr/>
        </p:nvSpPr>
        <p:spPr bwMode="auto">
          <a:xfrm>
            <a:off x="395288" y="2900363"/>
            <a:ext cx="38893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ea typeface="华文楷体" panose="02010600040101010101" charset="-122"/>
                <a:cs typeface="华文楷体" panose="02010600040101010101" charset="-122"/>
              </a:rPr>
              <a:t>用硬纸板剪出蜻蜓的翅膀。</a:t>
            </a:r>
            <a:endParaRPr lang="zh-CN" altLang="en-US" sz="2400" b="1" dirty="0"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7895" name="Rectangle 18"/>
          <p:cNvSpPr>
            <a:spLocks noChangeArrowheads="1"/>
          </p:cNvSpPr>
          <p:nvPr/>
        </p:nvSpPr>
        <p:spPr bwMode="auto">
          <a:xfrm>
            <a:off x="4284663" y="2565400"/>
            <a:ext cx="4464050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ea typeface="华文楷体" panose="02010600040101010101" charset="-122"/>
                <a:cs typeface="华文楷体" panose="02010600040101010101" charset="-122"/>
              </a:rPr>
              <a:t>将翅膀的一端插入塑料吸</a:t>
            </a:r>
            <a:endParaRPr lang="zh-CN" altLang="en-US" sz="2400" b="1"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ea typeface="华文楷体" panose="02010600040101010101" charset="-122"/>
                <a:cs typeface="华文楷体" panose="02010600040101010101" charset="-122"/>
              </a:rPr>
              <a:t>管中，用订书钉固定。</a:t>
            </a:r>
            <a:endParaRPr lang="zh-CN" altLang="en-US" sz="2400" b="1"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7896" name="Rectangle 19"/>
          <p:cNvSpPr>
            <a:spLocks noChangeArrowheads="1"/>
          </p:cNvSpPr>
          <p:nvPr/>
        </p:nvSpPr>
        <p:spPr bwMode="auto">
          <a:xfrm>
            <a:off x="395288" y="5157788"/>
            <a:ext cx="3311525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ea typeface="华文楷体" panose="02010600040101010101" charset="-122"/>
                <a:cs typeface="华文楷体" panose="02010600040101010101" charset="-122"/>
              </a:rPr>
              <a:t>将翅膀展开，压平，</a:t>
            </a:r>
            <a:endParaRPr lang="zh-CN" altLang="en-US" sz="2400" b="1" dirty="0"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ea typeface="华文楷体" panose="02010600040101010101" charset="-122"/>
                <a:cs typeface="华文楷体" panose="02010600040101010101" charset="-122"/>
              </a:rPr>
              <a:t>蜻蜓就做好了。</a:t>
            </a:r>
            <a:endParaRPr lang="zh-CN" altLang="en-US" sz="2400" b="1" dirty="0"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37897" name="Rectangle 20"/>
          <p:cNvSpPr>
            <a:spLocks noChangeArrowheads="1"/>
          </p:cNvSpPr>
          <p:nvPr/>
        </p:nvSpPr>
        <p:spPr bwMode="auto">
          <a:xfrm>
            <a:off x="4356100" y="5127625"/>
            <a:ext cx="3744913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ea typeface="华文楷体" panose="02010600040101010101" charset="-122"/>
                <a:cs typeface="华文楷体" panose="02010600040101010101" charset="-122"/>
              </a:rPr>
              <a:t>向一个方向旋转塑料管，</a:t>
            </a:r>
            <a:endParaRPr lang="zh-CN" altLang="en-US" sz="2400" b="1"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ea typeface="华文楷体" panose="02010600040101010101" charset="-122"/>
                <a:cs typeface="华文楷体" panose="02010600040101010101" charset="-122"/>
              </a:rPr>
              <a:t>蜻蜓便可以飞起来了。</a:t>
            </a:r>
            <a:endParaRPr lang="zh-CN" altLang="en-US" sz="2400" b="1"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34975" y="3398838"/>
            <a:ext cx="7821613" cy="315912"/>
          </a:xfrm>
          <a:custGeom>
            <a:avLst/>
            <a:gdLst>
              <a:gd name="connsiteX0" fmla="*/ 226483 w 8138583"/>
              <a:gd name="connsiteY0" fmla="*/ 105833 h 364066"/>
              <a:gd name="connsiteX1" fmla="*/ 289983 w 8138583"/>
              <a:gd name="connsiteY1" fmla="*/ 93133 h 364066"/>
              <a:gd name="connsiteX2" fmla="*/ 1966383 w 8138583"/>
              <a:gd name="connsiteY2" fmla="*/ 258233 h 364066"/>
              <a:gd name="connsiteX3" fmla="*/ 3147483 w 8138583"/>
              <a:gd name="connsiteY3" fmla="*/ 16933 h 364066"/>
              <a:gd name="connsiteX4" fmla="*/ 4239683 w 8138583"/>
              <a:gd name="connsiteY4" fmla="*/ 156633 h 364066"/>
              <a:gd name="connsiteX5" fmla="*/ 5471583 w 8138583"/>
              <a:gd name="connsiteY5" fmla="*/ 232833 h 364066"/>
              <a:gd name="connsiteX6" fmla="*/ 6932083 w 8138583"/>
              <a:gd name="connsiteY6" fmla="*/ 334433 h 364066"/>
              <a:gd name="connsiteX7" fmla="*/ 7706783 w 8138583"/>
              <a:gd name="connsiteY7" fmla="*/ 55033 h 364066"/>
              <a:gd name="connsiteX8" fmla="*/ 8138583 w 8138583"/>
              <a:gd name="connsiteY8" fmla="*/ 220133 h 364066"/>
              <a:gd name="connsiteX9" fmla="*/ 8138583 w 8138583"/>
              <a:gd name="connsiteY9" fmla="*/ 220133 h 36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138583" h="364066">
                <a:moveTo>
                  <a:pt x="226483" y="105833"/>
                </a:moveTo>
                <a:cubicBezTo>
                  <a:pt x="113241" y="86783"/>
                  <a:pt x="0" y="67733"/>
                  <a:pt x="289983" y="93133"/>
                </a:cubicBezTo>
                <a:cubicBezTo>
                  <a:pt x="579966" y="118533"/>
                  <a:pt x="1490133" y="270933"/>
                  <a:pt x="1966383" y="258233"/>
                </a:cubicBezTo>
                <a:cubicBezTo>
                  <a:pt x="2442633" y="245533"/>
                  <a:pt x="2768600" y="33866"/>
                  <a:pt x="3147483" y="16933"/>
                </a:cubicBezTo>
                <a:cubicBezTo>
                  <a:pt x="3526366" y="0"/>
                  <a:pt x="3852333" y="120650"/>
                  <a:pt x="4239683" y="156633"/>
                </a:cubicBezTo>
                <a:cubicBezTo>
                  <a:pt x="4627033" y="192616"/>
                  <a:pt x="5471583" y="232833"/>
                  <a:pt x="5471583" y="232833"/>
                </a:cubicBezTo>
                <a:cubicBezTo>
                  <a:pt x="5920316" y="262466"/>
                  <a:pt x="6559550" y="364066"/>
                  <a:pt x="6932083" y="334433"/>
                </a:cubicBezTo>
                <a:cubicBezTo>
                  <a:pt x="7304616" y="304800"/>
                  <a:pt x="7505700" y="74083"/>
                  <a:pt x="7706783" y="55033"/>
                </a:cubicBezTo>
                <a:cubicBezTo>
                  <a:pt x="7907866" y="35983"/>
                  <a:pt x="8138583" y="220133"/>
                  <a:pt x="8138583" y="220133"/>
                </a:cubicBezTo>
                <a:lnTo>
                  <a:pt x="8138583" y="220133"/>
                </a:lnTo>
              </a:path>
            </a:pathLst>
          </a:cu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zh-CN" altLang="en-US" sz="3600"/>
          </a:p>
        </p:txBody>
      </p:sp>
      <p:sp>
        <p:nvSpPr>
          <p:cNvPr id="16" name="任意多边形 15"/>
          <p:cNvSpPr/>
          <p:nvPr/>
        </p:nvSpPr>
        <p:spPr>
          <a:xfrm>
            <a:off x="4000500" y="1962150"/>
            <a:ext cx="347663" cy="4337050"/>
          </a:xfrm>
          <a:custGeom>
            <a:avLst/>
            <a:gdLst>
              <a:gd name="connsiteX0" fmla="*/ 251883 w 637116"/>
              <a:gd name="connsiteY0" fmla="*/ 0 h 5867400"/>
              <a:gd name="connsiteX1" fmla="*/ 61383 w 637116"/>
              <a:gd name="connsiteY1" fmla="*/ 850900 h 5867400"/>
              <a:gd name="connsiteX2" fmla="*/ 620183 w 637116"/>
              <a:gd name="connsiteY2" fmla="*/ 2603500 h 5867400"/>
              <a:gd name="connsiteX3" fmla="*/ 162983 w 637116"/>
              <a:gd name="connsiteY3" fmla="*/ 4521200 h 5867400"/>
              <a:gd name="connsiteX4" fmla="*/ 556683 w 637116"/>
              <a:gd name="connsiteY4" fmla="*/ 5867400 h 5867400"/>
              <a:gd name="connsiteX5" fmla="*/ 556683 w 637116"/>
              <a:gd name="connsiteY5" fmla="*/ 5867400 h 586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7116" h="5867400">
                <a:moveTo>
                  <a:pt x="251883" y="0"/>
                </a:moveTo>
                <a:cubicBezTo>
                  <a:pt x="125941" y="208491"/>
                  <a:pt x="0" y="416983"/>
                  <a:pt x="61383" y="850900"/>
                </a:cubicBezTo>
                <a:cubicBezTo>
                  <a:pt x="122766" y="1284817"/>
                  <a:pt x="603250" y="1991783"/>
                  <a:pt x="620183" y="2603500"/>
                </a:cubicBezTo>
                <a:cubicBezTo>
                  <a:pt x="637116" y="3215217"/>
                  <a:pt x="173566" y="3977217"/>
                  <a:pt x="162983" y="4521200"/>
                </a:cubicBezTo>
                <a:cubicBezTo>
                  <a:pt x="152400" y="5065183"/>
                  <a:pt x="556683" y="5867400"/>
                  <a:pt x="556683" y="5867400"/>
                </a:cubicBezTo>
                <a:lnTo>
                  <a:pt x="556683" y="5867400"/>
                </a:lnTo>
              </a:path>
            </a:pathLst>
          </a:cu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zh-CN" altLang="en-US" sz="3600"/>
          </a:p>
        </p:txBody>
      </p:sp>
      <p:sp>
        <p:nvSpPr>
          <p:cNvPr id="37900" name="文本框 1"/>
          <p:cNvSpPr txBox="1">
            <a:spLocks noChangeArrowheads="1"/>
          </p:cNvSpPr>
          <p:nvPr/>
        </p:nvSpPr>
        <p:spPr bwMode="auto">
          <a:xfrm>
            <a:off x="2771775" y="836613"/>
            <a:ext cx="21304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竹蜻蜓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901" name="同侧圆角矩形 8"/>
          <p:cNvSpPr>
            <a:spLocks noChangeArrowheads="1"/>
          </p:cNvSpPr>
          <p:nvPr/>
        </p:nvSpPr>
        <p:spPr bwMode="auto">
          <a:xfrm>
            <a:off x="449263" y="831850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7902" name="直线连接符 21"/>
          <p:cNvSpPr>
            <a:spLocks noChangeShapeType="1"/>
          </p:cNvSpPr>
          <p:nvPr/>
        </p:nvSpPr>
        <p:spPr bwMode="auto">
          <a:xfrm flipV="1">
            <a:off x="466725" y="1485900"/>
            <a:ext cx="2071688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7088" y="2112963"/>
            <a:ext cx="2427287" cy="25860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2393950"/>
            <a:ext cx="24003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4300" y="2106613"/>
            <a:ext cx="585788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58913" y="3678238"/>
            <a:ext cx="588962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65338" y="3663950"/>
            <a:ext cx="5492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92325" y="4202113"/>
            <a:ext cx="1138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TextBox 2"/>
          <p:cNvSpPr txBox="1">
            <a:spLocks noChangeArrowheads="1"/>
          </p:cNvSpPr>
          <p:nvPr/>
        </p:nvSpPr>
        <p:spPr bwMode="auto">
          <a:xfrm>
            <a:off x="971550" y="5229225"/>
            <a:ext cx="193833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华容道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777" name="TextBox 3"/>
          <p:cNvSpPr txBox="1">
            <a:spLocks noChangeArrowheads="1"/>
          </p:cNvSpPr>
          <p:nvPr/>
        </p:nvSpPr>
        <p:spPr bwMode="auto">
          <a:xfrm>
            <a:off x="6299200" y="5157788"/>
            <a:ext cx="20891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竹蜻蜓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2778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65338" y="4699000"/>
            <a:ext cx="5842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9" name="TextBox 5"/>
          <p:cNvSpPr txBox="1">
            <a:spLocks noChangeArrowheads="1"/>
          </p:cNvSpPr>
          <p:nvPr/>
        </p:nvSpPr>
        <p:spPr bwMode="auto">
          <a:xfrm>
            <a:off x="2049463" y="4675188"/>
            <a:ext cx="1103312" cy="3381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600">
                <a:ea typeface="华文楷体" panose="02010600040101010101" charset="-122"/>
                <a:cs typeface="华文楷体" panose="02010600040101010101" charset="-122"/>
              </a:rPr>
              <a:t>出口</a:t>
            </a:r>
            <a:endParaRPr lang="zh-CN" altLang="en-US" sz="1600"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32781" name="Picture 13" descr="C:\Documents and Settings\Administrator\桌面\DSC0552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05188" y="2393950"/>
            <a:ext cx="261937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95738" y="5013325"/>
            <a:ext cx="11620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陀螺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25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8926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7" name="文本框 2"/>
          <p:cNvSpPr txBox="1">
            <a:spLocks noChangeArrowheads="1"/>
          </p:cNvSpPr>
          <p:nvPr/>
        </p:nvSpPr>
        <p:spPr bwMode="auto">
          <a:xfrm>
            <a:off x="2771775" y="836613"/>
            <a:ext cx="21304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想一想。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2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  <p:bldP spid="32777" grpId="0"/>
      <p:bldP spid="32779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670675" y="2428875"/>
            <a:ext cx="16160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直接连接符 6"/>
          <p:cNvCxnSpPr/>
          <p:nvPr/>
        </p:nvCxnSpPr>
        <p:spPr>
          <a:xfrm>
            <a:off x="1476375" y="2990850"/>
            <a:ext cx="6953250" cy="63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476375" y="2708275"/>
            <a:ext cx="6953250" cy="79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940" name="同侧圆角矩形 8"/>
          <p:cNvSpPr>
            <a:spLocks noChangeArrowheads="1"/>
          </p:cNvSpPr>
          <p:nvPr/>
        </p:nvSpPr>
        <p:spPr bwMode="auto">
          <a:xfrm>
            <a:off x="449263" y="831850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9941" name="直线连接符 21"/>
          <p:cNvSpPr>
            <a:spLocks noChangeShapeType="1"/>
          </p:cNvSpPr>
          <p:nvPr/>
        </p:nvSpPr>
        <p:spPr bwMode="auto">
          <a:xfrm flipV="1">
            <a:off x="466725" y="1485900"/>
            <a:ext cx="2071688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42" name="文本框 2"/>
          <p:cNvSpPr txBox="1">
            <a:spLocks noChangeArrowheads="1"/>
          </p:cNvSpPr>
          <p:nvPr/>
        </p:nvSpPr>
        <p:spPr bwMode="auto">
          <a:xfrm>
            <a:off x="2771775" y="836613"/>
            <a:ext cx="551338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说一下缆车的运动状态。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94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532 L -0.56198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0962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096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4935538"/>
            <a:ext cx="8281988" cy="1273175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把一个图形绕着某一点 转动一个角度的图形变换过程叫旋转。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0970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0971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40966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40968" name="Picture 10" descr="76副本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9" name="Picture 22" descr="95副本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284538"/>
            <a:ext cx="8281988" cy="1554162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在同一平面内，将一个图形按照某一个方向移动一定的距离，不改变图形的形状和大小，叫平移</a:t>
            </a: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554599" y="258206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3" name="Rectangle 7"/>
          <p:cNvSpPr>
            <a:spLocks noChangeArrowheads="1"/>
          </p:cNvSpPr>
          <p:nvPr/>
        </p:nvSpPr>
        <p:spPr bwMode="auto">
          <a:xfrm>
            <a:off x="6300788" y="5589588"/>
            <a:ext cx="1150937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pic>
        <p:nvPicPr>
          <p:cNvPr id="12297" name="Picture 9" descr="u=2926544098,4044792488&amp;fm=23&amp;gp=0"/>
          <p:cNvPicPr>
            <a:picLocks noChangeAspect="1" noChangeArrowheads="1"/>
          </p:cNvPicPr>
          <p:nvPr/>
        </p:nvPicPr>
        <p:blipFill>
          <a:blip r:embed="rId23">
            <a:lum contrast="18000"/>
          </a:blip>
          <a:srcRect/>
          <a:stretch>
            <a:fillRect/>
          </a:stretch>
        </p:blipFill>
        <p:spPr bwMode="auto">
          <a:xfrm>
            <a:off x="5724525" y="1773238"/>
            <a:ext cx="1744663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1" descr="u=1397647779,3806472750&amp;fm=23&amp;gp=0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2051050" y="4292600"/>
            <a:ext cx="2046288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5435600" y="909638"/>
            <a:ext cx="28797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中国象棋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1979613" y="3502025"/>
            <a:ext cx="24479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中国围棋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2301" name="Picture 13" descr="华容道"/>
          <p:cNvPicPr>
            <a:picLocks noChangeAspect="1" noChangeArrowheads="1"/>
          </p:cNvPicPr>
          <p:nvPr/>
        </p:nvPicPr>
        <p:blipFill>
          <a:blip r:embed="rId25">
            <a:lum bright="-12000" contrast="24000"/>
          </a:blip>
          <a:srcRect/>
          <a:stretch>
            <a:fillRect/>
          </a:stretch>
        </p:blipFill>
        <p:spPr bwMode="auto">
          <a:xfrm>
            <a:off x="5580063" y="4149725"/>
            <a:ext cx="2182812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5651500" y="3500438"/>
            <a:ext cx="155416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华容道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2303" name="图片 32" descr="1.png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1835150" y="1412875"/>
            <a:ext cx="2471738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55875" y="836613"/>
            <a:ext cx="1368425" cy="720725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zh-CN" altLang="en-US" sz="360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跳棋</a:t>
            </a:r>
            <a:endParaRPr lang="zh-CN" altLang="en-US" sz="3600" smtClean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8442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8444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8445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2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华容道"/>
          <p:cNvPicPr>
            <a:picLocks noChangeAspect="1" noChangeArrowheads="1"/>
          </p:cNvPicPr>
          <p:nvPr/>
        </p:nvPicPr>
        <p:blipFill>
          <a:blip r:embed="rId1">
            <a:lum bright="-12000" contrast="24000"/>
          </a:blip>
          <a:srcRect/>
          <a:stretch>
            <a:fillRect/>
          </a:stretch>
        </p:blipFill>
        <p:spPr bwMode="auto">
          <a:xfrm>
            <a:off x="2482850" y="2060575"/>
            <a:ext cx="3994150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3348038" y="1052513"/>
            <a:ext cx="22240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华   容   道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945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6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6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2" descr="DSC0539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2600" y="2132013"/>
            <a:ext cx="1709738" cy="2592387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4339" name="Picture 26" descr="DSC05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132013"/>
            <a:ext cx="1766887" cy="2592387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4340" name="Picture 27" descr="DSC053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132013"/>
            <a:ext cx="1770063" cy="2592387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4341" name="Picture 28" descr="DSC05402"/>
          <p:cNvPicPr>
            <a:picLocks noChangeAspect="1" noChangeArrowheads="1"/>
          </p:cNvPicPr>
          <p:nvPr/>
        </p:nvPicPr>
        <p:blipFill>
          <a:blip r:embed="rId4">
            <a:lum contrast="18000"/>
          </a:blip>
          <a:srcRect/>
          <a:stretch>
            <a:fillRect/>
          </a:stretch>
        </p:blipFill>
        <p:spPr bwMode="auto">
          <a:xfrm>
            <a:off x="2671763" y="2132013"/>
            <a:ext cx="1728787" cy="2592387"/>
          </a:xfrm>
          <a:prstGeom prst="rect">
            <a:avLst/>
          </a:prstGeom>
          <a:noFill/>
          <a:ln w="76200" cmpd="tri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1774" name="Text Box 30"/>
          <p:cNvSpPr txBox="1">
            <a:spLocks noChangeArrowheads="1"/>
          </p:cNvSpPr>
          <p:nvPr/>
        </p:nvSpPr>
        <p:spPr bwMode="auto">
          <a:xfrm>
            <a:off x="2482850" y="1268413"/>
            <a:ext cx="54006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三国故事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---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华容道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048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8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8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8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9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3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3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17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909638"/>
            <a:ext cx="4052887" cy="693737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zh-CN" altLang="en-US" sz="3600" smtClean="0">
                <a:solidFill>
                  <a:schemeClr val="hlin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华      容      道</a:t>
            </a:r>
            <a:endParaRPr lang="zh-CN" altLang="en-US" sz="3600" smtClean="0">
              <a:solidFill>
                <a:schemeClr val="hlin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40963" name="Group 3"/>
          <p:cNvGraphicFramePr>
            <a:graphicFrameLocks noGrp="1"/>
          </p:cNvGraphicFramePr>
          <p:nvPr/>
        </p:nvGraphicFramePr>
        <p:xfrm>
          <a:off x="3779838" y="1795463"/>
          <a:ext cx="3743325" cy="3851274"/>
        </p:xfrm>
        <a:graphic>
          <a:graphicData uri="http://schemas.openxmlformats.org/drawingml/2006/table">
            <a:tbl>
              <a:tblPr/>
              <a:tblGrid>
                <a:gridCol w="935831"/>
                <a:gridCol w="971646"/>
                <a:gridCol w="900017"/>
                <a:gridCol w="935831"/>
              </a:tblGrid>
              <a:tr h="7196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29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38" name="Picture 3" descr="C:\Users\r\Desktop\华容道\3x6cm曹操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96063" y="1804988"/>
            <a:ext cx="925512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9" name="Picture 4" descr="C:\Users\r\Desktop\华容道\3x6cm赵云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7575" y="4102100"/>
            <a:ext cx="966788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0" name="Picture 5" descr="C:\Users\r\Desktop\华容道\6x6cm关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2300" y="4891088"/>
            <a:ext cx="183515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1" name="Picture 2" descr="C:\Users\r\Desktop\华容道\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99125" y="4092575"/>
            <a:ext cx="898525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42" name="TextBox 9"/>
          <p:cNvSpPr txBox="1">
            <a:spLocks noChangeArrowheads="1"/>
          </p:cNvSpPr>
          <p:nvPr/>
        </p:nvSpPr>
        <p:spPr bwMode="auto">
          <a:xfrm>
            <a:off x="5508625" y="5661025"/>
            <a:ext cx="10715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   出口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22938" y="5672138"/>
            <a:ext cx="865187" cy="4048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75" name="TextBox 1"/>
          <p:cNvSpPr txBox="1">
            <a:spLocks noChangeArrowheads="1"/>
          </p:cNvSpPr>
          <p:nvPr/>
        </p:nvSpPr>
        <p:spPr bwMode="auto">
          <a:xfrm>
            <a:off x="706438" y="1844675"/>
            <a:ext cx="27860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游戏规则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476" name="矩形 2"/>
          <p:cNvSpPr>
            <a:spLocks noChangeArrowheads="1"/>
          </p:cNvSpPr>
          <p:nvPr/>
        </p:nvSpPr>
        <p:spPr bwMode="auto">
          <a:xfrm>
            <a:off x="706438" y="2630488"/>
            <a:ext cx="2786062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 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个人物只能横向或纵向移动。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154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4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4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4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5" grpId="0"/>
      <p:bldP spid="184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932363" y="1557338"/>
            <a:ext cx="32861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304800">
              <a:buFont typeface="Arial" panose="020B0604020202020204" pitchFamily="34" charset="0"/>
              <a:buNone/>
              <a:tabLst>
                <a:tab pos="685800" algn="l"/>
              </a:tabLst>
            </a:pP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游戏要求：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30" name="矩形 2"/>
          <p:cNvSpPr>
            <a:spLocks noChangeArrowheads="1"/>
          </p:cNvSpPr>
          <p:nvPr/>
        </p:nvSpPr>
        <p:spPr bwMode="auto">
          <a:xfrm>
            <a:off x="5076825" y="2636838"/>
            <a:ext cx="3194050" cy="2835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 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两人一组，轮流玩一次。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 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边玩边和同伴说一说每一步是怎么走的。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endParaRPr lang="zh-CN" altLang="en-US" sz="36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31" name="AutoShape 47"/>
          <p:cNvSpPr>
            <a:spLocks noChangeArrowheads="1"/>
          </p:cNvSpPr>
          <p:nvPr/>
        </p:nvSpPr>
        <p:spPr bwMode="auto">
          <a:xfrm>
            <a:off x="5795963" y="3500438"/>
            <a:ext cx="2736850" cy="1008062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graphicFrame>
        <p:nvGraphicFramePr>
          <p:cNvPr id="17" name="Group 3"/>
          <p:cNvGraphicFramePr>
            <a:graphicFrameLocks noGrp="1"/>
          </p:cNvGraphicFramePr>
          <p:nvPr/>
        </p:nvGraphicFramePr>
        <p:xfrm>
          <a:off x="900113" y="1844675"/>
          <a:ext cx="3743325" cy="3852865"/>
        </p:xfrm>
        <a:graphic>
          <a:graphicData uri="http://schemas.openxmlformats.org/drawingml/2006/table">
            <a:tbl>
              <a:tblPr/>
              <a:tblGrid>
                <a:gridCol w="935831"/>
                <a:gridCol w="971646"/>
                <a:gridCol w="900017"/>
                <a:gridCol w="935831"/>
              </a:tblGrid>
              <a:tr h="7201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4" marR="91424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564" name="Picture 3" descr="C:\Users\r\Desktop\华容道\3x6cm曹操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06813" y="1844675"/>
            <a:ext cx="92551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5" name="Picture 4" descr="C:\Users\r\Desktop\华容道\3x6cm赵云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4149725"/>
            <a:ext cx="96520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6" name="Picture 5" descr="C:\Users\r\Desktop\华容道\6x6cm关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4941888"/>
            <a:ext cx="1836738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67" name="Picture 2" descr="C:\Users\r\Desktop\华容道\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4221163"/>
            <a:ext cx="900113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8" name="TextBox 9"/>
          <p:cNvSpPr txBox="1">
            <a:spLocks noChangeArrowheads="1"/>
          </p:cNvSpPr>
          <p:nvPr/>
        </p:nvSpPr>
        <p:spPr bwMode="auto">
          <a:xfrm>
            <a:off x="2700338" y="5805488"/>
            <a:ext cx="11779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   </a:t>
            </a:r>
            <a:r>
              <a:rPr lang="zh-CN" altLang="en-US" sz="24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出口</a:t>
            </a:r>
            <a:endParaRPr lang="zh-CN" altLang="en-US" sz="2400" b="1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843213" y="5805488"/>
            <a:ext cx="865187" cy="4048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257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7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7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7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1"/>
          <p:cNvSpPr txBox="1">
            <a:spLocks noChangeArrowheads="1"/>
          </p:cNvSpPr>
          <p:nvPr/>
        </p:nvSpPr>
        <p:spPr bwMode="auto">
          <a:xfrm>
            <a:off x="973138" y="2711450"/>
            <a:ext cx="7043737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在同一平面内，将一个图形按照某一个方向移动一定的距离，不改变图形的形状和大小，叫平移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355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5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5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39975" y="2636838"/>
            <a:ext cx="20891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0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373688"/>
            <a:ext cx="7974012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00113" y="1701800"/>
            <a:ext cx="7783512" cy="787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</a:ln>
        </p:spPr>
        <p:txBody>
          <a:bodyPr anchor="ctr"/>
          <a:lstStyle/>
          <a:p>
            <a:pPr eaLnBrk="1" hangingPunct="1"/>
            <a:r>
              <a:rPr lang="zh-CN" altLang="en-US" sz="36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用下面三种硬纸板和火柴棍制作陀螺。</a:t>
            </a:r>
            <a:endParaRPr lang="zh-CN" altLang="en-US" sz="36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7411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4213" y="2781300"/>
            <a:ext cx="1793875" cy="1447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</p:pic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2708275"/>
            <a:ext cx="2232025" cy="152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2997200"/>
            <a:ext cx="151447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9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4221163"/>
            <a:ext cx="780415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58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58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1857</Words>
  <Application>WPS 演示</Application>
  <PresentationFormat>全屏显示(4:3)</PresentationFormat>
  <Paragraphs>268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Calibri</vt:lpstr>
      <vt:lpstr>华文楷体</vt:lpstr>
      <vt:lpstr>黑体</vt:lpstr>
      <vt:lpstr>微软雅黑</vt:lpstr>
      <vt:lpstr>Candara</vt:lpstr>
      <vt:lpstr>华文新魏</vt:lpstr>
      <vt:lpstr>Arial Unicode MS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跳棋</vt:lpstr>
      <vt:lpstr>PowerPoint 演示文稿</vt:lpstr>
      <vt:lpstr>PowerPoint 演示文稿</vt:lpstr>
      <vt:lpstr>华      容      道</vt:lpstr>
      <vt:lpstr>PowerPoint 演示文稿</vt:lpstr>
      <vt:lpstr>PowerPoint 演示文稿</vt:lpstr>
      <vt:lpstr>用下面三种硬纸板和火柴棍制作陀螺。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第一PPT模板网-WWW.1PPT.COM</dc:creator>
  <cp:lastModifiedBy>罗</cp:lastModifiedBy>
  <cp:revision>215</cp:revision>
  <dcterms:created xsi:type="dcterms:W3CDTF">2015-10-12T13:43:00Z</dcterms:created>
  <dcterms:modified xsi:type="dcterms:W3CDTF">2023-10-30T05:10:09Z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8C7A4114FC084158B4977210F5636E1F_12</vt:lpwstr>
  </property>
</Properties>
</file>