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8" r:id="rId3"/>
    <p:sldId id="278" r:id="rId5"/>
    <p:sldId id="274" r:id="rId6"/>
    <p:sldId id="260" r:id="rId7"/>
    <p:sldId id="293" r:id="rId8"/>
    <p:sldId id="298" r:id="rId9"/>
    <p:sldId id="297" r:id="rId10"/>
    <p:sldId id="281" r:id="rId11"/>
    <p:sldId id="285" r:id="rId12"/>
    <p:sldId id="289" r:id="rId13"/>
    <p:sldId id="272" r:id="rId14"/>
  </p:sldIdLst>
  <p:sldSz cx="9144000" cy="5143500" type="screen16x9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FFFF"/>
    <a:srgbClr val="0099FF"/>
    <a:srgbClr val="FF0066"/>
    <a:srgbClr val="0000FF"/>
    <a:srgbClr val="7505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2" autoAdjust="0"/>
    <p:restoredTop sz="94660"/>
  </p:normalViewPr>
  <p:slideViewPr>
    <p:cSldViewPr>
      <p:cViewPr varScale="1">
        <p:scale>
          <a:sx n="146" d="100"/>
          <a:sy n="146" d="100"/>
        </p:scale>
        <p:origin x="-624" y="-90"/>
      </p:cViewPr>
      <p:guideLst>
        <p:guide orient="horz" pos="1620"/>
        <p:guide pos="2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2622B3-D6A7-4BCF-980F-62AFD0EC3AE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304B27-0F79-4DD3-8583-7B692567FFF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46C8A-90CA-4D6C-B846-B71F6733D476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46C8A-90CA-4D6C-B846-B71F6733D476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46C8A-90CA-4D6C-B846-B71F6733D476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46C8A-90CA-4D6C-B846-B71F6733D476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46C8A-90CA-4D6C-B846-B71F6733D476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46C8A-90CA-4D6C-B846-B71F6733D476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46C8A-90CA-4D6C-B846-B71F6733D476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46C8A-90CA-4D6C-B846-B71F6733D476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46C8A-90CA-4D6C-B846-B71F6733D4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1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slide" Target="slide10.xml"/><Relationship Id="rId3" Type="http://schemas.openxmlformats.org/officeDocument/2006/relationships/slide" Target="slide8.xml"/><Relationship Id="rId2" Type="http://schemas.openxmlformats.org/officeDocument/2006/relationships/image" Target="../media/image5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jpeg"/><Relationship Id="rId2" Type="http://schemas.openxmlformats.org/officeDocument/2006/relationships/image" Target="../media/image5.png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12257" y="163238"/>
            <a:ext cx="1977628" cy="16774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2" name="文本框 31"/>
          <p:cNvSpPr txBox="1"/>
          <p:nvPr/>
        </p:nvSpPr>
        <p:spPr>
          <a:xfrm>
            <a:off x="971600" y="987574"/>
            <a:ext cx="1508746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prstClr val="white">
                    <a:lumMod val="95000"/>
                  </a:prstClr>
                </a:solidFill>
                <a:latin typeface="方正少儿简体" panose="03000509000000000000" pitchFamily="65" charset="-122"/>
                <a:ea typeface="方正少儿简体" panose="03000509000000000000" pitchFamily="65" charset="-122"/>
              </a:rPr>
              <a:t>第</a:t>
            </a:r>
            <a:r>
              <a:rPr lang="en-US" altLang="zh-CN" sz="2800" dirty="0" smtClean="0">
                <a:solidFill>
                  <a:prstClr val="white">
                    <a:lumMod val="95000"/>
                  </a:prstClr>
                </a:solidFill>
                <a:latin typeface="方正少儿简体" panose="03000509000000000000" pitchFamily="65" charset="-122"/>
                <a:ea typeface="方正少儿简体" panose="03000509000000000000" pitchFamily="65" charset="-122"/>
              </a:rPr>
              <a:t>5</a:t>
            </a:r>
            <a:r>
              <a:rPr lang="zh-CN" altLang="en-US" sz="2800" dirty="0" smtClean="0">
                <a:solidFill>
                  <a:prstClr val="white">
                    <a:lumMod val="95000"/>
                  </a:prstClr>
                </a:solidFill>
                <a:latin typeface="方正少儿简体" panose="03000509000000000000" pitchFamily="65" charset="-122"/>
                <a:ea typeface="方正少儿简体" panose="03000509000000000000" pitchFamily="65" charset="-122"/>
              </a:rPr>
              <a:t>单元</a:t>
            </a:r>
            <a:endParaRPr lang="zh-CN" altLang="en-US" sz="2800" dirty="0">
              <a:solidFill>
                <a:prstClr val="white">
                  <a:lumMod val="95000"/>
                </a:prstClr>
              </a:solidFill>
              <a:latin typeface="方正少儿简体" panose="03000509000000000000" pitchFamily="65" charset="-122"/>
              <a:ea typeface="方正少儿简体" panose="03000509000000000000" pitchFamily="65" charset="-122"/>
            </a:endParaRPr>
          </a:p>
        </p:txBody>
      </p:sp>
      <p:grpSp>
        <p:nvGrpSpPr>
          <p:cNvPr id="2" name="组合 36"/>
          <p:cNvGrpSpPr/>
          <p:nvPr/>
        </p:nvGrpSpPr>
        <p:grpSpPr>
          <a:xfrm>
            <a:off x="2934602" y="1881400"/>
            <a:ext cx="1021337" cy="1200329"/>
            <a:chOff x="3620985" y="1684607"/>
            <a:chExt cx="1010329" cy="1187394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2" cstate="email">
              <a:duotone>
                <a:prstClr val="black"/>
                <a:schemeClr val="tx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3620985" y="1717006"/>
              <a:ext cx="1010329" cy="989595"/>
            </a:xfrm>
            <a:prstGeom prst="rect">
              <a:avLst/>
            </a:prstGeom>
          </p:spPr>
        </p:pic>
        <p:sp>
          <p:nvSpPr>
            <p:cNvPr id="36" name="文本框 35"/>
            <p:cNvSpPr txBox="1"/>
            <p:nvPr/>
          </p:nvSpPr>
          <p:spPr>
            <a:xfrm>
              <a:off x="3815407" y="1684607"/>
              <a:ext cx="799524" cy="11873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7200" dirty="0" smtClean="0">
                  <a:latin typeface="方正少儿简体" panose="03000509000000000000" pitchFamily="65" charset="-122"/>
                  <a:ea typeface="方正少儿简体" panose="03000509000000000000" pitchFamily="65" charset="-122"/>
                </a:rPr>
                <a:t>1</a:t>
              </a:r>
              <a:endParaRPr lang="en-US" altLang="zh-CN" sz="7200" dirty="0">
                <a:latin typeface="方正少儿简体" panose="03000509000000000000" pitchFamily="65" charset="-122"/>
                <a:ea typeface="方正少儿简体" panose="03000509000000000000" pitchFamily="65" charset="-122"/>
              </a:endParaRPr>
            </a:p>
          </p:txBody>
        </p:sp>
      </p:grpSp>
      <p:sp>
        <p:nvSpPr>
          <p:cNvPr id="51" name="矩形 50"/>
          <p:cNvSpPr/>
          <p:nvPr/>
        </p:nvSpPr>
        <p:spPr>
          <a:xfrm>
            <a:off x="4067948" y="2053681"/>
            <a:ext cx="254015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dirty="0" smtClean="0">
                <a:latin typeface="方正少儿简体" panose="03000509000000000000" pitchFamily="65" charset="-122"/>
                <a:ea typeface="方正少儿简体" panose="03000509000000000000" pitchFamily="65" charset="-122"/>
              </a:rPr>
              <a:t>数松果</a:t>
            </a:r>
            <a:endParaRPr lang="en-US" altLang="zh-CN" sz="4400" dirty="0">
              <a:latin typeface="方正少儿简体" panose="03000509000000000000" pitchFamily="65" charset="-122"/>
              <a:ea typeface="方正少儿简体" panose="03000509000000000000" pitchFamily="65" charset="-122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" y="4391027"/>
            <a:ext cx="9153525" cy="75247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flipH="1">
            <a:off x="917161" y="2147890"/>
            <a:ext cx="1367819" cy="2211444"/>
          </a:xfrm>
          <a:prstGeom prst="rect">
            <a:avLst/>
          </a:prstGeom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5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" y="4391027"/>
            <a:ext cx="9153525" cy="75247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000100" y="285734"/>
            <a:ext cx="764386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6.7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面中华人民共和国国旗上有多少颗五角星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071670" y="2000246"/>
            <a:ext cx="478634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5×7=35(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颗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或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7×5=35(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颗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 rot="1262056">
            <a:off x="-77737" y="-38057"/>
            <a:ext cx="1163653" cy="977238"/>
            <a:chOff x="467544" y="915567"/>
            <a:chExt cx="1163653" cy="977238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2" cstate="email">
              <a:lum bright="20000" contrast="-2000"/>
            </a:blip>
            <a:stretch>
              <a:fillRect/>
            </a:stretch>
          </p:blipFill>
          <p:spPr>
            <a:xfrm>
              <a:off x="467544" y="915567"/>
              <a:ext cx="1152128" cy="97723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4" name="TextBox 23"/>
            <p:cNvSpPr txBox="1"/>
            <p:nvPr/>
          </p:nvSpPr>
          <p:spPr>
            <a:xfrm>
              <a:off x="625794" y="1363907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prstMaterial="dkEdge"/>
            </a:bodyPr>
            <a:lstStyle/>
            <a:p>
              <a:r>
                <a:rPr lang="zh-CN" altLang="en-US" sz="1600" dirty="0" smtClean="0">
                  <a:ln w="12700">
                    <a:solidFill>
                      <a:srgbClr val="FF3300"/>
                    </a:solidFill>
                  </a:ln>
                  <a:solidFill>
                    <a:srgbClr val="CCFFFF"/>
                  </a:solidFill>
                  <a:effectLst>
                    <a:glow rad="139700">
                      <a:schemeClr val="accent5">
                        <a:satMod val="175000"/>
                        <a:alpha val="40000"/>
                      </a:schemeClr>
                    </a:glo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拓展训练</a:t>
              </a:r>
              <a:endParaRPr lang="zh-CN" altLang="en-US" sz="1600" dirty="0">
                <a:ln w="12700">
                  <a:solidFill>
                    <a:srgbClr val="FF3300"/>
                  </a:solidFill>
                </a:ln>
                <a:solidFill>
                  <a:srgbClr val="CCFFFF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-9525" y="0"/>
            <a:ext cx="9153525" cy="51435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224872" y="3407299"/>
            <a:ext cx="1673107" cy="156978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341947">
            <a:off x="-551719" y="3695701"/>
            <a:ext cx="437450" cy="30718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20212174">
            <a:off x="9221992" y="4247729"/>
            <a:ext cx="349782" cy="32747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153280" y="743600"/>
            <a:ext cx="1115579" cy="104490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23528" y="267494"/>
            <a:ext cx="1498298" cy="4679358"/>
          </a:xfrm>
          <a:prstGeom prst="rect">
            <a:avLst/>
          </a:prstGeom>
        </p:spPr>
      </p:pic>
      <p:grpSp>
        <p:nvGrpSpPr>
          <p:cNvPr id="3" name="组合 27"/>
          <p:cNvGrpSpPr/>
          <p:nvPr/>
        </p:nvGrpSpPr>
        <p:grpSpPr>
          <a:xfrm>
            <a:off x="6296975" y="1565560"/>
            <a:ext cx="1015565" cy="876446"/>
            <a:chOff x="8395962" y="2087411"/>
            <a:chExt cx="1354086" cy="1168595"/>
          </a:xfrm>
        </p:grpSpPr>
        <p:sp>
          <p:nvSpPr>
            <p:cNvPr id="18" name="圆角矩形 17"/>
            <p:cNvSpPr/>
            <p:nvPr/>
          </p:nvSpPr>
          <p:spPr>
            <a:xfrm rot="897728">
              <a:off x="8395962" y="2087411"/>
              <a:ext cx="1354086" cy="1168595"/>
            </a:xfrm>
            <a:prstGeom prst="roundRect">
              <a:avLst>
                <a:gd name="adj" fmla="val 10318"/>
              </a:avLst>
            </a:prstGeom>
            <a:solidFill>
              <a:srgbClr val="FAFFF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 rot="854957">
              <a:off x="8522427" y="2097191"/>
              <a:ext cx="1101155" cy="11490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5000" dirty="0" smtClean="0">
                  <a:solidFill>
                    <a:srgbClr val="FF6900"/>
                  </a:solidFill>
                  <a:latin typeface="方正少儿简体" panose="03000509000000000000" pitchFamily="65" charset="-122"/>
                  <a:ea typeface="方正少儿简体" panose="03000509000000000000" pitchFamily="65" charset="-122"/>
                </a:rPr>
                <a:t>看</a:t>
              </a:r>
              <a:endParaRPr lang="zh-CN" altLang="en-US" sz="5000" dirty="0">
                <a:solidFill>
                  <a:srgbClr val="FF6900"/>
                </a:solidFill>
                <a:latin typeface="方正少儿简体" panose="03000509000000000000" pitchFamily="65" charset="-122"/>
                <a:ea typeface="方正少儿简体" panose="03000509000000000000" pitchFamily="65" charset="-122"/>
              </a:endParaRPr>
            </a:p>
          </p:txBody>
        </p:sp>
      </p:grpSp>
      <p:grpSp>
        <p:nvGrpSpPr>
          <p:cNvPr id="12" name="组合 2"/>
          <p:cNvGrpSpPr/>
          <p:nvPr/>
        </p:nvGrpSpPr>
        <p:grpSpPr>
          <a:xfrm>
            <a:off x="2300383" y="1258825"/>
            <a:ext cx="1015565" cy="897260"/>
            <a:chOff x="3067172" y="1678431"/>
            <a:chExt cx="1354086" cy="1196347"/>
          </a:xfrm>
        </p:grpSpPr>
        <p:sp>
          <p:nvSpPr>
            <p:cNvPr id="15" name="圆角矩形 14"/>
            <p:cNvSpPr/>
            <p:nvPr/>
          </p:nvSpPr>
          <p:spPr>
            <a:xfrm rot="20821610">
              <a:off x="3067172" y="1678431"/>
              <a:ext cx="1354086" cy="1168595"/>
            </a:xfrm>
            <a:prstGeom prst="roundRect">
              <a:avLst>
                <a:gd name="adj" fmla="val 10318"/>
              </a:avLst>
            </a:prstGeom>
            <a:solidFill>
              <a:srgbClr val="FAFFF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 rot="20718769">
              <a:off x="3132411" y="1725746"/>
              <a:ext cx="1101155" cy="11490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5000" dirty="0" smtClean="0">
                  <a:solidFill>
                    <a:srgbClr val="099F00"/>
                  </a:solidFill>
                  <a:latin typeface="方正少儿简体" panose="03000509000000000000" pitchFamily="65" charset="-122"/>
                  <a:ea typeface="方正少儿简体" panose="03000509000000000000" pitchFamily="65" charset="-122"/>
                </a:rPr>
                <a:t>谢</a:t>
              </a:r>
              <a:endParaRPr lang="zh-CN" altLang="en-US" sz="5000" dirty="0">
                <a:solidFill>
                  <a:srgbClr val="099F00"/>
                </a:solidFill>
                <a:latin typeface="方正少儿简体" panose="03000509000000000000" pitchFamily="65" charset="-122"/>
                <a:ea typeface="方正少儿简体" panose="03000509000000000000" pitchFamily="65" charset="-122"/>
              </a:endParaRPr>
            </a:p>
          </p:txBody>
        </p:sp>
      </p:grpSp>
      <p:grpSp>
        <p:nvGrpSpPr>
          <p:cNvPr id="13" name="组合 13"/>
          <p:cNvGrpSpPr/>
          <p:nvPr/>
        </p:nvGrpSpPr>
        <p:grpSpPr>
          <a:xfrm>
            <a:off x="3572840" y="1523446"/>
            <a:ext cx="1015565" cy="876446"/>
            <a:chOff x="4763782" y="2031260"/>
            <a:chExt cx="1354086" cy="1168595"/>
          </a:xfrm>
        </p:grpSpPr>
        <p:sp>
          <p:nvSpPr>
            <p:cNvPr id="16" name="圆角矩形 15"/>
            <p:cNvSpPr/>
            <p:nvPr/>
          </p:nvSpPr>
          <p:spPr>
            <a:xfrm rot="897728">
              <a:off x="4763782" y="2031260"/>
              <a:ext cx="1354086" cy="1168595"/>
            </a:xfrm>
            <a:prstGeom prst="roundRect">
              <a:avLst>
                <a:gd name="adj" fmla="val 10318"/>
              </a:avLst>
            </a:prstGeom>
            <a:solidFill>
              <a:srgbClr val="FAFFF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 rot="987423">
              <a:off x="4876573" y="2044484"/>
              <a:ext cx="1101155" cy="11490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5000" dirty="0">
                  <a:solidFill>
                    <a:srgbClr val="FFC000"/>
                  </a:solidFill>
                  <a:latin typeface="方正少儿简体" panose="03000509000000000000" pitchFamily="65" charset="-122"/>
                  <a:ea typeface="方正少儿简体" panose="03000509000000000000" pitchFamily="65" charset="-122"/>
                </a:rPr>
                <a:t>谢</a:t>
              </a:r>
              <a:endParaRPr lang="zh-CN" altLang="en-US" sz="5000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14" name="组合 22"/>
          <p:cNvGrpSpPr/>
          <p:nvPr/>
        </p:nvGrpSpPr>
        <p:grpSpPr>
          <a:xfrm>
            <a:off x="4909317" y="1475501"/>
            <a:ext cx="1015565" cy="898954"/>
            <a:chOff x="6545751" y="1967332"/>
            <a:chExt cx="1354086" cy="1198604"/>
          </a:xfrm>
        </p:grpSpPr>
        <p:sp>
          <p:nvSpPr>
            <p:cNvPr id="17" name="圆角矩形 16"/>
            <p:cNvSpPr/>
            <p:nvPr/>
          </p:nvSpPr>
          <p:spPr>
            <a:xfrm rot="20821610">
              <a:off x="6545751" y="1967332"/>
              <a:ext cx="1354086" cy="1168595"/>
            </a:xfrm>
            <a:prstGeom prst="roundRect">
              <a:avLst>
                <a:gd name="adj" fmla="val 10318"/>
              </a:avLst>
            </a:prstGeom>
            <a:solidFill>
              <a:srgbClr val="FAFFF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 rot="20892565">
              <a:off x="6675418" y="2016905"/>
              <a:ext cx="1101155" cy="11490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5000" dirty="0" smtClean="0">
                  <a:solidFill>
                    <a:srgbClr val="FF4F66"/>
                  </a:solidFill>
                  <a:latin typeface="方正少儿简体" panose="03000509000000000000" pitchFamily="65" charset="-122"/>
                  <a:ea typeface="方正少儿简体" panose="03000509000000000000" pitchFamily="65" charset="-122"/>
                </a:rPr>
                <a:t>观</a:t>
              </a:r>
              <a:endParaRPr lang="zh-CN" altLang="en-US" sz="5000" dirty="0">
                <a:solidFill>
                  <a:srgbClr val="FF4F66"/>
                </a:solidFill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 rot="18455707">
            <a:off x="2032457" y="1353749"/>
            <a:ext cx="490542" cy="133028"/>
          </a:xfrm>
          <a:prstGeom prst="rect">
            <a:avLst/>
          </a:prstGeom>
          <a:solidFill>
            <a:schemeClr val="bg1">
              <a:lumMod val="9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 rot="20118966">
            <a:off x="3476944" y="1362478"/>
            <a:ext cx="490542" cy="133028"/>
          </a:xfrm>
          <a:prstGeom prst="rect">
            <a:avLst/>
          </a:prstGeom>
          <a:solidFill>
            <a:schemeClr val="bg1">
              <a:lumMod val="9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 rot="1119809">
            <a:off x="5518256" y="1389724"/>
            <a:ext cx="490542" cy="133028"/>
          </a:xfrm>
          <a:prstGeom prst="rect">
            <a:avLst/>
          </a:prstGeom>
          <a:solidFill>
            <a:schemeClr val="bg1">
              <a:lumMod val="9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 rot="20691888">
            <a:off x="6813613" y="1511050"/>
            <a:ext cx="490542" cy="133028"/>
          </a:xfrm>
          <a:prstGeom prst="rect">
            <a:avLst/>
          </a:prstGeom>
          <a:solidFill>
            <a:schemeClr val="bg1">
              <a:lumMod val="9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4.07407E-6 L -1.45833E-6 4.07407E-6 L 0.00834 -0.00556 C 0.01042 -0.00695 0.01459 -0.00926 0.01459 -0.00926 C 0.02474 -0.0088 0.03477 -0.00926 0.0448 -0.00741 C 0.04597 -0.00741 0.04675 -0.00487 0.04792 -0.00371 C 0.04883 -0.00301 0.04987 -0.00255 0.05105 -0.00186 C 0.05326 0.00995 0.05013 -0.00139 0.05521 0.00555 C 0.05743 0.00856 0.05977 0.01226 0.06146 0.01666 C 0.06524 0.02685 0.06146 0.01805 0.06667 0.02592 C 0.06771 0.02754 0.06862 0.02963 0.0698 0.03148 C 0.0711 0.03333 0.07253 0.03518 0.07396 0.03703 C 0.07487 0.03819 0.07605 0.03912 0.07709 0.04074 C 0.07813 0.04236 0.07904 0.04444 0.08021 0.04629 C 0.08203 0.04884 0.08529 0.05208 0.0875 0.0537 C 0.08998 0.05555 0.09206 0.05601 0.0948 0.0574 C 0.09584 0.05787 0.09688 0.05856 0.09792 0.05925 L 0.15105 0.0574 C 0.15326 0.05717 0.15808 0.05439 0.16042 0.0537 C 0.16237 0.05277 0.16459 0.05254 0.16667 0.05185 C 0.16875 0.05069 0.17071 0.04907 0.17292 0.04814 L 0.17709 0.04629 C 0.17813 0.04444 0.17891 0.04213 0.18021 0.04074 C 0.18112 0.03958 0.1823 0.03958 0.18334 0.03888 C 0.1905 0.0324 0.1819 0.03703 0.19063 0.03333 C 0.21862 0.03657 0.19883 0.03194 0.20938 0.03703 C 0.21211 0.03819 0.21771 0.04074 0.21771 0.04074 C 0.23151 0.05717 0.21094 0.03333 0.22396 0.04629 C 0.23334 0.05555 0.22722 0.05023 0.23334 0.05925 C 0.23425 0.06064 0.23542 0.06134 0.23646 0.06296 C 0.2375 0.06458 0.23841 0.06689 0.23959 0.06851 C 0.24154 0.07106 0.24375 0.07338 0.24584 0.07592 L 0.24883 0.07963 C 0.25 0.08078 0.25078 0.08263 0.25209 0.08333 C 0.25482 0.08449 0.25756 0.08634 0.26042 0.08703 C 0.27774 0.09074 0.26589 0.08842 0.29584 0.09259 C 0.29922 0.09189 0.30274 0.09166 0.30625 0.09074 C 0.3073 0.09027 0.30847 0.08981 0.30938 0.08888 C 0.31094 0.0868 0.31211 0.08379 0.31355 0.08148 C 0.31498 0.07314 0.31381 0.07638 0.31875 0.07037 C 0.32071 0.06759 0.325 0.06296 0.325 0.06296 C 0.34779 0.06365 0.36485 0.04421 0.37709 0.07037 C 0.37787 0.07199 0.37852 0.07384 0.37917 0.07592 C 0.38177 0.08541 0.37813 0.07777 0.3823 0.08518 " pathEditMode="relative" ptsTypes="AAAAAAAAAAAAAAAAAAAAAAAAAAAAAAAAAAAAAAAAAAAA">
                                      <p:cBhvr>
                                        <p:cTn id="13" dur="3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5.83333E-6 3.7037E-7 L 5.83333E-6 3.7037E-7 C -0.00286 0.00417 -0.00728 0.01273 -0.01145 0.01481 C -0.01392 0.01597 -0.0164 0.01597 -0.01874 0.01667 C -0.01978 0.01782 -0.02082 0.01944 -0.02187 0.02037 C -0.02473 0.02245 -0.03254 0.02361 -0.03437 0.02407 C -0.03541 0.02454 -0.03645 0.02523 -0.03749 0.02592 C -0.05611 0.03518 -0.07004 0.02662 -0.09374 0.02592 C -0.10168 0.02106 -0.09192 0.02754 -0.09999 0.02037 C -0.10103 0.01944 -0.10221 0.01921 -0.10312 0.01852 C -0.1108 0.0125 -0.1039 0.0162 -0.11145 0.01296 C -0.12069 0.00185 -0.10598 0.01875 -0.12082 0.00555 C -0.12369 0.00301 -0.12668 0.00116 -0.12916 -0.00185 C -0.1302 -0.00324 -0.13124 -0.00463 -0.13228 -0.00556 C -0.13398 -0.00718 -0.13814 -0.00857 -0.13957 -0.00926 C -0.15012 -0.01458 -0.13385 -0.00718 -0.14687 -0.01296 C -0.15286 -0.0125 -0.15885 -0.01273 -0.16457 -0.01111 C -0.16679 -0.01065 -0.16939 -0.00371 -0.17082 -0.00185 C -0.17187 -0.00093 -0.17291 -0.0007 -0.17395 3.7037E-7 C -0.17499 0.00185 -0.17603 0.00393 -0.17707 0.00555 C -0.17916 0.0081 -0.18332 0.01296 -0.18332 0.01296 C -0.18619 0.0206 -0.18567 0.02037 -0.19166 0.02592 L -0.19582 0.02963 " pathEditMode="relative" ptsTypes="AAAAAAAAAAAAAAAAAAAAAAA">
                                      <p:cBhvr>
                                        <p:cTn id="15" dur="2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4391027"/>
            <a:ext cx="9144000" cy="75247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714348" y="1428744"/>
            <a:ext cx="78581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5+5+5=      2×5=       5×1=       7×5=</a:t>
            </a:r>
            <a:endParaRPr lang="en-US" altLang="en-US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2+2+2+2+2=       4×5=      5×9=        5×6=</a:t>
            </a:r>
            <a:endParaRPr lang="en-US" altLang="en-US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5+5=          6×5=        8×5=       3×5=</a:t>
            </a:r>
            <a:endParaRPr lang="en-US" altLang="en-US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275811" y="1571618"/>
            <a:ext cx="5437707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15      10        5        35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093915" y="2214560"/>
            <a:ext cx="5618846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10       20       45        30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857360" y="2834348"/>
            <a:ext cx="5981125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10        30        40        15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8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" y="4391027"/>
            <a:ext cx="9153525" cy="752475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 rot="1262056">
            <a:off x="877721" y="1433971"/>
            <a:ext cx="1163652" cy="977238"/>
            <a:chOff x="467544" y="915567"/>
            <a:chExt cx="1163652" cy="977238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email">
              <a:lum bright="20000" contrast="-2000"/>
            </a:blip>
            <a:stretch>
              <a:fillRect/>
            </a:stretch>
          </p:blipFill>
          <p:spPr>
            <a:xfrm>
              <a:off x="467544" y="915567"/>
              <a:ext cx="1152128" cy="97723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" name="TextBox 4"/>
            <p:cNvSpPr txBox="1"/>
            <p:nvPr/>
          </p:nvSpPr>
          <p:spPr>
            <a:xfrm>
              <a:off x="625793" y="1363908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prstMaterial="dkEdge"/>
            </a:bodyPr>
            <a:lstStyle/>
            <a:p>
              <a:r>
                <a:rPr lang="zh-CN" altLang="en-US" sz="1600" dirty="0" smtClean="0">
                  <a:ln w="12700">
                    <a:solidFill>
                      <a:srgbClr val="FF3300"/>
                    </a:solidFill>
                  </a:ln>
                  <a:solidFill>
                    <a:srgbClr val="CCFFFF"/>
                  </a:solidFill>
                  <a:effectLst>
                    <a:glow rad="139700">
                      <a:schemeClr val="accent5">
                        <a:satMod val="175000"/>
                        <a:alpha val="40000"/>
                      </a:schemeClr>
                    </a:glo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基础训练</a:t>
              </a:r>
              <a:endParaRPr lang="zh-CN" altLang="en-US" sz="1600" dirty="0">
                <a:ln w="12700">
                  <a:solidFill>
                    <a:srgbClr val="FF3300"/>
                  </a:solidFill>
                </a:ln>
                <a:solidFill>
                  <a:srgbClr val="CCFFFF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 rot="1262056">
            <a:off x="3598167" y="1584972"/>
            <a:ext cx="1163653" cy="977238"/>
            <a:chOff x="467544" y="915567"/>
            <a:chExt cx="1163653" cy="977238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email">
              <a:lum bright="20000" contrast="-2000"/>
            </a:blip>
            <a:stretch>
              <a:fillRect/>
            </a:stretch>
          </p:blipFill>
          <p:spPr>
            <a:xfrm>
              <a:off x="467544" y="915567"/>
              <a:ext cx="1152128" cy="97723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9" name="TextBox 8">
              <a:hlinkClick r:id="rId3" action="ppaction://hlinksldjump"/>
            </p:cNvPr>
            <p:cNvSpPr txBox="1"/>
            <p:nvPr/>
          </p:nvSpPr>
          <p:spPr>
            <a:xfrm>
              <a:off x="625794" y="1363906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prstMaterial="dkEdge"/>
            </a:bodyPr>
            <a:lstStyle/>
            <a:p>
              <a:r>
                <a:rPr lang="zh-CN" altLang="en-US" sz="1600" dirty="0" smtClean="0">
                  <a:ln w="12700">
                    <a:solidFill>
                      <a:srgbClr val="FF3300"/>
                    </a:solidFill>
                  </a:ln>
                  <a:solidFill>
                    <a:srgbClr val="CCFFFF"/>
                  </a:solidFill>
                  <a:effectLst>
                    <a:glow rad="139700">
                      <a:schemeClr val="accent5">
                        <a:satMod val="175000"/>
                        <a:alpha val="40000"/>
                      </a:schemeClr>
                    </a:glo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综合训练</a:t>
              </a:r>
              <a:endParaRPr lang="zh-CN" altLang="en-US" sz="1600" dirty="0">
                <a:ln w="12700">
                  <a:solidFill>
                    <a:srgbClr val="FF3300"/>
                  </a:solidFill>
                </a:ln>
                <a:solidFill>
                  <a:srgbClr val="CCFFFF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 rot="1262056">
            <a:off x="6285199" y="1667904"/>
            <a:ext cx="1163653" cy="977238"/>
            <a:chOff x="467544" y="915567"/>
            <a:chExt cx="1163653" cy="977238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email">
              <a:lum bright="20000" contrast="-2000"/>
            </a:blip>
            <a:stretch>
              <a:fillRect/>
            </a:stretch>
          </p:blipFill>
          <p:spPr>
            <a:xfrm>
              <a:off x="467544" y="915567"/>
              <a:ext cx="1152128" cy="97723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2" name="TextBox 11">
              <a:hlinkClick r:id="rId4" action="ppaction://hlinksldjump"/>
            </p:cNvPr>
            <p:cNvSpPr txBox="1"/>
            <p:nvPr/>
          </p:nvSpPr>
          <p:spPr>
            <a:xfrm>
              <a:off x="625794" y="1363907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prstMaterial="dkEdge"/>
            </a:bodyPr>
            <a:lstStyle/>
            <a:p>
              <a:r>
                <a:rPr lang="zh-CN" altLang="en-US" sz="1600" dirty="0" smtClean="0">
                  <a:ln w="12700">
                    <a:solidFill>
                      <a:srgbClr val="FF3300"/>
                    </a:solidFill>
                  </a:ln>
                  <a:solidFill>
                    <a:srgbClr val="CCFFFF"/>
                  </a:solidFill>
                  <a:effectLst>
                    <a:glow rad="139700">
                      <a:schemeClr val="accent5">
                        <a:satMod val="175000"/>
                        <a:alpha val="40000"/>
                      </a:schemeClr>
                    </a:glo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拓展训练</a:t>
              </a:r>
              <a:endParaRPr lang="zh-CN" altLang="en-US" sz="1600" dirty="0">
                <a:ln w="12700">
                  <a:solidFill>
                    <a:srgbClr val="FF3300"/>
                  </a:solidFill>
                </a:ln>
                <a:solidFill>
                  <a:srgbClr val="CCFFFF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28596" y="1142992"/>
            <a:ext cx="800102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1×5=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　口诀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5×7=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　口诀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　　　　　</a:t>
            </a:r>
            <a:endParaRPr lang="zh-CN" altLang="en-US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5×6=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　口诀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5×3=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　口诀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　　　　　</a:t>
            </a:r>
            <a:endParaRPr lang="zh-CN" altLang="en-US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4×5=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　口诀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:      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2×5= 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　口诀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　　</a:t>
            </a:r>
            <a:endParaRPr lang="zh-CN" altLang="en-US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5×5=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　口诀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9×5=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口诀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　　　　　</a:t>
            </a:r>
            <a:endParaRPr lang="zh-CN" altLang="en-US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5×8=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　口诀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　　　　　　 </a:t>
            </a:r>
            <a:endParaRPr lang="zh-CN" altLang="en-US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" y="4391027"/>
            <a:ext cx="9153525" cy="75247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 rot="1262056">
            <a:off x="-149175" y="-109495"/>
            <a:ext cx="1163652" cy="977238"/>
            <a:chOff x="467544" y="915567"/>
            <a:chExt cx="1163652" cy="977238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 cstate="email">
              <a:lum bright="20000" contrast="-2000"/>
            </a:blip>
            <a:stretch>
              <a:fillRect/>
            </a:stretch>
          </p:blipFill>
          <p:spPr>
            <a:xfrm>
              <a:off x="467544" y="915567"/>
              <a:ext cx="1152128" cy="97723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0" name="TextBox 9"/>
            <p:cNvSpPr txBox="1"/>
            <p:nvPr/>
          </p:nvSpPr>
          <p:spPr>
            <a:xfrm>
              <a:off x="625793" y="1363908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prstMaterial="dkEdge"/>
            </a:bodyPr>
            <a:lstStyle/>
            <a:p>
              <a:r>
                <a:rPr lang="zh-CN" altLang="en-US" sz="1600" dirty="0" smtClean="0">
                  <a:ln w="12700">
                    <a:solidFill>
                      <a:srgbClr val="FF3300"/>
                    </a:solidFill>
                  </a:ln>
                  <a:solidFill>
                    <a:srgbClr val="CCFFFF"/>
                  </a:solidFill>
                  <a:effectLst>
                    <a:glow rad="139700">
                      <a:schemeClr val="accent5">
                        <a:satMod val="175000"/>
                        <a:alpha val="40000"/>
                      </a:schemeClr>
                    </a:glo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基础训练</a:t>
              </a:r>
              <a:endParaRPr lang="zh-CN" altLang="en-US" sz="1600" dirty="0">
                <a:ln w="12700">
                  <a:solidFill>
                    <a:srgbClr val="FF3300"/>
                  </a:solidFill>
                </a:ln>
                <a:solidFill>
                  <a:srgbClr val="CCFFFF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1142976" y="428610"/>
            <a:ext cx="800102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看算式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想乘法口诀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填一填。</a:t>
            </a:r>
            <a:endParaRPr lang="zh-CN" altLang="en-US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28730" y="1214428"/>
            <a:ext cx="2893741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    一五得五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47215" y="1214428"/>
            <a:ext cx="3254417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35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   五七三十五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57294" y="1928808"/>
            <a:ext cx="2893741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  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五六三十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47219" y="1928808"/>
            <a:ext cx="2893741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   三五十五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57294" y="2571750"/>
            <a:ext cx="2893741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  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四五二十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610998" y="2571750"/>
            <a:ext cx="2893741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   二五一十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357294" y="3214692"/>
            <a:ext cx="3254417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25  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五五二十五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610998" y="3214692"/>
            <a:ext cx="3254417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45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   五九四十五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57294" y="3857634"/>
            <a:ext cx="2893741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   五八四十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571472" y="1714496"/>
            <a:ext cx="578647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(1)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如图①所示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用乘法算式表示为</a:t>
            </a: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　　　 　或　　　　　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乘法口诀</a:t>
            </a: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是　　　　　。 </a:t>
            </a:r>
            <a:endParaRPr lang="zh-CN" altLang="en-US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" y="4391027"/>
            <a:ext cx="9153525" cy="752475"/>
          </a:xfrm>
          <a:prstGeom prst="rect">
            <a:avLst/>
          </a:prstGeom>
        </p:spPr>
      </p:pic>
      <p:grpSp>
        <p:nvGrpSpPr>
          <p:cNvPr id="2" name="组合 7"/>
          <p:cNvGrpSpPr/>
          <p:nvPr/>
        </p:nvGrpSpPr>
        <p:grpSpPr>
          <a:xfrm rot="1262056">
            <a:off x="-149175" y="-109495"/>
            <a:ext cx="1163652" cy="977238"/>
            <a:chOff x="467544" y="915567"/>
            <a:chExt cx="1163652" cy="977238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 cstate="email">
              <a:lum bright="20000" contrast="-2000"/>
            </a:blip>
            <a:stretch>
              <a:fillRect/>
            </a:stretch>
          </p:blipFill>
          <p:spPr>
            <a:xfrm>
              <a:off x="467544" y="915567"/>
              <a:ext cx="1152128" cy="97723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0" name="TextBox 9"/>
            <p:cNvSpPr txBox="1"/>
            <p:nvPr/>
          </p:nvSpPr>
          <p:spPr>
            <a:xfrm>
              <a:off x="625793" y="1363908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prstMaterial="dkEdge"/>
            </a:bodyPr>
            <a:lstStyle/>
            <a:p>
              <a:r>
                <a:rPr lang="zh-CN" altLang="en-US" sz="1600" dirty="0" smtClean="0">
                  <a:ln w="12700">
                    <a:solidFill>
                      <a:srgbClr val="FF3300"/>
                    </a:solidFill>
                  </a:ln>
                  <a:solidFill>
                    <a:srgbClr val="CCFFFF"/>
                  </a:solidFill>
                  <a:effectLst>
                    <a:glow rad="139700">
                      <a:schemeClr val="accent5">
                        <a:satMod val="175000"/>
                        <a:alpha val="40000"/>
                      </a:schemeClr>
                    </a:glo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基础训练</a:t>
              </a:r>
              <a:endParaRPr lang="zh-CN" altLang="en-US" sz="1600" dirty="0">
                <a:ln w="12700">
                  <a:solidFill>
                    <a:srgbClr val="FF3300"/>
                  </a:solidFill>
                </a:ln>
                <a:solidFill>
                  <a:srgbClr val="CCFFFF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1142976" y="428610"/>
            <a:ext cx="800102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我能列出乘法算式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并写出对应的乘法口诀。</a:t>
            </a:r>
            <a:endParaRPr lang="zh-CN" altLang="en-US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4348" y="2500312"/>
            <a:ext cx="3429024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3×5=15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 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5×3=15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42980" y="3071816"/>
            <a:ext cx="1627369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三五十五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" name="ds160.jpg" descr="id:2147502916;FounderCES"/>
          <p:cNvPicPr/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00826" y="1785934"/>
            <a:ext cx="2071296" cy="1605131"/>
          </a:xfrm>
          <a:prstGeom prst="rect">
            <a:avLst/>
          </a:prstGeom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571472" y="1714496"/>
            <a:ext cx="578647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(2)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如图②所示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用乘法算式表示为</a:t>
            </a: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　　 　　或　　　　　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乘法口诀</a:t>
            </a: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是　　　　　　。 </a:t>
            </a:r>
            <a:endParaRPr lang="zh-CN" altLang="en-US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" y="4391027"/>
            <a:ext cx="9153525" cy="752475"/>
          </a:xfrm>
          <a:prstGeom prst="rect">
            <a:avLst/>
          </a:prstGeom>
        </p:spPr>
      </p:pic>
      <p:grpSp>
        <p:nvGrpSpPr>
          <p:cNvPr id="2" name="组合 7"/>
          <p:cNvGrpSpPr/>
          <p:nvPr/>
        </p:nvGrpSpPr>
        <p:grpSpPr>
          <a:xfrm rot="1262056">
            <a:off x="-149175" y="-109495"/>
            <a:ext cx="1163652" cy="977238"/>
            <a:chOff x="467544" y="915567"/>
            <a:chExt cx="1163652" cy="977238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 cstate="email">
              <a:lum bright="20000" contrast="-2000"/>
            </a:blip>
            <a:stretch>
              <a:fillRect/>
            </a:stretch>
          </p:blipFill>
          <p:spPr>
            <a:xfrm>
              <a:off x="467544" y="915567"/>
              <a:ext cx="1152128" cy="97723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0" name="TextBox 9"/>
            <p:cNvSpPr txBox="1"/>
            <p:nvPr/>
          </p:nvSpPr>
          <p:spPr>
            <a:xfrm>
              <a:off x="625793" y="1363908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prstMaterial="dkEdge"/>
            </a:bodyPr>
            <a:lstStyle/>
            <a:p>
              <a:r>
                <a:rPr lang="zh-CN" altLang="en-US" sz="1600" dirty="0" smtClean="0">
                  <a:ln w="12700">
                    <a:solidFill>
                      <a:srgbClr val="FF3300"/>
                    </a:solidFill>
                  </a:ln>
                  <a:solidFill>
                    <a:srgbClr val="CCFFFF"/>
                  </a:solidFill>
                  <a:effectLst>
                    <a:glow rad="139700">
                      <a:schemeClr val="accent5">
                        <a:satMod val="175000"/>
                        <a:alpha val="40000"/>
                      </a:schemeClr>
                    </a:glo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基础训练</a:t>
              </a:r>
              <a:endParaRPr lang="zh-CN" altLang="en-US" sz="1600" dirty="0">
                <a:ln w="12700">
                  <a:solidFill>
                    <a:srgbClr val="FF3300"/>
                  </a:solidFill>
                </a:ln>
                <a:solidFill>
                  <a:srgbClr val="CCFFFF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1142976" y="428610"/>
            <a:ext cx="800102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我能列出乘法算式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并写出对应的乘法口诀。</a:t>
            </a:r>
            <a:endParaRPr lang="zh-CN" altLang="en-US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4348" y="2428874"/>
            <a:ext cx="3429024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2×5=10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5×2=10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42980" y="3143254"/>
            <a:ext cx="1627369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二五一十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5" name="ds161.jpg" descr="id:2147502923;FounderCES"/>
          <p:cNvPicPr/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392" y="1857372"/>
            <a:ext cx="2090721" cy="1620184"/>
          </a:xfrm>
          <a:prstGeom prst="rect">
            <a:avLst/>
          </a:prstGeom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1357290" y="1285868"/>
            <a:ext cx="614366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〇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5×5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5×3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〇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17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　　　　　　　　　</a:t>
            </a:r>
            <a:endParaRPr lang="zh-CN" altLang="en-US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〇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5×3             15+10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〇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5×5</a:t>
            </a: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73-63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〇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2×5        7×8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〇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64-8</a:t>
            </a: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" y="4391027"/>
            <a:ext cx="9153525" cy="752475"/>
          </a:xfrm>
          <a:prstGeom prst="rect">
            <a:avLst/>
          </a:prstGeom>
        </p:spPr>
      </p:pic>
      <p:grpSp>
        <p:nvGrpSpPr>
          <p:cNvPr id="2" name="组合 7"/>
          <p:cNvGrpSpPr/>
          <p:nvPr/>
        </p:nvGrpSpPr>
        <p:grpSpPr>
          <a:xfrm rot="1262056">
            <a:off x="-149175" y="-109495"/>
            <a:ext cx="1163652" cy="977238"/>
            <a:chOff x="467544" y="915567"/>
            <a:chExt cx="1163652" cy="977238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 cstate="email">
              <a:lum bright="20000" contrast="-2000"/>
            </a:blip>
            <a:stretch>
              <a:fillRect/>
            </a:stretch>
          </p:blipFill>
          <p:spPr>
            <a:xfrm>
              <a:off x="467544" y="915567"/>
              <a:ext cx="1152128" cy="97723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0" name="TextBox 9"/>
            <p:cNvSpPr txBox="1"/>
            <p:nvPr/>
          </p:nvSpPr>
          <p:spPr>
            <a:xfrm>
              <a:off x="625793" y="1363908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prstMaterial="dkEdge"/>
            </a:bodyPr>
            <a:lstStyle/>
            <a:p>
              <a:r>
                <a:rPr lang="zh-CN" altLang="en-US" sz="1600" dirty="0" smtClean="0">
                  <a:ln w="12700">
                    <a:solidFill>
                      <a:srgbClr val="FF3300"/>
                    </a:solidFill>
                  </a:ln>
                  <a:solidFill>
                    <a:srgbClr val="CCFFFF"/>
                  </a:solidFill>
                  <a:effectLst>
                    <a:glow rad="139700">
                      <a:schemeClr val="accent5">
                        <a:satMod val="175000"/>
                        <a:alpha val="40000"/>
                      </a:schemeClr>
                    </a:glo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基础训练</a:t>
              </a:r>
              <a:endParaRPr lang="zh-CN" altLang="en-US" sz="1600" dirty="0">
                <a:ln w="12700">
                  <a:solidFill>
                    <a:srgbClr val="FF3300"/>
                  </a:solidFill>
                </a:ln>
                <a:solidFill>
                  <a:srgbClr val="CCFFFF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1142976" y="428610"/>
            <a:ext cx="800102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我会比较大小。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填“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&gt;”“&lt;”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或“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=”)</a:t>
            </a: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28794" y="1500180"/>
            <a:ext cx="3626314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&lt;                 &lt;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28794" y="2285998"/>
            <a:ext cx="3988592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&lt;                   =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00302" y="3143254"/>
            <a:ext cx="3082895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             =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1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" y="4391027"/>
            <a:ext cx="9153525" cy="752475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 rot="1262056">
            <a:off x="-14410" y="-109495"/>
            <a:ext cx="1163653" cy="977238"/>
            <a:chOff x="467544" y="915567"/>
            <a:chExt cx="1163653" cy="977238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email">
              <a:lum bright="20000" contrast="-2000"/>
            </a:blip>
            <a:stretch>
              <a:fillRect/>
            </a:stretch>
          </p:blipFill>
          <p:spPr>
            <a:xfrm>
              <a:off x="467544" y="915567"/>
              <a:ext cx="1152128" cy="97723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2" name="TextBox 11"/>
            <p:cNvSpPr txBox="1"/>
            <p:nvPr/>
          </p:nvSpPr>
          <p:spPr>
            <a:xfrm>
              <a:off x="625794" y="1363906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prstMaterial="dkEdge"/>
            </a:bodyPr>
            <a:lstStyle/>
            <a:p>
              <a:r>
                <a:rPr lang="zh-CN" altLang="en-US" sz="1600" dirty="0" smtClean="0">
                  <a:ln w="12700">
                    <a:solidFill>
                      <a:srgbClr val="FF3300"/>
                    </a:solidFill>
                  </a:ln>
                  <a:solidFill>
                    <a:srgbClr val="CCFFFF"/>
                  </a:solidFill>
                  <a:effectLst>
                    <a:glow rad="139700">
                      <a:schemeClr val="accent5">
                        <a:satMod val="175000"/>
                        <a:alpha val="40000"/>
                      </a:schemeClr>
                    </a:glo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综合训练</a:t>
              </a:r>
              <a:endParaRPr lang="zh-CN" altLang="en-US" sz="1600" dirty="0">
                <a:ln w="12700">
                  <a:solidFill>
                    <a:srgbClr val="FF3300"/>
                  </a:solidFill>
                </a:ln>
                <a:solidFill>
                  <a:srgbClr val="CCFFFF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1214414" y="500048"/>
            <a:ext cx="750099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我能列出乘法算式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并写出对应的乘法口诀。</a:t>
            </a:r>
            <a:endParaRPr lang="zh-CN" altLang="en-US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428860" y="1714496"/>
            <a:ext cx="1811714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3×5=15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三五十五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3" name="ds162.jpg" descr="id:2147502979;FounderCES"/>
          <p:cNvPicPr/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790" y="1357305"/>
            <a:ext cx="7601635" cy="1648786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6500826" y="1643057"/>
            <a:ext cx="1811714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5×4=20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四五二十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" y="4391027"/>
            <a:ext cx="9153525" cy="752475"/>
          </a:xfrm>
          <a:prstGeom prst="rect">
            <a:avLst/>
          </a:prstGeom>
        </p:spPr>
      </p:pic>
      <p:grpSp>
        <p:nvGrpSpPr>
          <p:cNvPr id="2" name="组合 9"/>
          <p:cNvGrpSpPr/>
          <p:nvPr/>
        </p:nvGrpSpPr>
        <p:grpSpPr>
          <a:xfrm rot="1262056">
            <a:off x="-6299" y="-38059"/>
            <a:ext cx="1163653" cy="977238"/>
            <a:chOff x="467544" y="915567"/>
            <a:chExt cx="1163653" cy="977238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email">
              <a:lum bright="20000" contrast="-2000"/>
            </a:blip>
            <a:stretch>
              <a:fillRect/>
            </a:stretch>
          </p:blipFill>
          <p:spPr>
            <a:xfrm>
              <a:off x="467544" y="915567"/>
              <a:ext cx="1152128" cy="97723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2" name="TextBox 11"/>
            <p:cNvSpPr txBox="1"/>
            <p:nvPr/>
          </p:nvSpPr>
          <p:spPr>
            <a:xfrm>
              <a:off x="625794" y="1363906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prstMaterial="dkEdge"/>
            </a:bodyPr>
            <a:lstStyle/>
            <a:p>
              <a:r>
                <a:rPr lang="zh-CN" altLang="en-US" sz="1600" dirty="0" smtClean="0">
                  <a:ln w="12700">
                    <a:solidFill>
                      <a:srgbClr val="FF3300"/>
                    </a:solidFill>
                  </a:ln>
                  <a:solidFill>
                    <a:srgbClr val="CCFFFF"/>
                  </a:solidFill>
                  <a:effectLst>
                    <a:glow rad="139700">
                      <a:schemeClr val="accent5">
                        <a:satMod val="175000"/>
                        <a:alpha val="40000"/>
                      </a:schemeClr>
                    </a:glo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综合训练</a:t>
              </a:r>
              <a:endParaRPr lang="zh-CN" altLang="en-US" sz="1600" dirty="0">
                <a:ln w="12700">
                  <a:solidFill>
                    <a:srgbClr val="FF3300"/>
                  </a:solidFill>
                </a:ln>
                <a:solidFill>
                  <a:srgbClr val="CCFFFF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1214418" y="500048"/>
            <a:ext cx="40959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买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个文具盒要多少元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921730" y="3083881"/>
            <a:ext cx="45239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5×8=40(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或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8×5=40(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3" name="ds163.jpg" descr="id:2147502986;FounderCES"/>
          <p:cNvPicPr/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00364" y="1285867"/>
            <a:ext cx="2512162" cy="1451654"/>
          </a:xfrm>
          <a:prstGeom prst="rect">
            <a:avLst/>
          </a:prstGeom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1002</Words>
  <Application>WPS 演示</Application>
  <PresentationFormat>全屏显示(16:9)</PresentationFormat>
  <Paragraphs>118</Paragraphs>
  <Slides>11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方正少儿简体</vt:lpstr>
      <vt:lpstr>微软雅黑</vt:lpstr>
      <vt:lpstr>楷体</vt:lpstr>
      <vt:lpstr>Arial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dcterms:created xsi:type="dcterms:W3CDTF">2020-10-02T00:36:00Z</dcterms:created>
  <dcterms:modified xsi:type="dcterms:W3CDTF">2023-10-30T05:11:09Z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2A2B07DD0E894C008E5F25FA60E06416_12</vt:lpwstr>
  </property>
</Properties>
</file>