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71" r:id="rId3"/>
    <p:sldId id="264" r:id="rId4"/>
    <p:sldId id="315" r:id="rId5"/>
    <p:sldId id="380" r:id="rId6"/>
    <p:sldId id="372" r:id="rId7"/>
    <p:sldId id="373" r:id="rId8"/>
    <p:sldId id="374" r:id="rId9"/>
    <p:sldId id="375" r:id="rId10"/>
    <p:sldId id="376" r:id="rId11"/>
    <p:sldId id="377" r:id="rId12"/>
    <p:sldId id="378" r:id="rId13"/>
    <p:sldId id="379" r:id="rId14"/>
    <p:sldId id="354" r:id="rId15"/>
    <p:sldId id="381" r:id="rId16"/>
    <p:sldId id="293" r:id="rId17"/>
    <p:sldId id="382" r:id="rId18"/>
    <p:sldId id="301" r:id="rId19"/>
    <p:sldId id="302" r:id="rId20"/>
    <p:sldId id="383" r:id="rId21"/>
    <p:sldId id="384" r:id="rId22"/>
    <p:sldId id="385" r:id="rId23"/>
    <p:sldId id="386" r:id="rId24"/>
    <p:sldId id="387" r:id="rId25"/>
    <p:sldId id="388" r:id="rId26"/>
    <p:sldId id="300" r:id="rId27"/>
  </p:sldIdLst>
  <p:sldSz cx="9144000" cy="6858000" type="screen4x3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9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-1674" y="-90"/>
      </p:cViewPr>
      <p:guideLst>
        <p:guide orient="horz" pos="2115"/>
        <p:guide pos="29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notesMaster" Target="notesMasters/notesMaster1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1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340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3077" name="备注占位符 4"/>
          <p:cNvSpPr>
            <a:spLocks noGrp="1" noRot="1" noChangeAspect="1"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单击此处编辑母版文本样式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第二级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第三级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第四级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defRPr/>
            </a:pPr>
            <a:r>
              <a:rPr lang="zh-CN" altLang="en-US" sz="1200">
                <a:latin typeface="Arial" panose="020B0604020202020204" pitchFamily="34" charset="0"/>
                <a:ea typeface="宋体" panose="02010600030101010101" pitchFamily="2" charset="-122"/>
              </a:rPr>
              <a:t>第五级</a:t>
            </a:r>
            <a:endParaRPr lang="zh-CN" altLang="en-US" sz="1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54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anchor="b"/>
          <a:lstStyle>
            <a:lvl1pPr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</a:p>
        </p:txBody>
      </p:sp>
      <p:sp>
        <p:nvSpPr>
          <p:cNvPr id="2055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C96BCD47-7B11-474E-8CEB-C473F2DBB933}" type="slidenum">
              <a:rPr lang="zh-CN" altLang="en-US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lvl="5" indent="0">
      <a:defRPr sz="1200" kern="1200">
        <a:latin typeface="+mn-lt"/>
        <a:ea typeface="+mn-ea"/>
        <a:cs typeface="+mn-cs"/>
      </a:defRPr>
    </a:lvl6pPr>
    <a:lvl7pPr marL="2743200" lvl="6" indent="0">
      <a:defRPr sz="1200" kern="1200">
        <a:latin typeface="+mn-lt"/>
        <a:ea typeface="+mn-ea"/>
        <a:cs typeface="+mn-cs"/>
      </a:defRPr>
    </a:lvl7pPr>
    <a:lvl8pPr marL="3200400" lvl="7" indent="0">
      <a:defRPr sz="1200" kern="1200">
        <a:latin typeface="+mn-lt"/>
        <a:ea typeface="+mn-ea"/>
        <a:cs typeface="+mn-cs"/>
      </a:defRPr>
    </a:lvl8pPr>
    <a:lvl9pPr marL="3657600" lvl="8" indent="0">
      <a:defRPr sz="1200" kern="1200"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628775"/>
            <a:ext cx="7772400" cy="1035050"/>
          </a:xfrm>
        </p:spPr>
        <p:txBody>
          <a:bodyPr/>
          <a:lstStyle>
            <a:lvl1pPr algn="r">
              <a:defRPr sz="4000">
                <a:solidFill>
                  <a:srgbClr val="336699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68538" y="2781300"/>
            <a:ext cx="6400800" cy="1055688"/>
          </a:xfrm>
        </p:spPr>
        <p:txBody>
          <a:bodyPr/>
          <a:lstStyle>
            <a:lvl1pPr marL="0" indent="0" algn="r">
              <a:buFontTx/>
              <a:buNone/>
              <a:defRPr sz="3000">
                <a:solidFill>
                  <a:srgbClr val="336699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E57893-FA7F-4E44-ACDA-4FF02FF26544}" type="datetimeFigureOut">
              <a:rPr lang="zh-CN" altLang="en-US"/>
            </a:fld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1D3ED91-205B-45CC-B3EE-1A527049592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D8001-DB4D-422A-849F-51FFA21EA00B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77724-8681-40B2-9C87-D6F3D3ED6F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25ED20-D976-48AA-8902-7A84F972DAE0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4C983-E498-4D18-96FE-EEEEE58ED63C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6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D318C86-366B-4FED-B26E-1465E8F99F7D}" type="slidenum">
              <a:rPr lang="zh-CN" altLang="en-US"/>
            </a:fld>
            <a:endParaRPr lang="zh-CN" altLang="en-US"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4D03-5887-4217-A752-8E15259FD6FC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34540-D4B3-43A8-9C4A-07E45E02C3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43420-BF8B-41D4-82AE-0CE473A775D4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8624EB-489F-4CD7-A0B3-0127D5E5781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43016-53B4-42F7-AB62-D7BBB1455807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4496E-5139-4CB6-8B61-7B2079603E0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2F8BC-D2D4-4F67-99D5-C742B43164D0}" type="datetimeFigureOut">
              <a:rPr lang="zh-CN" altLang="en-US"/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63F2AA-FFF6-44AE-8D8B-AB6F051E142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669B8-66C6-4BFB-BCC7-2A36F8B86CDB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FFF34F-9D2E-4967-8D80-25CD104B375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115F9-8115-4234-AF97-D872C56637AF}" type="datetimeFigureOut">
              <a:rPr lang="zh-CN" altLang="en-US"/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BBD35-D3E5-4133-863B-87EC53C6604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B3850-7971-412C-816D-B7DEB45FA2E6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848C6-EEFC-4E6F-8C5D-793C99593AE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CDD6E-6595-4AD8-BBBE-18BD8474D482}" type="datetimeFigureOut">
              <a:rPr lang="zh-CN" altLang="en-US"/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36B1D-5B73-42C9-A3CC-AEFC9E53DE1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7172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eaLnBrk="0" hangingPunct="0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165B220C-0406-4B9F-8D2E-BD8DB030A1D8}" type="datetimeFigureOut">
              <a:rPr lang="zh-CN" altLang="en-US"/>
            </a:fld>
            <a:endParaRPr lang="zh-CN" altLang="en-US"/>
          </a:p>
        </p:txBody>
      </p:sp>
      <p:sp>
        <p:nvSpPr>
          <p:cNvPr id="7173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eaLnBrk="0" hangingPunct="0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7174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r" eaLnBrk="0" hangingPunct="0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23445E87-761A-4ED3-A61B-CA58A5D9FE6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7BBCFF"/>
          </a:solidFill>
          <a:latin typeface="Calibri" panose="020F050202020403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5B3D7"/>
        </a:buClr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w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wmf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6.wmf"/><Relationship Id="rId1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9.jpeg"/><Relationship Id="rId2" Type="http://schemas.openxmlformats.org/officeDocument/2006/relationships/image" Target="../media/image16.wmf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1"/>
          <p:cNvSpPr>
            <a:spLocks noChangeArrowheads="1"/>
          </p:cNvSpPr>
          <p:nvPr/>
        </p:nvSpPr>
        <p:spPr bwMode="auto">
          <a:xfrm>
            <a:off x="395710" y="692810"/>
            <a:ext cx="648811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第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5</a:t>
            </a:r>
            <a:r>
              <a:rPr lang="zh-CN" altLang="en-US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单元   </a:t>
            </a:r>
            <a:r>
              <a:rPr lang="en-US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2~5</a:t>
            </a:r>
            <a:r>
              <a:rPr lang="zh-CN" altLang="zh-CN" sz="32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楷体" panose="02010600040101010101" charset="-122"/>
              </a:rPr>
              <a:t>的乘法口诀</a:t>
            </a:r>
            <a:endParaRPr lang="en-US" altLang="zh-CN" sz="32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楷体" panose="02010600040101010101" charset="-122"/>
            </a:endParaRPr>
          </a:p>
        </p:txBody>
      </p:sp>
      <p:sp>
        <p:nvSpPr>
          <p:cNvPr id="5126" name="矩形 4"/>
          <p:cNvSpPr>
            <a:spLocks noChangeArrowheads="1"/>
          </p:cNvSpPr>
          <p:nvPr/>
        </p:nvSpPr>
        <p:spPr bwMode="auto">
          <a:xfrm>
            <a:off x="-1" y="2081772"/>
            <a:ext cx="9144001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66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课</a:t>
            </a:r>
            <a:r>
              <a:rPr lang="zh-CN" altLang="en-US" sz="66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rPr>
              <a:t>间活动</a:t>
            </a:r>
            <a:endParaRPr lang="zh-CN" altLang="en-US" sz="66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7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up)">
                                      <p:cBhvr>
                                        <p:cTn id="1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ldLvl="0"/>
      <p:bldP spid="5126" grpId="0" bldLvl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图片 76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59113" y="1196975"/>
            <a:ext cx="314166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图片 78" descr="7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975" y="1916113"/>
            <a:ext cx="3857625" cy="2032000"/>
          </a:xfrm>
          <a:prstGeom prst="rect">
            <a:avLst/>
          </a:prstGeom>
          <a:noFill/>
          <a:ln>
            <a:noFill/>
          </a:ln>
          <a:effectLst>
            <a:outerShdw algn="tl" rotWithShape="0">
              <a:srgbClr val="000000">
                <a:alpha val="70000"/>
              </a:srgbClr>
            </a:outerShdw>
          </a:effectLst>
        </p:spPr>
      </p:pic>
      <p:sp>
        <p:nvSpPr>
          <p:cNvPr id="82" name="TextBox 81"/>
          <p:cNvSpPr txBox="1">
            <a:spLocks noChangeArrowheads="1"/>
          </p:cNvSpPr>
          <p:nvPr/>
        </p:nvSpPr>
        <p:spPr bwMode="auto">
          <a:xfrm>
            <a:off x="2627313" y="4076700"/>
            <a:ext cx="312102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3×5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3" name="TextBox 82"/>
          <p:cNvSpPr txBox="1">
            <a:spLocks noChangeArrowheads="1"/>
          </p:cNvSpPr>
          <p:nvPr/>
        </p:nvSpPr>
        <p:spPr bwMode="auto">
          <a:xfrm>
            <a:off x="2555875" y="5084763"/>
            <a:ext cx="31464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6629" name="组合 10252"/>
          <p:cNvGrpSpPr/>
          <p:nvPr/>
        </p:nvGrpSpPr>
        <p:grpSpPr bwMode="auto">
          <a:xfrm>
            <a:off x="666750" y="987425"/>
            <a:ext cx="2089150" cy="647700"/>
            <a:chOff x="0" y="0"/>
            <a:chExt cx="3288" cy="1020"/>
          </a:xfrm>
        </p:grpSpPr>
        <p:sp>
          <p:nvSpPr>
            <p:cNvPr id="2663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663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663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/>
      <p:bldP spid="8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图片 3" descr="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76600" y="981075"/>
            <a:ext cx="35718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图片 4" descr="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2850" y="1773238"/>
            <a:ext cx="4979988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8788" y="3987800"/>
            <a:ext cx="3398837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 descr="1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625" y="3987800"/>
            <a:ext cx="3357563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椭圆 7"/>
          <p:cNvSpPr/>
          <p:nvPr/>
        </p:nvSpPr>
        <p:spPr>
          <a:xfrm>
            <a:off x="4138613" y="3860800"/>
            <a:ext cx="792162" cy="395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076825" y="3860800"/>
            <a:ext cx="792163" cy="395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138613" y="1844675"/>
            <a:ext cx="792162" cy="395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219700" y="1989138"/>
            <a:ext cx="539750" cy="3238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339975" y="5229225"/>
            <a:ext cx="342265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5×3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（盆）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2266950" y="5732463"/>
            <a:ext cx="3611563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（盆）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7659" name="组合 10252"/>
          <p:cNvGrpSpPr/>
          <p:nvPr/>
        </p:nvGrpSpPr>
        <p:grpSpPr bwMode="auto">
          <a:xfrm>
            <a:off x="666750" y="987425"/>
            <a:ext cx="2089150" cy="647700"/>
            <a:chOff x="0" y="0"/>
            <a:chExt cx="3288" cy="1020"/>
          </a:xfrm>
        </p:grpSpPr>
        <p:sp>
          <p:nvSpPr>
            <p:cNvPr id="2766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766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766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图片 3" descr="8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276600" y="1052513"/>
            <a:ext cx="35718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图片 4" descr="1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82850" y="1773238"/>
            <a:ext cx="4979988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椭圆 7"/>
          <p:cNvSpPr/>
          <p:nvPr/>
        </p:nvSpPr>
        <p:spPr>
          <a:xfrm>
            <a:off x="4138613" y="3860800"/>
            <a:ext cx="792162" cy="395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076825" y="3860800"/>
            <a:ext cx="792163" cy="395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138613" y="1844675"/>
            <a:ext cx="792162" cy="3952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219700" y="1989138"/>
            <a:ext cx="539750" cy="3238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260475" y="4437063"/>
            <a:ext cx="670877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将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盆花看成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盆花减掉</a:t>
            </a:r>
            <a:r>
              <a:rPr lang="en-US" altLang="zh-CN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盆花。</a:t>
            </a:r>
            <a:endParaRPr lang="zh-CN" altLang="en-US" sz="36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124075" y="5157788"/>
            <a:ext cx="31035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5×4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（盆）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122488" y="5661025"/>
            <a:ext cx="3611562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－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18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（盆）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8682" name="组合 10252"/>
          <p:cNvGrpSpPr/>
          <p:nvPr/>
        </p:nvGrpSpPr>
        <p:grpSpPr bwMode="auto">
          <a:xfrm>
            <a:off x="666750" y="987425"/>
            <a:ext cx="2089150" cy="647700"/>
            <a:chOff x="0" y="0"/>
            <a:chExt cx="3288" cy="1020"/>
          </a:xfrm>
        </p:grpSpPr>
        <p:sp>
          <p:nvSpPr>
            <p:cNvPr id="28684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8685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868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  <p:bldP spid="10" grpId="0" bldLvl="0" animBg="1"/>
      <p:bldP spid="11" grpId="0" bldLvl="0" animBg="1"/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132138" y="1125538"/>
            <a:ext cx="5472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有多少人？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698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296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1403350" y="4797425"/>
            <a:ext cx="6691313" cy="1096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每个竿上有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个人，有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个竿，表示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个</a:t>
            </a:r>
            <a:r>
              <a:rPr lang="en-US" altLang="zh-CN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970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29702" name="图片 29698" descr="20110101_175333_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2276475"/>
            <a:ext cx="71278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11"/>
          <p:cNvSpPr>
            <a:spLocks noChangeArrowheads="1"/>
          </p:cNvSpPr>
          <p:nvPr/>
        </p:nvSpPr>
        <p:spPr bwMode="auto">
          <a:xfrm>
            <a:off x="900113" y="4005263"/>
            <a:ext cx="2376487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35" grpId="0"/>
      <p:bldP spid="4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3132138" y="1125538"/>
            <a:ext cx="5472112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有多少人？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2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0723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TextBox 11"/>
          <p:cNvSpPr>
            <a:spLocks noChangeArrowheads="1"/>
          </p:cNvSpPr>
          <p:nvPr/>
        </p:nvSpPr>
        <p:spPr bwMode="auto">
          <a:xfrm>
            <a:off x="1547813" y="3789363"/>
            <a:ext cx="23764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1476375" y="4581525"/>
            <a:ext cx="243522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latin typeface="华文新魏" panose="02010800040101010101" pitchFamily="2" charset="-122"/>
                <a:ea typeface="华文新魏" panose="02010800040101010101" pitchFamily="2" charset="-122"/>
              </a:rPr>
              <a:t>2×5＝10</a:t>
            </a:r>
            <a:endParaRPr lang="en-US" altLang="zh-CN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5076825" y="4652963"/>
            <a:ext cx="2336800" cy="5492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0" tIns="0" rIns="0" bIns="0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二五一十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072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pic>
        <p:nvPicPr>
          <p:cNvPr id="30728" name="图片 29698" descr="20110101_175333_副本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16013" y="2276475"/>
            <a:ext cx="7127875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2" grpId="0" bldLvl="0"/>
      <p:bldP spid="33" grpId="0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1746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174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755650" y="3213100"/>
            <a:ext cx="2376488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解题思路：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1749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0" name="矩形 33"/>
          <p:cNvSpPr>
            <a:spLocks noChangeArrowheads="1"/>
          </p:cNvSpPr>
          <p:nvPr/>
        </p:nvSpPr>
        <p:spPr bwMode="auto">
          <a:xfrm>
            <a:off x="539750" y="1873250"/>
            <a:ext cx="7561263" cy="1200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每人有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面小旗，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人一共有多少面小旗？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755650" y="4005263"/>
            <a:ext cx="5724525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实际是求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个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面是多少。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2770" name="同侧圆角矩形 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典题精讲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2771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341" name="TextBox 11"/>
          <p:cNvSpPr>
            <a:spLocks noChangeArrowheads="1"/>
          </p:cNvSpPr>
          <p:nvPr/>
        </p:nvSpPr>
        <p:spPr bwMode="auto">
          <a:xfrm>
            <a:off x="1042988" y="3213100"/>
            <a:ext cx="23764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解答：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2773" name="对象 3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4" name="矩形 33"/>
          <p:cNvSpPr>
            <a:spLocks noChangeArrowheads="1"/>
          </p:cNvSpPr>
          <p:nvPr/>
        </p:nvSpPr>
        <p:spPr bwMode="auto">
          <a:xfrm>
            <a:off x="539750" y="1873250"/>
            <a:ext cx="74977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每人有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面小旗，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人一共有多少面小旗？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4347" name="TextBox 40"/>
          <p:cNvSpPr>
            <a:spLocks noChangeArrowheads="1"/>
          </p:cNvSpPr>
          <p:nvPr/>
        </p:nvSpPr>
        <p:spPr bwMode="auto">
          <a:xfrm>
            <a:off x="1116013" y="4005263"/>
            <a:ext cx="3656012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5×4=20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宋体" panose="02010600030101010101" pitchFamily="2" charset="-122"/>
              </a:rPr>
              <a:t>（面）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lef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bldLvl="0"/>
      <p:bldP spid="14347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3795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矩形 10"/>
          <p:cNvSpPr>
            <a:spLocks noChangeArrowheads="1"/>
          </p:cNvSpPr>
          <p:nvPr/>
        </p:nvSpPr>
        <p:spPr bwMode="auto">
          <a:xfrm>
            <a:off x="1619250" y="1763713"/>
            <a:ext cx="57626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一共有多少个车轮？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2871788" y="43386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3798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3799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3800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2124075" y="4508500"/>
            <a:ext cx="30146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2×7=15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3802" name="Picture 5" descr="F:\七彩课堂插图板式封面\排版用图标、页眉页脚\标题jpg\我会找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625" y="4149725"/>
            <a:ext cx="3084513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图片 49158" descr="nian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65400"/>
            <a:ext cx="395605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sp>
        <p:nvSpPr>
          <p:cNvPr id="34819" name="矩形 10"/>
          <p:cNvSpPr>
            <a:spLocks noChangeArrowheads="1"/>
          </p:cNvSpPr>
          <p:nvPr/>
        </p:nvSpPr>
        <p:spPr bwMode="auto">
          <a:xfrm>
            <a:off x="682625" y="1844675"/>
            <a:ext cx="4968875" cy="646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错解分析：</a:t>
            </a:r>
            <a:endParaRPr lang="zh-CN" altLang="en-US" sz="36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矩形 2"/>
          <p:cNvSpPr>
            <a:spLocks noChangeArrowheads="1"/>
          </p:cNvSpPr>
          <p:nvPr/>
        </p:nvSpPr>
        <p:spPr bwMode="auto">
          <a:xfrm>
            <a:off x="1187450" y="3068638"/>
            <a:ext cx="57912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2×7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应用口诀应该是二七十四，因此</a:t>
            </a: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2×7=14</a:t>
            </a:r>
            <a:r>
              <a:rPr lang="zh-CN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。</a:t>
            </a:r>
            <a:endParaRPr lang="zh-CN" altLang="zh-CN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4821" name="同侧圆角矩形 15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4822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bldLvl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-184150"/>
            <a:ext cx="184150" cy="3698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anchor="ctr">
            <a:spAutoFit/>
          </a:bodyPr>
          <a:lstStyle/>
          <a:p>
            <a:pPr>
              <a:buFont typeface="Arial" panose="020B0604020202020204" pitchFamily="34" charset="0"/>
              <a:buNone/>
            </a:pPr>
            <a:endParaRPr lang="zh-CN" altLang="zh-CN">
              <a:solidFill>
                <a:srgbClr val="000000"/>
              </a:solidFill>
              <a:latin typeface="Calibri" panose="020F0502020204030204" pitchFamily="34" charset="0"/>
              <a:sym typeface="宋体" panose="02010600030101010101" pitchFamily="2" charset="-122"/>
            </a:endParaRPr>
          </a:p>
        </p:txBody>
      </p:sp>
      <p:pic>
        <p:nvPicPr>
          <p:cNvPr id="35843" name="例.eps" descr="id:2147501035;FounderCES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42988" y="1828800"/>
            <a:ext cx="5080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矩形 10"/>
          <p:cNvSpPr>
            <a:spLocks noChangeArrowheads="1"/>
          </p:cNvSpPr>
          <p:nvPr/>
        </p:nvSpPr>
        <p:spPr bwMode="auto">
          <a:xfrm>
            <a:off x="1619250" y="1763713"/>
            <a:ext cx="576262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一共有多少个车轮？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7414" name="矩形 1"/>
          <p:cNvSpPr>
            <a:spLocks noChangeArrowheads="1"/>
          </p:cNvSpPr>
          <p:nvPr/>
        </p:nvSpPr>
        <p:spPr bwMode="auto">
          <a:xfrm rot="-3301957">
            <a:off x="784225" y="4554538"/>
            <a:ext cx="2238375" cy="7080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错误解答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35846" name="同侧圆角矩形 11"/>
          <p:cNvSpPr>
            <a:spLocks noChangeArrowheads="1"/>
          </p:cNvSpPr>
          <p:nvPr/>
        </p:nvSpPr>
        <p:spPr bwMode="auto">
          <a:xfrm>
            <a:off x="466725" y="966788"/>
            <a:ext cx="2001838" cy="515937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易错提醒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35847" name="直线连接符 21"/>
          <p:cNvSpPr>
            <a:spLocks noChangeShapeType="1"/>
          </p:cNvSpPr>
          <p:nvPr/>
        </p:nvSpPr>
        <p:spPr bwMode="auto">
          <a:xfrm flipV="1">
            <a:off x="466725" y="1622425"/>
            <a:ext cx="2073275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35848" name="对象 2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3321050"/>
            <a:ext cx="1143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20" name="矩形 27"/>
          <p:cNvSpPr>
            <a:spLocks noChangeArrowheads="1"/>
          </p:cNvSpPr>
          <p:nvPr/>
        </p:nvSpPr>
        <p:spPr bwMode="auto">
          <a:xfrm>
            <a:off x="755650" y="4437063"/>
            <a:ext cx="3014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2×7=15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pic>
        <p:nvPicPr>
          <p:cNvPr id="35850" name="图片 49158" descr="nian1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92275" y="2565400"/>
            <a:ext cx="3956050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矩形 27"/>
          <p:cNvSpPr>
            <a:spLocks noChangeArrowheads="1"/>
          </p:cNvSpPr>
          <p:nvPr/>
        </p:nvSpPr>
        <p:spPr bwMode="auto">
          <a:xfrm>
            <a:off x="4356100" y="4437063"/>
            <a:ext cx="301466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2×7=14</a:t>
            </a:r>
            <a:r>
              <a:rPr lang="zh-CN" altLang="en-US" sz="360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（个）</a:t>
            </a:r>
            <a:endParaRPr lang="zh-CN" altLang="en-US" sz="360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 rot="-3301957">
            <a:off x="4454526" y="4483100"/>
            <a:ext cx="2216150" cy="7016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正确解答</a:t>
            </a:r>
            <a:endParaRPr lang="zh-CN" altLang="en-US" sz="4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 bldLvl="0" animBg="1"/>
      <p:bldP spid="17420" grpId="0" bldLvl="0"/>
      <p:bldP spid="3" grpId="0" bldLvl="0"/>
      <p:bldP spid="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8434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49" name="TextBox 7"/>
          <p:cNvSpPr>
            <a:spLocks noChangeArrowheads="1"/>
          </p:cNvSpPr>
          <p:nvPr/>
        </p:nvSpPr>
        <p:spPr bwMode="auto">
          <a:xfrm>
            <a:off x="755650" y="4292600"/>
            <a:ext cx="7561263" cy="11890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能熟练运用口诀进行计算，提高灵活运用口诀解决实际问题的能力。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结合课间活动的具体场景，进一步巩固2和5的乘法口诀，通过图与式的对应，进一步理解乘法的意义。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843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9" grpId="0" bldLvl="0"/>
      <p:bldP spid="6150" grpId="0" bldLvl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Box 4"/>
          <p:cNvSpPr txBox="1">
            <a:spLocks noChangeArrowheads="1"/>
          </p:cNvSpPr>
          <p:nvPr/>
        </p:nvSpPr>
        <p:spPr bwMode="auto">
          <a:xfrm>
            <a:off x="571500" y="1643063"/>
            <a:ext cx="7529513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看一看，说一说，算一算。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6866" name="图片 31" descr="12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1188" y="2276475"/>
            <a:ext cx="7748587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63563" y="5240338"/>
            <a:ext cx="2395537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2×7</a:t>
            </a:r>
            <a:r>
              <a:rPr lang="zh-CN" altLang="en-US" sz="28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28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2800" dirty="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2800" dirty="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563563" y="5872163"/>
            <a:ext cx="239553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7×2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14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492500" y="5229225"/>
            <a:ext cx="2395538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5×3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3492500" y="5861050"/>
            <a:ext cx="2395538" cy="517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3×5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6453188" y="5272088"/>
            <a:ext cx="239553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6453188" y="5903913"/>
            <a:ext cx="2395537" cy="519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＋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r>
              <a:rPr lang="zh-CN" altLang="en-US" sz="28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28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36873" name="组合 1"/>
          <p:cNvGrpSpPr/>
          <p:nvPr/>
        </p:nvGrpSpPr>
        <p:grpSpPr bwMode="auto">
          <a:xfrm>
            <a:off x="466725" y="968375"/>
            <a:ext cx="2089150" cy="660400"/>
            <a:chOff x="735" y="1525"/>
            <a:chExt cx="3290" cy="1040"/>
          </a:xfrm>
        </p:grpSpPr>
        <p:sp>
          <p:nvSpPr>
            <p:cNvPr id="36875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6876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6874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4"/>
          <p:cNvSpPr txBox="1">
            <a:spLocks noChangeArrowheads="1"/>
          </p:cNvSpPr>
          <p:nvPr/>
        </p:nvSpPr>
        <p:spPr bwMode="auto">
          <a:xfrm>
            <a:off x="466725" y="1484313"/>
            <a:ext cx="2555875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2.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算一算。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7890" name="图片 13" descr="13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68300" y="2060575"/>
            <a:ext cx="8129588" cy="38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785938" y="5976938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5×2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938338" y="5357813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4×5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092325" y="4803775"/>
            <a:ext cx="1643063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3×5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22500" y="4279900"/>
            <a:ext cx="1643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5×7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365375" y="3709988"/>
            <a:ext cx="1643063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1×5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22538" y="3186113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9×5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643188" y="2632075"/>
            <a:ext cx="16430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8×5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74950" y="2084388"/>
            <a:ext cx="1643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802313" y="5934075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2×5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27688" y="5357813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7×5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500688" y="4803775"/>
            <a:ext cx="16430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5×3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57813" y="4279900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5×8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16525" y="3709988"/>
            <a:ext cx="1643063" cy="522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5×6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94288" y="3170238"/>
            <a:ext cx="1643062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5×4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957763" y="2632075"/>
            <a:ext cx="1643062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5×9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813300" y="2084388"/>
            <a:ext cx="1643063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6×5</a:t>
            </a:r>
            <a:r>
              <a:rPr lang="zh-CN" altLang="en-US" sz="2800" spc="-600" dirty="0">
                <a:latin typeface="Arial" panose="020B0604020202020204" pitchFamily="34" charset="0"/>
                <a:ea typeface="宋体" panose="02010600030101010101" pitchFamily="2" charset="-122"/>
              </a:rPr>
              <a:t>＝</a:t>
            </a:r>
            <a:endParaRPr lang="zh-CN" altLang="en-US" sz="2800" spc="-6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7907" name="组合 1"/>
          <p:cNvGrpSpPr/>
          <p:nvPr/>
        </p:nvGrpSpPr>
        <p:grpSpPr bwMode="auto">
          <a:xfrm>
            <a:off x="522288" y="831850"/>
            <a:ext cx="2089150" cy="660400"/>
            <a:chOff x="735" y="1525"/>
            <a:chExt cx="3290" cy="1040"/>
          </a:xfrm>
        </p:grpSpPr>
        <p:sp>
          <p:nvSpPr>
            <p:cNvPr id="37910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7911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3203575" y="1052513"/>
            <a:ext cx="4826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提示：运用口诀算一算。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7909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extBox 4"/>
          <p:cNvSpPr txBox="1">
            <a:spLocks noChangeArrowheads="1"/>
          </p:cNvSpPr>
          <p:nvPr/>
        </p:nvSpPr>
        <p:spPr bwMode="auto">
          <a:xfrm>
            <a:off x="755650" y="1628775"/>
            <a:ext cx="7818438" cy="641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3.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在   里填上“＞”“＜”或“＝”。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8914" name="图片 10" descr="14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84213" y="3141663"/>
            <a:ext cx="7813675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椭圆 11"/>
          <p:cNvSpPr/>
          <p:nvPr/>
        </p:nvSpPr>
        <p:spPr>
          <a:xfrm>
            <a:off x="1692275" y="1773238"/>
            <a:ext cx="336550" cy="392112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38916" name="组合 1"/>
          <p:cNvGrpSpPr/>
          <p:nvPr/>
        </p:nvGrpSpPr>
        <p:grpSpPr bwMode="auto">
          <a:xfrm>
            <a:off x="522288" y="831850"/>
            <a:ext cx="2089150" cy="660400"/>
            <a:chOff x="735" y="1525"/>
            <a:chExt cx="3290" cy="1040"/>
          </a:xfrm>
        </p:grpSpPr>
        <p:sp>
          <p:nvSpPr>
            <p:cNvPr id="38919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8920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547813" y="4797425"/>
            <a:ext cx="6488906" cy="64633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提示：先计算再比较大小。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891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4"/>
          <p:cNvSpPr txBox="1">
            <a:spLocks noChangeArrowheads="1"/>
          </p:cNvSpPr>
          <p:nvPr/>
        </p:nvSpPr>
        <p:spPr bwMode="auto">
          <a:xfrm>
            <a:off x="611188" y="1628775"/>
            <a:ext cx="5199062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他们各需付多少元？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39938" name="图片 4" descr="1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57313" y="2441575"/>
            <a:ext cx="3500437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图片 5" descr="1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686550" y="3071813"/>
            <a:ext cx="1528763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图片 6" descr="1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08038" y="3930650"/>
            <a:ext cx="1763712" cy="99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图片 7" descr="1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9125" y="2900363"/>
            <a:ext cx="2259013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8" descr="19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67513" y="2441575"/>
            <a:ext cx="237648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3" name="图片 9" descr="4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17813" y="3379788"/>
            <a:ext cx="8858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944" name="组合 1"/>
          <p:cNvGrpSpPr/>
          <p:nvPr/>
        </p:nvGrpSpPr>
        <p:grpSpPr bwMode="auto">
          <a:xfrm>
            <a:off x="522288" y="831850"/>
            <a:ext cx="2089150" cy="660400"/>
            <a:chOff x="735" y="1525"/>
            <a:chExt cx="3290" cy="1040"/>
          </a:xfrm>
        </p:grpSpPr>
        <p:sp>
          <p:nvSpPr>
            <p:cNvPr id="39946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39947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994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61" name="组合 50178"/>
          <p:cNvGrpSpPr/>
          <p:nvPr/>
        </p:nvGrpSpPr>
        <p:grpSpPr bwMode="auto">
          <a:xfrm>
            <a:off x="1042988" y="1773238"/>
            <a:ext cx="2809875" cy="520700"/>
            <a:chOff x="249" y="1606"/>
            <a:chExt cx="1770" cy="328"/>
          </a:xfrm>
        </p:grpSpPr>
        <p:sp>
          <p:nvSpPr>
            <p:cNvPr id="40985" name="椭圆 50179"/>
            <p:cNvSpPr>
              <a:spLocks noChangeArrowheads="1"/>
            </p:cNvSpPr>
            <p:nvPr/>
          </p:nvSpPr>
          <p:spPr bwMode="auto">
            <a:xfrm>
              <a:off x="703" y="1661"/>
              <a:ext cx="272" cy="272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6" name="矩形 50180"/>
            <p:cNvSpPr>
              <a:spLocks noChangeArrowheads="1"/>
            </p:cNvSpPr>
            <p:nvPr/>
          </p:nvSpPr>
          <p:spPr bwMode="auto">
            <a:xfrm>
              <a:off x="1701" y="1616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7" name="矩形 50181"/>
            <p:cNvSpPr>
              <a:spLocks noChangeArrowheads="1"/>
            </p:cNvSpPr>
            <p:nvPr/>
          </p:nvSpPr>
          <p:spPr bwMode="auto">
            <a:xfrm>
              <a:off x="1065" y="1615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8" name="矩形 50182"/>
            <p:cNvSpPr>
              <a:spLocks noChangeArrowheads="1"/>
            </p:cNvSpPr>
            <p:nvPr/>
          </p:nvSpPr>
          <p:spPr bwMode="auto">
            <a:xfrm>
              <a:off x="249" y="1616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9" name="文本框 50183"/>
            <p:cNvSpPr txBox="1">
              <a:spLocks noChangeArrowheads="1"/>
            </p:cNvSpPr>
            <p:nvPr/>
          </p:nvSpPr>
          <p:spPr bwMode="auto">
            <a:xfrm>
              <a:off x="1361" y="1606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/>
                <a:t>＝</a:t>
              </a:r>
              <a:endParaRPr lang="zh-CN" altLang="en-US" sz="2800"/>
            </a:p>
          </p:txBody>
        </p:sp>
      </p:grpSp>
      <p:grpSp>
        <p:nvGrpSpPr>
          <p:cNvPr id="40962" name="组合 50184"/>
          <p:cNvGrpSpPr/>
          <p:nvPr/>
        </p:nvGrpSpPr>
        <p:grpSpPr bwMode="auto">
          <a:xfrm>
            <a:off x="1042988" y="4941888"/>
            <a:ext cx="2809875" cy="520700"/>
            <a:chOff x="249" y="1606"/>
            <a:chExt cx="1770" cy="328"/>
          </a:xfrm>
        </p:grpSpPr>
        <p:sp>
          <p:nvSpPr>
            <p:cNvPr id="40980" name="椭圆 50185"/>
            <p:cNvSpPr>
              <a:spLocks noChangeArrowheads="1"/>
            </p:cNvSpPr>
            <p:nvPr/>
          </p:nvSpPr>
          <p:spPr bwMode="auto">
            <a:xfrm>
              <a:off x="703" y="1661"/>
              <a:ext cx="272" cy="272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1" name="矩形 50186"/>
            <p:cNvSpPr>
              <a:spLocks noChangeArrowheads="1"/>
            </p:cNvSpPr>
            <p:nvPr/>
          </p:nvSpPr>
          <p:spPr bwMode="auto">
            <a:xfrm>
              <a:off x="1701" y="1616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2" name="矩形 50187"/>
            <p:cNvSpPr>
              <a:spLocks noChangeArrowheads="1"/>
            </p:cNvSpPr>
            <p:nvPr/>
          </p:nvSpPr>
          <p:spPr bwMode="auto">
            <a:xfrm>
              <a:off x="1065" y="1615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3" name="矩形 50188"/>
            <p:cNvSpPr>
              <a:spLocks noChangeArrowheads="1"/>
            </p:cNvSpPr>
            <p:nvPr/>
          </p:nvSpPr>
          <p:spPr bwMode="auto">
            <a:xfrm>
              <a:off x="249" y="1616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84" name="文本框 50189"/>
            <p:cNvSpPr txBox="1">
              <a:spLocks noChangeArrowheads="1"/>
            </p:cNvSpPr>
            <p:nvPr/>
          </p:nvSpPr>
          <p:spPr bwMode="auto">
            <a:xfrm>
              <a:off x="1361" y="1606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/>
                <a:t>＝</a:t>
              </a:r>
              <a:endParaRPr lang="zh-CN" altLang="en-US" sz="2800"/>
            </a:p>
          </p:txBody>
        </p:sp>
      </p:grpSp>
      <p:grpSp>
        <p:nvGrpSpPr>
          <p:cNvPr id="40963" name="组合 50190"/>
          <p:cNvGrpSpPr/>
          <p:nvPr/>
        </p:nvGrpSpPr>
        <p:grpSpPr bwMode="auto">
          <a:xfrm>
            <a:off x="1042988" y="3357563"/>
            <a:ext cx="2809875" cy="520700"/>
            <a:chOff x="249" y="1606"/>
            <a:chExt cx="1770" cy="328"/>
          </a:xfrm>
        </p:grpSpPr>
        <p:sp>
          <p:nvSpPr>
            <p:cNvPr id="40975" name="椭圆 50191"/>
            <p:cNvSpPr>
              <a:spLocks noChangeArrowheads="1"/>
            </p:cNvSpPr>
            <p:nvPr/>
          </p:nvSpPr>
          <p:spPr bwMode="auto">
            <a:xfrm>
              <a:off x="703" y="1661"/>
              <a:ext cx="272" cy="272"/>
            </a:xfrm>
            <a:prstGeom prst="ellipse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76" name="矩形 50192"/>
            <p:cNvSpPr>
              <a:spLocks noChangeArrowheads="1"/>
            </p:cNvSpPr>
            <p:nvPr/>
          </p:nvSpPr>
          <p:spPr bwMode="auto">
            <a:xfrm>
              <a:off x="1701" y="1616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77" name="矩形 50193"/>
            <p:cNvSpPr>
              <a:spLocks noChangeArrowheads="1"/>
            </p:cNvSpPr>
            <p:nvPr/>
          </p:nvSpPr>
          <p:spPr bwMode="auto">
            <a:xfrm>
              <a:off x="1065" y="1615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78" name="矩形 50194"/>
            <p:cNvSpPr>
              <a:spLocks noChangeArrowheads="1"/>
            </p:cNvSpPr>
            <p:nvPr/>
          </p:nvSpPr>
          <p:spPr bwMode="auto">
            <a:xfrm>
              <a:off x="249" y="1616"/>
              <a:ext cx="318" cy="318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 w="9525">
              <a:solidFill>
                <a:schemeClr val="tx1"/>
              </a:solidFill>
              <a:miter lim="800000"/>
            </a:ln>
          </p:spPr>
          <p:txBody>
            <a:bodyPr/>
            <a:lstStyle/>
            <a:p>
              <a:pPr>
                <a:buFont typeface="Arial" panose="020B0604020202020204" pitchFamily="34" charset="0"/>
                <a:buNone/>
              </a:pPr>
              <a:endParaRPr lang="zh-CN" altLang="en-US"/>
            </a:p>
          </p:txBody>
        </p:sp>
        <p:sp>
          <p:nvSpPr>
            <p:cNvPr id="40979" name="文本框 50195"/>
            <p:cNvSpPr txBox="1">
              <a:spLocks noChangeArrowheads="1"/>
            </p:cNvSpPr>
            <p:nvPr/>
          </p:nvSpPr>
          <p:spPr bwMode="auto">
            <a:xfrm>
              <a:off x="1361" y="1606"/>
              <a:ext cx="340" cy="327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>
                <a:buFont typeface="Arial" panose="020B0604020202020204" pitchFamily="34" charset="0"/>
                <a:buNone/>
              </a:pPr>
              <a:r>
                <a:rPr lang="zh-CN" altLang="en-US" sz="2800"/>
                <a:t>＝</a:t>
              </a:r>
              <a:endParaRPr lang="zh-CN" altLang="en-US" sz="2800"/>
            </a:p>
          </p:txBody>
        </p:sp>
      </p:grpSp>
      <p:sp>
        <p:nvSpPr>
          <p:cNvPr id="40964" name="文本框 50196"/>
          <p:cNvSpPr txBox="1">
            <a:spLocks noChangeArrowheads="1"/>
          </p:cNvSpPr>
          <p:nvPr/>
        </p:nvSpPr>
        <p:spPr bwMode="auto">
          <a:xfrm>
            <a:off x="2555875" y="1052513"/>
            <a:ext cx="5819775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5.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每人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</a:rPr>
              <a:t>块蛋糕，</a:t>
            </a:r>
            <a:r>
              <a:rPr lang="en-US" altLang="zh-CN" sz="32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3</a:t>
            </a:r>
            <a:r>
              <a:rPr lang="zh-CN" altLang="en-US" sz="3200" dirty="0">
                <a:latin typeface="华文新魏" panose="02010800040101010101" pitchFamily="2" charset="-122"/>
                <a:ea typeface="华文新魏" panose="02010800040101010101" pitchFamily="2" charset="-122"/>
                <a:sym typeface="Arial" panose="020B0604020202020204" pitchFamily="34" charset="0"/>
              </a:rPr>
              <a:t>人要几块？</a:t>
            </a:r>
            <a:endParaRPr lang="zh-CN" altLang="en-US" sz="32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0198" name="文本框 50197"/>
          <p:cNvSpPr txBox="1">
            <a:spLocks noChangeArrowheads="1"/>
          </p:cNvSpPr>
          <p:nvPr/>
        </p:nvSpPr>
        <p:spPr bwMode="auto">
          <a:xfrm>
            <a:off x="1042988" y="1773238"/>
            <a:ext cx="3240087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 </a:t>
            </a:r>
            <a:r>
              <a:rPr lang="en-US" altLang="zh-CN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   </a:t>
            </a: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　</a:t>
            </a:r>
            <a:r>
              <a:rPr lang="zh-CN" altLang="en-US" sz="9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</a:t>
            </a: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endParaRPr lang="en-US" altLang="zh-CN" sz="3200" dirty="0">
              <a:solidFill>
                <a:srgbClr val="CC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0199" name="文本框 50198"/>
          <p:cNvSpPr txBox="1">
            <a:spLocks noChangeArrowheads="1"/>
          </p:cNvSpPr>
          <p:nvPr/>
        </p:nvSpPr>
        <p:spPr bwMode="auto">
          <a:xfrm>
            <a:off x="1116013" y="3357563"/>
            <a:ext cx="3240087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r>
              <a:rPr lang="en-US" altLang="zh-CN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r>
              <a:rPr lang="zh-CN" altLang="en-US" sz="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     </a:t>
            </a: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8</a:t>
            </a:r>
            <a:endParaRPr lang="en-US" altLang="zh-CN" sz="3200" dirty="0">
              <a:solidFill>
                <a:srgbClr val="CC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0200" name="文本框 50199"/>
          <p:cNvSpPr txBox="1">
            <a:spLocks noChangeArrowheads="1"/>
          </p:cNvSpPr>
          <p:nvPr/>
        </p:nvSpPr>
        <p:spPr bwMode="auto">
          <a:xfrm>
            <a:off x="1042988" y="4941888"/>
            <a:ext cx="3455987" cy="5778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 </a:t>
            </a:r>
            <a:r>
              <a:rPr lang="en-US" altLang="zh-CN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×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2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　</a:t>
            </a:r>
            <a:r>
              <a:rPr lang="zh-CN" altLang="en-US" sz="8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  </a:t>
            </a:r>
            <a:r>
              <a:rPr lang="en-US" altLang="zh-CN" sz="3200" dirty="0">
                <a:solidFill>
                  <a:srgbClr val="CC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en-US" altLang="zh-CN" sz="3200" dirty="0">
              <a:solidFill>
                <a:srgbClr val="CC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0968" name="文本框 50201"/>
          <p:cNvSpPr txBox="1">
            <a:spLocks noChangeArrowheads="1"/>
          </p:cNvSpPr>
          <p:nvPr/>
        </p:nvSpPr>
        <p:spPr bwMode="auto">
          <a:xfrm>
            <a:off x="971550" y="2636838"/>
            <a:ext cx="38227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那</a:t>
            </a: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个人要几块？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40969" name="文本框 50202"/>
          <p:cNvSpPr txBox="1">
            <a:spLocks noChangeArrowheads="1"/>
          </p:cNvSpPr>
          <p:nvPr/>
        </p:nvSpPr>
        <p:spPr bwMode="auto">
          <a:xfrm>
            <a:off x="1116013" y="4149725"/>
            <a:ext cx="34559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个人呢？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pic>
        <p:nvPicPr>
          <p:cNvPr id="40970" name="图片 50203" descr="2s1_P10_CMYK1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CFBFB"/>
              </a:clrFrom>
              <a:clrTo>
                <a:srgbClr val="FCFB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8400" y="1125538"/>
            <a:ext cx="4908550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0971" name="组合 1"/>
          <p:cNvGrpSpPr/>
          <p:nvPr/>
        </p:nvGrpSpPr>
        <p:grpSpPr bwMode="auto">
          <a:xfrm>
            <a:off x="522288" y="831850"/>
            <a:ext cx="2089150" cy="660400"/>
            <a:chOff x="735" y="1525"/>
            <a:chExt cx="3290" cy="1040"/>
          </a:xfrm>
        </p:grpSpPr>
        <p:sp>
          <p:nvSpPr>
            <p:cNvPr id="40973" name="同侧圆角矩形 8"/>
            <p:cNvSpPr>
              <a:spLocks noChangeArrowheads="1"/>
            </p:cNvSpPr>
            <p:nvPr/>
          </p:nvSpPr>
          <p:spPr bwMode="auto">
            <a:xfrm>
              <a:off x="735" y="1525"/>
              <a:ext cx="3153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学以致用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40974" name="直线连接符 21"/>
            <p:cNvSpPr>
              <a:spLocks noChangeShapeType="1"/>
            </p:cNvSpPr>
            <p:nvPr/>
          </p:nvSpPr>
          <p:spPr bwMode="auto">
            <a:xfrm flipV="1">
              <a:off x="763" y="2555"/>
              <a:ext cx="3262" cy="10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097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0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98" grpId="0"/>
      <p:bldP spid="50199" grpId="0"/>
      <p:bldP spid="5020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41986" name="同侧圆角矩形 12"/>
          <p:cNvSpPr>
            <a:spLocks noChangeArrowheads="1"/>
          </p:cNvSpPr>
          <p:nvPr/>
        </p:nvSpPr>
        <p:spPr bwMode="auto">
          <a:xfrm>
            <a:off x="466725" y="968375"/>
            <a:ext cx="2001838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课堂小结</a:t>
            </a:r>
            <a:endParaRPr lang="zh-CN" altLang="en-US" sz="3000" b="1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41987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3557" name="Rectangle 13"/>
          <p:cNvSpPr>
            <a:spLocks noChangeArrowheads="1"/>
          </p:cNvSpPr>
          <p:nvPr/>
        </p:nvSpPr>
        <p:spPr bwMode="auto">
          <a:xfrm>
            <a:off x="466725" y="4938713"/>
            <a:ext cx="8281988" cy="755650"/>
          </a:xfrm>
          <a:prstGeom prst="rect">
            <a:avLst/>
          </a:prstGeom>
          <a:solidFill>
            <a:srgbClr val="B6DDE7"/>
          </a:solidFill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2. 运用乘法口诀进行计算比较简单。</a:t>
            </a:r>
            <a:endParaRPr lang="zh-CN" altLang="en-US" sz="3600" dirty="0"/>
          </a:p>
        </p:txBody>
      </p:sp>
      <p:grpSp>
        <p:nvGrpSpPr>
          <p:cNvPr id="23558" name="Group 24"/>
          <p:cNvGrpSpPr/>
          <p:nvPr/>
        </p:nvGrpSpPr>
        <p:grpSpPr bwMode="auto">
          <a:xfrm>
            <a:off x="612775" y="1771650"/>
            <a:ext cx="2519363" cy="1152525"/>
            <a:chOff x="0" y="0"/>
            <a:chExt cx="1587" cy="726"/>
          </a:xfrm>
        </p:grpSpPr>
        <p:sp>
          <p:nvSpPr>
            <p:cNvPr id="41994" name="AutoShape 27"/>
            <p:cNvSpPr>
              <a:spLocks noChangeArrowheads="1"/>
            </p:cNvSpPr>
            <p:nvPr/>
          </p:nvSpPr>
          <p:spPr bwMode="auto">
            <a:xfrm>
              <a:off x="0" y="12"/>
              <a:ext cx="1542" cy="714"/>
            </a:xfrm>
            <a:prstGeom prst="wedgeRoundRectCallout">
              <a:avLst>
                <a:gd name="adj1" fmla="val 64014"/>
                <a:gd name="adj2" fmla="val -780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/>
            <a:p>
              <a:pPr algn="just">
                <a:buFont typeface="Arial" panose="020B0604020202020204" pitchFamily="34" charset="0"/>
                <a:buNone/>
              </a:pPr>
              <a:endParaRPr lang="en-US" altLang="zh-CN" sz="2000">
                <a:solidFill>
                  <a:srgbClr val="1C1C1C"/>
                </a:solidFill>
                <a:latin typeface="楷体_GB2312"/>
                <a:ea typeface="楷体_GB2312"/>
                <a:cs typeface="楷体_GB2312"/>
                <a:sym typeface="楷体_GB2312"/>
              </a:endParaRPr>
            </a:p>
            <a:p>
              <a:pPr>
                <a:buFont typeface="Arial" panose="020B0604020202020204" pitchFamily="34" charset="0"/>
                <a:buNone/>
              </a:pPr>
              <a:endParaRPr lang="en-US" altLang="zh-CN"/>
            </a:p>
          </p:txBody>
        </p:sp>
        <p:sp>
          <p:nvSpPr>
            <p:cNvPr id="41995" name="Rectangle 13"/>
            <p:cNvSpPr>
              <a:spLocks noChangeArrowheads="1"/>
            </p:cNvSpPr>
            <p:nvPr/>
          </p:nvSpPr>
          <p:spPr bwMode="auto">
            <a:xfrm>
              <a:off x="0" y="0"/>
              <a:ext cx="1587" cy="702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buFont typeface="Arial" panose="020B0604020202020204" pitchFamily="34" charset="0"/>
                <a:buNone/>
              </a:pPr>
              <a:r>
                <a:rPr lang="zh-CN" altLang="en-US" sz="2800">
                  <a:latin typeface="华文新魏" panose="02010800040101010101" pitchFamily="2" charset="-122"/>
                  <a:ea typeface="华文新魏" panose="02010800040101010101" pitchFamily="2" charset="-122"/>
                  <a:sym typeface="华文新魏" panose="02010800040101010101" pitchFamily="2" charset="-122"/>
                </a:rPr>
                <a:t>    大家有什么收获？</a:t>
              </a:r>
              <a:endParaRPr lang="zh-CN" altLang="en-US"/>
            </a:p>
          </p:txBody>
        </p:sp>
      </p:grpSp>
      <p:grpSp>
        <p:nvGrpSpPr>
          <p:cNvPr id="41990" name="Group 23"/>
          <p:cNvGrpSpPr>
            <a:grpSpLocks noChangeAspect="1"/>
          </p:cNvGrpSpPr>
          <p:nvPr/>
        </p:nvGrpSpPr>
        <p:grpSpPr bwMode="auto">
          <a:xfrm>
            <a:off x="3276600" y="1557338"/>
            <a:ext cx="2447925" cy="1871662"/>
            <a:chOff x="0" y="0"/>
            <a:chExt cx="1950" cy="1406"/>
          </a:xfrm>
        </p:grpSpPr>
        <p:pic>
          <p:nvPicPr>
            <p:cNvPr id="41992" name="Picture 10" descr="76副本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919" y="0"/>
              <a:ext cx="1031" cy="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3" name="Picture 22" descr="95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0" y="97"/>
              <a:ext cx="1024" cy="1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67" name="矩形 21"/>
          <p:cNvSpPr>
            <a:spLocks noChangeArrowheads="1"/>
          </p:cNvSpPr>
          <p:nvPr/>
        </p:nvSpPr>
        <p:spPr bwMode="auto">
          <a:xfrm>
            <a:off x="539750" y="3573463"/>
            <a:ext cx="8281988" cy="639762"/>
          </a:xfrm>
          <a:prstGeom prst="rect">
            <a:avLst/>
          </a:prstGeom>
          <a:solidFill>
            <a:srgbClr val="F2DADA"/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1.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表示几个几可以用乘法计算。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edge">
                                      <p:cBhvr>
                                        <p:cTn id="13" dur="20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>
                                      <p:cBhvr>
                                        <p:cTn id="18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bldLvl="0" animBg="1"/>
      <p:bldP spid="2356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  <p:sp>
        <p:nvSpPr>
          <p:cNvPr id="19458" name="同侧圆角矩形 23"/>
          <p:cNvSpPr>
            <a:spLocks noChangeArrowheads="1"/>
          </p:cNvSpPr>
          <p:nvPr/>
        </p:nvSpPr>
        <p:spPr bwMode="auto">
          <a:xfrm>
            <a:off x="452438" y="981075"/>
            <a:ext cx="2001837" cy="515938"/>
          </a:xfrm>
          <a:custGeom>
            <a:avLst/>
            <a:gdLst>
              <a:gd name="T0" fmla="*/ 0 w 3151"/>
              <a:gd name="T1" fmla="*/ 0 h 813"/>
              <a:gd name="T2" fmla="*/ 3151 w 3151"/>
              <a:gd name="T3" fmla="*/ 813 h 813"/>
            </a:gdLst>
            <a:ahLst/>
            <a:cxnLst/>
            <a:rect l="T0" t="T1" r="T2" b="T3"/>
            <a:pathLst>
              <a:path w="3151" h="813">
                <a:moveTo>
                  <a:pt x="135" y="0"/>
                </a:moveTo>
                <a:lnTo>
                  <a:pt x="3015" y="0"/>
                </a:lnTo>
                <a:cubicBezTo>
                  <a:pt x="3090" y="0"/>
                  <a:pt x="3150" y="60"/>
                  <a:pt x="3150" y="135"/>
                </a:cubicBezTo>
                <a:lnTo>
                  <a:pt x="3151" y="813"/>
                </a:lnTo>
                <a:lnTo>
                  <a:pt x="0" y="813"/>
                </a:lnTo>
                <a:lnTo>
                  <a:pt x="0" y="135"/>
                </a:lnTo>
                <a:cubicBezTo>
                  <a:pt x="0" y="60"/>
                  <a:pt x="60" y="0"/>
                  <a:pt x="135" y="0"/>
                </a:cubicBezTo>
                <a:close/>
              </a:path>
            </a:pathLst>
          </a:custGeom>
          <a:gradFill rotWithShape="1">
            <a:gsLst>
              <a:gs pos="0">
                <a:srgbClr val="A6E4FF"/>
              </a:gs>
              <a:gs pos="34999">
                <a:srgbClr val="BFEDFF"/>
              </a:gs>
              <a:gs pos="100000">
                <a:srgbClr val="E6F9FF"/>
              </a:gs>
            </a:gsLst>
            <a:lin ang="5400000" scaled="1"/>
          </a:gradFill>
          <a:ln w="9525">
            <a:noFill/>
            <a:miter lim="800000"/>
          </a:ln>
        </p:spPr>
        <p:txBody>
          <a:bodyPr anchor="ctr"/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rPr>
              <a:t>学习目标</a:t>
            </a:r>
            <a:endParaRPr lang="zh-CN" altLang="en-US" sz="3000" b="1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黑体" panose="02010609060101010101" pitchFamily="49" charset="-122"/>
            </a:endParaRPr>
          </a:p>
        </p:txBody>
      </p:sp>
      <p:sp>
        <p:nvSpPr>
          <p:cNvPr id="6150" name="矩形 1"/>
          <p:cNvSpPr>
            <a:spLocks noChangeArrowheads="1"/>
          </p:cNvSpPr>
          <p:nvPr/>
        </p:nvSpPr>
        <p:spPr bwMode="auto">
          <a:xfrm>
            <a:off x="682625" y="1989138"/>
            <a:ext cx="7632700" cy="11890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3.</a:t>
            </a:r>
            <a:r>
              <a:rPr lang="zh-CN" altLang="en-US" sz="3600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发展问题意识，体验口诀在解决问题中的作用。</a:t>
            </a:r>
            <a:endParaRPr lang="zh-CN" altLang="en-US" sz="3600" dirty="0">
              <a:solidFill>
                <a:srgbClr val="00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19461" name="直线连接符 21"/>
          <p:cNvSpPr>
            <a:spLocks noChangeShapeType="1"/>
          </p:cNvSpPr>
          <p:nvPr/>
        </p:nvSpPr>
        <p:spPr bwMode="auto">
          <a:xfrm flipV="1">
            <a:off x="484188" y="1622425"/>
            <a:ext cx="2071687" cy="6350"/>
          </a:xfrm>
          <a:prstGeom prst="line">
            <a:avLst/>
          </a:prstGeom>
          <a:noFill/>
          <a:ln w="38100">
            <a:solidFill>
              <a:srgbClr val="93B3D7"/>
            </a:solidFill>
            <a:prstDash val="dash"/>
            <a:rou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0" grpId="0" bldLvl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矩形 9"/>
          <p:cNvSpPr>
            <a:spLocks noChangeArrowheads="1"/>
          </p:cNvSpPr>
          <p:nvPr/>
        </p:nvSpPr>
        <p:spPr bwMode="auto">
          <a:xfrm>
            <a:off x="1116013" y="2781300"/>
            <a:ext cx="7005637" cy="17367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3×5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5×2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4×5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5×1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 5×5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     5×3</a:t>
            </a:r>
            <a:r>
              <a:rPr lang="en-US" altLang="en-US" sz="3000" dirty="0"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endParaRPr lang="en-US" altLang="zh-CN" sz="3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4732338" y="2787650"/>
            <a:ext cx="7747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10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2270125" y="3886200"/>
            <a:ext cx="573088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2" name="TextBox 7"/>
          <p:cNvSpPr txBox="1">
            <a:spLocks noChangeArrowheads="1"/>
          </p:cNvSpPr>
          <p:nvPr/>
        </p:nvSpPr>
        <p:spPr bwMode="auto">
          <a:xfrm>
            <a:off x="7208838" y="2787650"/>
            <a:ext cx="81438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20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3" name="TextBox 8"/>
          <p:cNvSpPr txBox="1">
            <a:spLocks noChangeArrowheads="1"/>
          </p:cNvSpPr>
          <p:nvPr/>
        </p:nvSpPr>
        <p:spPr bwMode="auto">
          <a:xfrm>
            <a:off x="4732338" y="3870325"/>
            <a:ext cx="828675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4" name="TextBox 9"/>
          <p:cNvSpPr txBox="1">
            <a:spLocks noChangeArrowheads="1"/>
          </p:cNvSpPr>
          <p:nvPr/>
        </p:nvSpPr>
        <p:spPr bwMode="auto">
          <a:xfrm>
            <a:off x="2271713" y="2790825"/>
            <a:ext cx="744537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4585" name="TextBox 9"/>
          <p:cNvSpPr txBox="1">
            <a:spLocks noChangeArrowheads="1"/>
          </p:cNvSpPr>
          <p:nvPr/>
        </p:nvSpPr>
        <p:spPr bwMode="auto">
          <a:xfrm>
            <a:off x="7207250" y="3879850"/>
            <a:ext cx="850900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buFont typeface="Arial" panose="020B0604020202020204" pitchFamily="34" charset="0"/>
              <a:buNone/>
            </a:pPr>
            <a:r>
              <a:rPr lang="en-US" altLang="zh-CN" sz="300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15</a:t>
            </a:r>
            <a:endParaRPr lang="en-US" altLang="zh-CN" sz="300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0488" name="文本框 24587"/>
          <p:cNvSpPr txBox="1">
            <a:spLocks noChangeArrowheads="1"/>
          </p:cNvSpPr>
          <p:nvPr/>
        </p:nvSpPr>
        <p:spPr bwMode="auto">
          <a:xfrm>
            <a:off x="971550" y="1916113"/>
            <a:ext cx="69850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  <a:buNone/>
            </a:pPr>
            <a:r>
              <a:rPr lang="en-US" altLang="zh-CN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1.</a:t>
            </a: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填一填。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0489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0491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 dirty="0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复习导入</a:t>
              </a:r>
              <a:endParaRPr lang="zh-CN" altLang="en-US" sz="3000" b="1" dirty="0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0492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0490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/>
      <p:bldP spid="5126" grpId="0"/>
      <p:bldP spid="24582" grpId="0"/>
      <p:bldP spid="24583" grpId="0"/>
      <p:bldP spid="24584" grpId="0"/>
      <p:bldP spid="245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图片 5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19877" y="2132910"/>
            <a:ext cx="6099175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6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150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情景导入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151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8198" name="文本框 3"/>
          <p:cNvSpPr txBox="1">
            <a:spLocks noChangeArrowheads="1"/>
          </p:cNvSpPr>
          <p:nvPr/>
        </p:nvSpPr>
        <p:spPr bwMode="auto">
          <a:xfrm>
            <a:off x="2916238" y="1309529"/>
            <a:ext cx="394335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有哪些数学信息？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2150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图片 52" descr="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467776" y="2426832"/>
            <a:ext cx="6099175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2533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2534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pic>
        <p:nvPicPr>
          <p:cNvPr id="2" name="图片 1" descr="2.pn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684213" y="1773238"/>
            <a:ext cx="792797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图片 3" descr="2.png"/>
          <p:cNvPicPr>
            <a:picLocks noChangeAspect="1" noChangeArrowheads="1"/>
          </p:cNvPicPr>
          <p:nvPr/>
        </p:nvPicPr>
        <p:blipFill>
          <a:blip r:embed="rId1" cstate="email">
            <a:lum bright="-10000"/>
          </a:blip>
          <a:srcRect/>
          <a:stretch>
            <a:fillRect/>
          </a:stretch>
        </p:blipFill>
        <p:spPr bwMode="auto">
          <a:xfrm>
            <a:off x="611188" y="1700213"/>
            <a:ext cx="792797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图片 4" descr="2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411413" y="2420938"/>
            <a:ext cx="714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图片 5" descr="20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40200" y="2420938"/>
            <a:ext cx="71437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260475" y="5373688"/>
            <a:ext cx="5495925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>
                <a:latin typeface="华文新魏" panose="02010800040101010101" pitchFamily="2" charset="-122"/>
                <a:ea typeface="华文新魏" panose="02010800040101010101" pitchFamily="2" charset="-122"/>
              </a:rPr>
              <a:t>可以表示有多少面小旗？</a:t>
            </a:r>
            <a:endParaRPr lang="zh-CN" altLang="en-US" sz="360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3557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3559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3560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58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图片 3" descr="2.png"/>
          <p:cNvPicPr>
            <a:picLocks noChangeAspect="1" noChangeArrowheads="1"/>
          </p:cNvPicPr>
          <p:nvPr/>
        </p:nvPicPr>
        <p:blipFill>
          <a:blip r:embed="rId1" cstate="email">
            <a:lum bright="-10000"/>
          </a:blip>
          <a:srcRect/>
          <a:stretch>
            <a:fillRect/>
          </a:stretch>
        </p:blipFill>
        <p:spPr bwMode="auto">
          <a:xfrm>
            <a:off x="611188" y="1700213"/>
            <a:ext cx="7927975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图片 6" descr="2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2708275"/>
            <a:ext cx="5168900" cy="117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16013" y="5084763"/>
            <a:ext cx="6986587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3600" dirty="0">
                <a:latin typeface="华文新魏" panose="02010800040101010101" pitchFamily="2" charset="-122"/>
                <a:ea typeface="华文新魏" panose="02010800040101010101" pitchFamily="2" charset="-122"/>
              </a:rPr>
              <a:t>可以表示有多少人参加拔河比赛。</a:t>
            </a:r>
            <a:endParaRPr lang="zh-CN" altLang="en-US" sz="36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4580" name="组合 10252"/>
          <p:cNvGrpSpPr/>
          <p:nvPr/>
        </p:nvGrpSpPr>
        <p:grpSpPr bwMode="auto">
          <a:xfrm>
            <a:off x="466725" y="981075"/>
            <a:ext cx="2089150" cy="647700"/>
            <a:chOff x="0" y="0"/>
            <a:chExt cx="3288" cy="1020"/>
          </a:xfrm>
        </p:grpSpPr>
        <p:sp>
          <p:nvSpPr>
            <p:cNvPr id="24582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4583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81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76" descr="5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059113" y="1196975"/>
            <a:ext cx="3141662" cy="48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图片 77" descr="6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66950" y="1989138"/>
            <a:ext cx="4291013" cy="17859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0" name="TextBox 79"/>
          <p:cNvSpPr txBox="1">
            <a:spLocks noChangeArrowheads="1"/>
          </p:cNvSpPr>
          <p:nvPr/>
        </p:nvSpPr>
        <p:spPr bwMode="auto">
          <a:xfrm>
            <a:off x="3132138" y="4221163"/>
            <a:ext cx="28575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2×3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1" name="TextBox 80"/>
          <p:cNvSpPr txBox="1">
            <a:spLocks noChangeArrowheads="1"/>
          </p:cNvSpPr>
          <p:nvPr/>
        </p:nvSpPr>
        <p:spPr bwMode="auto">
          <a:xfrm>
            <a:off x="3060700" y="5084763"/>
            <a:ext cx="2857500" cy="6397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3×2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＝</a:t>
            </a:r>
            <a:r>
              <a:rPr lang="en-US" altLang="zh-CN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6</a:t>
            </a:r>
            <a:r>
              <a:rPr lang="zh-CN" altLang="en-US" sz="3600">
                <a:solidFill>
                  <a:srgbClr val="7030A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（人）</a:t>
            </a:r>
            <a:endParaRPr lang="zh-CN" altLang="en-US" sz="3600">
              <a:solidFill>
                <a:srgbClr val="7030A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grpSp>
        <p:nvGrpSpPr>
          <p:cNvPr id="25605" name="组合 10252"/>
          <p:cNvGrpSpPr/>
          <p:nvPr/>
        </p:nvGrpSpPr>
        <p:grpSpPr bwMode="auto">
          <a:xfrm>
            <a:off x="666750" y="987425"/>
            <a:ext cx="2089150" cy="647700"/>
            <a:chOff x="0" y="0"/>
            <a:chExt cx="3288" cy="1020"/>
          </a:xfrm>
        </p:grpSpPr>
        <p:sp>
          <p:nvSpPr>
            <p:cNvPr id="25607" name="同侧圆角矩形 17"/>
            <p:cNvSpPr>
              <a:spLocks noChangeArrowheads="1"/>
            </p:cNvSpPr>
            <p:nvPr/>
          </p:nvSpPr>
          <p:spPr bwMode="auto">
            <a:xfrm>
              <a:off x="0" y="0"/>
              <a:ext cx="3151" cy="813"/>
            </a:xfrm>
            <a:custGeom>
              <a:avLst/>
              <a:gdLst>
                <a:gd name="T0" fmla="*/ 0 w 3151"/>
                <a:gd name="T1" fmla="*/ 0 h 813"/>
                <a:gd name="T2" fmla="*/ 3151 w 3151"/>
                <a:gd name="T3" fmla="*/ 813 h 813"/>
              </a:gdLst>
              <a:ahLst/>
              <a:cxnLst/>
              <a:rect l="T0" t="T1" r="T2" b="T3"/>
              <a:pathLst>
                <a:path w="3151" h="813">
                  <a:moveTo>
                    <a:pt x="135" y="0"/>
                  </a:moveTo>
                  <a:lnTo>
                    <a:pt x="3015" y="0"/>
                  </a:lnTo>
                  <a:cubicBezTo>
                    <a:pt x="3090" y="0"/>
                    <a:pt x="3150" y="60"/>
                    <a:pt x="3150" y="135"/>
                  </a:cubicBezTo>
                  <a:lnTo>
                    <a:pt x="3151" y="813"/>
                  </a:lnTo>
                  <a:lnTo>
                    <a:pt x="0" y="813"/>
                  </a:lnTo>
                  <a:lnTo>
                    <a:pt x="0" y="135"/>
                  </a:lnTo>
                  <a:cubicBezTo>
                    <a:pt x="0" y="60"/>
                    <a:pt x="60" y="0"/>
                    <a:pt x="135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A6E4FF"/>
                </a:gs>
                <a:gs pos="34999">
                  <a:srgbClr val="BFEDFF"/>
                </a:gs>
                <a:gs pos="100000">
                  <a:srgbClr val="E6F9FF"/>
                </a:gs>
              </a:gsLst>
              <a:lin ang="5400000" scaled="1"/>
            </a:gradFill>
            <a:ln w="9525">
              <a:noFill/>
              <a:miter lim="800000"/>
            </a:ln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3000" b="1">
                  <a:solidFill>
                    <a:srgbClr val="000000"/>
                  </a:solidFill>
                  <a:latin typeface="华文新魏" panose="02010800040101010101" pitchFamily="2" charset="-122"/>
                  <a:ea typeface="华文新魏" panose="02010800040101010101" pitchFamily="2" charset="-122"/>
                  <a:sym typeface="黑体" panose="02010609060101010101" pitchFamily="49" charset="-122"/>
                </a:rPr>
                <a:t>探究新知</a:t>
              </a:r>
              <a:endParaRPr lang="zh-CN" altLang="en-US" sz="3000" b="1">
                <a:solidFill>
                  <a:srgbClr val="00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黑体" panose="02010609060101010101" pitchFamily="49" charset="-122"/>
              </a:endParaRPr>
            </a:p>
          </p:txBody>
        </p:sp>
        <p:sp>
          <p:nvSpPr>
            <p:cNvPr id="25608" name="直线连接符 21"/>
            <p:cNvSpPr>
              <a:spLocks noChangeShapeType="1"/>
            </p:cNvSpPr>
            <p:nvPr/>
          </p:nvSpPr>
          <p:spPr bwMode="auto">
            <a:xfrm flipV="1">
              <a:off x="26" y="1012"/>
              <a:ext cx="3263" cy="9"/>
            </a:xfrm>
            <a:prstGeom prst="line">
              <a:avLst/>
            </a:prstGeom>
            <a:noFill/>
            <a:ln w="38100">
              <a:solidFill>
                <a:srgbClr val="93B3D7"/>
              </a:solidFill>
              <a:prstDash val="dash"/>
              <a:rou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06" name="TextBox 6"/>
          <p:cNvSpPr>
            <a:spLocks noChangeArrowheads="1"/>
          </p:cNvSpPr>
          <p:nvPr/>
        </p:nvSpPr>
        <p:spPr bwMode="auto">
          <a:xfrm>
            <a:off x="7429500" y="357188"/>
            <a:ext cx="1214438" cy="4000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000" b="1">
                <a:solidFill>
                  <a:srgbClr val="00B0F0"/>
                </a:solidFill>
                <a:latin typeface="华文楷体" panose="02010600040101010101" charset="-122"/>
                <a:ea typeface="华文楷体" panose="02010600040101010101" charset="-122"/>
                <a:cs typeface="华文楷体" panose="02010600040101010101" charset="-122"/>
                <a:sym typeface="华文楷体" panose="02010600040101010101" charset="-122"/>
              </a:rPr>
              <a:t>课件</a:t>
            </a:r>
            <a:r>
              <a:rPr lang="en-US" altLang="zh-CN" sz="2000">
                <a:solidFill>
                  <a:srgbClr val="00B0F0"/>
                </a:solidFill>
                <a:latin typeface="Candara" panose="020E0502030303020204" pitchFamily="34" charset="0"/>
                <a:ea typeface="华文楷体" panose="02010600040101010101" charset="-122"/>
                <a:cs typeface="华文楷体" panose="02010600040101010101" charset="-122"/>
                <a:sym typeface="Candara" panose="020E0502030303020204" pitchFamily="34" charset="0"/>
              </a:rPr>
              <a:t>PPT</a:t>
            </a:r>
            <a:endParaRPr lang="en-US" altLang="zh-CN" sz="2000">
              <a:solidFill>
                <a:srgbClr val="00B0F0"/>
              </a:solidFill>
              <a:latin typeface="Candara" panose="020E0502030303020204" pitchFamily="34" charset="0"/>
              <a:ea typeface="华文楷体" panose="02010600040101010101" charset="-122"/>
              <a:cs typeface="华文楷体" panose="02010600040101010101" charset="-122"/>
              <a:sym typeface="Candara" panose="020E0502030303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">
  <a:themeElements>
    <a:clrScheme name="蓝色电子产品模板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蓝色电子产品模板">
      <a:majorFont>
        <a:latin typeface="Calibri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蓝色电子产品模板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3C1DA"/>
      </a:accent5>
      <a:accent6>
        <a:srgbClr val="AC4744"/>
      </a:accent6>
      <a:hlink>
        <a:srgbClr val="0000FF"/>
      </a:hlink>
      <a:folHlink>
        <a:srgbClr val="80008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主题5</Template>
  <TotalTime>0</TotalTime>
  <Words>1075</Words>
  <Application>WPS 演示</Application>
  <PresentationFormat>全屏显示(4:3)</PresentationFormat>
  <Paragraphs>276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Arial</vt:lpstr>
      <vt:lpstr>宋体</vt:lpstr>
      <vt:lpstr>Wingdings</vt:lpstr>
      <vt:lpstr>Calibri</vt:lpstr>
      <vt:lpstr>微软雅黑</vt:lpstr>
      <vt:lpstr>Calibri</vt:lpstr>
      <vt:lpstr>华文新魏</vt:lpstr>
      <vt:lpstr>华文楷体</vt:lpstr>
      <vt:lpstr>黑体</vt:lpstr>
      <vt:lpstr>Candara</vt:lpstr>
      <vt:lpstr>Arial Unicode MS</vt:lpstr>
      <vt:lpstr>楷体_GB2312</vt:lpstr>
      <vt:lpstr>Arial</vt:lpstr>
      <vt:lpstr>新宋体</vt:lpstr>
      <vt:lpstr>第一PPT模板网-WWW.1PPT.CO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229</cp:revision>
  <dcterms:created xsi:type="dcterms:W3CDTF">2015-10-12T13:43:00Z</dcterms:created>
  <dcterms:modified xsi:type="dcterms:W3CDTF">2023-10-30T05:13:06Z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F8B4EFF1D24A4035B9C542069C5C67A5_12</vt:lpwstr>
  </property>
</Properties>
</file>