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71" r:id="rId3"/>
    <p:sldId id="264" r:id="rId4"/>
    <p:sldId id="315" r:id="rId5"/>
    <p:sldId id="380" r:id="rId6"/>
    <p:sldId id="403" r:id="rId7"/>
    <p:sldId id="404" r:id="rId8"/>
    <p:sldId id="405" r:id="rId9"/>
    <p:sldId id="406" r:id="rId10"/>
    <p:sldId id="354" r:id="rId11"/>
    <p:sldId id="422" r:id="rId12"/>
    <p:sldId id="293" r:id="rId13"/>
    <p:sldId id="423" r:id="rId14"/>
    <p:sldId id="301" r:id="rId15"/>
    <p:sldId id="302" r:id="rId16"/>
    <p:sldId id="424" r:id="rId17"/>
    <p:sldId id="425" r:id="rId18"/>
    <p:sldId id="426" r:id="rId19"/>
    <p:sldId id="427" r:id="rId20"/>
    <p:sldId id="428" r:id="rId21"/>
    <p:sldId id="429" r:id="rId22"/>
    <p:sldId id="300" r:id="rId23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3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03"/>
        <p:guide pos="29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8660565-53EB-4E0A-8474-43B2D4DE18B0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EB59D70-CE79-4F14-90C5-7B615A39CDA5}" type="slidenum">
              <a:rPr lang="zh-CN" altLang="en-US"/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wmf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wmf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395288" y="1484313"/>
            <a:ext cx="6488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2~5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的乘法口诀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852960"/>
            <a:ext cx="914400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5 </a:t>
            </a:r>
            <a:r>
              <a:rPr lang="zh-CN" altLang="en-US" sz="4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小</a:t>
            </a: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熊请客</a:t>
            </a:r>
            <a:endParaRPr lang="zh-CN" altLang="en-US" sz="4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132138" y="1125538"/>
            <a:ext cx="5472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一共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有多少人？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52475" y="4797425"/>
            <a:ext cx="7342188" cy="549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4×4=16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   口诀：四四十六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4005263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6631" name="图片 2052"/>
          <p:cNvPicPr>
            <a:picLocks noChangeAspect="1" noChangeArrowheads="1"/>
          </p:cNvPicPr>
          <p:nvPr/>
        </p:nvPicPr>
        <p:blipFill>
          <a:blip r:embed="rId1" cstate="email"/>
          <a:srcRect l="14561" t="-749" r="14563"/>
          <a:stretch>
            <a:fillRect/>
          </a:stretch>
        </p:blipFill>
        <p:spPr bwMode="auto">
          <a:xfrm>
            <a:off x="3060700" y="1771650"/>
            <a:ext cx="4073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/>
      <p:bldP spid="35" grpId="0"/>
      <p:bldP spid="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765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755650" y="3213100"/>
            <a:ext cx="23764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7653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矩形 33"/>
          <p:cNvSpPr>
            <a:spLocks noChangeArrowheads="1"/>
          </p:cNvSpPr>
          <p:nvPr/>
        </p:nvSpPr>
        <p:spPr bwMode="auto">
          <a:xfrm>
            <a:off x="539750" y="1873250"/>
            <a:ext cx="70278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每人分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本课外读物，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人一共需要多少本书？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755650" y="4005263"/>
            <a:ext cx="5724525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实际是求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是多少，用口诀四六二十四计算。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8674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755650" y="3213100"/>
            <a:ext cx="23764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8677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矩形 33"/>
          <p:cNvSpPr>
            <a:spLocks noChangeArrowheads="1"/>
          </p:cNvSpPr>
          <p:nvPr/>
        </p:nvSpPr>
        <p:spPr bwMode="auto">
          <a:xfrm>
            <a:off x="539750" y="1873250"/>
            <a:ext cx="70278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每人分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本课外读物，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人一共需要多少本书？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755650" y="4005263"/>
            <a:ext cx="7472363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4×6=24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（本）口诀：四六二十四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29699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矩形 10"/>
          <p:cNvSpPr>
            <a:spLocks noChangeArrowheads="1"/>
          </p:cNvSpPr>
          <p:nvPr/>
        </p:nvSpPr>
        <p:spPr bwMode="auto">
          <a:xfrm>
            <a:off x="1619250" y="1763713"/>
            <a:ext cx="5762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一共有多少个圆片？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871788" y="43386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02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9704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2124075" y="4508500"/>
            <a:ext cx="30146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4×3=16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07" name="椭圆 9233"/>
          <p:cNvSpPr>
            <a:spLocks noChangeArrowheads="1"/>
          </p:cNvSpPr>
          <p:nvPr/>
        </p:nvSpPr>
        <p:spPr bwMode="auto">
          <a:xfrm>
            <a:off x="22685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08" name="椭圆 9234"/>
          <p:cNvSpPr>
            <a:spLocks noChangeArrowheads="1"/>
          </p:cNvSpPr>
          <p:nvPr/>
        </p:nvSpPr>
        <p:spPr bwMode="auto">
          <a:xfrm>
            <a:off x="27003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09" name="椭圆 9235"/>
          <p:cNvSpPr>
            <a:spLocks noChangeArrowheads="1"/>
          </p:cNvSpPr>
          <p:nvPr/>
        </p:nvSpPr>
        <p:spPr bwMode="auto">
          <a:xfrm>
            <a:off x="31321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0" name="椭圆 9236"/>
          <p:cNvSpPr>
            <a:spLocks noChangeArrowheads="1"/>
          </p:cNvSpPr>
          <p:nvPr/>
        </p:nvSpPr>
        <p:spPr bwMode="auto">
          <a:xfrm>
            <a:off x="35639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1" name="椭圆 9237"/>
          <p:cNvSpPr>
            <a:spLocks noChangeArrowheads="1"/>
          </p:cNvSpPr>
          <p:nvPr/>
        </p:nvSpPr>
        <p:spPr bwMode="auto">
          <a:xfrm>
            <a:off x="22685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2" name="椭圆 9238"/>
          <p:cNvSpPr>
            <a:spLocks noChangeArrowheads="1"/>
          </p:cNvSpPr>
          <p:nvPr/>
        </p:nvSpPr>
        <p:spPr bwMode="auto">
          <a:xfrm>
            <a:off x="27003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3" name="椭圆 9239"/>
          <p:cNvSpPr>
            <a:spLocks noChangeArrowheads="1"/>
          </p:cNvSpPr>
          <p:nvPr/>
        </p:nvSpPr>
        <p:spPr bwMode="auto">
          <a:xfrm>
            <a:off x="31321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4" name="椭圆 9240"/>
          <p:cNvSpPr>
            <a:spLocks noChangeArrowheads="1"/>
          </p:cNvSpPr>
          <p:nvPr/>
        </p:nvSpPr>
        <p:spPr bwMode="auto">
          <a:xfrm>
            <a:off x="22685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5" name="椭圆 9241"/>
          <p:cNvSpPr>
            <a:spLocks noChangeArrowheads="1"/>
          </p:cNvSpPr>
          <p:nvPr/>
        </p:nvSpPr>
        <p:spPr bwMode="auto">
          <a:xfrm>
            <a:off x="27003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6" name="椭圆 9242"/>
          <p:cNvSpPr>
            <a:spLocks noChangeArrowheads="1"/>
          </p:cNvSpPr>
          <p:nvPr/>
        </p:nvSpPr>
        <p:spPr bwMode="auto">
          <a:xfrm>
            <a:off x="31321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7" name="椭圆 9243"/>
          <p:cNvSpPr>
            <a:spLocks noChangeArrowheads="1"/>
          </p:cNvSpPr>
          <p:nvPr/>
        </p:nvSpPr>
        <p:spPr bwMode="auto">
          <a:xfrm>
            <a:off x="35639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718" name="椭圆 9244"/>
          <p:cNvSpPr>
            <a:spLocks noChangeArrowheads="1"/>
          </p:cNvSpPr>
          <p:nvPr/>
        </p:nvSpPr>
        <p:spPr bwMode="auto">
          <a:xfrm>
            <a:off x="35639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0723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187450" y="3068638"/>
            <a:ext cx="579120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横着看，每行有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个圆片，有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行，用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4×3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进行计算，应用口诀应该是三四十二，因此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4×3=12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5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1747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矩形 10"/>
          <p:cNvSpPr>
            <a:spLocks noChangeArrowheads="1"/>
          </p:cNvSpPr>
          <p:nvPr/>
        </p:nvSpPr>
        <p:spPr bwMode="auto">
          <a:xfrm>
            <a:off x="1619250" y="1763713"/>
            <a:ext cx="57626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一共有多少个圆片？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792288" y="477202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0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52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1044575" y="4652963"/>
            <a:ext cx="3014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4×3=16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4" name="椭圆 9233"/>
          <p:cNvSpPr>
            <a:spLocks noChangeArrowheads="1"/>
          </p:cNvSpPr>
          <p:nvPr/>
        </p:nvSpPr>
        <p:spPr bwMode="auto">
          <a:xfrm>
            <a:off x="22685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55" name="椭圆 9234"/>
          <p:cNvSpPr>
            <a:spLocks noChangeArrowheads="1"/>
          </p:cNvSpPr>
          <p:nvPr/>
        </p:nvSpPr>
        <p:spPr bwMode="auto">
          <a:xfrm>
            <a:off x="27003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56" name="椭圆 9235"/>
          <p:cNvSpPr>
            <a:spLocks noChangeArrowheads="1"/>
          </p:cNvSpPr>
          <p:nvPr/>
        </p:nvSpPr>
        <p:spPr bwMode="auto">
          <a:xfrm>
            <a:off x="31321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57" name="椭圆 9236"/>
          <p:cNvSpPr>
            <a:spLocks noChangeArrowheads="1"/>
          </p:cNvSpPr>
          <p:nvPr/>
        </p:nvSpPr>
        <p:spPr bwMode="auto">
          <a:xfrm>
            <a:off x="3563938" y="25654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58" name="椭圆 9237"/>
          <p:cNvSpPr>
            <a:spLocks noChangeArrowheads="1"/>
          </p:cNvSpPr>
          <p:nvPr/>
        </p:nvSpPr>
        <p:spPr bwMode="auto">
          <a:xfrm>
            <a:off x="22685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59" name="椭圆 9238"/>
          <p:cNvSpPr>
            <a:spLocks noChangeArrowheads="1"/>
          </p:cNvSpPr>
          <p:nvPr/>
        </p:nvSpPr>
        <p:spPr bwMode="auto">
          <a:xfrm>
            <a:off x="27003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60" name="椭圆 9239"/>
          <p:cNvSpPr>
            <a:spLocks noChangeArrowheads="1"/>
          </p:cNvSpPr>
          <p:nvPr/>
        </p:nvSpPr>
        <p:spPr bwMode="auto">
          <a:xfrm>
            <a:off x="31321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61" name="椭圆 9240"/>
          <p:cNvSpPr>
            <a:spLocks noChangeArrowheads="1"/>
          </p:cNvSpPr>
          <p:nvPr/>
        </p:nvSpPr>
        <p:spPr bwMode="auto">
          <a:xfrm>
            <a:off x="22685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62" name="椭圆 9241"/>
          <p:cNvSpPr>
            <a:spLocks noChangeArrowheads="1"/>
          </p:cNvSpPr>
          <p:nvPr/>
        </p:nvSpPr>
        <p:spPr bwMode="auto">
          <a:xfrm>
            <a:off x="27003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63" name="椭圆 9242"/>
          <p:cNvSpPr>
            <a:spLocks noChangeArrowheads="1"/>
          </p:cNvSpPr>
          <p:nvPr/>
        </p:nvSpPr>
        <p:spPr bwMode="auto">
          <a:xfrm>
            <a:off x="31321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64" name="椭圆 9243"/>
          <p:cNvSpPr>
            <a:spLocks noChangeArrowheads="1"/>
          </p:cNvSpPr>
          <p:nvPr/>
        </p:nvSpPr>
        <p:spPr bwMode="auto">
          <a:xfrm>
            <a:off x="3563938" y="3068638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1765" name="椭圆 9244"/>
          <p:cNvSpPr>
            <a:spLocks noChangeArrowheads="1"/>
          </p:cNvSpPr>
          <p:nvPr/>
        </p:nvSpPr>
        <p:spPr bwMode="auto">
          <a:xfrm>
            <a:off x="3563938" y="3644900"/>
            <a:ext cx="431800" cy="5111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" name="矩形 27"/>
          <p:cNvSpPr>
            <a:spLocks noChangeArrowheads="1"/>
          </p:cNvSpPr>
          <p:nvPr/>
        </p:nvSpPr>
        <p:spPr bwMode="auto">
          <a:xfrm>
            <a:off x="4498975" y="4725988"/>
            <a:ext cx="301466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4×3=12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 rot="-3301957">
            <a:off x="4742656" y="4769644"/>
            <a:ext cx="2214563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  <p:bldP spid="2" grpId="0" bldLvl="0"/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4"/>
          <p:cNvSpPr txBox="1">
            <a:spLocks noChangeArrowheads="1"/>
          </p:cNvSpPr>
          <p:nvPr/>
        </p:nvSpPr>
        <p:spPr bwMode="auto">
          <a:xfrm>
            <a:off x="857250" y="1997075"/>
            <a:ext cx="75295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0" name="图片 13" descr="9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00113" y="4076700"/>
            <a:ext cx="7437437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3141663"/>
            <a:ext cx="2468562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938" y="3068638"/>
            <a:ext cx="2214562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3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277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277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187450" y="5589588"/>
            <a:ext cx="75295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提示：实际是求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的乘法口诀。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857250" y="1857375"/>
            <a:ext cx="75295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>
                <a:latin typeface="楷体_GB2312"/>
                <a:ea typeface="楷体_GB2312"/>
                <a:cs typeface="楷体_GB2312"/>
              </a:rPr>
              <a:t>2.</a:t>
            </a:r>
            <a:r>
              <a:rPr lang="zh-CN" altLang="en-US" sz="3600" b="1">
                <a:latin typeface="楷体_GB2312"/>
                <a:ea typeface="楷体_GB2312"/>
                <a:cs typeface="楷体_GB2312"/>
              </a:rPr>
              <a:t>连一连。</a:t>
            </a:r>
            <a:endParaRPr lang="zh-CN" altLang="en-US" sz="3600" b="1">
              <a:latin typeface="楷体_GB2312"/>
              <a:ea typeface="楷体_GB2312"/>
              <a:cs typeface="楷体_GB2312"/>
            </a:endParaRPr>
          </a:p>
        </p:txBody>
      </p:sp>
      <p:pic>
        <p:nvPicPr>
          <p:cNvPr id="33794" name="图片 5" descr="1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2492375"/>
            <a:ext cx="8188325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5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3797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798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79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4"/>
          <p:cNvSpPr txBox="1">
            <a:spLocks noChangeArrowheads="1"/>
          </p:cNvSpPr>
          <p:nvPr/>
        </p:nvSpPr>
        <p:spPr bwMode="auto">
          <a:xfrm>
            <a:off x="857250" y="1714500"/>
            <a:ext cx="29289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计算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4818" name="图片 4" descr="1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997200"/>
            <a:ext cx="693261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19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4821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4822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2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571500" y="1673225"/>
            <a:ext cx="35290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842" name="图片 22" descr="14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22350" y="231933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图片 23" descr="1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3" y="2357438"/>
            <a:ext cx="4618037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119813" y="2436813"/>
            <a:ext cx="6429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20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072063" y="3111500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4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661025" y="3095625"/>
            <a:ext cx="6429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×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335713" y="3095625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5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215188" y="3095625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20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8110538" y="3079750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7030A0"/>
                </a:solidFill>
              </a:rPr>
              <a:t>个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080000" y="4373563"/>
            <a:ext cx="6429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4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661025" y="4389438"/>
            <a:ext cx="6429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×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26188" y="4373563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4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183438" y="4373563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16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110538" y="4373563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7030A0"/>
                </a:solidFill>
              </a:rPr>
              <a:t>个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088063" y="3713163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16</a:t>
            </a:r>
            <a:endParaRPr lang="zh-CN" altLang="en-US" sz="2800">
              <a:solidFill>
                <a:srgbClr val="7030A0"/>
              </a:solidFill>
            </a:endParaRPr>
          </a:p>
        </p:txBody>
      </p:sp>
      <p:grpSp>
        <p:nvGrpSpPr>
          <p:cNvPr id="35856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5858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5859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55650" y="3860800"/>
            <a:ext cx="7561263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通过齐背、男女生对口诀、同桌对背、教师打乱顺序考背等多种形式使学生掌握4的乘法口诀，会用口诀进行乘法计算，解决生活中的数学问题。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结合“小熊请客”的具体情境，通过小组合作探究，尝试编制4的乘法口诀。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571500" y="1714500"/>
            <a:ext cx="6715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找规律，走迷宫。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图片 14" descr="1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1625" y="2643188"/>
            <a:ext cx="86995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85913" y="4762500"/>
            <a:ext cx="6429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4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86125" y="4762500"/>
            <a:ext cx="6429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8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159125" y="4089400"/>
            <a:ext cx="6429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12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857750" y="4089400"/>
            <a:ext cx="6429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16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857750" y="3429000"/>
            <a:ext cx="6429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20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572250" y="3429000"/>
            <a:ext cx="6429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24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572250" y="4089400"/>
            <a:ext cx="6429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28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8256588" y="4089400"/>
            <a:ext cx="6429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32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256588" y="4762500"/>
            <a:ext cx="6429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36</a:t>
            </a:r>
            <a:endParaRPr lang="zh-CN" altLang="en-US" sz="2800">
              <a:solidFill>
                <a:srgbClr val="7030A0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01625" y="5000625"/>
            <a:ext cx="2555875" cy="1588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rot="5400000" flipH="1" flipV="1">
            <a:off x="2501107" y="4656931"/>
            <a:ext cx="647700" cy="15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2824163" y="4333875"/>
            <a:ext cx="1676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rot="5400000" flipH="1" flipV="1">
            <a:off x="4144169" y="4009231"/>
            <a:ext cx="6477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4468813" y="3716338"/>
            <a:ext cx="1676400" cy="15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rot="16200000" flipH="1">
            <a:off x="5772944" y="4009231"/>
            <a:ext cx="6477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6096000" y="4303713"/>
            <a:ext cx="1676400" cy="15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rot="16200000" flipH="1">
            <a:off x="7422357" y="4668044"/>
            <a:ext cx="647700" cy="15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7740650" y="5018088"/>
            <a:ext cx="1331913" cy="15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481138" y="2779713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35</a:t>
            </a:r>
            <a:endParaRPr lang="zh-CN" altLang="en-US" sz="2800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481138" y="3455988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24</a:t>
            </a:r>
            <a:endParaRPr lang="zh-CN" altLang="en-US" sz="2800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481138" y="4089400"/>
            <a:ext cx="6429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6</a:t>
            </a:r>
            <a:endParaRPr lang="zh-CN" altLang="en-US" sz="2800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175000" y="2770188"/>
            <a:ext cx="6429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27</a:t>
            </a:r>
            <a:endParaRPr lang="zh-CN" altLang="en-US" sz="2800"/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159125" y="3429000"/>
            <a:ext cx="6429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12</a:t>
            </a:r>
            <a:endParaRPr lang="zh-CN" altLang="en-US" sz="2800"/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857750" y="2763838"/>
            <a:ext cx="6429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14</a:t>
            </a:r>
            <a:endParaRPr lang="zh-CN" altLang="en-US" sz="2800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857750" y="4762500"/>
            <a:ext cx="6429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21</a:t>
            </a:r>
            <a:endParaRPr lang="zh-CN" altLang="en-US" sz="280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6532563" y="2747963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10</a:t>
            </a:r>
            <a:endParaRPr lang="zh-CN" altLang="en-US" sz="2800"/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564313" y="4762500"/>
            <a:ext cx="6429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25</a:t>
            </a:r>
            <a:endParaRPr lang="zh-CN" altLang="en-US" sz="2800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8256588" y="2763838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30</a:t>
            </a:r>
            <a:endParaRPr lang="zh-CN" altLang="en-US" sz="2800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8240713" y="3424238"/>
            <a:ext cx="6429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16</a:t>
            </a:r>
            <a:endParaRPr lang="zh-CN" altLang="en-US" sz="2800"/>
          </a:p>
        </p:txBody>
      </p:sp>
      <p:grpSp>
        <p:nvGrpSpPr>
          <p:cNvPr id="36896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6898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99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7890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89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539750" y="5441950"/>
            <a:ext cx="8281988" cy="75565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运用乘法口诀进行计算比较简单。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7898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7899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37894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7896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7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068638"/>
            <a:ext cx="8281988" cy="2286000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的乘法口诀，一四得四，二四得八，三四十二，四四十六，四五二十，四六二十四，四七二十八，四八三十二，四九三十六。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9458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鼓励学生主动去发现生活中的数学问题，体会数学与生活的密切联系。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9"/>
          <p:cNvSpPr>
            <a:spLocks noChangeArrowheads="1"/>
          </p:cNvSpPr>
          <p:nvPr/>
        </p:nvSpPr>
        <p:spPr bwMode="auto">
          <a:xfrm>
            <a:off x="1116013" y="2781300"/>
            <a:ext cx="700563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3×5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7×3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3×8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3×6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4×3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9×3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4732338" y="2787650"/>
            <a:ext cx="7747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21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2270125" y="3886200"/>
            <a:ext cx="5730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7208838" y="2787650"/>
            <a:ext cx="8143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4732338" y="3870325"/>
            <a:ext cx="828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271713" y="2790825"/>
            <a:ext cx="7445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7207250" y="3879850"/>
            <a:ext cx="850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27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8" name="文本框 24587"/>
          <p:cNvSpPr txBox="1">
            <a:spLocks noChangeArrowheads="1"/>
          </p:cNvSpPr>
          <p:nvPr/>
        </p:nvSpPr>
        <p:spPr bwMode="auto">
          <a:xfrm>
            <a:off x="971550" y="1916113"/>
            <a:ext cx="6985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8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9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复习导入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5126" grpId="0"/>
      <p:bldP spid="24582" grpId="0"/>
      <p:bldP spid="24583" grpId="0"/>
      <p:bldP spid="24584" grpId="0"/>
      <p:bldP spid="245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79613" y="692150"/>
            <a:ext cx="66611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图片 25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6213" y="374491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图片 26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3263" y="3744913"/>
            <a:ext cx="7064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图片 2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36825" y="373856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图片 2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79763" y="373856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图片 29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22700" y="374491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图片 32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6588" y="3721100"/>
            <a:ext cx="7064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图片 3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10150" y="3714750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图片 3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3088" y="3714750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图片 35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96025" y="3721100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1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1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403350" y="4797425"/>
            <a:ext cx="67500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你发现了什么数学信息？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79613" y="692150"/>
            <a:ext cx="66611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图片 23" descr="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3338513"/>
            <a:ext cx="80835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图片 25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6213" y="374491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图片 26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3263" y="3744913"/>
            <a:ext cx="7064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图片 27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6825" y="373856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图片 28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9763" y="373856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图片 29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22700" y="3744913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图片 32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46588" y="3721100"/>
            <a:ext cx="7064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图片 33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10150" y="3714750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图片 34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3088" y="3714750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图片 35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96025" y="3721100"/>
            <a:ext cx="70485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4025" y="4643438"/>
            <a:ext cx="811847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图片 37" descr="1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59013" y="5189538"/>
            <a:ext cx="20955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9" name="图片 38" descr="18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30525" y="5189538"/>
            <a:ext cx="2127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0" name="图片 39" descr="19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17913" y="5226050"/>
            <a:ext cx="244475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210050" y="5070475"/>
            <a:ext cx="5794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书体坊安景臣钢笔行书"/>
                <a:ea typeface="书体坊安景臣钢笔行书"/>
                <a:cs typeface="书体坊安景臣钢笔行书"/>
              </a:rPr>
              <a:t>16</a:t>
            </a:r>
            <a:endParaRPr lang="zh-CN" altLang="en-US" sz="2400" b="1">
              <a:latin typeface="书体坊安景臣钢笔行书"/>
              <a:ea typeface="书体坊安景臣钢笔行书"/>
              <a:cs typeface="书体坊安景臣钢笔行书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895850" y="5068888"/>
            <a:ext cx="58102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书体坊安景臣钢笔行书"/>
                <a:ea typeface="书体坊安景臣钢笔行书"/>
                <a:cs typeface="书体坊安景臣钢笔行书"/>
              </a:rPr>
              <a:t>20</a:t>
            </a:r>
            <a:endParaRPr lang="zh-CN" altLang="en-US" sz="2400" b="1">
              <a:latin typeface="书体坊安景臣钢笔行书"/>
              <a:ea typeface="书体坊安景臣钢笔行书"/>
              <a:cs typeface="书体坊安景臣钢笔行书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629275" y="5070475"/>
            <a:ext cx="5794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书体坊安景臣钢笔行书"/>
                <a:ea typeface="书体坊安景臣钢笔行书"/>
                <a:cs typeface="书体坊安景臣钢笔行书"/>
              </a:rPr>
              <a:t>24</a:t>
            </a:r>
            <a:endParaRPr lang="zh-CN" altLang="en-US" sz="2400" b="1">
              <a:latin typeface="书体坊安景臣钢笔行书"/>
              <a:ea typeface="书体坊安景臣钢笔行书"/>
              <a:cs typeface="书体坊安景臣钢笔行书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6319838" y="5070475"/>
            <a:ext cx="5794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书体坊安景臣钢笔行书"/>
                <a:ea typeface="书体坊安景臣钢笔行书"/>
                <a:cs typeface="书体坊安景臣钢笔行书"/>
              </a:rPr>
              <a:t>28</a:t>
            </a:r>
            <a:endParaRPr lang="zh-CN" altLang="en-US" sz="2400" b="1">
              <a:latin typeface="书体坊安景臣钢笔行书"/>
              <a:ea typeface="书体坊安景臣钢笔行书"/>
              <a:cs typeface="书体坊安景臣钢笔行书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019925" y="5094288"/>
            <a:ext cx="58102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书体坊安景臣钢笔行书"/>
                <a:ea typeface="书体坊安景臣钢笔行书"/>
                <a:cs typeface="书体坊安景臣钢笔行书"/>
              </a:rPr>
              <a:t>32</a:t>
            </a:r>
            <a:endParaRPr lang="zh-CN" altLang="en-US" sz="2400" b="1">
              <a:latin typeface="书体坊安景臣钢笔行书"/>
              <a:ea typeface="书体坊安景臣钢笔行书"/>
              <a:cs typeface="书体坊安景臣钢笔行书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837488" y="5094288"/>
            <a:ext cx="58102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400" b="1">
                <a:latin typeface="书体坊安景臣钢笔行书"/>
                <a:ea typeface="书体坊安景臣钢笔行书"/>
                <a:cs typeface="书体坊安景臣钢笔行书"/>
              </a:rPr>
              <a:t>36</a:t>
            </a:r>
            <a:endParaRPr lang="zh-CN" altLang="en-US" sz="2400" b="1">
              <a:latin typeface="书体坊安景臣钢笔行书"/>
              <a:ea typeface="书体坊安景臣钢笔行书"/>
              <a:cs typeface="书体坊安景臣钢笔行书"/>
            </a:endParaRPr>
          </a:p>
        </p:txBody>
      </p:sp>
      <p:sp>
        <p:nvSpPr>
          <p:cNvPr id="48" name="下弧形箭头 47"/>
          <p:cNvSpPr/>
          <p:nvPr/>
        </p:nvSpPr>
        <p:spPr>
          <a:xfrm>
            <a:off x="2322513" y="5567363"/>
            <a:ext cx="755650" cy="252412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下弧形箭头 48"/>
          <p:cNvSpPr/>
          <p:nvPr/>
        </p:nvSpPr>
        <p:spPr>
          <a:xfrm>
            <a:off x="3048000" y="5564188"/>
            <a:ext cx="755650" cy="25082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下弧形箭头 49"/>
          <p:cNvSpPr/>
          <p:nvPr/>
        </p:nvSpPr>
        <p:spPr>
          <a:xfrm>
            <a:off x="3773488" y="5564188"/>
            <a:ext cx="755650" cy="25082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下弧形箭头 50"/>
          <p:cNvSpPr/>
          <p:nvPr/>
        </p:nvSpPr>
        <p:spPr>
          <a:xfrm>
            <a:off x="4481513" y="5564188"/>
            <a:ext cx="719137" cy="25082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下弧形箭头 51"/>
          <p:cNvSpPr/>
          <p:nvPr/>
        </p:nvSpPr>
        <p:spPr>
          <a:xfrm>
            <a:off x="5183188" y="5564188"/>
            <a:ext cx="755650" cy="25082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下弧形箭头 52"/>
          <p:cNvSpPr/>
          <p:nvPr/>
        </p:nvSpPr>
        <p:spPr>
          <a:xfrm>
            <a:off x="5922963" y="5564188"/>
            <a:ext cx="757237" cy="25082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下弧形箭头 53"/>
          <p:cNvSpPr/>
          <p:nvPr/>
        </p:nvSpPr>
        <p:spPr>
          <a:xfrm>
            <a:off x="6648450" y="5564188"/>
            <a:ext cx="755650" cy="25082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下弧形箭头 54"/>
          <p:cNvSpPr/>
          <p:nvPr/>
        </p:nvSpPr>
        <p:spPr>
          <a:xfrm>
            <a:off x="7348538" y="5567363"/>
            <a:ext cx="755650" cy="252412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357438" y="5740400"/>
            <a:ext cx="863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3070225" y="5740400"/>
            <a:ext cx="863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786188" y="5740400"/>
            <a:ext cx="862012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4475163" y="5740400"/>
            <a:ext cx="862012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5191125" y="5740400"/>
            <a:ext cx="8620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5903913" y="5740400"/>
            <a:ext cx="862012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6637338" y="5740400"/>
            <a:ext cx="863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7351713" y="5740400"/>
            <a:ext cx="863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7030A0"/>
                </a:solidFill>
              </a:rPr>
              <a:t>＋</a:t>
            </a:r>
            <a:r>
              <a:rPr lang="en-US" altLang="zh-CN" sz="2400" b="1">
                <a:solidFill>
                  <a:srgbClr val="7030A0"/>
                </a:solidFill>
              </a:rPr>
              <a:t>4</a:t>
            </a:r>
            <a:endParaRPr lang="zh-CN" altLang="en-US" sz="2400" b="1">
              <a:solidFill>
                <a:srgbClr val="7030A0"/>
              </a:solidFill>
            </a:endParaRPr>
          </a:p>
        </p:txBody>
      </p:sp>
      <p:grpSp>
        <p:nvGrpSpPr>
          <p:cNvPr id="2256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6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6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6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87675" y="763588"/>
            <a:ext cx="47244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图片 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4287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22688" y="1330325"/>
            <a:ext cx="215741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1×4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54438" y="1887538"/>
            <a:ext cx="215741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2×4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35388" y="2436813"/>
            <a:ext cx="2155825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3×4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83300" y="1343025"/>
            <a:ext cx="24193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一四得四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02350" y="1889125"/>
            <a:ext cx="24193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二四得八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86475" y="2443163"/>
            <a:ext cx="24193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三四十二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17925" y="2970213"/>
            <a:ext cx="215741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4×4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16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67425" y="2978150"/>
            <a:ext cx="24193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四四十六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38563" y="3548063"/>
            <a:ext cx="215741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4×5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099175" y="3535363"/>
            <a:ext cx="27241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四五二十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713163" y="4119563"/>
            <a:ext cx="215741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4×6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097588" y="4127500"/>
            <a:ext cx="24177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四六二十四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713163" y="4716463"/>
            <a:ext cx="215741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4×7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28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83300" y="4724400"/>
            <a:ext cx="250031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四七二十八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697288" y="5286375"/>
            <a:ext cx="215741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4×8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32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42025" y="5286375"/>
            <a:ext cx="241776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四八三十二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705225" y="5910263"/>
            <a:ext cx="215741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4×9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36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045200" y="5895975"/>
            <a:ext cx="2417763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四九三十六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3573" name="图片 2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9605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4" name="图片 2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2163" y="19605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5" name="图片 25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7513" y="24939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图片 26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613" y="24939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7" name="图片 2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23938" y="24812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8" name="图片 29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3033713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图片 30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725" y="3033713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0" name="图片 31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35050" y="3021013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1" name="图片 32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27150" y="3021013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2" name="图片 3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363" y="35607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图片 3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2463" y="35607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4" name="图片 35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8375" y="3548063"/>
            <a:ext cx="417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5" name="图片 36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3548063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6" name="图片 3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963" y="4148138"/>
            <a:ext cx="41751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7" name="图片 3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5475" y="414813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8" name="图片 39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388" y="4135438"/>
            <a:ext cx="41751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9" name="图片 40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3488" y="4135438"/>
            <a:ext cx="41751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0" name="图片 41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1150" y="471963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1" name="图片 42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663" y="4719638"/>
            <a:ext cx="41751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2" name="图片 4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7575" y="470693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3" name="图片 4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09675" y="470693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4" name="图片 45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3" y="5302250"/>
            <a:ext cx="4175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5" name="图片 46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3563" y="5302250"/>
            <a:ext cx="4175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6" name="图片 4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77888" y="5289550"/>
            <a:ext cx="4175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7" name="图片 4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69988" y="5289550"/>
            <a:ext cx="4175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8" name="图片 5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813" y="58229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99" name="图片 5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9913" y="58229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0" name="图片 55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5825" y="5810250"/>
            <a:ext cx="417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1" name="图片 56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76338" y="58102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2" name="图片 5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68438" y="58356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3" name="图片 5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8950" y="5835650"/>
            <a:ext cx="417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4" name="图片 59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4863" y="58229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5" name="图片 60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6963" y="58229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6" name="图片 61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31938" y="5289550"/>
            <a:ext cx="4175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7" name="图片 62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2450" y="5289550"/>
            <a:ext cx="41751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8" name="图片 6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8363" y="5276850"/>
            <a:ext cx="4175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09" name="图片 64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75" y="5276850"/>
            <a:ext cx="41751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0" name="图片 65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6225" y="470693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1" name="图片 66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8325" y="470693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2" name="图片 67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4238" y="4694238"/>
            <a:ext cx="41751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3" name="图片 68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70175" y="5835650"/>
            <a:ext cx="417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4" name="图片 69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7975" y="411638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5" name="图片 70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70075" y="4116388"/>
            <a:ext cx="41751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16" name="图片 72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7500" y="3548063"/>
            <a:ext cx="417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617" name="组合 10252"/>
          <p:cNvGrpSpPr/>
          <p:nvPr/>
        </p:nvGrpSpPr>
        <p:grpSpPr bwMode="auto">
          <a:xfrm>
            <a:off x="539750" y="836613"/>
            <a:ext cx="2089150" cy="647700"/>
            <a:chOff x="0" y="0"/>
            <a:chExt cx="3288" cy="1020"/>
          </a:xfrm>
        </p:grpSpPr>
        <p:sp>
          <p:nvSpPr>
            <p:cNvPr id="2361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62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6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3" descr="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00338" y="836613"/>
            <a:ext cx="53260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484313"/>
            <a:ext cx="3405188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69"/>
          <p:cNvGrpSpPr/>
          <p:nvPr/>
        </p:nvGrpSpPr>
        <p:grpSpPr bwMode="auto">
          <a:xfrm>
            <a:off x="3548063" y="2870200"/>
            <a:ext cx="4068762" cy="2987675"/>
            <a:chOff x="3548710" y="1699704"/>
            <a:chExt cx="4068000" cy="2988000"/>
          </a:xfrm>
        </p:grpSpPr>
        <p:sp>
          <p:nvSpPr>
            <p:cNvPr id="6" name="矩形 5"/>
            <p:cNvSpPr/>
            <p:nvPr/>
          </p:nvSpPr>
          <p:spPr>
            <a:xfrm>
              <a:off x="3548710" y="1699704"/>
              <a:ext cx="4068000" cy="2988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755046" y="1888638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4180417" y="1883874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4604199" y="1882287"/>
              <a:ext cx="288871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029570" y="1875936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453353" y="1885462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878724" y="1880699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304094" y="1879112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729464" y="1872761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7142137" y="1872761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745523" y="2269679"/>
              <a:ext cx="288871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4170893" y="2263328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596264" y="2261740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021634" y="2256978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445417" y="2266504"/>
              <a:ext cx="287284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870787" y="2260153"/>
              <a:ext cx="287284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6294571" y="2258565"/>
              <a:ext cx="288871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6719941" y="2253802"/>
              <a:ext cx="288871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132614" y="2253802"/>
              <a:ext cx="288871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745523" y="2642782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4170893" y="2638019"/>
              <a:ext cx="288871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4596264" y="2636431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21634" y="2630080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445417" y="2639606"/>
              <a:ext cx="287284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870787" y="2634844"/>
              <a:ext cx="287284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294571" y="2633256"/>
              <a:ext cx="288871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6719941" y="2626905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7132614" y="2626905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3755046" y="3038113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4180417" y="3033349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604199" y="3030174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5029570" y="3025411"/>
              <a:ext cx="288871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453353" y="3034937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878724" y="3030174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6304094" y="3026998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729464" y="3022236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7142137" y="3022236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755046" y="3427092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4180417" y="3420741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4604199" y="3419154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5029570" y="3414391"/>
              <a:ext cx="288871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453353" y="3423917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5878724" y="3417566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6304094" y="3415979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6729464" y="3411215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142137" y="3411215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3745523" y="3824010"/>
              <a:ext cx="288871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4170893" y="3819248"/>
              <a:ext cx="288871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4596264" y="3816072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5021634" y="3811309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5445417" y="3820835"/>
              <a:ext cx="287284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5870787" y="3816072"/>
              <a:ext cx="287284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6294571" y="3812897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6719941" y="3808133"/>
              <a:ext cx="288871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132614" y="3808133"/>
              <a:ext cx="288871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755046" y="4230454"/>
              <a:ext cx="287283" cy="287369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180417" y="4225692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4604199" y="4222516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029570" y="4217753"/>
              <a:ext cx="288871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453353" y="4227279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5878724" y="4222516"/>
              <a:ext cx="287283" cy="28736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6304094" y="4219341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6729464" y="4214578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7142137" y="4214578"/>
              <a:ext cx="287283" cy="28895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1" name="矩形 70"/>
          <p:cNvSpPr/>
          <p:nvPr/>
        </p:nvSpPr>
        <p:spPr>
          <a:xfrm>
            <a:off x="6719888" y="2500313"/>
            <a:ext cx="1995487" cy="385762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2" name="矩形 71"/>
          <p:cNvSpPr/>
          <p:nvPr/>
        </p:nvSpPr>
        <p:spPr>
          <a:xfrm rot="16200000">
            <a:off x="4391819" y="3042444"/>
            <a:ext cx="2209800" cy="442118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74" name="图片 73" descr="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3932238"/>
            <a:ext cx="3021012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图片 74" descr="2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97538" y="1227138"/>
            <a:ext cx="301783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4" name="组合 10252"/>
          <p:cNvGrpSpPr/>
          <p:nvPr/>
        </p:nvGrpSpPr>
        <p:grpSpPr bwMode="auto">
          <a:xfrm>
            <a:off x="539750" y="836613"/>
            <a:ext cx="2089150" cy="647700"/>
            <a:chOff x="0" y="0"/>
            <a:chExt cx="3288" cy="1020"/>
          </a:xfrm>
        </p:grpSpPr>
        <p:sp>
          <p:nvSpPr>
            <p:cNvPr id="2458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zh-CN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8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629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2246 L -1.66667E-6 -0.0546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-1.66667E-6 0.0629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bldLvl="0" animBg="1"/>
      <p:bldP spid="72" grpId="0" bldLvl="0" animBg="1"/>
      <p:bldP spid="72" grpId="1" bldLvl="0" animBg="1"/>
      <p:bldP spid="72" grpId="2" bldLvl="0" animBg="1"/>
      <p:bldP spid="72" grpId="3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132138" y="1125538"/>
            <a:ext cx="5472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一共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有多少人？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560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52475" y="4797425"/>
            <a:ext cx="7342188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每辆车里有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个人，有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辆车，表示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是多少，用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的乘法口诀解决。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4005263"/>
            <a:ext cx="237648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5607" name="图片 2052"/>
          <p:cNvPicPr>
            <a:picLocks noChangeAspect="1" noChangeArrowheads="1"/>
          </p:cNvPicPr>
          <p:nvPr/>
        </p:nvPicPr>
        <p:blipFill>
          <a:blip r:embed="rId1" cstate="email"/>
          <a:srcRect l="14563" t="-749" r="14563"/>
          <a:stretch>
            <a:fillRect/>
          </a:stretch>
        </p:blipFill>
        <p:spPr bwMode="auto">
          <a:xfrm>
            <a:off x="3060700" y="1771650"/>
            <a:ext cx="4073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/>
      <p:bldP spid="35" grpId="0"/>
      <p:bldP spid="4" grpId="0" bldLvl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1022</Words>
  <Application>WPS 演示</Application>
  <PresentationFormat>全屏显示(4:3)</PresentationFormat>
  <Paragraphs>302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书体坊安景臣钢笔行书</vt:lpstr>
      <vt:lpstr>RomanS</vt:lpstr>
      <vt:lpstr>Arial Unicode MS</vt:lpstr>
      <vt:lpstr>楷体_GB2312</vt:lpstr>
      <vt:lpstr>新宋体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235</cp:revision>
  <dcterms:created xsi:type="dcterms:W3CDTF">2015-10-12T13:43:00Z</dcterms:created>
  <dcterms:modified xsi:type="dcterms:W3CDTF">2023-10-30T05:14:48Z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67F9EE9BD9914C019D60BA5D07F42C43_12</vt:lpwstr>
  </property>
</Properties>
</file>